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63" r:id="rId3"/>
    <p:sldId id="258" r:id="rId4"/>
    <p:sldId id="259" r:id="rId5"/>
    <p:sldId id="273" r:id="rId6"/>
    <p:sldId id="260" r:id="rId7"/>
    <p:sldId id="270" r:id="rId8"/>
    <p:sldId id="271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62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84"/>
    <p:restoredTop sz="94679"/>
  </p:normalViewPr>
  <p:slideViewPr>
    <p:cSldViewPr snapToGrid="0">
      <p:cViewPr varScale="1">
        <p:scale>
          <a:sx n="107" d="100"/>
          <a:sy n="107" d="100"/>
        </p:scale>
        <p:origin x="26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CA8AC-6826-E448-9960-BD6EC331B844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1FADF-3EB8-0244-B81F-BE478B63FF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236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088e68f4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088e68f4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C2B406F-3390-7F2E-4959-E039B28E0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088e68f47_0_23:notes">
            <a:extLst>
              <a:ext uri="{FF2B5EF4-FFF2-40B4-BE49-F238E27FC236}">
                <a16:creationId xmlns:a16="http://schemas.microsoft.com/office/drawing/2014/main" id="{39A460FD-4A14-7242-BCE3-F9769FB8E0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088e68f47_0_23:notes">
            <a:extLst>
              <a:ext uri="{FF2B5EF4-FFF2-40B4-BE49-F238E27FC236}">
                <a16:creationId xmlns:a16="http://schemas.microsoft.com/office/drawing/2014/main" id="{EA03DC7E-C814-FDEA-6094-FF956D5FA2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405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837F527B-23DA-7984-748D-0505EFCFC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088e68f47_0_23:notes">
            <a:extLst>
              <a:ext uri="{FF2B5EF4-FFF2-40B4-BE49-F238E27FC236}">
                <a16:creationId xmlns:a16="http://schemas.microsoft.com/office/drawing/2014/main" id="{FAB7D469-D728-B5E0-2D5C-690742ACC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088e68f47_0_23:notes">
            <a:extLst>
              <a:ext uri="{FF2B5EF4-FFF2-40B4-BE49-F238E27FC236}">
                <a16:creationId xmlns:a16="http://schemas.microsoft.com/office/drawing/2014/main" id="{F7B64E6B-11F0-E780-9673-3B0DC9F513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730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694B5862-204E-AAE4-6D25-C46DA21B5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088e68f47_0_23:notes">
            <a:extLst>
              <a:ext uri="{FF2B5EF4-FFF2-40B4-BE49-F238E27FC236}">
                <a16:creationId xmlns:a16="http://schemas.microsoft.com/office/drawing/2014/main" id="{9C0443B4-DE9B-E4ED-905D-ED6B9CBB2D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088e68f47_0_23:notes">
            <a:extLst>
              <a:ext uri="{FF2B5EF4-FFF2-40B4-BE49-F238E27FC236}">
                <a16:creationId xmlns:a16="http://schemas.microsoft.com/office/drawing/2014/main" id="{B7AFC6A9-2E3D-242B-2A27-443A65C970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8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90B9A705-53D8-13D0-485F-F622435D4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088e68f47_0_23:notes">
            <a:extLst>
              <a:ext uri="{FF2B5EF4-FFF2-40B4-BE49-F238E27FC236}">
                <a16:creationId xmlns:a16="http://schemas.microsoft.com/office/drawing/2014/main" id="{F86327AC-3253-1E18-B33B-74C1165C4D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088e68f47_0_23:notes">
            <a:extLst>
              <a:ext uri="{FF2B5EF4-FFF2-40B4-BE49-F238E27FC236}">
                <a16:creationId xmlns:a16="http://schemas.microsoft.com/office/drawing/2014/main" id="{704F398A-210A-17DC-350B-7B8479DA1E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936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88e68f47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88e68f47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479C6079-D329-D16A-45AB-D73B3D368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88e68f47_4_20:notes">
            <a:extLst>
              <a:ext uri="{FF2B5EF4-FFF2-40B4-BE49-F238E27FC236}">
                <a16:creationId xmlns:a16="http://schemas.microsoft.com/office/drawing/2014/main" id="{318D9BCD-1903-9690-DF20-3DB47901EE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88e68f47_4_20:notes">
            <a:extLst>
              <a:ext uri="{FF2B5EF4-FFF2-40B4-BE49-F238E27FC236}">
                <a16:creationId xmlns:a16="http://schemas.microsoft.com/office/drawing/2014/main" id="{9F4CC852-8F3B-35C7-9490-3CFE65DEF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38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088e68f47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088e68f47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088e68f47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088e68f47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9717CC34-CDFC-E029-0529-E4F27FA18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088e68f47_4_10:notes">
            <a:extLst>
              <a:ext uri="{FF2B5EF4-FFF2-40B4-BE49-F238E27FC236}">
                <a16:creationId xmlns:a16="http://schemas.microsoft.com/office/drawing/2014/main" id="{8722B23E-87D5-C04F-D267-28053D4721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088e68f47_4_10:notes">
            <a:extLst>
              <a:ext uri="{FF2B5EF4-FFF2-40B4-BE49-F238E27FC236}">
                <a16:creationId xmlns:a16="http://schemas.microsoft.com/office/drawing/2014/main" id="{DDBB7846-7BBB-8A8C-D33C-C77A1F7FF9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86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088e68f4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088e68f4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37D76ED2-6E05-4398-6B69-D0A16C012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088e68f47_0_23:notes">
            <a:extLst>
              <a:ext uri="{FF2B5EF4-FFF2-40B4-BE49-F238E27FC236}">
                <a16:creationId xmlns:a16="http://schemas.microsoft.com/office/drawing/2014/main" id="{C2BE2138-9B4A-363B-EE7D-DDB19BAC21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088e68f47_0_23:notes">
            <a:extLst>
              <a:ext uri="{FF2B5EF4-FFF2-40B4-BE49-F238E27FC236}">
                <a16:creationId xmlns:a16="http://schemas.microsoft.com/office/drawing/2014/main" id="{5C3B7714-3039-89B8-1A73-967E81D8A2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799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3DEC501B-E1A4-91B5-3026-525DFE329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088e68f47_0_23:notes">
            <a:extLst>
              <a:ext uri="{FF2B5EF4-FFF2-40B4-BE49-F238E27FC236}">
                <a16:creationId xmlns:a16="http://schemas.microsoft.com/office/drawing/2014/main" id="{11C7F397-0B1F-CCA4-3532-F461B5B161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088e68f47_0_23:notes">
            <a:extLst>
              <a:ext uri="{FF2B5EF4-FFF2-40B4-BE49-F238E27FC236}">
                <a16:creationId xmlns:a16="http://schemas.microsoft.com/office/drawing/2014/main" id="{5CDDD501-7353-B8FA-32F5-159679E2B9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140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3A6F7BA9-5893-7B4A-AE57-4C3BCAD62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088e68f47_0_23:notes">
            <a:extLst>
              <a:ext uri="{FF2B5EF4-FFF2-40B4-BE49-F238E27FC236}">
                <a16:creationId xmlns:a16="http://schemas.microsoft.com/office/drawing/2014/main" id="{789BDDDB-5205-A0E8-3464-D5B37B69D1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088e68f47_0_23:notes">
            <a:extLst>
              <a:ext uri="{FF2B5EF4-FFF2-40B4-BE49-F238E27FC236}">
                <a16:creationId xmlns:a16="http://schemas.microsoft.com/office/drawing/2014/main" id="{AD8EB723-4F2E-A765-E988-69685FFA60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633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98EB498-5D32-5A7C-A02D-5B411918F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088e68f47_0_23:notes">
            <a:extLst>
              <a:ext uri="{FF2B5EF4-FFF2-40B4-BE49-F238E27FC236}">
                <a16:creationId xmlns:a16="http://schemas.microsoft.com/office/drawing/2014/main" id="{31836370-AE8B-779E-4ED9-18E8E0B20F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088e68f47_0_23:notes">
            <a:extLst>
              <a:ext uri="{FF2B5EF4-FFF2-40B4-BE49-F238E27FC236}">
                <a16:creationId xmlns:a16="http://schemas.microsoft.com/office/drawing/2014/main" id="{412D96C7-A9B0-751F-98CC-75ACB97ECA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45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5AF52-CE72-7AFA-CB0D-F2000D322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34AF5-2A4B-B275-3528-5DDA99CC1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71E3C-2E54-B997-D922-C9187CC4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72E-B6AC-E648-A7AA-43CE97C5C02C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E7C9D-B759-9035-989E-A057033F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75E58-D17D-6F3C-627D-13F7C734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373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F6828-D494-5A1F-8505-7A568C63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1B7708-6C2A-FE72-990E-8516D8D1E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687C5-1A21-BD71-988E-6D919B53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72E-B6AC-E648-A7AA-43CE97C5C02C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FD0E5-3A11-60E1-0194-197B28B5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16835-D27F-A64F-8C4E-0DECF46F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465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731E03-C72A-0BC5-61DA-68CB3DE7D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BEEAA8-4038-54C9-AA90-82AD15E78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9B16A-051D-AD47-68D2-F87EBEEB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72E-B6AC-E648-A7AA-43CE97C5C02C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8A2195-852A-12F9-9EA7-88AABDB1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0BB49-177E-8F62-D178-19AA81CD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499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737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1C606-5CAD-2BFE-DF4E-BA33A89E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0827C-BB41-F158-E79A-7C4DD04DD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F8341-8421-AB44-8139-F74714D4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72E-B6AC-E648-A7AA-43CE97C5C02C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E109A-8E84-9455-34A9-A6186577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755E5-CB21-6249-EE18-70B7FB13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912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FC92A-3F6E-99F1-D33D-F2FD5AAC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EC0C4-88F6-4A19-3FCF-C871F2403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56BCF-3DA7-E9C8-1E12-6A1EE8FA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72E-B6AC-E648-A7AA-43CE97C5C02C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DB212-2D4A-0414-4B8A-16F8F9F0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28FB4-BBE7-9082-1A76-4D7B96BA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581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9E182-6120-0C48-52B0-50C57695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E33DC-9B66-D444-2D97-DF1F69D22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78DE0F-539C-C79C-BEC0-6233E27E5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1F34EF-5122-A9BC-581D-DDCB8810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72E-B6AC-E648-A7AA-43CE97C5C02C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3402B-2AD2-0674-9525-60BC2061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85BC7-DA1F-8EE2-4C27-AEB4F3F7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300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A8B36-8936-EFB7-D3CE-83A0DBEA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71AEE-671E-360C-7BA2-548DA14B8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460999-A757-5380-2C27-15439E8C4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CE242E-EB86-6136-E1AB-7DDD6F682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BD50A4-7A80-3C57-01C7-15169AB90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889E86-CC30-2BC8-E92E-6AD6AA63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72E-B6AC-E648-A7AA-43CE97C5C02C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CD95F5-F3F0-EC07-8417-8474B882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0226AB-67D1-8AA2-7A59-8BB424A6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690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13D6C-EC7A-F2A4-4A08-624FE782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0DC32A-D273-88D5-E2BC-7786F15B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72E-B6AC-E648-A7AA-43CE97C5C02C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88F0E7-E81B-02B1-64E2-C305C7AF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EDD2F8-429F-5044-4787-55504C91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99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E1A3C8-B350-A547-56B7-C6C7CFD4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72E-B6AC-E648-A7AA-43CE97C5C02C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0FD8E8-3ECA-B766-E137-EEA7A1C4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8D05BF-0B11-0D27-9F4C-0B59420E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950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161DE-04FD-484A-A56F-FDAEB70B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985CC-24B7-B8B6-5899-FDA0C05D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8DF2B8-DD78-6AD0-8A97-C968EEFC4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1097EC-8735-0E53-C3C6-606D0DA1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72E-B6AC-E648-A7AA-43CE97C5C02C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769E41-58E4-35E5-CB0F-ABB703D3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B79C20-A7E1-926B-CD19-BB30D1EA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086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555D6-9FE0-C7F4-412C-B390BBD1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4E9B69-4A4B-3A42-9A86-51B6F6426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FCCBAB-CECA-8BE4-EEDE-1231A83D2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22410-9289-F8DC-8F12-0F579B50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72E-B6AC-E648-A7AA-43CE97C5C02C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CB9A2-18E7-E293-6E6F-97516244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63DD4D-6DBD-C651-71F1-ABDB892B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51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415226-C018-8898-CB57-910703EB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37EB7-32FB-7353-B5A0-CFF2726D8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D7440-A528-7E26-96EF-8DE0A97B6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A8B72E-B6AC-E648-A7AA-43CE97C5C02C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EB2A57-05D8-65DC-74B2-E9022D9BC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84229-0B8A-A5A8-A3D7-777D72DA8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044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3D76DC-C61F-C388-298C-112DB42F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7918"/>
            <a:ext cx="10515600" cy="3762102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6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DGIST </a:t>
            </a:r>
            <a:r>
              <a:rPr kumimoji="1" lang="ko-KR" altLang="en-US" sz="6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여름인턴 </a:t>
            </a:r>
            <a:r>
              <a:rPr kumimoji="1" lang="en-US" altLang="ko-KR" sz="66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</a:t>
            </a:r>
            <a:r>
              <a:rPr kumimoji="1" lang="ko-KR" altLang="en-US" sz="66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주차</a:t>
            </a:r>
            <a:br>
              <a:rPr kumimoji="1" lang="en-US" altLang="ko-KR" sz="6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</a:br>
            <a:r>
              <a:rPr kumimoji="1" lang="ko-KR" altLang="en-US" sz="6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주간 보고서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0E6CB-9919-F3D1-A2A5-5FD12D489C13}"/>
              </a:ext>
            </a:extLst>
          </p:cNvPr>
          <p:cNvSpPr txBox="1"/>
          <p:nvPr/>
        </p:nvSpPr>
        <p:spPr>
          <a:xfrm>
            <a:off x="565067" y="6033272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3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조 권태완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ko-KR" altLang="en-US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조후연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박준석</a:t>
            </a:r>
          </a:p>
        </p:txBody>
      </p:sp>
      <p:pic>
        <p:nvPicPr>
          <p:cNvPr id="15" name="그림 14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E0F5BD6-8FBE-BF33-4E69-93284E044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8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DDDA8DFB-7DAF-6BC9-B451-575B4A3BF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EAAC18FC-9911-1A75-AD7F-EECFD5435AAB}"/>
              </a:ext>
            </a:extLst>
          </p:cNvPr>
          <p:cNvSpPr txBox="1"/>
          <p:nvPr/>
        </p:nvSpPr>
        <p:spPr>
          <a:xfrm>
            <a:off x="174666" y="151367"/>
            <a:ext cx="646363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2주차:</a:t>
            </a:r>
            <a:r>
              <a:rPr lang="en-US" altLang="ko-KR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SubBytes</a:t>
            </a:r>
            <a:r>
              <a:rPr lang="en-US" altLang="ko-KR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전략 수립</a:t>
            </a:r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C0529466-F4D4-D966-A164-58DF302EA5A0}"/>
              </a:ext>
            </a:extLst>
          </p:cNvPr>
          <p:cNvSpPr txBox="1"/>
          <p:nvPr/>
        </p:nvSpPr>
        <p:spPr>
          <a:xfrm>
            <a:off x="2922500" y="2410200"/>
            <a:ext cx="6706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solidFill>
                <a:schemeClr val="dk2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graphicFrame>
        <p:nvGraphicFramePr>
          <p:cNvPr id="2" name="Google Shape;99;p20">
            <a:extLst>
              <a:ext uri="{FF2B5EF4-FFF2-40B4-BE49-F238E27FC236}">
                <a16:creationId xmlns:a16="http://schemas.microsoft.com/office/drawing/2014/main" id="{4E7FE01B-ED10-0ED9-097B-20FA73F570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3785947"/>
              </p:ext>
            </p:extLst>
          </p:nvPr>
        </p:nvGraphicFramePr>
        <p:xfrm>
          <a:off x="439088" y="1105433"/>
          <a:ext cx="11313824" cy="5486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5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98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문제</a:t>
                      </a:r>
                      <a:r>
                        <a:rPr lang="en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 </a:t>
                      </a:r>
                      <a:r>
                        <a:rPr lang="en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분석</a:t>
                      </a:r>
                      <a:r>
                        <a:rPr lang="en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: S-</a:t>
                      </a:r>
                      <a:r>
                        <a:rPr lang="en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Box의</a:t>
                      </a:r>
                      <a:r>
                        <a:rPr lang="en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 </a:t>
                      </a:r>
                      <a:r>
                        <a:rPr lang="en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비선형성과</a:t>
                      </a:r>
                      <a:r>
                        <a:rPr lang="en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 FHE </a:t>
                      </a:r>
                      <a:r>
                        <a:rPr lang="en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제약</a:t>
                      </a:r>
                      <a:endParaRPr sz="1600" b="0" i="0" dirty="0">
                        <a:solidFill>
                          <a:schemeClr val="dk1"/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최종</a:t>
                      </a:r>
                      <a:r>
                        <a:rPr lang="en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 </a:t>
                      </a:r>
                      <a:r>
                        <a:rPr lang="en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채택</a:t>
                      </a:r>
                      <a:r>
                        <a:rPr lang="en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 </a:t>
                      </a:r>
                      <a:r>
                        <a:rPr lang="en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전략</a:t>
                      </a:r>
                      <a:r>
                        <a:rPr lang="en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: </a:t>
                      </a:r>
                      <a:r>
                        <a:rPr lang="en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다변수</a:t>
                      </a:r>
                      <a:r>
                        <a:rPr lang="en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 </a:t>
                      </a:r>
                      <a:r>
                        <a:rPr lang="en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다항식</a:t>
                      </a:r>
                      <a:r>
                        <a:rPr lang="en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 </a:t>
                      </a:r>
                      <a:r>
                        <a:rPr lang="en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평가</a:t>
                      </a:r>
                      <a:endParaRPr sz="1600" b="0" i="0" dirty="0"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12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한계점 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1: 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단일 다항식 근사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S-Box</a:t>
                      </a:r>
                      <a:r>
                        <a:rPr lang="ko-KR" altLang="en-US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를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 단일 고차 다항식으로 근사하는 방식은 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100% 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정확성 보장이 어렵고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곱셈 깊이가 비효율적임을 확인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.</a:t>
                      </a:r>
                      <a:endParaRPr lang="ko-KR" altLang="en-US" sz="1600" b="0" i="0" dirty="0">
                        <a:solidFill>
                          <a:schemeClr val="dk1"/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핵심 아이디어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600" b="0" i="0" dirty="0">
                        <a:solidFill>
                          <a:schemeClr val="dk1"/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S-Box</a:t>
                      </a:r>
                      <a:r>
                        <a:rPr lang="ko-KR" altLang="en-US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를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 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'8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비트 입력 → 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4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비트 출력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' 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두 개의 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2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변수 다항식으로 분해하여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, </a:t>
                      </a:r>
                      <a:r>
                        <a:rPr lang="en-US" altLang="ko-KR" sz="1600" b="0" i="0" dirty="0" err="1">
                          <a:solidFill>
                            <a:srgbClr val="188038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  <a:sym typeface="Roboto Mono"/>
                        </a:rPr>
                        <a:t>desilofhe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 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라이브러리의 최적화된 다항식 연산 기능을 직접 활용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600" b="0" i="0" dirty="0">
                        <a:solidFill>
                          <a:schemeClr val="dk1"/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동형 연산 흐름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600" b="0" i="0" dirty="0">
                        <a:solidFill>
                          <a:schemeClr val="dk1"/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1. 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동형 </a:t>
                      </a:r>
                      <a:r>
                        <a:rPr lang="ko-KR" altLang="en-US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니블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 추출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: </a:t>
                      </a:r>
                      <a:r>
                        <a:rPr lang="en-US" altLang="ko-KR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engine.evaluate_polynomial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() 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을 통해 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Encrypted(Byte) 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에서 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Encrypted(</a:t>
                      </a:r>
                      <a:r>
                        <a:rPr lang="en-US" altLang="ko-KR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Byte_high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) + Encrypted(</a:t>
                      </a:r>
                      <a:r>
                        <a:rPr lang="en-US" altLang="ko-KR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Byte_low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) 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로 분해하여 추출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600" b="0" i="0" dirty="0">
                        <a:solidFill>
                          <a:schemeClr val="dk1"/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2. </a:t>
                      </a:r>
                      <a:r>
                        <a:rPr lang="ko-KR" altLang="en-US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다변수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 다항식 평가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: </a:t>
                      </a:r>
                      <a:r>
                        <a:rPr lang="en-US" altLang="ko-KR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engine.make_power_basis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 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등을 활용하여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, Encrypted(</a:t>
                      </a:r>
                      <a:r>
                        <a:rPr lang="en-US" altLang="ko-KR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Byte_high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), Encrypted(</a:t>
                      </a:r>
                      <a:r>
                        <a:rPr lang="en-US" altLang="ko-KR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Byte_low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) </a:t>
                      </a:r>
                      <a:r>
                        <a:rPr lang="ko-KR" altLang="en-US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를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 효율적으로 계산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600" b="0" i="0" dirty="0">
                        <a:solidFill>
                          <a:schemeClr val="dk1"/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3. 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결과 결합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: </a:t>
                      </a:r>
                      <a:r>
                        <a:rPr lang="en-US" altLang="ko-KR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engine.multiply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 () 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과 </a:t>
                      </a:r>
                      <a:r>
                        <a:rPr lang="en-US" altLang="ko-KR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engine.add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() 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로 최종 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Encrypted(Result) </a:t>
                      </a:r>
                      <a:r>
                        <a:rPr lang="ko-KR" altLang="en-US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를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 생성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.</a:t>
                      </a:r>
                      <a:endParaRPr lang="ko-KR" altLang="en-US" sz="1600" b="0" i="0" dirty="0">
                        <a:solidFill>
                          <a:schemeClr val="dk2"/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dirty="0"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619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한계점 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2: 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비트 단위 회로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'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비트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-</a:t>
                      </a:r>
                      <a:r>
                        <a:rPr lang="ko-KR" altLang="en-US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슬라이싱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' 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기반 논리 회로 구현은 정확하지만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, </a:t>
                      </a:r>
                      <a:r>
                        <a:rPr lang="en-US" altLang="ko-KR" sz="1600" b="0" i="0" dirty="0" err="1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desilofhe</a:t>
                      </a:r>
                      <a:r>
                        <a:rPr lang="en-US" altLang="ko-KR" sz="1600" b="0" i="0" dirty="0">
                          <a:solidFill>
                            <a:srgbClr val="188038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  <a:sym typeface="Roboto Mono"/>
                        </a:rPr>
                        <a:t> </a:t>
                      </a:r>
                      <a:r>
                        <a:rPr lang="ko-KR" altLang="en-US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라이브러리의 강력한 산술 연산 기능을 최대한 활용하지 못하고 구현이 복잡함</a:t>
                      </a:r>
                      <a:r>
                        <a:rPr lang="en-US" altLang="ko-KR" sz="1600" b="0" i="0" dirty="0">
                          <a:solidFill>
                            <a:schemeClr val="dk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.</a:t>
                      </a:r>
                      <a:endParaRPr lang="ko-KR" altLang="en-US" sz="1600" b="0" i="0" dirty="0">
                        <a:solidFill>
                          <a:schemeClr val="dk1"/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98CA7A8-82EA-5785-ED63-A79BC825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5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55E343E1-B193-AD1A-6B89-ADFF0ED95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A2CA67EF-8E2A-D043-89BA-7802EA619ADA}"/>
              </a:ext>
            </a:extLst>
          </p:cNvPr>
          <p:cNvSpPr txBox="1"/>
          <p:nvPr/>
        </p:nvSpPr>
        <p:spPr>
          <a:xfrm>
            <a:off x="174666" y="151367"/>
            <a:ext cx="646363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2주차:</a:t>
            </a:r>
            <a:r>
              <a:rPr lang="en-US" altLang="ko-KR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SubBytes</a:t>
            </a:r>
            <a:r>
              <a:rPr lang="en-US" altLang="ko-KR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전략 수립</a:t>
            </a:r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37353C97-5662-455F-0333-1C3F2609C1E8}"/>
              </a:ext>
            </a:extLst>
          </p:cNvPr>
          <p:cNvSpPr txBox="1"/>
          <p:nvPr/>
        </p:nvSpPr>
        <p:spPr>
          <a:xfrm>
            <a:off x="2922500" y="2410200"/>
            <a:ext cx="6706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solidFill>
                <a:schemeClr val="dk2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3" name="Google Shape;108;p21">
            <a:extLst>
              <a:ext uri="{FF2B5EF4-FFF2-40B4-BE49-F238E27FC236}">
                <a16:creationId xmlns:a16="http://schemas.microsoft.com/office/drawing/2014/main" id="{0886F849-9052-3AF1-5F62-8F69F8757D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226" y="2410200"/>
            <a:ext cx="9257548" cy="39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CE81F8-DEF3-F0A2-BBCA-1B58BBEA8909}"/>
              </a:ext>
            </a:extLst>
          </p:cNvPr>
          <p:cNvSpPr txBox="1"/>
          <p:nvPr/>
        </p:nvSpPr>
        <p:spPr>
          <a:xfrm>
            <a:off x="1338127" y="1482152"/>
            <a:ext cx="951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Numpy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와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Fraction 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을 사용하여 알고리즘의 수학적 정확성을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100% 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검증하는 프로토타입을 우선 구현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</a:p>
        </p:txBody>
      </p:sp>
      <p:pic>
        <p:nvPicPr>
          <p:cNvPr id="5" name="그림 4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4443BCB-8CBA-1378-FDBC-2CFE4CD9B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3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703C7545-5D4A-D07B-F43C-444B7A167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6723CD34-3499-78C9-B255-B78A5F7E43B2}"/>
              </a:ext>
            </a:extLst>
          </p:cNvPr>
          <p:cNvSpPr txBox="1"/>
          <p:nvPr/>
        </p:nvSpPr>
        <p:spPr>
          <a:xfrm>
            <a:off x="174666" y="151367"/>
            <a:ext cx="646363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2주차:</a:t>
            </a:r>
            <a:r>
              <a:rPr lang="en-US" altLang="ko-KR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SubBytes</a:t>
            </a:r>
            <a:r>
              <a:rPr lang="en-US" altLang="ko-KR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전략 수립</a:t>
            </a:r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C3C77CE5-A2AF-DB8E-34A4-3ED28653DBAA}"/>
              </a:ext>
            </a:extLst>
          </p:cNvPr>
          <p:cNvSpPr txBox="1"/>
          <p:nvPr/>
        </p:nvSpPr>
        <p:spPr>
          <a:xfrm>
            <a:off x="2922500" y="2410200"/>
            <a:ext cx="6706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solidFill>
                <a:schemeClr val="dk2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2" name="Google Shape;114;p22">
            <a:extLst>
              <a:ext uri="{FF2B5EF4-FFF2-40B4-BE49-F238E27FC236}">
                <a16:creationId xmlns:a16="http://schemas.microsoft.com/office/drawing/2014/main" id="{ADDE6C8D-2733-2267-7E63-DCCBFF5D686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81" y="1222571"/>
            <a:ext cx="6137860" cy="52194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5;p22">
            <a:extLst>
              <a:ext uri="{FF2B5EF4-FFF2-40B4-BE49-F238E27FC236}">
                <a16:creationId xmlns:a16="http://schemas.microsoft.com/office/drawing/2014/main" id="{E2B0DB7D-1158-1A02-56CF-59B7E9499A0A}"/>
              </a:ext>
            </a:extLst>
          </p:cNvPr>
          <p:cNvSpPr txBox="1"/>
          <p:nvPr/>
        </p:nvSpPr>
        <p:spPr>
          <a:xfrm>
            <a:off x="7658500" y="1508589"/>
            <a:ext cx="3222000" cy="440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테스트</a:t>
            </a:r>
            <a:r>
              <a:rPr lang="en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및</a:t>
            </a:r>
            <a:r>
              <a:rPr lang="en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검증</a:t>
            </a:r>
            <a:r>
              <a:rPr lang="en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결과</a:t>
            </a:r>
            <a:endParaRPr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&gt;&gt; </a:t>
            </a:r>
            <a:endParaRPr sz="16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검증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방법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: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pytest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를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사용하여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0부터 255까지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모든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입력값에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대한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전수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검사를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수행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  <a:endParaRPr sz="16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검증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절차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: </a:t>
            </a:r>
            <a:endParaRPr sz="16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1.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입력값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i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를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암호화</a:t>
            </a:r>
            <a:endParaRPr sz="16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2.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sbox_poly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함수로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계산</a:t>
            </a:r>
            <a:endParaRPr sz="16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3.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결과를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복호화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endParaRPr sz="16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4.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표준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S-Box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정답과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비교</a:t>
            </a:r>
            <a:endParaRPr sz="16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최종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결과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:</a:t>
            </a:r>
            <a:endParaRPr sz="16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프로토타입은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모든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256개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케이스에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대해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표준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S-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Box와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일치하는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결과를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도출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알고리즘의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논리적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정당성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확보</a:t>
            </a:r>
            <a:r>
              <a:rPr lang="en" sz="16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  <a:endParaRPr sz="16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B7584DE-C74B-8F21-602D-9CD049265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9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9AFB357A-41F5-D9BD-F770-6E04F9E32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A25FA4E4-A622-E776-A729-D7390B885B13}"/>
              </a:ext>
            </a:extLst>
          </p:cNvPr>
          <p:cNvSpPr txBox="1"/>
          <p:nvPr/>
        </p:nvSpPr>
        <p:spPr>
          <a:xfrm>
            <a:off x="174666" y="151367"/>
            <a:ext cx="646363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2주차: XOR 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구현</a:t>
            </a:r>
            <a:r>
              <a:rPr lang="en-US" altLang="ko-KR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전략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27;p24">
                <a:extLst>
                  <a:ext uri="{FF2B5EF4-FFF2-40B4-BE49-F238E27FC236}">
                    <a16:creationId xmlns:a16="http://schemas.microsoft.com/office/drawing/2014/main" id="{482560D7-D2CD-1581-2FAE-AC15B365050A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17340" y="1301930"/>
                <a:ext cx="10471096" cy="166690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FFT</a:t>
                </a:r>
                <a:r>
                  <a:rPr lang="en" sz="2400" dirty="0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en" sz="2400" dirty="0" err="1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기반</a:t>
                </a:r>
                <a:r>
                  <a:rPr lang="en" sz="2400" dirty="0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en" sz="2400" dirty="0" err="1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계수</a:t>
                </a:r>
                <a:r>
                  <a:rPr lang="en" sz="2400" dirty="0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en" sz="2400" dirty="0" err="1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계산</a:t>
                </a:r>
                <a:r>
                  <a:rPr lang="en" sz="2400" dirty="0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16×16 XOR </a:t>
                </a:r>
                <a:r>
                  <a:rPr lang="en" sz="2400" dirty="0" err="1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테이블</a:t>
                </a:r>
                <a:r>
                  <a:rPr lang="en" sz="2400" dirty="0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→ 2D FFT → </a:t>
                </a:r>
                <a:r>
                  <a:rPr lang="en" sz="2400" dirty="0" err="1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다항식</a:t>
                </a:r>
                <a:r>
                  <a:rPr lang="en" sz="2400" dirty="0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en" sz="2400" dirty="0" err="1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계수로</a:t>
                </a:r>
                <a:r>
                  <a:rPr lang="ko-KR" altLang="en-US" sz="2400" dirty="0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en" sz="2400" dirty="0" err="1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전</a:t>
                </a:r>
                <a:r>
                  <a:rPr lang="ko-KR" altLang="en-US" sz="2400" dirty="0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환</a:t>
                </a:r>
                <a:r>
                  <a:rPr lang="en" sz="2400" dirty="0" err="1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하여</a:t>
                </a:r>
                <a:r>
                  <a:rPr lang="en" sz="2400" dirty="0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en" sz="2400" dirty="0" err="1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FHE에서</a:t>
                </a:r>
                <a:r>
                  <a:rPr lang="en" sz="2400" dirty="0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en" sz="2400" dirty="0" err="1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사용가능</a:t>
                </a:r>
                <a:endParaRPr sz="2400" dirty="0">
                  <a:solidFill>
                    <a:schemeClr val="dk1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sz="24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XOR</m:t>
                    </m:r>
                    <m:d>
                      <m:dPr>
                        <m:ctrlPr>
                          <a:rPr lang="en" sz="24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" sz="2400" b="0" i="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" sz="2400" b="0" i="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" sz="2400" b="0" i="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" sz="24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≈ </m:t>
                    </m:r>
                    <m:r>
                      <m:rPr>
                        <m:sty m:val="p"/>
                      </m:rPr>
                      <a:rPr lang="en" sz="24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" sz="24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ᵢ,</m:t>
                    </m:r>
                    <m:r>
                      <a:rPr lang="en" sz="24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ⱼ</m:t>
                    </m:r>
                    <m:r>
                      <a:rPr lang="en" sz="24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" sz="24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" sz="24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ᵢ</m:t>
                    </m:r>
                    <m:r>
                      <a:rPr lang="en" sz="24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ⱼ</m:t>
                    </m:r>
                    <m:r>
                      <a:rPr lang="en" sz="24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· </m:t>
                    </m:r>
                    <m:r>
                      <m:rPr>
                        <m:sty m:val="p"/>
                      </m:rPr>
                      <a:rPr lang="en" sz="24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" sz="24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ⁱ · </m:t>
                    </m:r>
                    <m:r>
                      <m:rPr>
                        <m:sty m:val="p"/>
                      </m:rPr>
                      <a:rPr lang="en" sz="24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" sz="24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ʲ 	</m:t>
                    </m:r>
                    <m:d>
                      <m:dPr>
                        <m:ctrlPr>
                          <a:rPr lang="en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" sz="2400" b="0" i="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" sz="2400" b="0" i="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" sz="2400" b="0" i="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" sz="2400" b="0" i="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≤ 7</m:t>
                        </m:r>
                      </m:e>
                    </m:d>
                  </m:oMath>
                </a14:m>
                <a:r>
                  <a:rPr lang="ko-KR" altLang="en-US" sz="2400" dirty="0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en" sz="2400" dirty="0" err="1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식을</a:t>
                </a:r>
                <a:r>
                  <a:rPr lang="en" sz="2400" dirty="0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en" sz="2400" dirty="0" err="1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이용해</a:t>
                </a:r>
                <a:r>
                  <a:rPr lang="en" sz="2400" dirty="0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en" sz="2400" dirty="0" err="1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연산</a:t>
                </a:r>
                <a:r>
                  <a:rPr lang="en" sz="2400" dirty="0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en" sz="2400" dirty="0" err="1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차수</a:t>
                </a:r>
                <a:r>
                  <a:rPr lang="en" sz="2400" dirty="0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en" sz="2400" dirty="0" err="1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감</a:t>
                </a:r>
                <a:r>
                  <a:rPr lang="ko-KR" altLang="en-US" sz="2400" dirty="0">
                    <a:solidFill>
                      <a:schemeClr val="dk1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소</a:t>
                </a:r>
                <a:endParaRPr sz="2400" dirty="0"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Google Shape;127;p24">
                <a:extLst>
                  <a:ext uri="{FF2B5EF4-FFF2-40B4-BE49-F238E27FC236}">
                    <a16:creationId xmlns:a16="http://schemas.microsoft.com/office/drawing/2014/main" id="{482560D7-D2CD-1581-2FAE-AC15B365050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7340" y="1301930"/>
                <a:ext cx="10471096" cy="1666901"/>
              </a:xfrm>
              <a:prstGeom prst="rect">
                <a:avLst/>
              </a:prstGeom>
              <a:blipFill>
                <a:blip r:embed="rId3"/>
                <a:stretch>
                  <a:fillRect l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oogle Shape;128;p24">
            <a:extLst>
              <a:ext uri="{FF2B5EF4-FFF2-40B4-BE49-F238E27FC236}">
                <a16:creationId xmlns:a16="http://schemas.microsoft.com/office/drawing/2014/main" id="{7532B81E-AF07-0028-33C8-1E2E385EF9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7678348"/>
              </p:ext>
            </p:extLst>
          </p:nvPr>
        </p:nvGraphicFramePr>
        <p:xfrm>
          <a:off x="4600699" y="3678242"/>
          <a:ext cx="7239000" cy="24333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최적화기법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효과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구현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PowerBasis 캐싱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/>
                        <a:t>재계산</a:t>
                      </a:r>
                      <a:r>
                        <a:rPr lang="en" dirty="0"/>
                        <a:t> 90퍼센트감소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완료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Sparce coefficient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/>
                        <a:t>연산량</a:t>
                      </a:r>
                      <a:r>
                        <a:rPr lang="en" dirty="0"/>
                        <a:t> 60퍼센트 </a:t>
                      </a:r>
                      <a:r>
                        <a:rPr lang="en" dirty="0" err="1"/>
                        <a:t>감소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완료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/>
                        <a:t>켤레</a:t>
                      </a:r>
                      <a:r>
                        <a:rPr lang="en" dirty="0"/>
                        <a:t> </a:t>
                      </a:r>
                      <a:r>
                        <a:rPr lang="en" dirty="0" err="1"/>
                        <a:t>복소수</a:t>
                      </a:r>
                      <a:r>
                        <a:rPr lang="en" dirty="0"/>
                        <a:t> </a:t>
                      </a:r>
                      <a:r>
                        <a:rPr lang="en" dirty="0" err="1"/>
                        <a:t>최적화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계수 15에서 7로 낮추는 효과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/>
                        <a:t>완료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그림 6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E32F854-84F2-F270-097D-8D2AC47DC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7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D87148F2-547B-137C-4E6E-15E3A1AF9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31CFBBEC-9B61-B951-AAED-D26A00568B0C}"/>
              </a:ext>
            </a:extLst>
          </p:cNvPr>
          <p:cNvSpPr txBox="1"/>
          <p:nvPr/>
        </p:nvSpPr>
        <p:spPr>
          <a:xfrm>
            <a:off x="174666" y="151367"/>
            <a:ext cx="646363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2주차: XOR 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구현</a:t>
            </a:r>
            <a:r>
              <a:rPr lang="en-US" altLang="ko-KR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전략</a:t>
            </a:r>
          </a:p>
        </p:txBody>
      </p:sp>
      <p:pic>
        <p:nvPicPr>
          <p:cNvPr id="6" name="Google Shape;135;p25">
            <a:extLst>
              <a:ext uri="{FF2B5EF4-FFF2-40B4-BE49-F238E27FC236}">
                <a16:creationId xmlns:a16="http://schemas.microsoft.com/office/drawing/2014/main" id="{82090651-566D-ADF2-FEE5-BC97D7C4B28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013" y="1956095"/>
            <a:ext cx="8193974" cy="44547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6AE7C0-4DAF-A616-6FE5-F9E6A5CCFA57}"/>
              </a:ext>
            </a:extLst>
          </p:cNvPr>
          <p:cNvSpPr txBox="1"/>
          <p:nvPr/>
        </p:nvSpPr>
        <p:spPr>
          <a:xfrm>
            <a:off x="1999013" y="1299932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코드스니펫</a:t>
            </a:r>
            <a:endParaRPr kumimoji="1" lang="ko-KR" altLang="en-US" sz="24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11" name="그림 10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2965100-A942-7107-1DBD-F5CD52B7B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7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0ABC4D98-4510-ECE6-68DD-9A4F3BC68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F13CBB82-F5B4-7885-9BB9-B6A9C86B5872}"/>
              </a:ext>
            </a:extLst>
          </p:cNvPr>
          <p:cNvSpPr txBox="1"/>
          <p:nvPr/>
        </p:nvSpPr>
        <p:spPr>
          <a:xfrm>
            <a:off x="174666" y="151367"/>
            <a:ext cx="766304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2주차: XOR 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구현</a:t>
            </a:r>
            <a:r>
              <a:rPr lang="en-US" altLang="ko-KR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ko-KR" alt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전략</a:t>
            </a:r>
            <a:r>
              <a:rPr lang="en-US" altLang="ko-KR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- Challenge</a:t>
            </a:r>
            <a:endParaRPr lang="ko-KR" altLang="en-US"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8" name="Google Shape;141;p26">
            <a:extLst>
              <a:ext uri="{FF2B5EF4-FFF2-40B4-BE49-F238E27FC236}">
                <a16:creationId xmlns:a16="http://schemas.microsoft.com/office/drawing/2014/main" id="{56AB2C14-94A7-E27B-6D00-4CD9D8ABF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35700" y="2391884"/>
            <a:ext cx="8520600" cy="2074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과도한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레벨소모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</a:p>
          <a:p>
            <a:pPr marL="952485" lvl="1" indent="-342900">
              <a:spcBef>
                <a:spcPts val="1200"/>
              </a:spcBef>
              <a:buFontTx/>
              <a:buChar char="-"/>
            </a:pPr>
            <a:r>
              <a:rPr lang="en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xor</a:t>
            </a:r>
            <a:r>
              <a:rPr lang="en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1회당 3레벨소모</a:t>
            </a:r>
            <a:endParaRPr lang="en" sz="24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원인</a:t>
            </a:r>
            <a:r>
              <a:rPr lang="ko-KR" altLang="en-US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추측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: </a:t>
            </a: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각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곱셈마다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relinerlize+rescale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ko-KR" altLang="en-US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매번 </a:t>
            </a: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적</a:t>
            </a:r>
            <a:r>
              <a:rPr lang="ko-KR" altLang="en-US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용</a:t>
            </a:r>
            <a:endParaRPr lang="en" sz="24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2" name="그림 1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6E88F11-0956-1D99-C50F-C6D3D222C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1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7">
            <a:extLst>
              <a:ext uri="{FF2B5EF4-FFF2-40B4-BE49-F238E27FC236}">
                <a16:creationId xmlns:a16="http://schemas.microsoft.com/office/drawing/2014/main" id="{DA6B983A-4A2E-3C7A-B117-BBABC0EC9ADE}"/>
              </a:ext>
            </a:extLst>
          </p:cNvPr>
          <p:cNvSpPr txBox="1"/>
          <p:nvPr/>
        </p:nvSpPr>
        <p:spPr>
          <a:xfrm>
            <a:off x="174667" y="151367"/>
            <a:ext cx="824493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3</a:t>
            </a:r>
            <a:r>
              <a:rPr lang="en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주차</a:t>
            </a: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: </a:t>
            </a:r>
            <a:r>
              <a:rPr lang="en" altLang="ko-KR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7/21 – 7/25 </a:t>
            </a:r>
            <a:r>
              <a:rPr lang="en" altLang="ko-KR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계획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C3182-78E3-FC98-7508-7D1FB0188590}"/>
              </a:ext>
            </a:extLst>
          </p:cNvPr>
          <p:cNvSpPr txBox="1"/>
          <p:nvPr/>
        </p:nvSpPr>
        <p:spPr>
          <a:xfrm>
            <a:off x="2576945" y="1499409"/>
            <a:ext cx="7038109" cy="445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/>
              <a:t>Liberate</a:t>
            </a:r>
            <a:r>
              <a:rPr kumimoji="1" lang="ko-KR" altLang="en-US" sz="2400" b="1" dirty="0"/>
              <a:t>로 </a:t>
            </a:r>
            <a:r>
              <a:rPr kumimoji="1" lang="en-US" altLang="ko-KR" sz="2400" b="1" dirty="0"/>
              <a:t>AES Enc </a:t>
            </a:r>
            <a:r>
              <a:rPr kumimoji="1" lang="ko-KR" altLang="en-US" sz="2400" b="1" dirty="0"/>
              <a:t>파트 구현 시작하기</a:t>
            </a:r>
            <a:endParaRPr kumimoji="1" lang="en-US" altLang="ko-KR" sz="2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2400" dirty="0"/>
              <a:t>Key Expansion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2400" dirty="0" err="1"/>
              <a:t>SubWord</a:t>
            </a:r>
            <a:endParaRPr kumimoji="1" lang="en-US" altLang="ko-KR" sz="2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2400" dirty="0" err="1"/>
              <a:t>Rcon</a:t>
            </a:r>
            <a:endParaRPr kumimoji="1"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2400" dirty="0" err="1"/>
              <a:t>AddRoundKey</a:t>
            </a:r>
            <a:endParaRPr kumimoji="1"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2400" dirty="0" err="1"/>
              <a:t>SubBytes</a:t>
            </a:r>
            <a:endParaRPr kumimoji="1"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2400" dirty="0" err="1"/>
              <a:t>ShiftRows</a:t>
            </a:r>
            <a:endParaRPr kumimoji="1"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2400" dirty="0" err="1"/>
              <a:t>MixColumns</a:t>
            </a:r>
            <a:endParaRPr kumimoji="1" lang="en-US" altLang="ko-KR" sz="2400" dirty="0"/>
          </a:p>
        </p:txBody>
      </p:sp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BB91598-15FB-5E96-4F2A-898C7904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D5471223-C6C8-4DE7-9F2D-C70B3C971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AE70A3-F79F-6A32-60CB-2C88650F4FB2}"/>
              </a:ext>
            </a:extLst>
          </p:cNvPr>
          <p:cNvSpPr txBox="1"/>
          <p:nvPr/>
        </p:nvSpPr>
        <p:spPr>
          <a:xfrm>
            <a:off x="5388114" y="2644170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dirty="0"/>
              <a:t>끝</a:t>
            </a:r>
          </a:p>
        </p:txBody>
      </p:sp>
      <p:pic>
        <p:nvPicPr>
          <p:cNvPr id="5" name="그림 4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EEA4A60-4CDA-04AA-E420-BD8ED84F3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6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74667" y="151367"/>
            <a:ext cx="519298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2주차: 7/14 – 7/18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371200" y="1869201"/>
            <a:ext cx="94496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수행</a:t>
            </a: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리스트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609585" indent="-541853">
              <a:buClr>
                <a:schemeClr val="dk1"/>
              </a:buClr>
              <a:buSzPts val="2800"/>
              <a:buChar char="-"/>
            </a:pP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AES </a:t>
            </a:r>
            <a:r>
              <a:rPr lang="en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파이프라인</a:t>
            </a: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구성</a:t>
            </a: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(</a:t>
            </a:r>
            <a:r>
              <a:rPr lang="en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w.Numpy</a:t>
            </a: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)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609585" indent="-541853">
              <a:buClr>
                <a:schemeClr val="dk1"/>
              </a:buClr>
              <a:buSzPts val="2800"/>
              <a:buChar char="-"/>
            </a:pP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Liberate </a:t>
            </a:r>
            <a:r>
              <a:rPr lang="en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구현을</a:t>
            </a: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위한</a:t>
            </a: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모듈</a:t>
            </a: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조정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1219170" lvl="1" indent="-541853">
              <a:buClr>
                <a:schemeClr val="dk1"/>
              </a:buClr>
              <a:buSzPts val="2800"/>
              <a:buChar char="-"/>
            </a:pPr>
            <a:r>
              <a:rPr lang="en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SubBytes</a:t>
            </a: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치환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1219170" lvl="1" indent="-541853">
              <a:buClr>
                <a:schemeClr val="dk1"/>
              </a:buClr>
              <a:buSzPts val="2800"/>
              <a:buChar char="-"/>
            </a:pPr>
            <a:r>
              <a:rPr lang="en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xor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2" name="그림 1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4D2843D-96EC-F532-455A-A8A275A55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74667" y="151367"/>
            <a:ext cx="48784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400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2주차: AES-pipeline</a:t>
            </a:r>
            <a:endParaRPr sz="400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696600" y="1513668"/>
            <a:ext cx="6091600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57189">
              <a:buClr>
                <a:schemeClr val="dk1"/>
              </a:buClr>
              <a:buSzPts val="1800"/>
              <a:buChar char="-"/>
            </a:pP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AES의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전체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작동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과정의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 </a:t>
            </a: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구현을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위해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오른쪽과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같은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flow의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내부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모듈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설계</a:t>
            </a:r>
            <a:endParaRPr lang="en" sz="24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609585" indent="-457189">
              <a:buClr>
                <a:schemeClr val="dk1"/>
              </a:buClr>
              <a:buSzPts val="1800"/>
              <a:buChar char="-"/>
            </a:pPr>
            <a:endParaRPr lang="en" sz="24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152396">
              <a:buClr>
                <a:schemeClr val="dk1"/>
              </a:buClr>
              <a:buSzPts val="1800"/>
            </a:pP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endParaRPr sz="24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609585" indent="-457189">
              <a:buClr>
                <a:schemeClr val="dk1"/>
              </a:buClr>
              <a:buSzPts val="1800"/>
              <a:buChar char="-"/>
            </a:pP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aes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-main-</a:t>
            </a: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process.py를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중심으로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아래와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같은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파일들이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존재</a:t>
            </a:r>
            <a:r>
              <a:rPr lang="en" sz="24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  <a:endParaRPr sz="24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69" name="Google Shape;69;p15" title="pipeline-flo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4566" y="0"/>
            <a:ext cx="23038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 title="component-architectur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46" y="4773881"/>
            <a:ext cx="8914354" cy="1932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33696A6-053C-5E1D-FE73-5F46BD544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174667" y="151367"/>
            <a:ext cx="48784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2주차: AES-pipeline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27598" y="1270442"/>
            <a:ext cx="10746800" cy="467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Tasks Constraints</a:t>
            </a:r>
            <a:endParaRPr sz="2400" dirty="0">
              <a:solidFill>
                <a:schemeClr val="dk2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609585" indent="-457189">
              <a:lnSpc>
                <a:spcPct val="150000"/>
              </a:lnSpc>
              <a:buClr>
                <a:schemeClr val="dk2"/>
              </a:buClr>
              <a:buSzPts val="1800"/>
              <a:buChar char="-"/>
            </a:pP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모든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입력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데이터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및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key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의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shape는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(32768,)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임을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상정</a:t>
            </a:r>
            <a:endParaRPr sz="2400" dirty="0">
              <a:solidFill>
                <a:schemeClr val="dk2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609585" indent="-457189">
              <a:lnSpc>
                <a:spcPct val="150000"/>
              </a:lnSpc>
              <a:buClr>
                <a:schemeClr val="dk2"/>
              </a:buClr>
              <a:buSzPts val="1800"/>
              <a:buChar char="-"/>
            </a:pP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[B00_all_blocks, B01_all_blocks,...,B15_all_blocks]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형태로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SIMD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최적화</a:t>
            </a:r>
            <a:endParaRPr sz="2400" dirty="0">
              <a:solidFill>
                <a:schemeClr val="dk2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1219170" lvl="1" indent="-457189">
              <a:lnSpc>
                <a:spcPct val="150000"/>
              </a:lnSpc>
              <a:buClr>
                <a:schemeClr val="dk2"/>
              </a:buClr>
              <a:buSzPts val="1800"/>
              <a:buChar char="-"/>
            </a:pP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High nibble, Low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nibble로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분리하여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구현</a:t>
            </a:r>
            <a:endParaRPr sz="2400" dirty="0">
              <a:solidFill>
                <a:schemeClr val="dk2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609585" indent="-457189">
              <a:lnSpc>
                <a:spcPct val="150000"/>
              </a:lnSpc>
              <a:buClr>
                <a:schemeClr val="dk2"/>
              </a:buClr>
              <a:buSzPts val="1800"/>
              <a:buChar char="-"/>
            </a:pP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Numpy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사용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 Indexing, slicing, reshape, bitwise operation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사용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배제</a:t>
            </a:r>
            <a:endParaRPr sz="2400" dirty="0">
              <a:solidFill>
                <a:schemeClr val="dk2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1219170" lvl="1" indent="-457189">
              <a:lnSpc>
                <a:spcPct val="150000"/>
              </a:lnSpc>
              <a:buClr>
                <a:schemeClr val="dk2"/>
              </a:buClr>
              <a:buSzPts val="1800"/>
              <a:buChar char="-"/>
            </a:pP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단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현재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상황에서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s-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box기반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인덱싱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연산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및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xor은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사용이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불가피</a:t>
            </a:r>
            <a:endParaRPr sz="2400" dirty="0">
              <a:solidFill>
                <a:schemeClr val="dk2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609585" indent="-457189">
              <a:lnSpc>
                <a:spcPct val="150000"/>
              </a:lnSpc>
              <a:buClr>
                <a:schemeClr val="dk2"/>
              </a:buClr>
              <a:buSzPts val="1800"/>
              <a:buChar char="-"/>
            </a:pP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Shiftrow는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단독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연산만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구현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Shiftrow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&amp;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mixcolumn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혼합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연산의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경우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단순히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설계하는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것이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어려워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liberate를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활용하여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바로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계산하는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것을</a:t>
            </a: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계획</a:t>
            </a:r>
            <a:endParaRPr sz="2400" dirty="0">
              <a:solidFill>
                <a:schemeClr val="dk2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2" name="그림 1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4ACD6E4-828D-8073-34EE-090F30EB3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EBBFEFBB-674F-7CFC-1474-DD7CEE124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>
            <a:extLst>
              <a:ext uri="{FF2B5EF4-FFF2-40B4-BE49-F238E27FC236}">
                <a16:creationId xmlns:a16="http://schemas.microsoft.com/office/drawing/2014/main" id="{98E93982-99DB-E713-E228-EDD268F8E7E6}"/>
              </a:ext>
            </a:extLst>
          </p:cNvPr>
          <p:cNvSpPr txBox="1"/>
          <p:nvPr/>
        </p:nvSpPr>
        <p:spPr>
          <a:xfrm>
            <a:off x="174667" y="151367"/>
            <a:ext cx="48784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2주차: AES-pipeline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77" name="Google Shape;77;p16">
            <a:extLst>
              <a:ext uri="{FF2B5EF4-FFF2-40B4-BE49-F238E27FC236}">
                <a16:creationId xmlns:a16="http://schemas.microsoft.com/office/drawing/2014/main" id="{74F85FAA-56D5-FA0C-6DEC-22A99C76ABE5}"/>
              </a:ext>
            </a:extLst>
          </p:cNvPr>
          <p:cNvSpPr txBox="1"/>
          <p:nvPr/>
        </p:nvSpPr>
        <p:spPr>
          <a:xfrm>
            <a:off x="722600" y="2197914"/>
            <a:ext cx="10746800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Tasks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" altLang="ko-KR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SubBytes</a:t>
            </a:r>
            <a:r>
              <a:rPr lang="ko-KR" altLang="en-US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는 일반적인 구현 후 </a:t>
            </a:r>
            <a:r>
              <a:rPr lang="en-US" altLang="ko-KR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Liberate </a:t>
            </a:r>
            <a:r>
              <a:rPr lang="ko-KR" altLang="en-US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구현 시 다시 한 번 구현</a:t>
            </a:r>
            <a:endParaRPr lang="en-US" altLang="ko-KR" sz="2400" dirty="0">
              <a:solidFill>
                <a:schemeClr val="dk2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그 외에 다른 연산은 </a:t>
            </a:r>
            <a:r>
              <a:rPr lang="en-US" altLang="ko-KR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numpy</a:t>
            </a:r>
            <a:r>
              <a:rPr lang="ko-KR" altLang="en-US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로도 일단 전체적인 </a:t>
            </a:r>
            <a:r>
              <a:rPr lang="en-US" altLang="ko-KR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liberate </a:t>
            </a:r>
            <a:r>
              <a:rPr lang="ko-KR" altLang="en-US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구현이 가능하기 때문에 구조에만 잘 </a:t>
            </a:r>
            <a:r>
              <a:rPr lang="en-US" altLang="ko-KR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fit</a:t>
            </a:r>
            <a:r>
              <a:rPr lang="ko-KR" altLang="en-US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하게 만들었음</a:t>
            </a:r>
            <a:endParaRPr sz="2400" dirty="0">
              <a:solidFill>
                <a:schemeClr val="dk2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2" name="그림 1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98FB598-CFC4-4B84-0533-279F45D89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0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174667" y="151367"/>
            <a:ext cx="48784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2주차: Encode</a:t>
            </a:r>
            <a:r>
              <a:rPr lang="en-US" altLang="ko-KR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?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2922500" y="2410200"/>
            <a:ext cx="6706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solidFill>
                <a:schemeClr val="dk2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Google Shape;84;p17"/>
              <p:cNvSpPr txBox="1"/>
              <p:nvPr/>
            </p:nvSpPr>
            <p:spPr>
              <a:xfrm>
                <a:off x="722600" y="1723234"/>
                <a:ext cx="10746800" cy="4678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marL="609585" indent="-457189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-"/>
                </a:pPr>
                <a:r>
                  <a:rPr 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Encode</a:t>
                </a:r>
                <a:r>
                  <a:rPr lang="ko-KR" altLang="en-US" sz="2400" dirty="0" err="1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의</a:t>
                </a:r>
                <a:r>
                  <a:rPr lang="ko-KR" alt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ko-KR" altLang="en-US" sz="2400" dirty="0" err="1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경우</a:t>
                </a:r>
                <a:r>
                  <a:rPr lang="ko-KR" alt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Pretendard Medium" panose="02000503000000020004" pitchFamily="2" charset="-127"/>
                        <a:cs typeface="Pretendard Medium" panose="02000503000000020004" pitchFamily="2" charset="-127"/>
                      </a:rPr>
                      <m:t>ℓ= 4 </m:t>
                    </m:r>
                  </m:oMath>
                </a14:m>
                <a:r>
                  <a:rPr lang="ko-KR" altLang="en-US" sz="2400" dirty="0" err="1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인</a:t>
                </a:r>
                <a:r>
                  <a:rPr lang="ko-KR" alt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ko-KR" altLang="en-US" sz="2400" dirty="0" err="1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복소수</a:t>
                </a:r>
                <a:r>
                  <a:rPr lang="ko-KR" alt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ko-KR" altLang="en-US" sz="2400" dirty="0" err="1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평면</a:t>
                </a:r>
                <a:r>
                  <a:rPr lang="ko-KR" alt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40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Pretendard Medium" panose="02000503000000020004" pitchFamily="2" charset="-127"/>
                        <a:cs typeface="Pretendard Medium" panose="02000503000000020004" pitchFamily="2" charset="-127"/>
                      </a:rPr>
                      <m:t>𝜁</m:t>
                    </m:r>
                    <m:r>
                      <a:rPr lang="en-US" altLang="ko-KR" sz="240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Pretendard Medium" panose="02000503000000020004" pitchFamily="2" charset="-127"/>
                        <a:cs typeface="Pretendard Medium" panose="02000503000000020004" pitchFamily="2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Pretendard Medium" panose="02000503000000020004" pitchFamily="2" charset="-127"/>
                        <a:cs typeface="Pretendard Medium" panose="02000503000000020004" pitchFamily="2" charset="-127"/>
                      </a:rPr>
                      <m:t>exp</m:t>
                    </m:r>
                    <m:r>
                      <a:rPr lang="en-US" altLang="ko-KR" sz="240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Pretendard Medium" panose="02000503000000020004" pitchFamily="2" charset="-127"/>
                        <a:cs typeface="Pretendard Medium" panose="02000503000000020004" pitchFamily="2" charset="-127"/>
                      </a:rPr>
                      <m:t>(</m:t>
                    </m:r>
                    <m:r>
                      <a:rPr lang="en-US" altLang="ko-KR" sz="2400" b="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Pretendard Medium" panose="02000503000000020004" pitchFamily="2" charset="-127"/>
                        <a:cs typeface="Pretendard Medium" panose="02000503000000020004" pitchFamily="2" charset="-127"/>
                      </a:rPr>
                      <m:t>−2⋅</m:t>
                    </m:r>
                    <m:r>
                      <a:rPr lang="en-US" altLang="ko-KR" sz="2400" b="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Pretendard Medium" panose="02000503000000020004" pitchFamily="2" charset="-127"/>
                        <a:cs typeface="Pretendard Medium" panose="02000503000000020004" pitchFamily="2" charset="-127"/>
                      </a:rPr>
                      <m:t>𝜋</m:t>
                    </m:r>
                    <m:r>
                      <a:rPr lang="en-US" altLang="ko-KR" sz="2400" b="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Pretendard Medium" panose="02000503000000020004" pitchFamily="2" charset="-127"/>
                        <a:cs typeface="Pretendard Medium" panose="02000503000000020004" pitchFamily="2" charset="-127"/>
                      </a:rPr>
                      <m:t>⋅</m:t>
                    </m:r>
                    <m:r>
                      <a:rPr lang="en-US" altLang="ko-KR" sz="2400" b="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Pretendard Medium" panose="02000503000000020004" pitchFamily="2" charset="-127"/>
                        <a:cs typeface="Pretendard Medium" panose="02000503000000020004" pitchFamily="2" charset="-127"/>
                      </a:rPr>
                      <m:t>𝑖</m:t>
                    </m:r>
                    <m:r>
                      <a:rPr lang="en-US" altLang="ko-KR" sz="2400" b="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Pretendard Medium" panose="02000503000000020004" pitchFamily="2" charset="-127"/>
                        <a:cs typeface="Pretendard Medium" panose="02000503000000020004" pitchFamily="2" charset="-127"/>
                      </a:rPr>
                      <m:t>/</m:t>
                    </m:r>
                    <m:r>
                      <a:rPr lang="en-US" altLang="ko-KR" sz="2400" b="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Pretendard Medium" panose="02000503000000020004" pitchFamily="2" charset="-127"/>
                        <a:cs typeface="Pretendard Medium" panose="02000503000000020004" pitchFamily="2" charset="-127"/>
                      </a:rPr>
                      <m:t>𝑁</m:t>
                    </m:r>
                    <m:r>
                      <a:rPr lang="en-US" altLang="ko-KR" sz="2400" b="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Pretendard Medium" panose="02000503000000020004" pitchFamily="2" charset="-127"/>
                        <a:cs typeface="Pretendard Medium" panose="02000503000000020004" pitchFamily="2" charset="-127"/>
                      </a:rPr>
                      <m:t>)</m:t>
                    </m:r>
                  </m:oMath>
                </a14:m>
                <a:r>
                  <a:rPr lang="ko-KR" altLang="en-US" sz="2400" dirty="0" err="1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로</a:t>
                </a:r>
                <a:r>
                  <a:rPr lang="ko-KR" alt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ko-KR" altLang="en-US" sz="2400" dirty="0" err="1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인코딩된다</a:t>
                </a:r>
                <a:r>
                  <a:rPr lang="en-US" altLang="ko-KR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.</a:t>
                </a:r>
                <a:endParaRPr lang="ko-KR" altLang="en-US" sz="2400" dirty="0">
                  <a:solidFill>
                    <a:schemeClr val="dk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endParaRPr>
              </a:p>
              <a:p>
                <a:pPr marL="609585" indent="-457189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-"/>
                </a:pPr>
                <a:r>
                  <a:rPr 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Liberate(v0.9.0 </a:t>
                </a:r>
                <a:r>
                  <a:rPr lang="ko-KR" altLang="en-US" sz="2400" dirty="0" err="1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기준</a:t>
                </a:r>
                <a:r>
                  <a:rPr lang="en-US" altLang="ko-KR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)</a:t>
                </a:r>
                <a:r>
                  <a:rPr lang="ko-KR" altLang="en-US" sz="2400" dirty="0" err="1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의</a:t>
                </a:r>
                <a:r>
                  <a:rPr lang="ko-KR" alt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en-US" sz="2400" dirty="0" err="1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Encoding</a:t>
                </a:r>
                <a:r>
                  <a:rPr lang="ko-KR" alt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함수는 내부에서 </a:t>
                </a:r>
                <a:r>
                  <a:rPr 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m2poly</a:t>
                </a:r>
                <a:r>
                  <a:rPr lang="ko-KR" alt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를 </a:t>
                </a:r>
                <a:r>
                  <a:rPr lang="ko-KR" altLang="en-US" sz="2400" dirty="0" err="1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호출하고</a:t>
                </a:r>
                <a:r>
                  <a:rPr lang="en-US" altLang="ko-KR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, </a:t>
                </a:r>
                <a:r>
                  <a:rPr 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m2poly </a:t>
                </a:r>
                <a:r>
                  <a:rPr lang="ko-KR" altLang="en-US" sz="2400" dirty="0" err="1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안에서</a:t>
                </a:r>
                <a:r>
                  <a:rPr lang="ko-KR" alt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FFT </a:t>
                </a:r>
                <a:r>
                  <a:rPr lang="ko-KR" altLang="en-US" sz="2400" dirty="0" err="1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결과에</a:t>
                </a:r>
                <a:r>
                  <a:rPr lang="ko-KR" alt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twister(</a:t>
                </a:r>
                <a:r>
                  <a:rPr lang="ko-KR" altLang="en-US" sz="2400" dirty="0" err="1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복소수</a:t>
                </a:r>
                <a:r>
                  <a:rPr lang="ko-KR" alt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unit phasor </a:t>
                </a:r>
                <a:r>
                  <a:rPr lang="ko-KR" altLang="en-US" sz="2400" dirty="0" err="1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배열</a:t>
                </a:r>
                <a:r>
                  <a:rPr lang="en-US" altLang="ko-KR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)</a:t>
                </a:r>
                <a:r>
                  <a:rPr lang="ko-KR" altLang="en-US" sz="2400" dirty="0" err="1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를</a:t>
                </a:r>
                <a:r>
                  <a:rPr lang="ko-KR" alt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ko-KR" altLang="en-US" sz="2400" dirty="0" err="1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곱해</a:t>
                </a:r>
                <a:r>
                  <a:rPr lang="ko-KR" alt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ko-KR" altLang="en-US" sz="2400" dirty="0" err="1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위상을</a:t>
                </a:r>
                <a:r>
                  <a:rPr lang="ko-KR" alt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ko-KR" altLang="en-US" sz="2400" dirty="0" err="1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인코딩한다</a:t>
                </a:r>
                <a:r>
                  <a:rPr lang="en-US" altLang="ko-KR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.</a:t>
                </a:r>
                <a:endParaRPr lang="ko-KR" altLang="en-US" sz="2400" dirty="0">
                  <a:solidFill>
                    <a:schemeClr val="dk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endParaRPr>
              </a:p>
              <a:p>
                <a:pPr marL="609585" indent="-457189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-"/>
                </a:pPr>
                <a:r>
                  <a:rPr 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twister </a:t>
                </a:r>
                <a:r>
                  <a:rPr lang="ko-KR" alt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자체는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Pretendard Medium" panose="02000503000000020004" pitchFamily="2" charset="-127"/>
                        <a:cs typeface="Pretendard Medium" panose="02000503000000020004" pitchFamily="2" charset="-127"/>
                      </a:rPr>
                      <m:t>exp</m:t>
                    </m:r>
                    <m:r>
                      <a:rPr lang="en-US" sz="240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Pretendard Medium" panose="02000503000000020004" pitchFamily="2" charset="-127"/>
                        <a:cs typeface="Pretendard Medium" panose="02000503000000020004" pitchFamily="2" charset="-127"/>
                      </a:rPr>
                      <m:t>⁡(−</m:t>
                    </m:r>
                    <m:r>
                      <a:rPr lang="en-US" sz="240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Pretendard Medium" panose="02000503000000020004" pitchFamily="2" charset="-127"/>
                        <a:cs typeface="Pretendard Medium" panose="02000503000000020004" pitchFamily="2" charset="-127"/>
                      </a:rPr>
                      <m:t>𝑘</m:t>
                    </m:r>
                    <m:r>
                      <a:rPr lang="en-US" sz="240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Pretendard Medium" panose="02000503000000020004" pitchFamily="2" charset="-127"/>
                        <a:cs typeface="Pretendard Medium" panose="02000503000000020004" pitchFamily="2" charset="-127"/>
                      </a:rPr>
                      <m:t>⋅</m:t>
                    </m:r>
                    <m:r>
                      <a:rPr lang="el-GR" sz="2400" i="1" dirty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Pretendard Medium" panose="02000503000000020004" pitchFamily="2" charset="-127"/>
                        <a:cs typeface="Pretendard Medium" panose="02000503000000020004" pitchFamily="2" charset="-127"/>
                      </a:rPr>
                      <m:t>𝜋</m:t>
                    </m:r>
                    <m:r>
                      <a:rPr lang="el-GR" sz="240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Pretendard Medium" panose="02000503000000020004" pitchFamily="2" charset="-127"/>
                        <a:cs typeface="Pretendard Medium" panose="02000503000000020004" pitchFamily="2" charset="-127"/>
                      </a:rPr>
                      <m:t>⋅</m:t>
                    </m:r>
                    <m:r>
                      <a:rPr lang="en-US" sz="2400" i="1" dirty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Pretendard Medium" panose="02000503000000020004" pitchFamily="2" charset="-127"/>
                        <a:cs typeface="Pretendard Medium" panose="02000503000000020004" pitchFamily="2" charset="-127"/>
                      </a:rPr>
                      <m:t>𝑖</m:t>
                    </m:r>
                    <m:r>
                      <a:rPr lang="en-US" sz="240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Pretendard Medium" panose="02000503000000020004" pitchFamily="2" charset="-127"/>
                        <a:cs typeface="Pretendard Medium" panose="02000503000000020004" pitchFamily="2" charset="-127"/>
                      </a:rPr>
                      <m:t>/</m:t>
                    </m:r>
                    <m:r>
                      <a:rPr lang="en-US" sz="240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Pretendard Medium" panose="02000503000000020004" pitchFamily="2" charset="-127"/>
                        <a:cs typeface="Pretendard Medium" panose="02000503000000020004" pitchFamily="2" charset="-127"/>
                      </a:rPr>
                      <m:t>𝑁</m:t>
                    </m:r>
                    <m:r>
                      <a:rPr lang="en-US" sz="2400" i="1" dirty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Pretendard Medium" panose="02000503000000020004" pitchFamily="2" charset="-127"/>
                        <a:cs typeface="Pretendard Medium" panose="02000503000000020004" pitchFamily="2" charset="-127"/>
                      </a:rPr>
                      <m:t>) </m:t>
                    </m:r>
                  </m:oMath>
                </a14:m>
                <a:r>
                  <a:rPr lang="ko-KR" altLang="en-US" sz="2400" dirty="0" err="1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형태로</a:t>
                </a:r>
                <a:r>
                  <a:rPr lang="ko-KR" alt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lang="ko-KR" altLang="en-US" sz="2400" dirty="0" err="1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만들어지며</a:t>
                </a:r>
                <a:r>
                  <a:rPr lang="en-US" altLang="ko-KR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, </a:t>
                </a:r>
                <a:r>
                  <a:rPr lang="ko-KR" alt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이 값이 곱해지면서 각 주파수 성분에 필요한 위상 변이가 진행된다</a:t>
                </a:r>
                <a:r>
                  <a:rPr lang="en-US" altLang="ko-KR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.</a:t>
                </a:r>
              </a:p>
              <a:p>
                <a:pPr marL="609585" indent="-457189">
                  <a:lnSpc>
                    <a:spcPct val="150000"/>
                  </a:lnSpc>
                  <a:buClr>
                    <a:schemeClr val="dk2"/>
                  </a:buClr>
                  <a:buSzPts val="1800"/>
                  <a:buFontTx/>
                  <a:buChar char="-"/>
                </a:pPr>
                <a:r>
                  <a:rPr lang="ko-KR" alt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결론적으로 </a:t>
                </a:r>
                <a:r>
                  <a:rPr lang="ko-KR" altLang="en-US" sz="2400" dirty="0" err="1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단위원</a:t>
                </a:r>
                <a:r>
                  <a:rPr lang="ko-KR" alt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 위 </a:t>
                </a:r>
                <a:r>
                  <a:rPr lang="en-US" altLang="ko-KR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N</a:t>
                </a:r>
                <a:r>
                  <a:rPr lang="ko-KR" alt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차 근 집합으로의 변환이 같으므로 </a:t>
                </a:r>
                <a:r>
                  <a:rPr lang="en-US" altLang="ko-KR" sz="2400" dirty="0" err="1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engine.encode</a:t>
                </a:r>
                <a:r>
                  <a:rPr lang="en-US" altLang="ko-KR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() </a:t>
                </a:r>
                <a:r>
                  <a:rPr lang="ko-KR" altLang="en-US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사용가능</a:t>
                </a:r>
                <a:r>
                  <a:rPr lang="en-US" altLang="ko-KR" sz="2400" dirty="0">
                    <a:solidFill>
                      <a:schemeClr val="dk2"/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.</a:t>
                </a:r>
                <a:endParaRPr sz="2400" dirty="0">
                  <a:solidFill>
                    <a:schemeClr val="dk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endParaRPr>
              </a:p>
            </p:txBody>
          </p:sp>
        </mc:Choice>
        <mc:Fallback>
          <p:sp>
            <p:nvSpPr>
              <p:cNvPr id="84" name="Google Shape;84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00" y="1723234"/>
                <a:ext cx="10746800" cy="4678163"/>
              </a:xfrm>
              <a:prstGeom prst="rect">
                <a:avLst/>
              </a:prstGeom>
              <a:blipFill>
                <a:blip r:embed="rId3"/>
                <a:stretch>
                  <a:fillRect r="-2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976ADF9-DE2C-3CFA-2D04-B930604C5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B84B21F5-10E5-0428-9773-9112F04C6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FAA6E7AB-8004-3089-87BD-3E2954F417CA}"/>
              </a:ext>
            </a:extLst>
          </p:cNvPr>
          <p:cNvSpPr txBox="1"/>
          <p:nvPr/>
        </p:nvSpPr>
        <p:spPr>
          <a:xfrm>
            <a:off x="174667" y="151367"/>
            <a:ext cx="48784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2주차: </a:t>
            </a:r>
            <a:r>
              <a:rPr lang="en-US" sz="4000" dirty="0" err="1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RotWord</a:t>
            </a: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()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E4EF2611-CBAD-F56F-3312-E2DE0741369D}"/>
              </a:ext>
            </a:extLst>
          </p:cNvPr>
          <p:cNvSpPr txBox="1"/>
          <p:nvPr/>
        </p:nvSpPr>
        <p:spPr>
          <a:xfrm>
            <a:off x="2922500" y="2410200"/>
            <a:ext cx="6706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solidFill>
                <a:schemeClr val="dk2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84" name="Google Shape;84;p17">
            <a:extLst>
              <a:ext uri="{FF2B5EF4-FFF2-40B4-BE49-F238E27FC236}">
                <a16:creationId xmlns:a16="http://schemas.microsoft.com/office/drawing/2014/main" id="{B9DE146E-68C8-DE76-AE23-35366F5BCD01}"/>
              </a:ext>
            </a:extLst>
          </p:cNvPr>
          <p:cNvSpPr txBox="1"/>
          <p:nvPr/>
        </p:nvSpPr>
        <p:spPr>
          <a:xfrm>
            <a:off x="722600" y="1723234"/>
            <a:ext cx="10746800" cy="190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57189">
              <a:lnSpc>
                <a:spcPct val="150000"/>
              </a:lnSpc>
              <a:buClr>
                <a:schemeClr val="dk2"/>
              </a:buClr>
              <a:buSzPts val="1800"/>
              <a:buFontTx/>
              <a:buChar char="-"/>
            </a:pPr>
            <a:r>
              <a:rPr lang="en-US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RotWord</a:t>
            </a:r>
            <a:r>
              <a:rPr lang="ko-KR" altLang="en-US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는 </a:t>
            </a:r>
            <a:r>
              <a:rPr lang="en-US" altLang="ko-KR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engine.multiply</a:t>
            </a:r>
            <a:r>
              <a:rPr lang="ko-KR" altLang="en-US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가 </a:t>
            </a:r>
            <a:r>
              <a:rPr lang="en-US" altLang="ko-KR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element-wise</a:t>
            </a:r>
            <a:r>
              <a:rPr lang="ko-KR" altLang="en-US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라는 점을 생각했을 때</a:t>
            </a:r>
            <a:r>
              <a:rPr lang="en-US" altLang="ko-KR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Masking </a:t>
            </a:r>
            <a:r>
              <a:rPr lang="ko-KR" altLang="en-US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행렬을 사용하는 것이 간단하다고 판단</a:t>
            </a:r>
            <a:r>
              <a:rPr lang="en-US" altLang="ko-KR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</a:p>
          <a:p>
            <a:pPr marL="609585" indent="-457189">
              <a:lnSpc>
                <a:spcPct val="150000"/>
              </a:lnSpc>
              <a:buClr>
                <a:schemeClr val="dk2"/>
              </a:buClr>
              <a:buSzPts val="1800"/>
              <a:buFontTx/>
              <a:buChar char="-"/>
            </a:pPr>
            <a:r>
              <a:rPr lang="en-US" altLang="ko-KR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Ciphertext * </a:t>
            </a:r>
            <a:r>
              <a:rPr lang="en-US" altLang="ko-KR" sz="2400" dirty="0" err="1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row_masking</a:t>
            </a:r>
            <a:r>
              <a:rPr lang="en-US" altLang="ko-KR" sz="2400" dirty="0">
                <a:solidFill>
                  <a:schemeClr val="dk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+ rotation = rotated masked ciphertext </a:t>
            </a:r>
          </a:p>
        </p:txBody>
      </p:sp>
      <p:pic>
        <p:nvPicPr>
          <p:cNvPr id="2" name="그림 1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E3E9BF0-7AAD-8802-7DCD-39B8D9FD2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5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EED7182B-E2CF-D27A-3E63-0C0A84FF5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8AA5E8D2-D1D7-DB1F-78AE-69B195A10372}"/>
              </a:ext>
            </a:extLst>
          </p:cNvPr>
          <p:cNvSpPr txBox="1"/>
          <p:nvPr/>
        </p:nvSpPr>
        <p:spPr>
          <a:xfrm>
            <a:off x="174667" y="151367"/>
            <a:ext cx="680802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2주차: </a:t>
            </a:r>
            <a:r>
              <a:rPr 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Rotation</a:t>
            </a: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 Example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90788095-7D83-3938-1B5D-AFC13D5687DF}"/>
              </a:ext>
            </a:extLst>
          </p:cNvPr>
          <p:cNvSpPr txBox="1"/>
          <p:nvPr/>
        </p:nvSpPr>
        <p:spPr>
          <a:xfrm>
            <a:off x="2922500" y="2410200"/>
            <a:ext cx="6706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solidFill>
                <a:schemeClr val="dk2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6CD13C-5A79-F124-2F4A-C507B3E6F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38" y="1757065"/>
            <a:ext cx="5058431" cy="3343869"/>
          </a:xfrm>
          <a:prstGeom prst="rect">
            <a:avLst/>
          </a:prstGeom>
        </p:spPr>
      </p:pic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0612179-6535-8D6A-DF87-AABC5F6D4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5FAA6F-A99F-9B89-858D-8CC618A00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5532" y="1910434"/>
            <a:ext cx="6465830" cy="393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7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1DF83D-326B-8C7A-1E14-809BBE3A4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07" y="2380466"/>
            <a:ext cx="3117927" cy="2097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684AE8-81B4-C8F0-293A-21D5177A5F49}"/>
              </a:ext>
            </a:extLst>
          </p:cNvPr>
          <p:cNvSpPr txBox="1"/>
          <p:nvPr/>
        </p:nvSpPr>
        <p:spPr>
          <a:xfrm>
            <a:off x="3909207" y="2558203"/>
            <a:ext cx="817319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Byte 0: [-7.18741010e-10 -8.70488133e-10 -9.27824103e-10 ...  2.32667873e-10 -9.43472243e-10  4.11663840e-10]</a:t>
            </a:r>
          </a:p>
          <a:p>
            <a:r>
              <a:rPr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Byte 1: [ 3.78648517e-10  9.93901794e-10  1.70631752e-10 ... -4.08140282e-10 -8.07685302e-10 -2.88442830e-10]</a:t>
            </a:r>
          </a:p>
          <a:p>
            <a:r>
              <a:rPr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Byte 2: [-1.05738148e-09  5.28808410e-10 -3.20729793e-10 ... -3.08659038e-10  6.05140102e-10 -6.76228441e-10]</a:t>
            </a:r>
          </a:p>
          <a:p>
            <a:r>
              <a:rPr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Byte 3: [-2.33072209e-10 -1.87205111e-10 -1.22432500e-09 ...  4.97176109e-10 -1.05713555e-09 -1.69745377e-09]</a:t>
            </a:r>
          </a:p>
          <a:p>
            <a:r>
              <a:rPr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Byte 4: [ 1.13687398e-08 -7.50084481e-09  1.07607422e-08 ...  3.51572014e-09 -7.54943206e-09 -5.96235538e-10]</a:t>
            </a:r>
          </a:p>
          <a:p>
            <a:r>
              <a:rPr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Byte 5: [0.99999999 1.         1.00000004 ... 1.         1.00000001 1.        ]</a:t>
            </a:r>
          </a:p>
          <a:p>
            <a:r>
              <a:rPr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Byte 6: [2.         2.         2.         ... 2.00000001 2.         1.99999999]</a:t>
            </a:r>
          </a:p>
          <a:p>
            <a:r>
              <a:rPr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Byte 7: [3.00000002 3.         3.         ... 3.         2.99999999 3.00000001]</a:t>
            </a:r>
          </a:p>
          <a:p>
            <a:r>
              <a:rPr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Byte 8: [-3.13944948e-10  1.59467406e-10  2.78230867e-10 ... -1.46095728e-10  3.50947818e-10 -5.03082482e-11]</a:t>
            </a:r>
          </a:p>
          <a:p>
            <a:r>
              <a:rPr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Byte 9: [1.54628143e-10 4.35958083e-11 5.21660424e-11 ... 2.57944641e-10 8.17179250e-10 2.82920255e-10]</a:t>
            </a:r>
          </a:p>
          <a:p>
            <a:r>
              <a:rPr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Byte 10: [ 3.61339475e-10 -2.74429367e-10  3.10232308e-12 ... -6.30881742e-11 -5.59990061e-10 -1.79579092e-10]</a:t>
            </a:r>
          </a:p>
          <a:p>
            <a:r>
              <a:rPr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Byte 11: [1.13041063e-10 5.34574004e-11 9.76620723e-11 ... 5.60290269e-10 6.84434653e-10 2.84137445e-10]</a:t>
            </a:r>
          </a:p>
          <a:p>
            <a:r>
              <a:rPr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Byte 12: [ 8.58778791e-10  4.65797955e-10  5.00664349e-10 ...  1.02793311e-10 -5.68016013e-10  8.46982338e-12]</a:t>
            </a:r>
          </a:p>
          <a:p>
            <a:r>
              <a:rPr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Byte 13: [-5.45759212e-10 -2.03670789e-10 -4.83016380e-10 ... -2.81438692e-10 -9.87719159e-10 -1.23345602e-11]</a:t>
            </a:r>
          </a:p>
          <a:p>
            <a:r>
              <a:rPr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Byte 14: [ 2.03533343e-10  4.91035842e-10  4.20063827e-10 ...  3.03938217e-10 -1.72603906e-11 -1.10941986e-10]</a:t>
            </a:r>
          </a:p>
          <a:p>
            <a:r>
              <a:rPr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Byte 15: [-5.57769032e-10 -9.67277762e-10  9.74771979e-10 ...  4.81123341e-10 -8.47808832e-10  1.13294412e-09]</a:t>
            </a:r>
            <a:endParaRPr lang="ko-KR" altLang="en-US" sz="11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7" name="Google Shape;82;p17">
            <a:extLst>
              <a:ext uri="{FF2B5EF4-FFF2-40B4-BE49-F238E27FC236}">
                <a16:creationId xmlns:a16="http://schemas.microsoft.com/office/drawing/2014/main" id="{7E38BD2D-4DC3-AE9B-1C21-4CDFA5295100}"/>
              </a:ext>
            </a:extLst>
          </p:cNvPr>
          <p:cNvSpPr txBox="1"/>
          <p:nvPr/>
        </p:nvSpPr>
        <p:spPr>
          <a:xfrm>
            <a:off x="174667" y="151367"/>
            <a:ext cx="680802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2주차: </a:t>
            </a:r>
            <a:r>
              <a:rPr lang="en-US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Rotation</a:t>
            </a:r>
            <a:r>
              <a:rPr lang="en" sz="4000" dirty="0">
                <a:solidFill>
                  <a:schemeClr val="dk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() - Example</a:t>
            </a:r>
            <a:endParaRPr sz="4000" dirty="0">
              <a:solidFill>
                <a:schemeClr val="dk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730EC-5653-1F4F-028F-454F546C7098}"/>
              </a:ext>
            </a:extLst>
          </p:cNvPr>
          <p:cNvSpPr txBox="1"/>
          <p:nvPr/>
        </p:nvSpPr>
        <p:spPr>
          <a:xfrm>
            <a:off x="3909207" y="1828801"/>
            <a:ext cx="18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level: 40 -&gt; 39 </a:t>
            </a:r>
            <a:endParaRPr kumimoji="1" lang="ko-KR" altLang="en-US" dirty="0"/>
          </a:p>
        </p:txBody>
      </p:sp>
      <p:pic>
        <p:nvPicPr>
          <p:cNvPr id="9" name="그림 8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E46E9D7-F6E1-1973-D520-320042388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6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1004</Words>
  <Application>Microsoft Macintosh PowerPoint</Application>
  <PresentationFormat>와이드스크린</PresentationFormat>
  <Paragraphs>118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Pretendard Medium</vt:lpstr>
      <vt:lpstr>Arial</vt:lpstr>
      <vt:lpstr>Cambria Math</vt:lpstr>
      <vt:lpstr>Office 테마</vt:lpstr>
      <vt:lpstr>DGIST 여름인턴 2주차 주간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Kwon Taewan</dc:creator>
  <cp:lastModifiedBy>Kwon Taewan</cp:lastModifiedBy>
  <cp:revision>147</cp:revision>
  <dcterms:created xsi:type="dcterms:W3CDTF">2025-07-11T01:29:55Z</dcterms:created>
  <dcterms:modified xsi:type="dcterms:W3CDTF">2025-07-21T01:08:56Z</dcterms:modified>
</cp:coreProperties>
</file>