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6" r:id="rId6"/>
    <p:sldId id="267" r:id="rId7"/>
    <p:sldId id="282" r:id="rId8"/>
    <p:sldId id="283" r:id="rId9"/>
    <p:sldId id="270" r:id="rId10"/>
    <p:sldId id="280" r:id="rId11"/>
    <p:sldId id="272" r:id="rId12"/>
    <p:sldId id="273" r:id="rId13"/>
    <p:sldId id="281" r:id="rId14"/>
    <p:sldId id="284" r:id="rId15"/>
    <p:sldId id="285" r:id="rId16"/>
    <p:sldId id="274" r:id="rId17"/>
    <p:sldId id="286" r:id="rId18"/>
    <p:sldId id="287" r:id="rId19"/>
    <p:sldId id="288" r:id="rId20"/>
    <p:sldId id="289" r:id="rId21"/>
    <p:sldId id="290" r:id="rId22"/>
    <p:sldId id="291" r:id="rId23"/>
    <p:sldId id="276" r:id="rId24"/>
    <p:sldId id="264" r:id="rId25"/>
    <p:sldId id="26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50-BF23-4BF3-977E-FD1EC84A2970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CEC-4166-41B7-9B5F-97EC0D19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5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50-BF23-4BF3-977E-FD1EC84A2970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CEC-4166-41B7-9B5F-97EC0D19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1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50-BF23-4BF3-977E-FD1EC84A2970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CEC-4166-41B7-9B5F-97EC0D19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6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50-BF23-4BF3-977E-FD1EC84A2970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CEC-4166-41B7-9B5F-97EC0D19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4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50-BF23-4BF3-977E-FD1EC84A2970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CEC-4166-41B7-9B5F-97EC0D19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50-BF23-4BF3-977E-FD1EC84A2970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CEC-4166-41B7-9B5F-97EC0D19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7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50-BF23-4BF3-977E-FD1EC84A2970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CEC-4166-41B7-9B5F-97EC0D19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6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50-BF23-4BF3-977E-FD1EC84A2970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CEC-4166-41B7-9B5F-97EC0D19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6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50-BF23-4BF3-977E-FD1EC84A2970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CEC-4166-41B7-9B5F-97EC0D19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7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50-BF23-4BF3-977E-FD1EC84A2970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CEC-4166-41B7-9B5F-97EC0D19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77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50-BF23-4BF3-977E-FD1EC84A2970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CEC-4166-41B7-9B5F-97EC0D19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2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AD850-BF23-4BF3-977E-FD1EC84A2970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ECEC-4166-41B7-9B5F-97EC0D197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0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>
            <a:off x="0" y="1052736"/>
            <a:ext cx="8748464" cy="5805264"/>
          </a:xfrm>
          <a:prstGeom prst="rtTriangle">
            <a:avLst/>
          </a:prstGeom>
          <a:solidFill>
            <a:schemeClr val="bg2">
              <a:lumMod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051720" y="964666"/>
            <a:ext cx="4840598" cy="4840598"/>
          </a:xfrm>
          <a:prstGeom prst="ellipse">
            <a:avLst/>
          </a:prstGeom>
          <a:solidFill>
            <a:schemeClr val="bg1"/>
          </a:solidFill>
          <a:ln w="279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31640" y="2715666"/>
            <a:ext cx="6228184" cy="1143000"/>
          </a:xfrm>
          <a:noFill/>
        </p:spPr>
        <p:txBody>
          <a:bodyPr>
            <a:normAutofit/>
          </a:bodyPr>
          <a:lstStyle/>
          <a:p>
            <a:r>
              <a:rPr lang="ko-KR" altLang="en-US" sz="5400" b="1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졸업작품발표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9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데이터 가공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1556792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다음과 같이 형태소로 잘린 각각의 리뷰들을 뒤에 달린 </a:t>
            </a:r>
            <a:r>
              <a:rPr lang="ko-KR" altLang="en-US" dirty="0" err="1" smtClean="0"/>
              <a:t>테그를</a:t>
            </a:r>
            <a:r>
              <a:rPr lang="ko-KR" altLang="en-US" dirty="0" smtClean="0"/>
              <a:t> 이용해서</a:t>
            </a:r>
            <a:endParaRPr lang="en-US" altLang="ko-KR" dirty="0" smtClean="0"/>
          </a:p>
          <a:p>
            <a:r>
              <a:rPr lang="ko-KR" altLang="en-US" dirty="0" smtClean="0"/>
              <a:t>긍정과 부정 학습데이터로 나누고 특징을 추출하여 다음과 같은 형태로 만듭니다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긍정데이터</a:t>
            </a:r>
            <a:endParaRPr lang="en-US" altLang="ko-KR" dirty="0" smtClean="0"/>
          </a:p>
          <a:p>
            <a:r>
              <a:rPr lang="en-US" altLang="ko-KR" dirty="0"/>
              <a:t>({'</a:t>
            </a:r>
            <a:r>
              <a:rPr lang="ko-KR" altLang="en-US" dirty="0"/>
              <a:t>흠</a:t>
            </a:r>
            <a:r>
              <a:rPr lang="en-US" altLang="ko-KR" dirty="0"/>
              <a:t>': True, '</a:t>
            </a:r>
            <a:r>
              <a:rPr lang="ko-KR" altLang="en-US" dirty="0"/>
              <a:t>포스터</a:t>
            </a:r>
            <a:r>
              <a:rPr lang="en-US" altLang="ko-KR" dirty="0"/>
              <a:t>': True, '</a:t>
            </a:r>
            <a:r>
              <a:rPr lang="ko-KR" altLang="en-US" dirty="0"/>
              <a:t>보고</a:t>
            </a:r>
            <a:r>
              <a:rPr lang="en-US" altLang="ko-KR" dirty="0"/>
              <a:t>': True, '</a:t>
            </a:r>
            <a:r>
              <a:rPr lang="ko-KR" altLang="en-US" dirty="0" err="1"/>
              <a:t>초딩</a:t>
            </a:r>
            <a:r>
              <a:rPr lang="en-US" altLang="ko-KR" dirty="0"/>
              <a:t>': True, '</a:t>
            </a:r>
            <a:r>
              <a:rPr lang="ko-KR" altLang="en-US" dirty="0"/>
              <a:t>영화</a:t>
            </a:r>
            <a:r>
              <a:rPr lang="en-US" altLang="ko-KR" dirty="0"/>
              <a:t>': True, '</a:t>
            </a:r>
            <a:r>
              <a:rPr lang="ko-KR" altLang="en-US" dirty="0"/>
              <a:t>줄</a:t>
            </a:r>
            <a:r>
              <a:rPr lang="en-US" altLang="ko-KR" dirty="0"/>
              <a:t>': True, '</a:t>
            </a:r>
            <a:r>
              <a:rPr lang="ko-KR" altLang="en-US" dirty="0"/>
              <a:t>오버</a:t>
            </a:r>
            <a:r>
              <a:rPr lang="en-US" altLang="ko-KR" dirty="0"/>
              <a:t>': True, '</a:t>
            </a:r>
            <a:r>
              <a:rPr lang="ko-KR" altLang="en-US" dirty="0"/>
              <a:t>연기</a:t>
            </a:r>
            <a:r>
              <a:rPr lang="en-US" altLang="ko-KR" dirty="0"/>
              <a:t>': True}, 'Positive')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부정데이터</a:t>
            </a:r>
            <a:endParaRPr lang="en-US" altLang="ko-KR" dirty="0" smtClean="0"/>
          </a:p>
          <a:p>
            <a:r>
              <a:rPr lang="en-US" altLang="ko-KR" dirty="0"/>
              <a:t>({'</a:t>
            </a:r>
            <a:r>
              <a:rPr lang="ko-KR" altLang="en-US" dirty="0"/>
              <a:t>더빙</a:t>
            </a:r>
            <a:r>
              <a:rPr lang="en-US" altLang="ko-KR" dirty="0"/>
              <a:t>': True, '</a:t>
            </a:r>
            <a:r>
              <a:rPr lang="ko-KR" altLang="en-US" dirty="0"/>
              <a:t>진짜</a:t>
            </a:r>
            <a:r>
              <a:rPr lang="en-US" altLang="ko-KR" dirty="0"/>
              <a:t>': True, '</a:t>
            </a:r>
            <a:r>
              <a:rPr lang="ko-KR" altLang="en-US" dirty="0"/>
              <a:t>짜증</a:t>
            </a:r>
            <a:r>
              <a:rPr lang="en-US" altLang="ko-KR" dirty="0"/>
              <a:t>': True, '</a:t>
            </a:r>
            <a:r>
              <a:rPr lang="ko-KR" altLang="en-US" dirty="0"/>
              <a:t>목소리</a:t>
            </a:r>
            <a:r>
              <a:rPr lang="en-US" altLang="ko-KR" dirty="0"/>
              <a:t>': True}, 'Negative</a:t>
            </a:r>
            <a:r>
              <a:rPr lang="en-US" altLang="ko-KR" dirty="0" smtClean="0"/>
              <a:t>')</a:t>
            </a:r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중립데이터</a:t>
            </a:r>
            <a:endParaRPr lang="en-US" altLang="ko-KR" dirty="0" smtClean="0"/>
          </a:p>
          <a:p>
            <a:r>
              <a:rPr lang="en-US" altLang="ko-KR" dirty="0"/>
              <a:t>({'</a:t>
            </a:r>
            <a:r>
              <a:rPr lang="ko-KR" altLang="en-US" dirty="0"/>
              <a:t>마동석</a:t>
            </a:r>
            <a:r>
              <a:rPr lang="en-US" altLang="ko-KR" dirty="0"/>
              <a:t>': True, '</a:t>
            </a:r>
            <a:r>
              <a:rPr lang="ko-KR" altLang="en-US" dirty="0"/>
              <a:t>멱살</a:t>
            </a:r>
            <a:r>
              <a:rPr lang="en-US" altLang="ko-KR" dirty="0"/>
              <a:t>': True, '</a:t>
            </a:r>
            <a:r>
              <a:rPr lang="ko-KR" altLang="en-US" dirty="0"/>
              <a:t>잡고</a:t>
            </a:r>
            <a:r>
              <a:rPr lang="en-US" altLang="ko-KR" dirty="0"/>
              <a:t>': True, '</a:t>
            </a:r>
            <a:r>
              <a:rPr lang="ko-KR" altLang="en-US" dirty="0"/>
              <a:t>영화</a:t>
            </a:r>
            <a:r>
              <a:rPr lang="en-US" altLang="ko-KR" dirty="0"/>
              <a:t>': True, '</a:t>
            </a:r>
            <a:r>
              <a:rPr lang="ko-KR" altLang="en-US" dirty="0"/>
              <a:t>중간</a:t>
            </a:r>
            <a:r>
              <a:rPr lang="en-US" altLang="ko-KR" dirty="0"/>
              <a:t>': True, '</a:t>
            </a:r>
            <a:r>
              <a:rPr lang="ko-KR" altLang="en-US" dirty="0"/>
              <a:t>유머</a:t>
            </a:r>
            <a:r>
              <a:rPr lang="en-US" altLang="ko-KR" dirty="0"/>
              <a:t>': True, '</a:t>
            </a:r>
            <a:r>
              <a:rPr lang="ko-KR" altLang="en-US" dirty="0"/>
              <a:t>전체</a:t>
            </a:r>
            <a:r>
              <a:rPr lang="en-US" altLang="ko-KR" dirty="0"/>
              <a:t>': True, '</a:t>
            </a:r>
            <a:r>
              <a:rPr lang="ko-KR" altLang="en-US" dirty="0"/>
              <a:t>긴장</a:t>
            </a:r>
            <a:r>
              <a:rPr lang="en-US" altLang="ko-KR" dirty="0"/>
              <a:t>': True, '</a:t>
            </a:r>
            <a:r>
              <a:rPr lang="ko-KR" altLang="en-US" dirty="0"/>
              <a:t>영리</a:t>
            </a:r>
            <a:r>
              <a:rPr lang="en-US" altLang="ko-KR" dirty="0"/>
              <a:t>': True, '</a:t>
            </a:r>
            <a:r>
              <a:rPr lang="ko-KR" altLang="en-US" dirty="0"/>
              <a:t>함</a:t>
            </a:r>
            <a:r>
              <a:rPr lang="en-US" altLang="ko-KR" dirty="0"/>
              <a:t>': True}, '</a:t>
            </a:r>
            <a:r>
              <a:rPr lang="en-US" altLang="ko-KR" dirty="0" err="1"/>
              <a:t>Nomal</a:t>
            </a:r>
            <a:r>
              <a:rPr lang="en-US" altLang="ko-KR" dirty="0"/>
              <a:t>')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이제 준비된 데이터를 학습을 시킬 데이터와 분류기 평가를 위한 데이터를</a:t>
            </a:r>
            <a:endParaRPr lang="en-US" altLang="ko-KR" dirty="0" smtClean="0"/>
          </a:p>
          <a:p>
            <a:r>
              <a:rPr lang="en-US" altLang="ko-KR" dirty="0" smtClean="0"/>
              <a:t>80% </a:t>
            </a:r>
            <a:r>
              <a:rPr lang="ko-KR" altLang="en-US" dirty="0" smtClean="0"/>
              <a:t>대 </a:t>
            </a:r>
            <a:r>
              <a:rPr lang="en-US" altLang="ko-KR" dirty="0" smtClean="0"/>
              <a:t>20%</a:t>
            </a:r>
            <a:r>
              <a:rPr lang="ko-KR" altLang="en-US" dirty="0" smtClean="0"/>
              <a:t>로 나누어 준비합니다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88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학습 모델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20382"/>
            <a:ext cx="7344816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학습 모델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520" y="1484784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Bayes </a:t>
            </a:r>
            <a:r>
              <a:rPr lang="ko-KR" altLang="en-US" dirty="0" smtClean="0"/>
              <a:t>정리를 수학적으로 보면 아래와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아래 식에서 </a:t>
            </a:r>
            <a:r>
              <a:rPr lang="en-US" altLang="ko-KR" dirty="0"/>
              <a:t>x</a:t>
            </a:r>
            <a:r>
              <a:rPr lang="ko-KR" altLang="en-US" dirty="0"/>
              <a:t>는 분류될 문장이고</a:t>
            </a:r>
            <a:r>
              <a:rPr lang="en-US" altLang="ko-KR" dirty="0"/>
              <a:t>, c</a:t>
            </a:r>
            <a:r>
              <a:rPr lang="ko-KR" altLang="en-US" dirty="0"/>
              <a:t>는 분류할 </a:t>
            </a:r>
            <a:r>
              <a:rPr lang="en-US" altLang="ko-KR" dirty="0" smtClean="0"/>
              <a:t>class</a:t>
            </a:r>
            <a:r>
              <a:rPr lang="en-US" altLang="ko-KR" dirty="0"/>
              <a:t> </a:t>
            </a:r>
            <a:r>
              <a:rPr lang="ko-KR" altLang="en-US" dirty="0"/>
              <a:t>라고 생각했습니다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 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76872"/>
            <a:ext cx="26574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306896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클래스는 여러 개고 입력되는 문장의 확률은 다 같은 조건이기 때문에 생략하면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73016"/>
            <a:ext cx="24669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2402" y="4941168"/>
            <a:ext cx="8610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입력 문장이 여러 개의 단어로 이루어져 있기 때문에 개수를 </a:t>
            </a:r>
            <a:r>
              <a:rPr lang="en-US" altLang="ko-KR" dirty="0"/>
              <a:t>n</a:t>
            </a:r>
            <a:r>
              <a:rPr lang="ko-KR" altLang="en-US" dirty="0"/>
              <a:t>으로 놓고 </a:t>
            </a:r>
            <a:r>
              <a:rPr lang="en-US" altLang="ko-KR" dirty="0"/>
              <a:t>P(</a:t>
            </a:r>
            <a:r>
              <a:rPr lang="en-US" altLang="ko-KR" dirty="0" err="1"/>
              <a:t>x|c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아래식으로</a:t>
            </a:r>
            <a:r>
              <a:rPr lang="ko-KR" altLang="en-US" dirty="0"/>
              <a:t> 변형할 수 있습니다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04" y="5877272"/>
            <a:ext cx="56388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5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학습 모델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7544" y="155679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변형된 조건부확률을 통해 가장 큰 확률을 얻는 식은 아래와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38" y="2143125"/>
            <a:ext cx="3619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27584" y="3140968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판별할 클래스는 </a:t>
            </a:r>
            <a:r>
              <a:rPr lang="en-US" altLang="ko-KR" dirty="0"/>
              <a:t>Class = [</a:t>
            </a:r>
            <a:r>
              <a:rPr lang="ko-KR" altLang="en-US" dirty="0"/>
              <a:t>긍정</a:t>
            </a:r>
            <a:r>
              <a:rPr lang="en-US" altLang="ko-KR" dirty="0"/>
              <a:t>, </a:t>
            </a:r>
            <a:r>
              <a:rPr lang="ko-KR" altLang="en-US" dirty="0"/>
              <a:t>부정</a:t>
            </a:r>
            <a:r>
              <a:rPr lang="en-US" altLang="ko-KR" dirty="0"/>
              <a:t>, </a:t>
            </a:r>
            <a:r>
              <a:rPr lang="ko-KR" altLang="en-US" dirty="0"/>
              <a:t>중립</a:t>
            </a:r>
            <a:r>
              <a:rPr lang="en-US" altLang="ko-KR" dirty="0"/>
              <a:t>] </a:t>
            </a:r>
            <a:r>
              <a:rPr lang="ko-KR" altLang="en-US" dirty="0" smtClean="0"/>
              <a:t>세가</a:t>
            </a:r>
            <a:r>
              <a:rPr lang="ko-KR" altLang="en-US" dirty="0"/>
              <a:t>지</a:t>
            </a:r>
            <a:r>
              <a:rPr lang="ko-KR" altLang="en-US" dirty="0" smtClean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ko-KR" altLang="en-US" dirty="0"/>
              <a:t>확률 </a:t>
            </a:r>
            <a:r>
              <a:rPr lang="en-US" altLang="ko-KR" dirty="0"/>
              <a:t>P(c), P(</a:t>
            </a:r>
            <a:r>
              <a:rPr lang="en-US" altLang="ko-KR" dirty="0" err="1"/>
              <a:t>x|c</a:t>
            </a:r>
            <a:r>
              <a:rPr lang="en-US" altLang="ko-KR" dirty="0"/>
              <a:t>)</a:t>
            </a:r>
            <a:r>
              <a:rPr lang="ko-KR" altLang="en-US" dirty="0"/>
              <a:t>는 빈도수로 계산을 했습니다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en-US" altLang="ko-KR" dirty="0"/>
              <a:t>P(c) = 1/3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ko-KR" altLang="en-US" dirty="0"/>
              <a:t> </a:t>
            </a:r>
          </a:p>
          <a:p>
            <a:r>
              <a:rPr lang="en-US" altLang="ko-KR" dirty="0"/>
              <a:t>P(</a:t>
            </a:r>
            <a:r>
              <a:rPr lang="en-US" altLang="ko-KR" dirty="0" err="1"/>
              <a:t>x|c</a:t>
            </a:r>
            <a:r>
              <a:rPr lang="en-US" altLang="ko-KR" dirty="0"/>
              <a:t>) = count(</a:t>
            </a:r>
            <a:r>
              <a:rPr lang="ko-KR" altLang="en-US" dirty="0"/>
              <a:t>클래스 </a:t>
            </a:r>
            <a:r>
              <a:rPr lang="en-US" altLang="ko-KR" dirty="0"/>
              <a:t>c</a:t>
            </a:r>
            <a:r>
              <a:rPr lang="ko-KR" altLang="en-US" dirty="0"/>
              <a:t>에 있는 </a:t>
            </a:r>
            <a:r>
              <a:rPr lang="en-US" altLang="ko-KR" dirty="0"/>
              <a:t>x </a:t>
            </a:r>
            <a:r>
              <a:rPr lang="ko-KR" altLang="en-US" dirty="0"/>
              <a:t>단어 수</a:t>
            </a:r>
            <a:r>
              <a:rPr lang="en-US" altLang="ko-KR" dirty="0"/>
              <a:t>) / count(</a:t>
            </a:r>
            <a:r>
              <a:rPr lang="ko-KR" altLang="en-US" dirty="0"/>
              <a:t>클래스 단어 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1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학습 모델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75656" y="2564904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test = [</a:t>
            </a:r>
            <a:r>
              <a:rPr lang="ko-KR" altLang="en-US" dirty="0"/>
              <a:t>너무 예뻐</a:t>
            </a:r>
            <a:r>
              <a:rPr lang="en-US" altLang="ko-KR" dirty="0"/>
              <a:t>, </a:t>
            </a:r>
            <a:r>
              <a:rPr lang="ko-KR" altLang="en-US" dirty="0"/>
              <a:t>좋아</a:t>
            </a:r>
            <a:r>
              <a:rPr lang="en-US" altLang="ko-KR" dirty="0"/>
              <a:t>] </a:t>
            </a:r>
            <a:r>
              <a:rPr lang="ko-KR" altLang="en-US" dirty="0"/>
              <a:t>라는 단어가 들어왔을 경우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484784"/>
            <a:ext cx="64198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75656" y="2996952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1) P(</a:t>
            </a:r>
            <a:r>
              <a:rPr lang="en-US" altLang="ko-KR" dirty="0" err="1"/>
              <a:t>pos|t</a:t>
            </a:r>
            <a:r>
              <a:rPr lang="en-US" altLang="ko-KR" dirty="0"/>
              <a:t>) = P (t1|pos)*P(t2|pos)*P(t3|pos)*P(</a:t>
            </a:r>
            <a:r>
              <a:rPr lang="en-US" altLang="ko-KR" dirty="0" err="1"/>
              <a:t>pos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2) P(</a:t>
            </a:r>
            <a:r>
              <a:rPr lang="en-US" altLang="ko-KR" dirty="0" err="1"/>
              <a:t>neg|t</a:t>
            </a:r>
            <a:r>
              <a:rPr lang="en-US" altLang="ko-KR" dirty="0"/>
              <a:t>) = P (t1|neg)*P(t2|neg)*P(t3|neg)*P(</a:t>
            </a:r>
            <a:r>
              <a:rPr lang="en-US" altLang="ko-KR" dirty="0" err="1"/>
              <a:t>neg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75656" y="3789040"/>
            <a:ext cx="76024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P(</a:t>
            </a:r>
            <a:r>
              <a:rPr lang="en-US" altLang="ko-KR" dirty="0" err="1"/>
              <a:t>pos|t</a:t>
            </a:r>
            <a:r>
              <a:rPr lang="en-US" altLang="ko-KR" dirty="0"/>
              <a:t>) = 1/6 * 1/6 * 1/6 * 1/3 = 0.0015432… </a:t>
            </a:r>
            <a:r>
              <a:rPr lang="ko-KR" altLang="en-US" dirty="0"/>
              <a:t>의 확률이 나옵니다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en-US" altLang="ko-KR" dirty="0"/>
              <a:t>P(</a:t>
            </a:r>
            <a:r>
              <a:rPr lang="en-US" altLang="ko-KR" dirty="0" err="1"/>
              <a:t>neg|t</a:t>
            </a:r>
            <a:r>
              <a:rPr lang="en-US" altLang="ko-KR" dirty="0"/>
              <a:t>) = 1/4 * 0/4 * 0/4 * 1/3 = 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5556" y="4869160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여기서 생기는 </a:t>
            </a:r>
            <a:r>
              <a:rPr lang="en-US" altLang="ko-KR" dirty="0"/>
              <a:t>0</a:t>
            </a:r>
            <a:r>
              <a:rPr lang="ko-KR" altLang="en-US" dirty="0"/>
              <a:t>의 확률문제는 전체 </a:t>
            </a:r>
            <a:r>
              <a:rPr lang="en-US" altLang="ko-KR" dirty="0"/>
              <a:t>count</a:t>
            </a:r>
            <a:r>
              <a:rPr lang="ko-KR" altLang="en-US" dirty="0"/>
              <a:t>에 </a:t>
            </a:r>
            <a:r>
              <a:rPr lang="en-US" altLang="ko-KR" dirty="0"/>
              <a:t>1</a:t>
            </a:r>
            <a:r>
              <a:rPr lang="ko-KR" altLang="en-US" dirty="0"/>
              <a:t>씩을 더해서 확률이 </a:t>
            </a:r>
            <a:r>
              <a:rPr lang="en-US" altLang="ko-KR" dirty="0"/>
              <a:t>0</a:t>
            </a:r>
            <a:r>
              <a:rPr lang="ko-KR" altLang="en-US" dirty="0"/>
              <a:t>이 되는 것을 방지합니다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smoothing </a:t>
            </a:r>
            <a:r>
              <a:rPr lang="ko-KR" altLang="en-US" dirty="0"/>
              <a:t>방법</a:t>
            </a:r>
          </a:p>
          <a:p>
            <a:r>
              <a:rPr lang="en-US" altLang="ko-KR" dirty="0"/>
              <a:t>P(</a:t>
            </a:r>
            <a:r>
              <a:rPr lang="en-US" altLang="ko-KR" dirty="0" err="1"/>
              <a:t>x|c</a:t>
            </a:r>
            <a:r>
              <a:rPr lang="en-US" altLang="ko-KR" dirty="0"/>
              <a:t>) = count(</a:t>
            </a:r>
            <a:r>
              <a:rPr lang="ko-KR" altLang="en-US" dirty="0"/>
              <a:t>클래스 </a:t>
            </a:r>
            <a:r>
              <a:rPr lang="en-US" altLang="ko-KR" dirty="0"/>
              <a:t>c</a:t>
            </a:r>
            <a:r>
              <a:rPr lang="ko-KR" altLang="en-US" dirty="0"/>
              <a:t>에 있는 </a:t>
            </a:r>
            <a:r>
              <a:rPr lang="en-US" altLang="ko-KR" dirty="0"/>
              <a:t>x </a:t>
            </a:r>
            <a:r>
              <a:rPr lang="ko-KR" altLang="en-US" dirty="0"/>
              <a:t>단어 수</a:t>
            </a:r>
            <a:r>
              <a:rPr lang="en-US" altLang="ko-KR" dirty="0"/>
              <a:t>) </a:t>
            </a:r>
            <a:r>
              <a:rPr lang="en-US" altLang="ko-KR" b="1" dirty="0"/>
              <a:t>+ 1</a:t>
            </a:r>
            <a:r>
              <a:rPr lang="ko-KR" altLang="en-US" dirty="0"/>
              <a:t> </a:t>
            </a:r>
            <a:r>
              <a:rPr lang="en-US" altLang="ko-KR" dirty="0"/>
              <a:t>/ count(</a:t>
            </a:r>
            <a:r>
              <a:rPr lang="ko-KR" altLang="en-US" dirty="0"/>
              <a:t>클래스 단어 수</a:t>
            </a:r>
            <a:r>
              <a:rPr lang="en-US" altLang="ko-KR" dirty="0"/>
              <a:t>) + </a:t>
            </a:r>
            <a:r>
              <a:rPr lang="en-US" altLang="ko-KR" b="1" dirty="0"/>
              <a:t>count(</a:t>
            </a:r>
            <a:r>
              <a:rPr lang="ko-KR" altLang="en-US" b="1" dirty="0"/>
              <a:t>모든 클래스 단어 수 중복</a:t>
            </a:r>
            <a:r>
              <a:rPr lang="en-US" altLang="ko-KR" b="1" dirty="0"/>
              <a:t>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7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학습 모델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15616" y="3140968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다시 계산하면</a:t>
            </a:r>
          </a:p>
          <a:p>
            <a:r>
              <a:rPr lang="en-US" altLang="ko-KR" dirty="0"/>
              <a:t>1) P(</a:t>
            </a:r>
            <a:r>
              <a:rPr lang="en-US" altLang="ko-KR" dirty="0" err="1"/>
              <a:t>pos|t</a:t>
            </a:r>
            <a:r>
              <a:rPr lang="en-US" altLang="ko-KR" dirty="0"/>
              <a:t>) = 2/18 * 2/18 * 2/18 * 1/3 = 4.572473…e-4</a:t>
            </a:r>
            <a:endParaRPr lang="ko-KR" altLang="en-US" dirty="0"/>
          </a:p>
          <a:p>
            <a:r>
              <a:rPr lang="en-US" altLang="ko-KR" dirty="0"/>
              <a:t>2) P(</a:t>
            </a:r>
            <a:r>
              <a:rPr lang="en-US" altLang="ko-KR" dirty="0" err="1"/>
              <a:t>neg|t</a:t>
            </a:r>
            <a:r>
              <a:rPr lang="en-US" altLang="ko-KR" dirty="0"/>
              <a:t>) = 2/16 * 1/16 * 1/16 * 1/3 = 1.627604…e-4</a:t>
            </a:r>
            <a:endParaRPr lang="ko-KR" altLang="en-US" dirty="0"/>
          </a:p>
          <a:p>
            <a:r>
              <a:rPr lang="ko-KR" altLang="en-US" dirty="0"/>
              <a:t>결과 </a:t>
            </a:r>
            <a:r>
              <a:rPr lang="en-US" altLang="ko-KR" dirty="0"/>
              <a:t>1</a:t>
            </a:r>
            <a:r>
              <a:rPr lang="ko-KR" altLang="en-US" dirty="0"/>
              <a:t>번 값이 크기 때문에 긍정으로 분류될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5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시스템환경</a:t>
            </a:r>
            <a:r>
              <a:rPr lang="en-US" altLang="ko-KR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162880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시스템환경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2132856"/>
            <a:ext cx="76866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9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실제영화 분석</a:t>
            </a:r>
            <a:r>
              <a:rPr lang="en-US" altLang="ko-KR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1628800"/>
            <a:ext cx="7128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/>
              <a:t>3</a:t>
            </a:r>
            <a:r>
              <a:rPr lang="ko-KR" altLang="en-US" dirty="0" smtClean="0"/>
              <a:t>개의 영화에서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만개 이상의 리뷰를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하여 분석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첫번째로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신과 함께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라는 영화를 분석한 결과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 </a:t>
            </a:r>
            <a:r>
              <a:rPr lang="ko-KR" altLang="en-US" dirty="0" err="1" smtClean="0"/>
              <a:t>리뷰갯수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19729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긍정적인 비율 </a:t>
            </a:r>
            <a:r>
              <a:rPr lang="en-US" altLang="ko-KR" dirty="0"/>
              <a:t>:  </a:t>
            </a:r>
            <a:r>
              <a:rPr lang="en-US" altLang="ko-KR" dirty="0" smtClean="0"/>
              <a:t>45.1%</a:t>
            </a:r>
          </a:p>
          <a:p>
            <a:r>
              <a:rPr lang="ko-KR" altLang="en-US" dirty="0" smtClean="0"/>
              <a:t>부정적인 </a:t>
            </a:r>
            <a:r>
              <a:rPr lang="ko-KR" altLang="en-US" dirty="0"/>
              <a:t>비율 </a:t>
            </a:r>
            <a:r>
              <a:rPr lang="en-US" altLang="ko-KR" dirty="0"/>
              <a:t>:  </a:t>
            </a:r>
            <a:r>
              <a:rPr lang="en-US" altLang="ko-KR" dirty="0" smtClean="0"/>
              <a:t>25.2%</a:t>
            </a:r>
          </a:p>
          <a:p>
            <a:r>
              <a:rPr lang="ko-KR" altLang="en-US" dirty="0" smtClean="0"/>
              <a:t>중립의    비율 </a:t>
            </a:r>
            <a:r>
              <a:rPr lang="en-US" altLang="ko-KR" dirty="0" smtClean="0"/>
              <a:t>:  29.7%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4944"/>
            <a:ext cx="468052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실제영화 분석</a:t>
            </a:r>
            <a:r>
              <a:rPr lang="en-US" altLang="ko-KR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9" y="1556792"/>
            <a:ext cx="3964064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258" y="1556133"/>
            <a:ext cx="4346848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5157192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정확한 비교를 위해 유명 영화 평가사이트인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왓챠</a:t>
            </a:r>
            <a:r>
              <a:rPr lang="en-US" altLang="ko-KR" dirty="0" smtClean="0"/>
              <a:t>’(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영화 사이트에서 분석한 평가 자료와 비교했을 때 거의 </a:t>
            </a:r>
            <a:r>
              <a:rPr lang="ko-KR" altLang="en-US" dirty="0" err="1" smtClean="0"/>
              <a:t>유사한것을</a:t>
            </a:r>
            <a:r>
              <a:rPr lang="ko-KR" altLang="en-US" dirty="0" smtClean="0"/>
              <a:t> 알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347864" y="3440198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915816" y="4365104"/>
            <a:ext cx="0" cy="51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7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실제영화 분석</a:t>
            </a:r>
            <a:r>
              <a:rPr lang="en-US" altLang="ko-KR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1628800"/>
            <a:ext cx="7128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영화에서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만개 이상의 리뷰를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하여 분석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두번째로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어벤져스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인피니티워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라는 영화를 분석한 결과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 </a:t>
            </a:r>
            <a:r>
              <a:rPr lang="ko-KR" altLang="en-US" dirty="0" err="1" smtClean="0"/>
              <a:t>리뷰갯수</a:t>
            </a:r>
            <a:r>
              <a:rPr lang="ko-KR" altLang="en-US" dirty="0" smtClean="0"/>
              <a:t> </a:t>
            </a:r>
            <a:r>
              <a:rPr lang="en-US" altLang="ko-KR" dirty="0"/>
              <a:t>: 26811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긍정적인 비율 </a:t>
            </a:r>
            <a:r>
              <a:rPr lang="en-US" altLang="ko-KR" dirty="0"/>
              <a:t>:  </a:t>
            </a:r>
            <a:r>
              <a:rPr lang="en-US" altLang="ko-KR" dirty="0" smtClean="0"/>
              <a:t>79.4%</a:t>
            </a:r>
          </a:p>
          <a:p>
            <a:r>
              <a:rPr lang="ko-KR" altLang="en-US" dirty="0" smtClean="0"/>
              <a:t>부정적인 </a:t>
            </a:r>
            <a:r>
              <a:rPr lang="ko-KR" altLang="en-US" dirty="0"/>
              <a:t>비율 </a:t>
            </a:r>
            <a:r>
              <a:rPr lang="en-US" altLang="ko-KR" dirty="0"/>
              <a:t>:  </a:t>
            </a:r>
            <a:r>
              <a:rPr lang="en-US" altLang="ko-KR" dirty="0" smtClean="0"/>
              <a:t>8.6%</a:t>
            </a:r>
          </a:p>
          <a:p>
            <a:r>
              <a:rPr lang="ko-KR" altLang="en-US" dirty="0" smtClean="0"/>
              <a:t>중립의    비율 </a:t>
            </a:r>
            <a:r>
              <a:rPr lang="en-US" altLang="ko-KR" dirty="0" smtClean="0"/>
              <a:t>:  12.0%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80928"/>
            <a:ext cx="4536504" cy="35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3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영화리뷰 감성분석기</a:t>
            </a:r>
            <a:endParaRPr lang="ko-KR" altLang="en-US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71800" y="3764632"/>
            <a:ext cx="6400800" cy="1752600"/>
          </a:xfrm>
        </p:spPr>
        <p:txBody>
          <a:bodyPr>
            <a:noAutofit/>
          </a:bodyPr>
          <a:lstStyle/>
          <a:p>
            <a:pPr algn="r"/>
            <a:endParaRPr lang="en-US" altLang="ko-KR" sz="3600" b="1" dirty="0" smtClean="0">
              <a:solidFill>
                <a:schemeClr val="accent5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/>
            <a:endParaRPr lang="en-US" altLang="ko-KR" sz="3600" b="1" dirty="0">
              <a:solidFill>
                <a:schemeClr val="accent5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/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team 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:  </a:t>
            </a:r>
            <a:r>
              <a:rPr lang="ko-KR" altLang="en-US" sz="3600" b="1" dirty="0" err="1" smtClean="0">
                <a:solidFill>
                  <a:schemeClr val="accent5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황호민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,</a:t>
            </a:r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권태원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788024" y="5661248"/>
            <a:ext cx="4355976" cy="0"/>
          </a:xfrm>
          <a:prstGeom prst="line">
            <a:avLst/>
          </a:prstGeom>
          <a:ln w="3492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실제영화 분석</a:t>
            </a:r>
            <a:r>
              <a:rPr lang="en-US" altLang="ko-KR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556792"/>
            <a:ext cx="443581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63" y="1632992"/>
            <a:ext cx="4391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 flipV="1">
            <a:off x="3635896" y="3429000"/>
            <a:ext cx="0" cy="1404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131840" y="3465240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2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실제영화 분석</a:t>
            </a:r>
            <a:r>
              <a:rPr lang="en-US" altLang="ko-KR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1628800"/>
            <a:ext cx="7128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영화에서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만개 이상의 리뷰를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하여 분석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세번째로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인터스텔</a:t>
            </a:r>
            <a:r>
              <a:rPr lang="ko-KR" altLang="en-US" dirty="0" err="1"/>
              <a:t>라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라는 영화를 분석한 결과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 </a:t>
            </a:r>
            <a:r>
              <a:rPr lang="ko-KR" altLang="en-US" dirty="0" err="1" smtClean="0"/>
              <a:t>리뷰갯수</a:t>
            </a:r>
            <a:r>
              <a:rPr lang="ko-KR" altLang="en-US" dirty="0" smtClean="0"/>
              <a:t> </a:t>
            </a:r>
            <a:r>
              <a:rPr lang="en-US" altLang="ko-KR" dirty="0"/>
              <a:t>: 15211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긍정적인 비율 </a:t>
            </a:r>
            <a:r>
              <a:rPr lang="en-US" altLang="ko-KR" dirty="0"/>
              <a:t>:  </a:t>
            </a:r>
            <a:r>
              <a:rPr lang="en-US" altLang="ko-KR" dirty="0" smtClean="0"/>
              <a:t>85.7%</a:t>
            </a:r>
          </a:p>
          <a:p>
            <a:r>
              <a:rPr lang="ko-KR" altLang="en-US" dirty="0" smtClean="0"/>
              <a:t>부정적인 </a:t>
            </a:r>
            <a:r>
              <a:rPr lang="ko-KR" altLang="en-US" dirty="0"/>
              <a:t>비율 </a:t>
            </a:r>
            <a:r>
              <a:rPr lang="en-US" altLang="ko-KR" dirty="0"/>
              <a:t>:  </a:t>
            </a:r>
            <a:r>
              <a:rPr lang="en-US" altLang="ko-KR" dirty="0" smtClean="0"/>
              <a:t>6.8%</a:t>
            </a:r>
          </a:p>
          <a:p>
            <a:r>
              <a:rPr lang="ko-KR" altLang="en-US" dirty="0" smtClean="0"/>
              <a:t>중립의    비율 </a:t>
            </a:r>
            <a:r>
              <a:rPr lang="en-US" altLang="ko-KR" dirty="0" smtClean="0"/>
              <a:t>:  7.5%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80928"/>
            <a:ext cx="491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8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실제영화 분석</a:t>
            </a:r>
            <a:r>
              <a:rPr lang="en-US" altLang="ko-KR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515719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00" y="1700808"/>
            <a:ext cx="43526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700808"/>
            <a:ext cx="4525694" cy="31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3635896" y="3573016"/>
            <a:ext cx="0" cy="131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3131840" y="3573016"/>
            <a:ext cx="0" cy="131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1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한계점과 개선방향</a:t>
            </a:r>
            <a:r>
              <a:rPr lang="en-US" altLang="ko-KR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20072" y="191683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오타와 맞춤법이 </a:t>
            </a:r>
            <a:r>
              <a:rPr lang="ko-KR" altLang="en-US" dirty="0" err="1" smtClean="0"/>
              <a:t>틀린경우에는</a:t>
            </a:r>
            <a:r>
              <a:rPr lang="ko-KR" altLang="en-US" dirty="0" smtClean="0"/>
              <a:t> 조금 약한 모습을 보임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363379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... </a:t>
            </a:r>
            <a:r>
              <a:rPr lang="ko-KR" altLang="en-US" dirty="0" smtClean="0"/>
              <a:t>같은 기호나 비꼬거나 </a:t>
            </a:r>
            <a:r>
              <a:rPr lang="ko-KR" altLang="en-US" dirty="0" err="1" smtClean="0"/>
              <a:t>돌려말하는</a:t>
            </a:r>
            <a:r>
              <a:rPr lang="ko-KR" altLang="en-US" dirty="0" smtClean="0"/>
              <a:t> 경우는 간혹 </a:t>
            </a:r>
            <a:r>
              <a:rPr lang="ko-KR" altLang="en-US" dirty="0" err="1" smtClean="0"/>
              <a:t>못잡는경우가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41975"/>
            <a:ext cx="4176464" cy="8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4176464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86708"/>
            <a:ext cx="4176464" cy="112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>
            <a:off x="0" y="1052736"/>
            <a:ext cx="8748464" cy="5805264"/>
          </a:xfrm>
          <a:prstGeom prst="rtTriangle">
            <a:avLst/>
          </a:prstGeom>
          <a:solidFill>
            <a:schemeClr val="bg2">
              <a:lumMod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051720" y="964666"/>
            <a:ext cx="4840598" cy="4840598"/>
          </a:xfrm>
          <a:prstGeom prst="ellipse">
            <a:avLst/>
          </a:prstGeom>
          <a:solidFill>
            <a:schemeClr val="bg1"/>
          </a:solidFill>
          <a:ln w="279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475656" y="2715666"/>
            <a:ext cx="6228184" cy="1143000"/>
          </a:xfrm>
          <a:noFill/>
        </p:spPr>
        <p:txBody>
          <a:bodyPr>
            <a:normAutofit/>
          </a:bodyPr>
          <a:lstStyle/>
          <a:p>
            <a:r>
              <a:rPr lang="en-US" altLang="ko-KR" sz="48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ANY QUESTIONS?</a:t>
            </a:r>
            <a:endParaRPr lang="ko-KR" altLang="en-US" sz="48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8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43808" y="2715666"/>
            <a:ext cx="6228184" cy="1143000"/>
          </a:xfrm>
          <a:noFill/>
        </p:spPr>
        <p:txBody>
          <a:bodyPr>
            <a:normAutofit/>
          </a:bodyPr>
          <a:lstStyle/>
          <a:p>
            <a:pPr algn="r"/>
            <a:r>
              <a:rPr lang="en-US" altLang="ko-KR" sz="66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Thank You</a:t>
            </a:r>
            <a:endParaRPr lang="ko-KR" altLang="en-US" sz="66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4139952" y="3861048"/>
            <a:ext cx="5004048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6605972"/>
            <a:ext cx="9144000" cy="252028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>
              <a:lnSpc>
                <a:spcPct val="150000"/>
              </a:lnSpc>
            </a:pPr>
            <a:endParaRPr lang="ko-KR" altLang="en-US" sz="2800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9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4" y="274638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en-US" altLang="ko-KR" sz="6000" b="1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INDEX</a:t>
            </a:r>
            <a:endParaRPr lang="ko-KR" altLang="en-US" sz="6000" b="1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31640" y="1772819"/>
            <a:ext cx="7812360" cy="64173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1. </a:t>
            </a:r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연구필요성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2622513"/>
            <a:ext cx="7812360" cy="64173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2. </a:t>
            </a:r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목표 및 연구내용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1640" y="3472207"/>
            <a:ext cx="7812360" cy="64173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3.</a:t>
            </a:r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과정설명</a:t>
            </a:r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4411165"/>
            <a:ext cx="7812360" cy="64173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4.</a:t>
            </a:r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한계점과 개선방향</a:t>
            </a:r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5" name="직각 삼각형 14"/>
          <p:cNvSpPr/>
          <p:nvPr/>
        </p:nvSpPr>
        <p:spPr>
          <a:xfrm rot="10800000">
            <a:off x="8388424" y="1772819"/>
            <a:ext cx="792088" cy="320866"/>
          </a:xfrm>
          <a:prstGeom prst="rtTriangle">
            <a:avLst/>
          </a:pr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rot="10800000">
            <a:off x="8407715" y="2622513"/>
            <a:ext cx="792088" cy="320866"/>
          </a:xfrm>
          <a:prstGeom prst="rtTriangle">
            <a:avLst/>
          </a:pr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10800000">
            <a:off x="8423699" y="3472207"/>
            <a:ext cx="792088" cy="320866"/>
          </a:xfrm>
          <a:prstGeom prst="rtTriangle">
            <a:avLst/>
          </a:pr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10800000">
            <a:off x="8423699" y="4401971"/>
            <a:ext cx="792088" cy="320866"/>
          </a:xfrm>
          <a:prstGeom prst="rtTriangle">
            <a:avLst/>
          </a:pr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0800000">
            <a:off x="8351912" y="5301208"/>
            <a:ext cx="792088" cy="320866"/>
          </a:xfrm>
          <a:prstGeom prst="rtTriangle">
            <a:avLst/>
          </a:pr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연구필요</a:t>
            </a:r>
            <a:r>
              <a:rPr lang="ko-KR" altLang="en-US" sz="6000" b="1" dirty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3032956"/>
            <a:ext cx="9144000" cy="3492388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>
              <a:lnSpc>
                <a:spcPct val="150000"/>
              </a:lnSpc>
            </a:pPr>
            <a:endParaRPr lang="ko-KR" altLang="en-US" sz="2800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72" y="2996952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2616" y="65253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2536" y="3079450"/>
            <a:ext cx="8567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최근 다양한 분야에서 자연어처리 기술 관심 증가</a:t>
            </a:r>
            <a:endParaRPr lang="en-US" altLang="ko-KR" sz="3600" dirty="0" smtClean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한국어는 영어와 달리 자연어처리가 미흡</a:t>
            </a:r>
            <a:endParaRPr lang="en-US" altLang="ko-KR" sz="3600" dirty="0" smtClean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영화리뷰 감성분석을 통해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별점에만</a:t>
            </a:r>
            <a:r>
              <a:rPr lang="ko-KR" altLang="en-US" sz="3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 의존하는 기존의 선택보</a:t>
            </a:r>
            <a:r>
              <a:rPr lang="ko-KR" altLang="en-US" sz="36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다</a:t>
            </a:r>
            <a:r>
              <a:rPr lang="ko-KR" altLang="en-US" sz="3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 더욱 정확한 정보 제공</a:t>
            </a:r>
            <a:endParaRPr lang="ko-KR" altLang="en-US" sz="3600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3074" name="Picture 2" descr="C:\Users\TAEWON\Downloads\business-2817379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41" y="1289854"/>
            <a:ext cx="3528392" cy="157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아이콘, 심장, 블랙, 사랑, 엠 블 럼, 요소, 컴퓨터 그래픽, 기호, 로그인, 투명 배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6814"/>
            <a:ext cx="417646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1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목표 및 연구내용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2616" y="3429000"/>
            <a:ext cx="9144000" cy="324036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>
              <a:lnSpc>
                <a:spcPct val="150000"/>
              </a:lnSpc>
            </a:pPr>
            <a:endParaRPr lang="ko-KR" altLang="en-US" sz="2800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3348714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4788" y="3253040"/>
            <a:ext cx="8567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3600" dirty="0" err="1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 숙련도 향상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데이터 수집을 위한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웹크롤러</a:t>
            </a:r>
            <a:r>
              <a:rPr lang="ko-KR" altLang="en-US" sz="3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 구현</a:t>
            </a:r>
            <a:endParaRPr lang="en-US" altLang="ko-KR" sz="3600" dirty="0" smtClean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감정분석을 위한 형태소 분석기 구현</a:t>
            </a:r>
            <a:endParaRPr lang="en-US" altLang="ko-KR" sz="3600" dirty="0" smtClean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감정분석 모델 구현</a:t>
            </a:r>
            <a:endParaRPr lang="en-US" altLang="ko-KR" sz="3600" dirty="0" smtClean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71347"/>
            <a:ext cx="2837322" cy="2837322"/>
          </a:xfrm>
          <a:prstGeom prst="rect">
            <a:avLst/>
          </a:prstGeom>
        </p:spPr>
      </p:pic>
      <p:pic>
        <p:nvPicPr>
          <p:cNvPr id="4098" name="Picture 2" descr="머신러닝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79249"/>
            <a:ext cx="2664296" cy="187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전체 </a:t>
            </a:r>
            <a:r>
              <a:rPr lang="ko-KR" altLang="en-US" sz="6000" b="1" dirty="0" err="1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플로차트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/>
          <p:cNvSpPr/>
          <p:nvPr/>
        </p:nvSpPr>
        <p:spPr>
          <a:xfrm>
            <a:off x="611560" y="1556792"/>
            <a:ext cx="1512168" cy="3600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Start(</a:t>
            </a:r>
            <a:r>
              <a:rPr lang="ko-KR" altLang="en-US" dirty="0" smtClean="0"/>
              <a:t>분석기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234888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학습 데이터 수</a:t>
            </a:r>
            <a:r>
              <a:rPr lang="ko-KR" altLang="en-US" dirty="0"/>
              <a:t>집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618456" y="3284984"/>
            <a:ext cx="1512168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형식에 맞게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</a:t>
            </a:r>
            <a:r>
              <a:rPr lang="ko-KR" altLang="en-US" dirty="0"/>
              <a:t>공</a:t>
            </a:r>
          </a:p>
        </p:txBody>
      </p:sp>
      <p:sp>
        <p:nvSpPr>
          <p:cNvPr id="23" name="순서도: 처리 22"/>
          <p:cNvSpPr/>
          <p:nvPr/>
        </p:nvSpPr>
        <p:spPr>
          <a:xfrm>
            <a:off x="611560" y="4365104"/>
            <a:ext cx="1512168" cy="5820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형태소분석</a:t>
            </a:r>
            <a:endParaRPr lang="en-US" altLang="ko-KR" dirty="0" smtClean="0"/>
          </a:p>
        </p:txBody>
      </p:sp>
      <p:sp>
        <p:nvSpPr>
          <p:cNvPr id="24" name="순서도: 처리 23"/>
          <p:cNvSpPr/>
          <p:nvPr/>
        </p:nvSpPr>
        <p:spPr>
          <a:xfrm>
            <a:off x="506996" y="5229200"/>
            <a:ext cx="1721296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학습셋과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테스트셋을</a:t>
            </a:r>
            <a:r>
              <a:rPr lang="ko-KR" altLang="en-US" dirty="0"/>
              <a:t>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(80% </a:t>
            </a:r>
            <a:r>
              <a:rPr lang="ko-KR" altLang="en-US" dirty="0" smtClean="0"/>
              <a:t>대 </a:t>
            </a:r>
            <a:r>
              <a:rPr lang="en-US" altLang="ko-KR" dirty="0" smtClean="0"/>
              <a:t>20%)</a:t>
            </a:r>
            <a:endParaRPr lang="ko-KR" altLang="en-US" dirty="0"/>
          </a:p>
        </p:txBody>
      </p:sp>
      <p:sp>
        <p:nvSpPr>
          <p:cNvPr id="25" name="순서도: 처리 24"/>
          <p:cNvSpPr/>
          <p:nvPr/>
        </p:nvSpPr>
        <p:spPr>
          <a:xfrm>
            <a:off x="2843808" y="5211198"/>
            <a:ext cx="1713580" cy="82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Naïve Bayes</a:t>
            </a:r>
          </a:p>
          <a:p>
            <a:pPr algn="ctr"/>
            <a:r>
              <a:rPr lang="en-US" altLang="ko-KR" dirty="0" smtClean="0"/>
              <a:t>Classifier</a:t>
            </a:r>
          </a:p>
          <a:p>
            <a:pPr algn="ctr"/>
            <a:r>
              <a:rPr lang="ko-KR" altLang="en-US" dirty="0" smtClean="0"/>
              <a:t>학습모델 구축</a:t>
            </a:r>
            <a:endParaRPr lang="ko-KR" altLang="en-US" dirty="0"/>
          </a:p>
        </p:txBody>
      </p:sp>
      <p:sp>
        <p:nvSpPr>
          <p:cNvPr id="26" name="순서도: 처리 25"/>
          <p:cNvSpPr/>
          <p:nvPr/>
        </p:nvSpPr>
        <p:spPr>
          <a:xfrm>
            <a:off x="2834528" y="3933056"/>
            <a:ext cx="1512168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긍부정</a:t>
            </a:r>
            <a:r>
              <a:rPr lang="ko-KR" altLang="en-US" dirty="0" smtClean="0"/>
              <a:t> 판별에</a:t>
            </a:r>
            <a:r>
              <a:rPr lang="en-US" altLang="ko-KR" dirty="0"/>
              <a:t> </a:t>
            </a:r>
            <a:r>
              <a:rPr lang="ko-KR" altLang="en-US" dirty="0" smtClean="0"/>
              <a:t>가장 결정적 단어 판별</a:t>
            </a:r>
            <a:endParaRPr lang="ko-KR" altLang="en-US" dirty="0"/>
          </a:p>
        </p:txBody>
      </p:sp>
      <p:sp>
        <p:nvSpPr>
          <p:cNvPr id="27" name="순서도: 처리 26"/>
          <p:cNvSpPr/>
          <p:nvPr/>
        </p:nvSpPr>
        <p:spPr>
          <a:xfrm>
            <a:off x="2834528" y="2748779"/>
            <a:ext cx="1512168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테스트셋을</a:t>
            </a:r>
            <a:r>
              <a:rPr lang="ko-KR" altLang="en-US" dirty="0" smtClean="0"/>
              <a:t> 이용하여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정확도 분석</a:t>
            </a:r>
            <a:endParaRPr lang="ko-KR" altLang="en-US" dirty="0"/>
          </a:p>
        </p:txBody>
      </p:sp>
      <p:sp>
        <p:nvSpPr>
          <p:cNvPr id="10" name="순서도: 대체 처리 9"/>
          <p:cNvSpPr/>
          <p:nvPr/>
        </p:nvSpPr>
        <p:spPr>
          <a:xfrm>
            <a:off x="7308304" y="1736812"/>
            <a:ext cx="1512168" cy="3240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r>
              <a:rPr lang="en-US" altLang="ko-KR" smtClean="0"/>
              <a:t>(</a:t>
            </a:r>
            <a:r>
              <a:rPr lang="ko-KR" altLang="en-US" dirty="0" err="1" smtClean="0"/>
              <a:t>크롤</a:t>
            </a:r>
            <a:r>
              <a:rPr lang="ko-KR" altLang="en-US" dirty="0" err="1"/>
              <a:t>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순서도: 처리 27"/>
          <p:cNvSpPr/>
          <p:nvPr/>
        </p:nvSpPr>
        <p:spPr>
          <a:xfrm>
            <a:off x="7236296" y="2348881"/>
            <a:ext cx="1656184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영화제목 입력</a:t>
            </a:r>
            <a:endParaRPr lang="ko-KR" altLang="en-US" dirty="0"/>
          </a:p>
        </p:txBody>
      </p:sp>
      <p:sp>
        <p:nvSpPr>
          <p:cNvPr id="29" name="순서도: 처리 28"/>
          <p:cNvSpPr/>
          <p:nvPr/>
        </p:nvSpPr>
        <p:spPr>
          <a:xfrm>
            <a:off x="7308304" y="3117540"/>
            <a:ext cx="1512168" cy="8155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에서 영화코드 받음</a:t>
            </a:r>
            <a:endParaRPr lang="ko-KR" altLang="en-US" dirty="0"/>
          </a:p>
        </p:txBody>
      </p:sp>
      <p:sp>
        <p:nvSpPr>
          <p:cNvPr id="30" name="순서도: 처리 29"/>
          <p:cNvSpPr/>
          <p:nvPr/>
        </p:nvSpPr>
        <p:spPr>
          <a:xfrm>
            <a:off x="7308304" y="4257092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코드를 이용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URL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</a:p>
        </p:txBody>
      </p:sp>
      <p:sp>
        <p:nvSpPr>
          <p:cNvPr id="31" name="순서도: 처리 30"/>
          <p:cNvSpPr/>
          <p:nvPr/>
        </p:nvSpPr>
        <p:spPr>
          <a:xfrm>
            <a:off x="7291721" y="504918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 </a:t>
            </a:r>
            <a:r>
              <a:rPr lang="ko-KR" altLang="en-US" dirty="0" smtClean="0"/>
              <a:t>구조 분석</a:t>
            </a:r>
            <a:endParaRPr lang="ko-KR" altLang="en-US" dirty="0"/>
          </a:p>
        </p:txBody>
      </p:sp>
      <p:sp>
        <p:nvSpPr>
          <p:cNvPr id="32" name="순서도: 처리 31"/>
          <p:cNvSpPr/>
          <p:nvPr/>
        </p:nvSpPr>
        <p:spPr>
          <a:xfrm>
            <a:off x="7291721" y="5877272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추출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367644" y="19888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367644" y="29735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385459" y="407707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386946" y="49411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267744" y="562524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595987" y="3604178"/>
            <a:ext cx="0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4932040" y="1844824"/>
            <a:ext cx="1584176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로딩</a:t>
            </a:r>
            <a:endParaRPr lang="ko-KR" altLang="en-US" dirty="0"/>
          </a:p>
        </p:txBody>
      </p:sp>
      <p:cxnSp>
        <p:nvCxnSpPr>
          <p:cNvPr id="47" name="꺾인 연결선 46"/>
          <p:cNvCxnSpPr>
            <a:stCxn id="32" idx="1"/>
            <a:endCxn id="41" idx="3"/>
          </p:cNvCxnSpPr>
          <p:nvPr/>
        </p:nvCxnSpPr>
        <p:spPr>
          <a:xfrm rot="10800000">
            <a:off x="6516217" y="2096852"/>
            <a:ext cx="775505" cy="40684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처리 47"/>
          <p:cNvSpPr/>
          <p:nvPr/>
        </p:nvSpPr>
        <p:spPr>
          <a:xfrm>
            <a:off x="4860032" y="2853797"/>
            <a:ext cx="1728192" cy="5274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 특징 추출</a:t>
            </a:r>
            <a:endParaRPr lang="ko-KR" altLang="en-US" dirty="0"/>
          </a:p>
        </p:txBody>
      </p:sp>
      <p:sp>
        <p:nvSpPr>
          <p:cNvPr id="49" name="순서도: 처리 48"/>
          <p:cNvSpPr/>
          <p:nvPr/>
        </p:nvSpPr>
        <p:spPr>
          <a:xfrm>
            <a:off x="4932041" y="3807042"/>
            <a:ext cx="1584176" cy="7972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예측된 감정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및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정확도 계산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723841" y="2438891"/>
            <a:ext cx="0" cy="342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23841" y="3447003"/>
            <a:ext cx="0" cy="342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724129" y="4653136"/>
            <a:ext cx="0" cy="342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8078672" y="20968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080144" y="2853797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080144" y="398964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106109" y="483910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115745" y="56612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3589293" y="4947118"/>
            <a:ext cx="0" cy="264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처리 66"/>
          <p:cNvSpPr/>
          <p:nvPr/>
        </p:nvSpPr>
        <p:spPr>
          <a:xfrm>
            <a:off x="4967757" y="5046088"/>
            <a:ext cx="1512168" cy="9751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리뷰의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긍부정</a:t>
            </a:r>
            <a:r>
              <a:rPr lang="ko-KR" altLang="en-US" dirty="0" smtClean="0"/>
              <a:t> 비율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</a:p>
        </p:txBody>
      </p:sp>
      <p:cxnSp>
        <p:nvCxnSpPr>
          <p:cNvPr id="71" name="꺾인 연결선 70"/>
          <p:cNvCxnSpPr>
            <a:stCxn id="27" idx="0"/>
            <a:endCxn id="41" idx="1"/>
          </p:cNvCxnSpPr>
          <p:nvPr/>
        </p:nvCxnSpPr>
        <p:spPr>
          <a:xfrm rot="5400000" flipH="1" flipV="1">
            <a:off x="3935363" y="1752102"/>
            <a:ext cx="651927" cy="13414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학습데이터 준비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0007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443711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OPENAPI </a:t>
            </a:r>
            <a:r>
              <a:rPr lang="ko-KR" altLang="en-US" dirty="0" smtClean="0"/>
              <a:t>이용하여 총 </a:t>
            </a:r>
            <a:r>
              <a:rPr lang="en-US" altLang="ko-KR" dirty="0" smtClean="0"/>
              <a:t>28</a:t>
            </a:r>
            <a:r>
              <a:rPr lang="ko-KR" altLang="en-US" dirty="0" smtClean="0"/>
              <a:t>만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천개의</a:t>
            </a:r>
            <a:r>
              <a:rPr lang="ko-KR" altLang="en-US" dirty="0" smtClean="0"/>
              <a:t> 영화 리뷰와 </a:t>
            </a:r>
            <a:r>
              <a:rPr lang="ko-KR" altLang="en-US" dirty="0" err="1" smtClean="0"/>
              <a:t>별점을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ko-KR" altLang="en-US" dirty="0" err="1" smtClean="0"/>
              <a:t>별점에</a:t>
            </a:r>
            <a:r>
              <a:rPr lang="ko-KR" altLang="en-US" dirty="0" smtClean="0"/>
              <a:t> 따라 </a:t>
            </a:r>
            <a:r>
              <a:rPr lang="en-US" altLang="ko-KR" dirty="0" err="1" smtClean="0"/>
              <a:t>positive,normal,negative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분류</a:t>
            </a:r>
            <a:endParaRPr lang="en-US" altLang="ko-KR" dirty="0" smtClean="0"/>
          </a:p>
          <a:p>
            <a:r>
              <a:rPr lang="en-US" altLang="ko-KR" dirty="0" smtClean="0"/>
              <a:t>positive </a:t>
            </a:r>
            <a:r>
              <a:rPr lang="en-US" altLang="ko-KR" dirty="0"/>
              <a:t>= </a:t>
            </a:r>
            <a:r>
              <a:rPr lang="ko-KR" altLang="en-US" dirty="0"/>
              <a:t>평이 좋음 </a:t>
            </a:r>
            <a:r>
              <a:rPr lang="en-US" altLang="ko-KR" dirty="0"/>
              <a:t>(10, </a:t>
            </a:r>
            <a:r>
              <a:rPr lang="en-US" altLang="ko-KR" dirty="0" smtClean="0"/>
              <a:t>9,8)</a:t>
            </a:r>
            <a:endParaRPr lang="en-US" altLang="ko-KR" dirty="0"/>
          </a:p>
          <a:p>
            <a:r>
              <a:rPr lang="en-US" altLang="ko-KR" dirty="0"/>
              <a:t>normal = </a:t>
            </a:r>
            <a:r>
              <a:rPr lang="ko-KR" altLang="en-US" dirty="0"/>
              <a:t>평이 그럭저럭 </a:t>
            </a:r>
            <a:r>
              <a:rPr lang="en-US" altLang="ko-KR" dirty="0" smtClean="0"/>
              <a:t>(4,5,6,7)</a:t>
            </a:r>
            <a:endParaRPr lang="en-US" altLang="ko-KR" dirty="0"/>
          </a:p>
          <a:p>
            <a:r>
              <a:rPr lang="en-US" altLang="ko-KR" dirty="0" smtClean="0"/>
              <a:t>negative </a:t>
            </a:r>
            <a:r>
              <a:rPr lang="en-US" altLang="ko-KR" dirty="0"/>
              <a:t>= </a:t>
            </a:r>
            <a:r>
              <a:rPr lang="ko-KR" altLang="en-US" dirty="0"/>
              <a:t>평이 나쁨 </a:t>
            </a:r>
            <a:r>
              <a:rPr lang="en-US" altLang="ko-KR" dirty="0"/>
              <a:t>(1,2,3)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5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학습데이터 준비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920" y="1815615"/>
            <a:ext cx="8547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이때 </a:t>
            </a:r>
            <a:r>
              <a:rPr lang="ko-KR" altLang="en-US" dirty="0" err="1" smtClean="0"/>
              <a:t>크롤링한</a:t>
            </a:r>
            <a:r>
              <a:rPr lang="ko-KR" altLang="en-US" dirty="0" smtClean="0"/>
              <a:t> 영화에 따라서 평가가 극단적으로 나뉠 수 있기 때문에</a:t>
            </a:r>
            <a:endParaRPr lang="en-US" altLang="ko-KR" dirty="0" smtClean="0"/>
          </a:p>
          <a:p>
            <a:r>
              <a:rPr lang="ko-KR" altLang="en-US" dirty="0" smtClean="0"/>
              <a:t>각 영화당 </a:t>
            </a:r>
            <a:r>
              <a:rPr lang="en-US" altLang="ko-KR" dirty="0" smtClean="0"/>
              <a:t>2</a:t>
            </a:r>
            <a:r>
              <a:rPr lang="ko-KR" altLang="en-US" dirty="0" smtClean="0"/>
              <a:t>만개씩만 추출하고 적당히 </a:t>
            </a:r>
            <a:r>
              <a:rPr lang="ko-KR" altLang="en-US" dirty="0" err="1" smtClean="0"/>
              <a:t>셔플링하여</a:t>
            </a:r>
            <a:r>
              <a:rPr lang="ko-KR" altLang="en-US" dirty="0" smtClean="0"/>
              <a:t> 점수대별 리뷰를 적절한</a:t>
            </a:r>
            <a:endParaRPr lang="en-US" altLang="ko-KR" dirty="0" smtClean="0"/>
          </a:p>
          <a:p>
            <a:r>
              <a:rPr lang="ko-KR" altLang="en-US" dirty="0" smtClean="0"/>
              <a:t>비율로 맞춘다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64" y="2984178"/>
            <a:ext cx="4459772" cy="327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3429000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긍정 </a:t>
            </a:r>
            <a:r>
              <a:rPr lang="en-US" altLang="ko-KR" dirty="0"/>
              <a:t>: </a:t>
            </a:r>
            <a:r>
              <a:rPr lang="en-US" altLang="ko-KR" dirty="0" smtClean="0"/>
              <a:t>134754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중립 </a:t>
            </a:r>
            <a:r>
              <a:rPr lang="en-US" altLang="ko-KR" dirty="0"/>
              <a:t>: </a:t>
            </a:r>
            <a:r>
              <a:rPr lang="en-US" altLang="ko-KR" dirty="0" smtClean="0"/>
              <a:t>15838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부정 </a:t>
            </a:r>
            <a:r>
              <a:rPr lang="en-US" altLang="ko-KR" dirty="0"/>
              <a:t>: </a:t>
            </a:r>
            <a:r>
              <a:rPr lang="en-US" altLang="ko-KR" dirty="0" smtClean="0"/>
              <a:t>44921 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8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024" y="53752"/>
            <a:ext cx="8891464" cy="1143000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ko-KR" altLang="en-US" sz="6000" b="1" dirty="0" smtClean="0">
                <a:solidFill>
                  <a:schemeClr val="accent2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형태소 분석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4612" y="6677638"/>
            <a:ext cx="9144000" cy="720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340768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아까의 학습데이터를 형태소단위로 </a:t>
            </a:r>
            <a:r>
              <a:rPr lang="en-US" altLang="ko-KR" dirty="0" smtClean="0"/>
              <a:t>tokenize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</a:t>
            </a:r>
            <a:r>
              <a:rPr lang="en-US" altLang="ko-KR" dirty="0" err="1" smtClean="0"/>
              <a:t>KonlPy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이용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en-US" altLang="ko-KR" dirty="0"/>
              <a:t>'</a:t>
            </a:r>
            <a:r>
              <a:rPr lang="ko-KR" altLang="en-US" dirty="0"/>
              <a:t>명작도 이런 명작이 있을까 싶다</a:t>
            </a:r>
            <a:r>
              <a:rPr lang="en-US" altLang="ko-KR" dirty="0"/>
              <a:t>. </a:t>
            </a:r>
            <a:r>
              <a:rPr lang="ko-KR" altLang="en-US" dirty="0"/>
              <a:t>보고 또 봐도 여운이 남는 </a:t>
            </a:r>
            <a:r>
              <a:rPr lang="ko-KR" altLang="en-US" dirty="0" smtClean="0"/>
              <a:t>영화</a:t>
            </a:r>
            <a:r>
              <a:rPr lang="en-US" altLang="ko-KR" dirty="0" smtClean="0"/>
              <a:t>‘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를 형태소 단위로 분석하면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   [('</a:t>
            </a:r>
            <a:r>
              <a:rPr lang="ko-KR" altLang="en-US" dirty="0"/>
              <a:t>명작</a:t>
            </a:r>
            <a:r>
              <a:rPr lang="en-US" altLang="ko-KR" dirty="0"/>
              <a:t>', 'Noun'), ('</a:t>
            </a:r>
            <a:r>
              <a:rPr lang="ko-KR" altLang="en-US" dirty="0"/>
              <a:t>도</a:t>
            </a:r>
            <a:r>
              <a:rPr lang="en-US" altLang="ko-KR" dirty="0"/>
              <a:t>', '</a:t>
            </a:r>
            <a:r>
              <a:rPr lang="en-US" altLang="ko-KR" dirty="0" err="1"/>
              <a:t>Josa</a:t>
            </a:r>
            <a:r>
              <a:rPr lang="en-US" altLang="ko-KR" dirty="0"/>
              <a:t>'), ('</a:t>
            </a:r>
            <a:r>
              <a:rPr lang="ko-KR" altLang="en-US" dirty="0"/>
              <a:t>이런</a:t>
            </a:r>
            <a:r>
              <a:rPr lang="en-US" altLang="ko-KR" dirty="0"/>
              <a:t>', 'Adjective'), ('</a:t>
            </a:r>
            <a:r>
              <a:rPr lang="ko-KR" altLang="en-US" dirty="0"/>
              <a:t>명작</a:t>
            </a:r>
            <a:r>
              <a:rPr lang="en-US" altLang="ko-KR" dirty="0"/>
              <a:t>', 'Noun'), ('</a:t>
            </a:r>
            <a:r>
              <a:rPr lang="ko-KR" altLang="en-US" dirty="0"/>
              <a:t>이</a:t>
            </a:r>
            <a:r>
              <a:rPr lang="en-US" altLang="ko-KR" dirty="0"/>
              <a:t>', '</a:t>
            </a:r>
            <a:r>
              <a:rPr lang="en-US" altLang="ko-KR" dirty="0" err="1"/>
              <a:t>Josa</a:t>
            </a:r>
            <a:r>
              <a:rPr lang="en-US" altLang="ko-KR" dirty="0"/>
              <a:t>'), ('</a:t>
            </a:r>
            <a:r>
              <a:rPr lang="ko-KR" altLang="en-US" dirty="0" err="1"/>
              <a:t>있</a:t>
            </a:r>
            <a:r>
              <a:rPr lang="en-US" altLang="ko-KR" dirty="0"/>
              <a:t>', 'Adjective'), ('</a:t>
            </a:r>
            <a:r>
              <a:rPr lang="ko-KR" altLang="en-US" dirty="0" err="1"/>
              <a:t>을까</a:t>
            </a:r>
            <a:r>
              <a:rPr lang="en-US" altLang="ko-KR" dirty="0"/>
              <a:t>', '</a:t>
            </a:r>
            <a:r>
              <a:rPr lang="en-US" altLang="ko-KR" dirty="0" err="1"/>
              <a:t>Eomi</a:t>
            </a:r>
            <a:r>
              <a:rPr lang="en-US" altLang="ko-KR" dirty="0"/>
              <a:t>'), ('</a:t>
            </a:r>
            <a:r>
              <a:rPr lang="ko-KR" altLang="en-US" dirty="0"/>
              <a:t>싶다</a:t>
            </a:r>
            <a:r>
              <a:rPr lang="en-US" altLang="ko-KR" dirty="0"/>
              <a:t>', 'Verb'), ('.', 'Punctuation'), ('</a:t>
            </a:r>
            <a:r>
              <a:rPr lang="ko-KR" altLang="en-US" dirty="0"/>
              <a:t>보고</a:t>
            </a:r>
            <a:r>
              <a:rPr lang="en-US" altLang="ko-KR" dirty="0"/>
              <a:t>', 'Noun'), ('</a:t>
            </a:r>
            <a:r>
              <a:rPr lang="ko-KR" altLang="en-US" dirty="0"/>
              <a:t>또</a:t>
            </a:r>
            <a:r>
              <a:rPr lang="en-US" altLang="ko-KR" dirty="0"/>
              <a:t>', 'Noun'), ('</a:t>
            </a:r>
            <a:r>
              <a:rPr lang="ko-KR" altLang="en-US" dirty="0"/>
              <a:t>봐</a:t>
            </a:r>
            <a:r>
              <a:rPr lang="en-US" altLang="ko-KR" dirty="0"/>
              <a:t>', 'Noun'), ('</a:t>
            </a:r>
            <a:r>
              <a:rPr lang="ko-KR" altLang="en-US" dirty="0"/>
              <a:t>도</a:t>
            </a:r>
            <a:r>
              <a:rPr lang="en-US" altLang="ko-KR" dirty="0"/>
              <a:t>', '</a:t>
            </a:r>
            <a:r>
              <a:rPr lang="en-US" altLang="ko-KR" dirty="0" err="1"/>
              <a:t>Josa</a:t>
            </a:r>
            <a:r>
              <a:rPr lang="en-US" altLang="ko-KR" dirty="0"/>
              <a:t>'), ('</a:t>
            </a:r>
            <a:r>
              <a:rPr lang="ko-KR" altLang="en-US" dirty="0"/>
              <a:t>여운</a:t>
            </a:r>
            <a:r>
              <a:rPr lang="en-US" altLang="ko-KR" dirty="0"/>
              <a:t>', 'Noun'), ('</a:t>
            </a:r>
            <a:r>
              <a:rPr lang="ko-KR" altLang="en-US" dirty="0"/>
              <a:t>이</a:t>
            </a:r>
            <a:r>
              <a:rPr lang="en-US" altLang="ko-KR" dirty="0"/>
              <a:t>', '</a:t>
            </a:r>
            <a:r>
              <a:rPr lang="en-US" altLang="ko-KR" dirty="0" err="1"/>
              <a:t>Josa</a:t>
            </a:r>
            <a:r>
              <a:rPr lang="en-US" altLang="ko-KR" dirty="0"/>
              <a:t>'), ('</a:t>
            </a:r>
            <a:r>
              <a:rPr lang="ko-KR" altLang="en-US" dirty="0"/>
              <a:t>남는</a:t>
            </a:r>
            <a:r>
              <a:rPr lang="en-US" altLang="ko-KR" dirty="0"/>
              <a:t>', 'Verb'), ('</a:t>
            </a:r>
            <a:r>
              <a:rPr lang="ko-KR" altLang="en-US" dirty="0"/>
              <a:t>영화</a:t>
            </a:r>
            <a:r>
              <a:rPr lang="en-US" altLang="ko-KR" dirty="0"/>
              <a:t>', 'Noun</a:t>
            </a:r>
            <a:r>
              <a:rPr lang="en-US" altLang="ko-KR" dirty="0" smtClean="0"/>
              <a:t>')]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태그는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형용사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93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841</Words>
  <Application>Microsoft Office PowerPoint</Application>
  <PresentationFormat>화면 슬라이드 쇼(4:3)</PresentationFormat>
  <Paragraphs>173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나눔바른펜</vt:lpstr>
      <vt:lpstr>맑은 고딕</vt:lpstr>
      <vt:lpstr>Arial</vt:lpstr>
      <vt:lpstr>Wingdings</vt:lpstr>
      <vt:lpstr>Office 테마</vt:lpstr>
      <vt:lpstr>졸업작품발표</vt:lpstr>
      <vt:lpstr>영화리뷰 감성분석기</vt:lpstr>
      <vt:lpstr>INDEX</vt:lpstr>
      <vt:lpstr>연구필요성</vt:lpstr>
      <vt:lpstr>목표 및 연구내용</vt:lpstr>
      <vt:lpstr>전체 플로차트</vt:lpstr>
      <vt:lpstr>학습데이터 준비</vt:lpstr>
      <vt:lpstr>학습데이터 준비</vt:lpstr>
      <vt:lpstr>형태소 분석</vt:lpstr>
      <vt:lpstr>데이터 가공</vt:lpstr>
      <vt:lpstr>학습 모델</vt:lpstr>
      <vt:lpstr>학습 모델</vt:lpstr>
      <vt:lpstr>학습 모델</vt:lpstr>
      <vt:lpstr>학습 모델</vt:lpstr>
      <vt:lpstr>학습 모델</vt:lpstr>
      <vt:lpstr>시스템환경 </vt:lpstr>
      <vt:lpstr>실제영화 분석 </vt:lpstr>
      <vt:lpstr>실제영화 분석 </vt:lpstr>
      <vt:lpstr>실제영화 분석 </vt:lpstr>
      <vt:lpstr>실제영화 분석 </vt:lpstr>
      <vt:lpstr>실제영화 분석 </vt:lpstr>
      <vt:lpstr>실제영화 분석 </vt:lpstr>
      <vt:lpstr>한계점과 개선방향 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깔끔한 PPT 템플릿</dc:title>
  <dc:creator>jeheo</dc:creator>
  <cp:lastModifiedBy>호민 황</cp:lastModifiedBy>
  <cp:revision>72</cp:revision>
  <dcterms:created xsi:type="dcterms:W3CDTF">2017-04-13T08:35:49Z</dcterms:created>
  <dcterms:modified xsi:type="dcterms:W3CDTF">2018-05-22T07:22:43Z</dcterms:modified>
</cp:coreProperties>
</file>