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80000" cy="516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Relationship Id="rId3" Type="http://schemas.openxmlformats.org/officeDocument/2006/relationships/image" Target="../media/image7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0400" y="1925999"/>
            <a:ext cx="6339600" cy="12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0">
                <a:solidFill>
                  <a:srgbClr val="FFFFFF"/>
                </a:solidFill>
                <a:latin typeface="微软雅黑"/>
              </a:defRPr>
            </a:pPr>
            <a:r>
              <a:t>Machine learning (ML) is the scientific study of algorithms and statistical models that computer systems use to perform a specific task without using explicit instructions, relying on patterns and inference instead.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7200" y="324000"/>
            <a:ext cx="18864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machine</a:t>
            </a:r>
          </a:p>
        </p:txBody>
      </p:sp>
      <p:pic>
        <p:nvPicPr>
          <p:cNvPr id="4" name="Picture 3" descr="mach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5" name="Picture 4" descr="learn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00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learning</a:t>
            </a:r>
          </a:p>
        </p:txBody>
      </p:sp>
      <p:pic>
        <p:nvPicPr>
          <p:cNvPr id="7" name="Picture 6" descr="mach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8" name="Picture 7" descr="learn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machine</a:t>
            </a:r>
          </a:p>
        </p:txBody>
      </p:sp>
      <p:pic>
        <p:nvPicPr>
          <p:cNvPr id="4" name="Picture 3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tom</a:t>
            </a:r>
          </a:p>
        </p:txBody>
      </p:sp>
      <p:pic>
        <p:nvPicPr>
          <p:cNvPr id="6" name="Picture 5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mitchell provided</a:t>
            </a:r>
          </a:p>
        </p:txBody>
      </p:sp>
      <p:pic>
        <p:nvPicPr>
          <p:cNvPr id="8" name="Picture 7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learning</a:t>
            </a:r>
          </a:p>
        </p:txBody>
      </p:sp>
      <p:pic>
        <p:nvPicPr>
          <p:cNvPr id="10" name="Picture 9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pic>
        <p:nvPicPr>
          <p:cNvPr id="3" name="Picture 2" descr="al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857" y="1013400"/>
            <a:ext cx="3600000" cy="313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0000" y="4086000"/>
            <a:ext cx="3060000" cy="12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000000"/>
                </a:solidFill>
                <a:latin typeface="微软雅黑"/>
              </a:defRPr>
            </a:pPr>
            <a:r>
              <a:t>alan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pic>
        <p:nvPicPr>
          <p:cNvPr id="3" name="Picture 2" descr="think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857" y="1013400"/>
            <a:ext cx="3600000" cy="313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0000" y="4086000"/>
            <a:ext cx="3060000" cy="12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000000"/>
                </a:solidFill>
                <a:latin typeface="微软雅黑"/>
              </a:defRPr>
            </a:pPr>
            <a:r>
              <a:t>thinking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744000"/>
            <a:ext cx="27552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ml</a:t>
            </a:r>
          </a:p>
        </p:txBody>
      </p:sp>
      <p:pic>
        <p:nvPicPr>
          <p:cNvPr id="4" name="Picture 3" descr="m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3400"/>
            <a:ext cx="2160000" cy="2059200"/>
          </a:xfrm>
          <a:prstGeom prst="rect">
            <a:avLst/>
          </a:prstGeom>
        </p:spPr>
      </p:pic>
      <p:pic>
        <p:nvPicPr>
          <p:cNvPr id="5" name="Picture 4" descr="mor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99" y="1553400"/>
            <a:ext cx="2160000" cy="2059200"/>
          </a:xfrm>
          <a:prstGeom prst="rect">
            <a:avLst/>
          </a:prstGeom>
        </p:spPr>
      </p:pic>
      <p:pic>
        <p:nvPicPr>
          <p:cNvPr id="6" name="Picture 5" descr="inferenc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99" y="1553400"/>
            <a:ext cx="2160000" cy="205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2400" y="3744000"/>
            <a:ext cx="27552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machine learning</a:t>
            </a:r>
          </a:p>
        </p:txBody>
      </p:sp>
      <p:pic>
        <p:nvPicPr>
          <p:cNvPr id="8" name="Picture 7" descr="m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3400"/>
            <a:ext cx="2160000" cy="2059200"/>
          </a:xfrm>
          <a:prstGeom prst="rect">
            <a:avLst/>
          </a:prstGeom>
        </p:spPr>
      </p:pic>
      <p:pic>
        <p:nvPicPr>
          <p:cNvPr id="9" name="Picture 8" descr="mor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99" y="1553400"/>
            <a:ext cx="2160000" cy="2059200"/>
          </a:xfrm>
          <a:prstGeom prst="rect">
            <a:avLst/>
          </a:prstGeom>
        </p:spPr>
      </p:pic>
      <p:pic>
        <p:nvPicPr>
          <p:cNvPr id="10" name="Picture 9" descr="inferenc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99" y="1553400"/>
            <a:ext cx="2160000" cy="2059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67600" y="3744000"/>
            <a:ext cx="27552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inference</a:t>
            </a:r>
          </a:p>
        </p:txBody>
      </p:sp>
      <p:pic>
        <p:nvPicPr>
          <p:cNvPr id="12" name="Picture 11" descr="m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3400"/>
            <a:ext cx="2160000" cy="2059200"/>
          </a:xfrm>
          <a:prstGeom prst="rect">
            <a:avLst/>
          </a:prstGeom>
        </p:spPr>
      </p:pic>
      <p:pic>
        <p:nvPicPr>
          <p:cNvPr id="13" name="Picture 12" descr="mor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99" y="1553400"/>
            <a:ext cx="2160000" cy="2059200"/>
          </a:xfrm>
          <a:prstGeom prst="rect">
            <a:avLst/>
          </a:prstGeom>
        </p:spPr>
      </p:pic>
      <p:pic>
        <p:nvPicPr>
          <p:cNvPr id="14" name="Picture 13" descr="inferenc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99" y="1553400"/>
            <a:ext cx="2160000" cy="205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pic>
        <p:nvPicPr>
          <p:cNvPr id="3" name="Picture 2" descr="artifici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857" y="1013400"/>
            <a:ext cx="3600000" cy="313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0000" y="4086000"/>
            <a:ext cx="3060000" cy="12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000000"/>
                </a:solidFill>
                <a:latin typeface="微软雅黑"/>
              </a:defRPr>
            </a:pPr>
            <a:r>
              <a:t>artificial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7200" y="324000"/>
            <a:ext cx="18864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model</a:t>
            </a:r>
          </a:p>
        </p:txBody>
      </p:sp>
      <p:pic>
        <p:nvPicPr>
          <p:cNvPr id="4" name="Picture 3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5" name="Picture 4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00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learning algorithms build</a:t>
            </a:r>
          </a:p>
        </p:txBody>
      </p:sp>
      <p:pic>
        <p:nvPicPr>
          <p:cNvPr id="7" name="Picture 6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8" name="Picture 7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develop</a:t>
            </a:r>
          </a:p>
        </p:txBody>
      </p:sp>
      <p:pic>
        <p:nvPicPr>
          <p:cNvPr id="4" name="Picture 3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email</a:t>
            </a:r>
          </a:p>
        </p:txBody>
      </p:sp>
      <p:pic>
        <p:nvPicPr>
          <p:cNvPr id="6" name="Picture 5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conventional</a:t>
            </a:r>
          </a:p>
        </p:txBody>
      </p:sp>
      <p:pic>
        <p:nvPicPr>
          <p:cNvPr id="8" name="Picture 7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vision</a:t>
            </a:r>
          </a:p>
        </p:txBody>
      </p:sp>
      <p:pic>
        <p:nvPicPr>
          <p:cNvPr id="10" name="Picture 9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7200" y="324000"/>
            <a:ext cx="18864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predictions</a:t>
            </a:r>
          </a:p>
        </p:txBody>
      </p:sp>
      <p:pic>
        <p:nvPicPr>
          <p:cNvPr id="4" name="Picture 3" descr="predic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5" name="Picture 4" descr="learn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00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learning</a:t>
            </a:r>
          </a:p>
        </p:txBody>
      </p:sp>
      <p:pic>
        <p:nvPicPr>
          <p:cNvPr id="7" name="Picture 6" descr="predic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8" name="Picture 7" descr="learn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optimization</a:t>
            </a:r>
          </a:p>
        </p:txBody>
      </p:sp>
      <p:pic>
        <p:nvPicPr>
          <p:cNvPr id="4" name="Picture 3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machine</a:t>
            </a:r>
          </a:p>
        </p:txBody>
      </p:sp>
      <p:pic>
        <p:nvPicPr>
          <p:cNvPr id="6" name="Picture 5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learning</a:t>
            </a:r>
          </a:p>
        </p:txBody>
      </p:sp>
      <p:pic>
        <p:nvPicPr>
          <p:cNvPr id="8" name="Picture 7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mathematical</a:t>
            </a:r>
          </a:p>
        </p:txBody>
      </p:sp>
      <p:pic>
        <p:nvPicPr>
          <p:cNvPr id="10" name="Picture 9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data</a:t>
            </a:r>
          </a:p>
        </p:txBody>
      </p:sp>
      <p:pic>
        <p:nvPicPr>
          <p:cNvPr id="4" name="Picture 3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exploratory</a:t>
            </a:r>
          </a:p>
        </p:txBody>
      </p:sp>
      <p:pic>
        <p:nvPicPr>
          <p:cNvPr id="6" name="Picture 5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machine</a:t>
            </a:r>
          </a:p>
        </p:txBody>
      </p:sp>
      <p:pic>
        <p:nvPicPr>
          <p:cNvPr id="8" name="Picture 7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learning</a:t>
            </a:r>
          </a:p>
        </p:txBody>
      </p:sp>
      <p:pic>
        <p:nvPicPr>
          <p:cNvPr id="10" name="Picture 9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machine</a:t>
            </a:r>
          </a:p>
        </p:txBody>
      </p:sp>
      <p:pic>
        <p:nvPicPr>
          <p:cNvPr id="4" name="Picture 3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problems</a:t>
            </a:r>
          </a:p>
        </p:txBody>
      </p:sp>
      <p:pic>
        <p:nvPicPr>
          <p:cNvPr id="6" name="Picture 5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business</a:t>
            </a:r>
          </a:p>
        </p:txBody>
      </p:sp>
      <p:pic>
        <p:nvPicPr>
          <p:cNvPr id="8" name="Picture 7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learning</a:t>
            </a:r>
          </a:p>
        </p:txBody>
      </p:sp>
      <p:pic>
        <p:nvPicPr>
          <p:cNvPr id="10" name="Picture 9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