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9" r:id="rId9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/>
          <p:nvPr/>
        </p:nvSpPr>
        <p:spPr>
          <a:xfrm>
            <a:off x="8446609" y="2414912"/>
            <a:ext cx="33870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ko-KR" b="1" dirty="0">
                <a:latin typeface="맑은 고딕"/>
                <a:ea typeface="맑은 고딕"/>
              </a:rPr>
              <a:t>[</a:t>
            </a:r>
            <a:r>
              <a:rPr lang="ko-KR" altLang="en-US" b="1" dirty="0">
                <a:latin typeface="맑은 고딕"/>
                <a:ea typeface="맑은 고딕"/>
              </a:rPr>
              <a:t>찾아가는</a:t>
            </a:r>
            <a:r>
              <a:rPr lang="en-US" altLang="ko-KR" b="1" dirty="0">
                <a:latin typeface="맑은 고딕"/>
                <a:ea typeface="맑은 고딕"/>
              </a:rPr>
              <a:t> </a:t>
            </a:r>
            <a:r>
              <a:rPr lang="ko-KR" altLang="en-US" b="1" dirty="0">
                <a:latin typeface="맑은 고딕"/>
                <a:ea typeface="맑은 고딕"/>
              </a:rPr>
              <a:t>전기차</a:t>
            </a:r>
            <a:r>
              <a:rPr lang="en-US" altLang="ko-KR" b="1" dirty="0">
                <a:latin typeface="맑은 고딕"/>
                <a:ea typeface="맑은 고딕"/>
              </a:rPr>
              <a:t> </a:t>
            </a:r>
            <a:r>
              <a:rPr lang="ko-KR" altLang="en-US" b="1" dirty="0">
                <a:latin typeface="맑은 고딕"/>
                <a:ea typeface="맑은 고딕"/>
              </a:rPr>
              <a:t>충전</a:t>
            </a:r>
            <a:r>
              <a:rPr lang="en-US" altLang="ko-KR" b="1" dirty="0">
                <a:latin typeface="맑은 고딕"/>
                <a:ea typeface="맑은 고딕"/>
              </a:rPr>
              <a:t> </a:t>
            </a:r>
            <a:r>
              <a:rPr lang="ko-KR" altLang="en-US" b="1" dirty="0">
                <a:latin typeface="맑은 고딕"/>
                <a:ea typeface="맑은 고딕"/>
              </a:rPr>
              <a:t>서비스 </a:t>
            </a:r>
            <a:r>
              <a:rPr lang="en-US" altLang="ko-KR" b="1" dirty="0">
                <a:latin typeface="맑은 고딕"/>
                <a:ea typeface="맑은 고딕"/>
              </a:rPr>
              <a:t>]</a:t>
            </a:r>
            <a:endParaRPr lang="ko-KR" altLang="en-US" b="1" dirty="0">
              <a:latin typeface="맑은 고딕"/>
              <a:ea typeface="맑은 고딕"/>
            </a:endParaRPr>
          </a:p>
        </p:txBody>
      </p:sp>
      <p:sp>
        <p:nvSpPr>
          <p:cNvPr id="3" name="TextBox 26"/>
          <p:cNvSpPr txBox="1"/>
          <p:nvPr/>
        </p:nvSpPr>
        <p:spPr>
          <a:xfrm>
            <a:off x="5271599" y="3780194"/>
            <a:ext cx="162496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ko-KR" sz="1400" b="1" dirty="0">
                <a:latin typeface="맑은 고딕"/>
                <a:ea typeface="맑은 고딕"/>
              </a:rPr>
              <a:t>2023</a:t>
            </a:r>
            <a:r>
              <a:rPr lang="ko-KR" altLang="en-US" sz="1400" b="1" dirty="0">
                <a:latin typeface="맑은 고딕"/>
                <a:ea typeface="맑은 고딕"/>
              </a:rPr>
              <a:t>년 </a:t>
            </a:r>
            <a:r>
              <a:rPr lang="en-US" altLang="ko-KR" sz="1400" b="1" dirty="0">
                <a:latin typeface="맑은 고딕"/>
                <a:ea typeface="맑은 고딕"/>
              </a:rPr>
              <a:t>12</a:t>
            </a:r>
            <a:r>
              <a:rPr lang="ko-KR" altLang="en-US" sz="1400" b="1" dirty="0">
                <a:latin typeface="맑은 고딕"/>
                <a:ea typeface="맑은 고딕"/>
              </a:rPr>
              <a:t>월 </a:t>
            </a:r>
            <a:r>
              <a:rPr lang="en-US" altLang="ko-KR" sz="1400" b="1" dirty="0">
                <a:latin typeface="맑은 고딕"/>
                <a:ea typeface="맑은 고딕"/>
              </a:rPr>
              <a:t>08</a:t>
            </a:r>
            <a:r>
              <a:rPr lang="ko-KR" altLang="en-US" sz="1400" b="1" dirty="0">
                <a:latin typeface="맑은 고딕"/>
                <a:ea typeface="맑은 고딕"/>
              </a:rPr>
              <a:t>일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  <p:sp>
        <p:nvSpPr>
          <p:cNvPr id="4" name="직사각형 1"/>
          <p:cNvSpPr/>
          <p:nvPr/>
        </p:nvSpPr>
        <p:spPr>
          <a:xfrm>
            <a:off x="0" y="2950097"/>
            <a:ext cx="12191997" cy="623513"/>
          </a:xfrm>
          <a:prstGeom prst="rect">
            <a:avLst/>
          </a:prstGeom>
          <a:solidFill>
            <a:srgbClr val="545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2400" b="1" dirty="0">
                <a:latin typeface="맑은 고딕"/>
                <a:ea typeface="맑은 고딕"/>
              </a:rPr>
              <a:t>ERD</a:t>
            </a:r>
            <a:endParaRPr lang="ko-KR" altLang="en-US" sz="2400" b="1" dirty="0">
              <a:latin typeface="맑은 고딕"/>
              <a:ea typeface="맑은 고딕"/>
            </a:endParaRPr>
          </a:p>
        </p:txBody>
      </p:sp>
      <p:graphicFrame>
        <p:nvGraphicFramePr>
          <p:cNvPr id="5" name="표 3"/>
          <p:cNvGraphicFramePr>
            <a:graphicFrameLocks noGrp="1"/>
          </p:cNvGraphicFramePr>
          <p:nvPr/>
        </p:nvGraphicFramePr>
        <p:xfrm>
          <a:off x="9432030" y="127978"/>
          <a:ext cx="2463801" cy="369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856"/>
                <a:gridCol w="1615731"/>
              </a:tblGrid>
              <a:tr h="369332">
                <a:tc>
                  <a:txBody>
                    <a:bodyPr/>
                    <a:p>
                      <a:pPr algn="ctr" latinLnBrk="1"/>
                      <a:r>
                        <a:rPr lang="ko-KR" altLang="en-US" sz="1400" b="1" dirty="0">
                          <a:latin typeface="맑은 고딕"/>
                          <a:ea typeface="맑은 고딕"/>
                        </a:rPr>
                        <a:t>문서번호</a:t>
                      </a:r>
                      <a:endParaRPr lang="ko-KR" altLang="en-US" sz="14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en-US" altLang="ko-KR" sz="1400" b="1" dirty="0">
                          <a:latin typeface="맑은 고딕"/>
                          <a:ea typeface="+mn-ea"/>
                        </a:rPr>
                        <a:t>KEPCO_MEC_ERD</a:t>
                      </a:r>
                      <a:endParaRPr lang="ko-KR" altLang="en-US" sz="14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25"/>
          <p:cNvSpPr txBox="1"/>
          <p:nvPr/>
        </p:nvSpPr>
        <p:spPr>
          <a:xfrm>
            <a:off x="157373" y="131883"/>
            <a:ext cx="135826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ko-KR" b="1" dirty="0">
                <a:latin typeface="맑은 고딕"/>
                <a:ea typeface="맑은 고딕"/>
              </a:rPr>
              <a:t>OVANGERS</a:t>
            </a:r>
            <a:endParaRPr lang="ko-KR" altLang="en-US" b="1" dirty="0">
              <a:latin typeface="맑은 고딕"/>
              <a:ea typeface="맑은 고딕"/>
            </a:endParaRPr>
          </a:p>
        </p:txBody>
      </p:sp>
      <p:pic>
        <p:nvPicPr>
          <p:cNvPr id="7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71277" y="5751581"/>
            <a:ext cx="1648713" cy="102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9879" y="448886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ko-KR" b="1" dirty="0">
                <a:latin typeface="맑은 고딕"/>
                <a:ea typeface="맑은 고딕"/>
              </a:rPr>
              <a:t>[ </a:t>
            </a:r>
            <a:r>
              <a:rPr lang="ko-KR" altLang="en-US" b="1" dirty="0">
                <a:latin typeface="맑은 고딕"/>
                <a:ea typeface="맑은 고딕"/>
              </a:rPr>
              <a:t>승 인 내 역 </a:t>
            </a:r>
            <a:r>
              <a:rPr lang="en-US" altLang="ko-KR" b="1" dirty="0">
                <a:latin typeface="맑은 고딕"/>
                <a:ea typeface="맑은 고딕"/>
              </a:rPr>
              <a:t>]</a:t>
            </a:r>
            <a:endParaRPr lang="ko-KR" altLang="en-US" b="1" dirty="0">
              <a:latin typeface="맑은 고딕"/>
              <a:ea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9880" y="2930235"/>
            <a:ext cx="168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ko-KR" b="1" dirty="0">
                <a:latin typeface="맑은 고딕"/>
                <a:ea typeface="맑은 고딕"/>
              </a:rPr>
              <a:t>[ </a:t>
            </a:r>
            <a:r>
              <a:rPr lang="ko-KR" altLang="en-US" b="1" dirty="0">
                <a:latin typeface="맑은 고딕"/>
                <a:ea typeface="맑은 고딕"/>
              </a:rPr>
              <a:t>개 정 이 력 </a:t>
            </a:r>
            <a:r>
              <a:rPr lang="en-US" altLang="ko-KR" b="1" dirty="0">
                <a:latin typeface="맑은 고딕"/>
                <a:ea typeface="맑은 고딕"/>
              </a:rPr>
              <a:t>]</a:t>
            </a:r>
            <a:endParaRPr lang="ko-KR" altLang="en-US" b="1" dirty="0">
              <a:latin typeface="맑은 고딕"/>
              <a:ea typeface="맑은 고딕"/>
            </a:endParaRPr>
          </a:p>
        </p:txBody>
      </p:sp>
      <p:graphicFrame>
        <p:nvGraphicFramePr>
          <p:cNvPr id="4" name="표 6"/>
          <p:cNvGraphicFramePr>
            <a:graphicFrameLocks noGrp="1"/>
          </p:cNvGraphicFramePr>
          <p:nvPr/>
        </p:nvGraphicFramePr>
        <p:xfrm>
          <a:off x="1754719" y="928407"/>
          <a:ext cx="855379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2219"/>
                <a:gridCol w="3067397"/>
                <a:gridCol w="1429789"/>
                <a:gridCol w="1223631"/>
                <a:gridCol w="1710759"/>
              </a:tblGrid>
              <a:tr h="326651">
                <a:tc>
                  <a:txBody>
                    <a:bodyPr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소속</a:t>
                      </a:r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직책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성명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일자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서명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6651">
                <a:tc>
                  <a:txBody>
                    <a:bodyPr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KEPCODIGITALBOOTCAMP_A/</a:t>
                      </a:r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조장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윤여록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2023.12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26651">
                <a:tc>
                  <a:txBody>
                    <a:bodyPr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검토자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KEPCODIGITALBOOTCAMP_A/</a:t>
                      </a:r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조원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김수호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2023.12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26651">
                <a:tc>
                  <a:txBody>
                    <a:bodyPr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검토자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KEPCODIGITALBOOTCAMP_A/</a:t>
                      </a:r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조원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박정현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2023.12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26651">
                <a:tc>
                  <a:txBody>
                    <a:bodyPr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검토자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KEPCODIGITALBOOTCAMP_A/</a:t>
                      </a:r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조원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김태영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2023.12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26651">
                <a:tc>
                  <a:txBody>
                    <a:bodyPr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승인자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KEPCODIGITALBOOTCAMP_A/</a:t>
                      </a:r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조원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강건희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2023.12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6"/>
          <p:cNvGraphicFramePr>
            <a:graphicFrameLocks noGrp="1"/>
          </p:cNvGraphicFramePr>
          <p:nvPr/>
        </p:nvGraphicFramePr>
        <p:xfrm>
          <a:off x="1754719" y="3341870"/>
          <a:ext cx="855379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2219"/>
                <a:gridCol w="953191"/>
                <a:gridCol w="1105592"/>
                <a:gridCol w="3350030"/>
                <a:gridCol w="1011383"/>
                <a:gridCol w="1011383"/>
              </a:tblGrid>
              <a:tr h="370840">
                <a:tc>
                  <a:txBody>
                    <a:bodyPr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No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개정일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변경사유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승인자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1.0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6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7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0017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62963" y="1747609"/>
            <a:ext cx="3016845" cy="53111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p>
            <a:pPr>
              <a:lnSpc>
                <a:spcPct val="120000"/>
              </a:lnSpc>
            </a:pPr>
            <a:r>
              <a:rPr lang="en-US" altLang="ko-KR" sz="4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 1. </a:t>
            </a:r>
            <a:r>
              <a:rPr lang="ko-KR" altLang="en-US" sz="4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논리</a:t>
            </a:r>
            <a:r>
              <a:rPr lang="en-US" altLang="ko-KR" sz="4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 ERD</a:t>
            </a:r>
            <a:endParaRPr lang="ko-KR" altLang="en-US" sz="40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174fd"/>
              </a:solidFill>
              <a:latin typeface="창원단감아삭 Bold"/>
              <a:ea typeface="창원단감아삭 Bold"/>
              <a:cs typeface="KoPubWorld돋움체 Light"/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362963" y="3114663"/>
            <a:ext cx="2102444" cy="53111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p>
            <a:pPr>
              <a:lnSpc>
                <a:spcPct val="120000"/>
              </a:lnSpc>
            </a:pPr>
            <a:r>
              <a:rPr lang="en-US" altLang="ko-KR" sz="4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 2. </a:t>
            </a:r>
            <a:r>
              <a:rPr lang="ko-KR" altLang="en-US" sz="4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물리</a:t>
            </a:r>
            <a:r>
              <a:rPr lang="en-US" altLang="ko-KR" sz="4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 ERD</a:t>
            </a:r>
            <a:endParaRPr lang="ko-KR" altLang="en-US" sz="40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174fd"/>
              </a:solidFill>
              <a:latin typeface="창원단감아삭 Bold"/>
              <a:ea typeface="창원단감아삭 Bold"/>
              <a:cs typeface="KoPubWorld돋움체 Light"/>
            </a:endParaRPr>
          </a:p>
        </p:txBody>
      </p:sp>
      <p:cxnSp>
        <p:nvCxnSpPr>
          <p:cNvPr id="4" name="직선 연결선 21"/>
          <p:cNvCxnSpPr/>
          <p:nvPr/>
        </p:nvCxnSpPr>
        <p:spPr>
          <a:xfrm>
            <a:off x="490575" y="2770614"/>
            <a:ext cx="11222000" cy="0"/>
          </a:xfrm>
          <a:prstGeom prst="line">
            <a:avLst/>
          </a:prstGeom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2"/>
          <p:cNvCxnSpPr/>
          <p:nvPr/>
        </p:nvCxnSpPr>
        <p:spPr>
          <a:xfrm>
            <a:off x="490575" y="4090553"/>
            <a:ext cx="11222000" cy="0"/>
          </a:xfrm>
          <a:prstGeom prst="line">
            <a:avLst/>
          </a:prstGeom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1220" y="-20863"/>
          <a:ext cx="812800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00992"/>
              </a:tblGrid>
              <a:tr h="1377012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0174f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7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266" y="-8137"/>
            <a:ext cx="1766670" cy="12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2450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617468" y="596277"/>
            <a:ext cx="3163748" cy="53111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p>
            <a:pPr>
              <a:lnSpc>
                <a:spcPct val="120000"/>
              </a:lnSpc>
            </a:pPr>
            <a:r>
              <a:rPr lang="en-US" altLang="ko-KR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1. </a:t>
            </a:r>
            <a:r>
              <a:rPr lang="ko-KR" altLang="en-US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논리</a:t>
            </a:r>
            <a:r>
              <a:rPr lang="en-US" altLang="ko-KR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 ERD</a:t>
            </a:r>
            <a:endParaRPr lang="ko-KR" altLang="en-US" b="1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174fd"/>
              </a:solidFill>
              <a:latin typeface="창원단감아삭 Bold"/>
              <a:ea typeface="창원단감아삭 Bold"/>
              <a:cs typeface="KoPubWorld돋움체 Light"/>
            </a:endParaRPr>
          </a:p>
        </p:txBody>
      </p:sp>
      <p:cxnSp>
        <p:nvCxnSpPr>
          <p:cNvPr id="3" name="직선 연결선 21"/>
          <p:cNvCxnSpPr/>
          <p:nvPr/>
        </p:nvCxnSpPr>
        <p:spPr>
          <a:xfrm>
            <a:off x="490575" y="1231465"/>
            <a:ext cx="11222000" cy="0"/>
          </a:xfrm>
          <a:prstGeom prst="line">
            <a:avLst/>
          </a:prstGeom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7533" y="1335463"/>
            <a:ext cx="9108214" cy="541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8053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617468" y="596277"/>
            <a:ext cx="3163748" cy="53111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p>
            <a:pPr>
              <a:lnSpc>
                <a:spcPct val="120000"/>
              </a:lnSpc>
            </a:pPr>
            <a:r>
              <a:rPr lang="en-US" altLang="ko-KR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2. </a:t>
            </a:r>
            <a:r>
              <a:rPr lang="ko-KR" altLang="en-US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물리</a:t>
            </a:r>
            <a:r>
              <a:rPr lang="en-US" altLang="ko-KR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 ERD</a:t>
            </a:r>
            <a:endParaRPr lang="ko-KR" altLang="en-US" b="1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174fd"/>
              </a:solidFill>
              <a:latin typeface="창원단감아삭 Bold"/>
              <a:ea typeface="창원단감아삭 Bold"/>
              <a:cs typeface="KoPubWorld돋움체 Light"/>
            </a:endParaRPr>
          </a:p>
        </p:txBody>
      </p:sp>
      <p:cxnSp>
        <p:nvCxnSpPr>
          <p:cNvPr id="3" name="직선 연결선 21"/>
          <p:cNvCxnSpPr/>
          <p:nvPr/>
        </p:nvCxnSpPr>
        <p:spPr>
          <a:xfrm>
            <a:off x="490575" y="1231465"/>
            <a:ext cx="11222000" cy="0"/>
          </a:xfrm>
          <a:prstGeom prst="line">
            <a:avLst/>
          </a:prstGeom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7914" y="1335552"/>
            <a:ext cx="9107732" cy="54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3455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-10899" y="3299875"/>
          <a:ext cx="812800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00992"/>
              </a:tblGrid>
              <a:tr h="868268"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sz="1800" b="1" dirty="0">
                          <a:latin typeface="맑은 고딕"/>
                          <a:ea typeface="맑은 고딕"/>
                        </a:rPr>
                        <a:t>찾아가는</a:t>
                      </a:r>
                      <a:r>
                        <a:rPr lang="en-US" altLang="ko-KR" sz="1800" b="1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800" b="1" dirty="0">
                          <a:latin typeface="맑은 고딕"/>
                          <a:ea typeface="맑은 고딕"/>
                        </a:rPr>
                        <a:t>전기차</a:t>
                      </a:r>
                      <a:r>
                        <a:rPr lang="en-US" altLang="ko-KR" sz="1800" b="1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800" b="1" dirty="0">
                          <a:latin typeface="맑은 고딕"/>
                          <a:ea typeface="맑은 고딕"/>
                        </a:rPr>
                        <a:t>충전</a:t>
                      </a:r>
                      <a:r>
                        <a:rPr lang="en-US" altLang="ko-KR" sz="1800" b="1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800" b="1" dirty="0">
                          <a:latin typeface="맑은 고딕"/>
                          <a:ea typeface="맑은 고딕"/>
                        </a:rPr>
                        <a:t>서비스</a:t>
                      </a:r>
                      <a:r>
                        <a:rPr lang="en-US" altLang="ko-KR" sz="1800" b="1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800" b="1" dirty="0">
                          <a:latin typeface="맑은 고딕"/>
                          <a:ea typeface="맑은 고딕"/>
                        </a:rPr>
                        <a:t>개발</a:t>
                      </a:r>
                      <a:endParaRPr lang="ko-KR" altLang="en-US"/>
                    </a:p>
                  </a:txBody>
                  <a:tcPr marL="91440" marR="91440" anchor="ctr" anchorCtr="1">
                    <a:solidFill>
                      <a:srgbClr val="0174f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3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9031" y="3300001"/>
            <a:ext cx="1114632" cy="7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2278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</ep:Words>
  <ep:PresentationFormat>화면 슬라이드 쇼(4:3)</ep:PresentationFormat>
  <ep:Paragraphs>12</ep:Paragraphs>
  <ep:Slides>6</ep:Slides>
  <ep:Notes>0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6</vt:i4>
      </vt:variant>
    </vt:vector>
  </ep:HeadingPairs>
  <ep:TitlesOfParts>
    <vt:vector size="7" baseType="lpstr">
      <vt:lpstr>한컴오피스</vt:lpstr>
      <vt:lpstr>Slide 1</vt:lpstr>
      <vt:lpstr>Slide 2</vt:lpstr>
      <vt:lpstr>Slide 3</vt:lpstr>
      <vt:lpstr>Slide 4</vt:lpstr>
      <vt:lpstr>Slide 5</vt:lpstr>
      <vt:lpstr>Slide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2022-08-23T00:30:41.353</dcterms:created>
  <dc:creator>hancom</dc:creator>
  <cp:lastModifiedBy>hancom</cp:lastModifiedBy>
  <dcterms:modified xsi:type="dcterms:W3CDTF">2023-12-08T03:47:48.972</dcterms:modified>
  <cp:revision>3</cp:revision>
  <cp:version>12.0.0.1480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