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0" r:id="rId3"/>
    <p:sldId id="286" r:id="rId4"/>
    <p:sldId id="306" r:id="rId5"/>
    <p:sldId id="308" r:id="rId6"/>
    <p:sldId id="309" r:id="rId7"/>
    <p:sldId id="296" r:id="rId8"/>
    <p:sldId id="318" r:id="rId9"/>
    <p:sldId id="319" r:id="rId10"/>
    <p:sldId id="297" r:id="rId11"/>
    <p:sldId id="311" r:id="rId12"/>
    <p:sldId id="320" r:id="rId13"/>
    <p:sldId id="321" r:id="rId14"/>
    <p:sldId id="322" r:id="rId15"/>
    <p:sldId id="299" r:id="rId16"/>
    <p:sldId id="312" r:id="rId17"/>
    <p:sldId id="323" r:id="rId18"/>
    <p:sldId id="325" r:id="rId19"/>
    <p:sldId id="324" r:id="rId20"/>
    <p:sldId id="326" r:id="rId21"/>
    <p:sldId id="327" r:id="rId22"/>
    <p:sldId id="300" r:id="rId23"/>
    <p:sldId id="313" r:id="rId24"/>
    <p:sldId id="328" r:id="rId25"/>
    <p:sldId id="329" r:id="rId26"/>
    <p:sldId id="330" r:id="rId27"/>
    <p:sldId id="331" r:id="rId28"/>
    <p:sldId id="301" r:id="rId29"/>
    <p:sldId id="314" r:id="rId30"/>
    <p:sldId id="332" r:id="rId31"/>
    <p:sldId id="333" r:id="rId32"/>
    <p:sldId id="334" r:id="rId33"/>
    <p:sldId id="335" r:id="rId34"/>
    <p:sldId id="302" r:id="rId35"/>
    <p:sldId id="315" r:id="rId36"/>
    <p:sldId id="303" r:id="rId37"/>
    <p:sldId id="316" r:id="rId38"/>
    <p:sldId id="304" r:id="rId39"/>
    <p:sldId id="305" r:id="rId40"/>
    <p:sldId id="269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" initials="j" lastIdx="1" clrIdx="0">
    <p:extLst>
      <p:ext uri="{19B8F6BF-5375-455C-9EA6-DF929625EA0E}">
        <p15:presenceInfo xmlns:p15="http://schemas.microsoft.com/office/powerpoint/2012/main" userId="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2"/>
    <p:restoredTop sz="92718" autoAdjust="0"/>
  </p:normalViewPr>
  <p:slideViewPr>
    <p:cSldViewPr snapToGrid="0">
      <p:cViewPr varScale="1">
        <p:scale>
          <a:sx n="202" d="100"/>
          <a:sy n="202" d="100"/>
        </p:scale>
        <p:origin x="536" y="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 중요한 내용 </a:t>
            </a:r>
            <a:r>
              <a:rPr lang="ko-KR" altLang="en-US" dirty="0" err="1"/>
              <a:t>아니여서</a:t>
            </a:r>
            <a:r>
              <a:rPr lang="ko-KR" altLang="en-US" dirty="0"/>
              <a:t> 간단하게 설명만</a:t>
            </a:r>
            <a:endParaRPr lang="en-US" altLang="ko-KR" dirty="0"/>
          </a:p>
          <a:p>
            <a:r>
              <a:rPr lang="ko-KR" altLang="en-US" dirty="0" err="1"/>
              <a:t>명령행</a:t>
            </a:r>
            <a:r>
              <a:rPr lang="ko-KR" altLang="en-US" dirty="0"/>
              <a:t> 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412907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trnMetrics_g</a:t>
            </a:r>
            <a:r>
              <a:rPr lang="en-US" altLang="ko-KR" dirty="0"/>
              <a:t> </a:t>
            </a:r>
            <a:r>
              <a:rPr lang="ko-KR" altLang="en-US" dirty="0" err="1"/>
              <a:t>텐서가</a:t>
            </a:r>
            <a:r>
              <a:rPr lang="ko-KR" altLang="en-US" dirty="0"/>
              <a:t> 훈련 중 자세한 클래스 단위 </a:t>
            </a:r>
            <a:r>
              <a:rPr lang="ko-KR" altLang="en-US" dirty="0" err="1"/>
              <a:t>메트릭</a:t>
            </a:r>
            <a:r>
              <a:rPr lang="ko-KR" altLang="en-US" dirty="0"/>
              <a:t> 수집</a:t>
            </a:r>
            <a:endParaRPr lang="en-US" altLang="ko-KR" dirty="0"/>
          </a:p>
          <a:p>
            <a:r>
              <a:rPr lang="ko-KR" altLang="en-US" dirty="0"/>
              <a:t>모델이 각 샘플에 대해 </a:t>
            </a:r>
            <a:r>
              <a:rPr lang="en-US" altLang="ko-KR" dirty="0" err="1"/>
              <a:t>computeBatchLoss</a:t>
            </a:r>
            <a:r>
              <a:rPr lang="en-US" altLang="ko-KR" dirty="0"/>
              <a:t> </a:t>
            </a:r>
            <a:r>
              <a:rPr lang="ko-KR" altLang="en-US" dirty="0"/>
              <a:t>함수부터 </a:t>
            </a:r>
            <a:r>
              <a:rPr lang="en-US" altLang="ko-KR" dirty="0" err="1"/>
              <a:t>logMetrics</a:t>
            </a:r>
            <a:r>
              <a:rPr lang="en-US" altLang="ko-KR" dirty="0"/>
              <a:t> </a:t>
            </a:r>
            <a:r>
              <a:rPr lang="ko-KR" altLang="en-US" dirty="0"/>
              <a:t>함수까지 어떻게 동작했는지에 대한 정보 전달이 목적</a:t>
            </a:r>
          </a:p>
        </p:txBody>
      </p:sp>
    </p:spTree>
    <p:extLst>
      <p:ext uri="{BB962C8B-B14F-4D97-AF65-F5344CB8AC3E}">
        <p14:creationId xmlns:p14="http://schemas.microsoft.com/office/powerpoint/2010/main" val="2082993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단위로 평균 낸 </a:t>
            </a:r>
            <a:r>
              <a:rPr lang="ko-KR" altLang="en-US" dirty="0" err="1"/>
              <a:t>손실값을</a:t>
            </a:r>
            <a:r>
              <a:rPr lang="ko-KR" altLang="en-US" dirty="0"/>
              <a:t> 얻는 기존과는 달리 </a:t>
            </a:r>
            <a:r>
              <a:rPr lang="ko-KR" altLang="en-US" dirty="0" err="1"/>
              <a:t>손실값이</a:t>
            </a:r>
            <a:r>
              <a:rPr lang="ko-KR" altLang="en-US" dirty="0"/>
              <a:t> 들어있는 </a:t>
            </a:r>
            <a:r>
              <a:rPr lang="ko-KR" altLang="en-US" dirty="0" err="1"/>
              <a:t>텐서를</a:t>
            </a:r>
            <a:r>
              <a:rPr lang="ko-KR" altLang="en-US" dirty="0"/>
              <a:t> 샘플마다 얻음</a:t>
            </a:r>
            <a:endParaRPr lang="en-US" altLang="ko-KR" dirty="0"/>
          </a:p>
          <a:p>
            <a:r>
              <a:rPr lang="ko-KR" altLang="en-US" dirty="0"/>
              <a:t>이로써 개별 </a:t>
            </a:r>
            <a:r>
              <a:rPr lang="ko-KR" altLang="en-US" dirty="0" err="1"/>
              <a:t>손실값을</a:t>
            </a:r>
            <a:r>
              <a:rPr lang="ko-KR" altLang="en-US" dirty="0"/>
              <a:t> 추적할 수 있고 원하는 방식으로 병합할 수 있음</a:t>
            </a:r>
            <a:endParaRPr lang="en-US" altLang="ko-KR" dirty="0"/>
          </a:p>
          <a:p>
            <a:r>
              <a:rPr lang="ko-KR" altLang="en-US" dirty="0"/>
              <a:t>각 샘플에 대해 손실 평균을 반환하여 배치 단위 손실과 동일한 값 반환함</a:t>
            </a:r>
          </a:p>
        </p:txBody>
      </p:sp>
    </p:spTree>
    <p:extLst>
      <p:ext uri="{BB962C8B-B14F-4D97-AF65-F5344CB8AC3E}">
        <p14:creationId xmlns:p14="http://schemas.microsoft.com/office/powerpoint/2010/main" val="335656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훈련 및 검증 샘플에 대해 레이블</a:t>
            </a:r>
            <a:r>
              <a:rPr lang="en-US" altLang="ko-KR" dirty="0"/>
              <a:t>,</a:t>
            </a:r>
            <a:r>
              <a:rPr lang="ko-KR" altLang="en-US" dirty="0"/>
              <a:t> 예측 결과</a:t>
            </a:r>
            <a:r>
              <a:rPr lang="en-US" altLang="ko-KR" dirty="0"/>
              <a:t>, </a:t>
            </a:r>
            <a:r>
              <a:rPr lang="ko-KR" altLang="en-US" dirty="0" err="1"/>
              <a:t>손실값을</a:t>
            </a:r>
            <a:r>
              <a:rPr lang="ko-KR" altLang="en-US" dirty="0"/>
              <a:t> 기록하여 모델 동작 조사에 사용하기 위한 풍부한 세부 정보 확보함</a:t>
            </a:r>
          </a:p>
        </p:txBody>
      </p:sp>
    </p:spTree>
    <p:extLst>
      <p:ext uri="{BB962C8B-B14F-4D97-AF65-F5344CB8AC3E}">
        <p14:creationId xmlns:p14="http://schemas.microsoft.com/office/powerpoint/2010/main" val="901234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Self.model.eval</a:t>
            </a:r>
            <a:r>
              <a:rPr lang="en-US" altLang="ko-KR" dirty="0"/>
              <a:t>()</a:t>
            </a:r>
            <a:r>
              <a:rPr lang="ko-KR" altLang="en-US" dirty="0"/>
              <a:t>로 훈련 때 사용한 기능 끔</a:t>
            </a:r>
            <a:endParaRPr lang="en-US" altLang="ko-KR" dirty="0"/>
          </a:p>
          <a:p>
            <a:r>
              <a:rPr lang="en-US" altLang="ko-KR" dirty="0"/>
              <a:t>With </a:t>
            </a:r>
            <a:r>
              <a:rPr lang="en-US" altLang="ko-KR" dirty="0" err="1"/>
              <a:t>torch.no_grad</a:t>
            </a:r>
            <a:r>
              <a:rPr lang="en-US" altLang="ko-KR" dirty="0"/>
              <a:t>()</a:t>
            </a:r>
            <a:r>
              <a:rPr lang="ko-KR" altLang="en-US" dirty="0"/>
              <a:t>로 신경망 가중치 조정하지 않음</a:t>
            </a:r>
            <a:endParaRPr lang="en-US" altLang="ko-KR" dirty="0"/>
          </a:p>
          <a:p>
            <a:r>
              <a:rPr lang="ko-KR" altLang="en-US" dirty="0"/>
              <a:t>배치의 전체 </a:t>
            </a:r>
            <a:r>
              <a:rPr lang="ko-KR" altLang="en-US" dirty="0" err="1"/>
              <a:t>손실값을</a:t>
            </a:r>
            <a:r>
              <a:rPr lang="ko-KR" altLang="en-US" dirty="0"/>
              <a:t> </a:t>
            </a:r>
            <a:r>
              <a:rPr lang="ko-KR" altLang="en-US" dirty="0" err="1"/>
              <a:t>사용하진</a:t>
            </a:r>
            <a:r>
              <a:rPr lang="ko-KR" altLang="en-US" dirty="0"/>
              <a:t> 않지만 </a:t>
            </a:r>
            <a:r>
              <a:rPr lang="en-US" altLang="ko-KR" dirty="0" err="1"/>
              <a:t>valMetrics_g</a:t>
            </a:r>
            <a:r>
              <a:rPr lang="ko-KR" altLang="en-US" dirty="0"/>
              <a:t>에 </a:t>
            </a:r>
            <a:r>
              <a:rPr lang="ko-KR" altLang="en-US" dirty="0" err="1"/>
              <a:t>메트릭</a:t>
            </a:r>
            <a:r>
              <a:rPr lang="ko-KR" altLang="en-US" dirty="0"/>
              <a:t> 저장되고 있음</a:t>
            </a:r>
          </a:p>
        </p:txBody>
      </p:sp>
    </p:spTree>
    <p:extLst>
      <p:ext uri="{BB962C8B-B14F-4D97-AF65-F5344CB8AC3E}">
        <p14:creationId xmlns:p14="http://schemas.microsoft.com/office/powerpoint/2010/main" val="323198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Epoch_ndx</a:t>
            </a:r>
            <a:r>
              <a:rPr lang="ko-KR" altLang="en-US" dirty="0"/>
              <a:t>는 결과 로깅 시 표시하기 위한 용도</a:t>
            </a:r>
            <a:endParaRPr lang="en-US" altLang="ko-KR" dirty="0"/>
          </a:p>
          <a:p>
            <a:r>
              <a:rPr lang="en-US" altLang="ko-KR" dirty="0" err="1"/>
              <a:t>Mode_str</a:t>
            </a:r>
            <a:r>
              <a:rPr lang="ko-KR" altLang="en-US" dirty="0"/>
              <a:t>는 </a:t>
            </a:r>
            <a:r>
              <a:rPr lang="ko-KR" altLang="en-US" dirty="0" err="1"/>
              <a:t>메트릭이</a:t>
            </a:r>
            <a:r>
              <a:rPr lang="ko-KR" altLang="en-US" dirty="0"/>
              <a:t> </a:t>
            </a:r>
            <a:r>
              <a:rPr lang="ko-KR" altLang="en-US" dirty="0" err="1"/>
              <a:t>훈련용인지</a:t>
            </a:r>
            <a:r>
              <a:rPr lang="ko-KR" altLang="en-US" dirty="0"/>
              <a:t> </a:t>
            </a:r>
            <a:r>
              <a:rPr lang="ko-KR" altLang="en-US" dirty="0" err="1"/>
              <a:t>검증용인지</a:t>
            </a:r>
            <a:r>
              <a:rPr lang="ko-KR" altLang="en-US" dirty="0"/>
              <a:t> 표시</a:t>
            </a:r>
            <a:endParaRPr lang="en-US" altLang="ko-KR" dirty="0"/>
          </a:p>
          <a:p>
            <a:r>
              <a:rPr lang="en-US" altLang="ko-KR" dirty="0"/>
              <a:t>Metrics </a:t>
            </a:r>
            <a:r>
              <a:rPr lang="ko-KR" altLang="en-US" dirty="0"/>
              <a:t>파라미터로 훈련이나 검증 데이터 전달됨</a:t>
            </a:r>
            <a:endParaRPr lang="en-US" altLang="ko-KR" dirty="0"/>
          </a:p>
          <a:p>
            <a:r>
              <a:rPr lang="ko-KR" altLang="en-US" dirty="0"/>
              <a:t>훈련 및 검증 데이터는 세 개의 행과 샘플 수 만큼의 열을 가짐</a:t>
            </a:r>
            <a:r>
              <a:rPr lang="en-US" altLang="ko-KR" dirty="0"/>
              <a:t>(26p </a:t>
            </a:r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줄 보면 파악됨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196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classificationThreshold</a:t>
            </a:r>
            <a:r>
              <a:rPr lang="en-US" altLang="ko-KR" dirty="0"/>
              <a:t>=0.5</a:t>
            </a:r>
            <a:r>
              <a:rPr lang="ko-KR" altLang="en-US" dirty="0"/>
              <a:t>보다 작으면 음성 마스크에 </a:t>
            </a:r>
            <a:r>
              <a:rPr lang="en-US" altLang="ko-KR" dirty="0"/>
              <a:t>1(True) </a:t>
            </a:r>
            <a:r>
              <a:rPr lang="ko-KR" altLang="en-US" dirty="0"/>
              <a:t>넣고 음성 마스크 </a:t>
            </a:r>
            <a:r>
              <a:rPr lang="en-US" altLang="ko-KR" dirty="0"/>
              <a:t>True False </a:t>
            </a:r>
            <a:r>
              <a:rPr lang="ko-KR" altLang="en-US" dirty="0"/>
              <a:t>바꾼 값 양성 마스크에 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2360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에포크</a:t>
            </a:r>
            <a:r>
              <a:rPr lang="ko-KR" altLang="en-US" dirty="0"/>
              <a:t> 전체에 대한 평균 </a:t>
            </a:r>
            <a:r>
              <a:rPr lang="ko-KR" altLang="en-US" dirty="0" err="1"/>
              <a:t>손실값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lang="ko-KR" altLang="en-US" dirty="0"/>
              <a:t>음성 및 양성으로 </a:t>
            </a:r>
            <a:r>
              <a:rPr lang="ko-KR" altLang="en-US" dirty="0" err="1"/>
              <a:t>레이블된</a:t>
            </a:r>
            <a:r>
              <a:rPr lang="ko-KR" altLang="en-US" dirty="0"/>
              <a:t> 샘플에 대해서 각각의 </a:t>
            </a:r>
            <a:r>
              <a:rPr lang="ko-KR" altLang="en-US" dirty="0" err="1"/>
              <a:t>손실값</a:t>
            </a:r>
            <a:r>
              <a:rPr lang="ko-KR" altLang="en-US" dirty="0"/>
              <a:t> 평균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151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위는 </a:t>
            </a:r>
            <a:r>
              <a:rPr lang="en-US" altLang="ko-KR" dirty="0"/>
              <a:t>python </a:t>
            </a:r>
            <a:r>
              <a:rPr lang="ko-KR" altLang="en-US" dirty="0"/>
              <a:t>환경 실행</a:t>
            </a:r>
            <a:r>
              <a:rPr lang="en-US" altLang="ko-KR" dirty="0"/>
              <a:t>,</a:t>
            </a:r>
            <a:r>
              <a:rPr lang="ko-KR" altLang="en-US" dirty="0"/>
              <a:t> 아래는 주피터노트북 환경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내용은 패스</a:t>
            </a:r>
          </a:p>
        </p:txBody>
      </p:sp>
    </p:spTree>
    <p:extLst>
      <p:ext uri="{BB962C8B-B14F-4D97-AF65-F5344CB8AC3E}">
        <p14:creationId xmlns:p14="http://schemas.microsoft.com/office/powerpoint/2010/main" val="3088062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없는 관계로 패스</a:t>
            </a:r>
          </a:p>
        </p:txBody>
      </p:sp>
    </p:spTree>
    <p:extLst>
      <p:ext uri="{BB962C8B-B14F-4D97-AF65-F5344CB8AC3E}">
        <p14:creationId xmlns:p14="http://schemas.microsoft.com/office/powerpoint/2010/main" val="749191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거짓인 데이터가 참인 데이터에 비해 너무 많아 전부 거짓으로 답해도 높은 점수가 나오기 때문</a:t>
            </a:r>
          </a:p>
        </p:txBody>
      </p:sp>
    </p:spTree>
    <p:extLst>
      <p:ext uri="{BB962C8B-B14F-4D97-AF65-F5344CB8AC3E}">
        <p14:creationId xmlns:p14="http://schemas.microsoft.com/office/powerpoint/2010/main" val="39682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아나콘다 가상 환경을 통해 </a:t>
            </a:r>
            <a:r>
              <a:rPr lang="ko-KR" altLang="en-US" dirty="0" err="1"/>
              <a:t>명령행</a:t>
            </a:r>
            <a:r>
              <a:rPr lang="ko-KR" altLang="en-US" dirty="0"/>
              <a:t> 애플리케이션에 대해 설명</a:t>
            </a:r>
          </a:p>
        </p:txBody>
      </p:sp>
    </p:spTree>
    <p:extLst>
      <p:ext uri="{BB962C8B-B14F-4D97-AF65-F5344CB8AC3E}">
        <p14:creationId xmlns:p14="http://schemas.microsoft.com/office/powerpoint/2010/main" val="31882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</a:t>
            </a:r>
            <a:r>
              <a:rPr lang="en-US" altLang="ko-KR" dirty="0"/>
              <a:t>dsets.py </a:t>
            </a:r>
            <a:r>
              <a:rPr lang="ko-KR" altLang="en-US" dirty="0"/>
              <a:t>코드 일부</a:t>
            </a:r>
            <a:endParaRPr lang="en-US" altLang="ko-KR" dirty="0"/>
          </a:p>
          <a:p>
            <a:r>
              <a:rPr lang="ko-KR" altLang="en-US" dirty="0"/>
              <a:t>오른쪽은 </a:t>
            </a:r>
            <a:r>
              <a:rPr lang="en-US" altLang="ko-KR" dirty="0"/>
              <a:t>8</a:t>
            </a:r>
            <a:r>
              <a:rPr lang="ko-KR" altLang="en-US" dirty="0"/>
              <a:t>장 코드 일부</a:t>
            </a:r>
            <a:endParaRPr lang="en-US" altLang="ko-KR" dirty="0"/>
          </a:p>
          <a:p>
            <a:r>
              <a:rPr lang="ko-KR" altLang="en-US" dirty="0"/>
              <a:t>클래스와 인스턴스의 모습 보여주고 지금까지 어떻게 써왔는지 설명</a:t>
            </a:r>
          </a:p>
        </p:txBody>
      </p:sp>
    </p:spTree>
    <p:extLst>
      <p:ext uri="{BB962C8B-B14F-4D97-AF65-F5344CB8AC3E}">
        <p14:creationId xmlns:p14="http://schemas.microsoft.com/office/powerpoint/2010/main" val="46950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Self.use_cuda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인 경우 설명</a:t>
            </a:r>
            <a:endParaRPr lang="en-US" altLang="ko-KR" dirty="0"/>
          </a:p>
          <a:p>
            <a:r>
              <a:rPr lang="ko-KR" altLang="en-US" dirty="0" err="1"/>
              <a:t>옵티마이저</a:t>
            </a:r>
            <a:r>
              <a:rPr lang="ko-KR" altLang="en-US" dirty="0"/>
              <a:t> 모멘텀 </a:t>
            </a:r>
            <a:r>
              <a:rPr lang="en-US" altLang="ko-KR" dirty="0"/>
              <a:t>SGD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 err="1"/>
              <a:t>하이퍼파라미터</a:t>
            </a:r>
            <a:r>
              <a:rPr lang="ko-KR" altLang="en-US" dirty="0"/>
              <a:t> 탐색 설명</a:t>
            </a:r>
          </a:p>
        </p:txBody>
      </p:sp>
    </p:spTree>
    <p:extLst>
      <p:ext uri="{BB962C8B-B14F-4D97-AF65-F5344CB8AC3E}">
        <p14:creationId xmlns:p14="http://schemas.microsoft.com/office/powerpoint/2010/main" val="308113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isValSet_Bolol</a:t>
            </a:r>
            <a:r>
              <a:rPr lang="en-US" altLang="ko-KR" dirty="0"/>
              <a:t>=True </a:t>
            </a:r>
            <a:r>
              <a:rPr lang="ko-KR" altLang="en-US" dirty="0"/>
              <a:t>인 점 빼면 </a:t>
            </a:r>
            <a:r>
              <a:rPr lang="en-US" altLang="ko-KR" dirty="0" err="1"/>
              <a:t>validation_ds</a:t>
            </a:r>
            <a:r>
              <a:rPr lang="ko-KR" altLang="en-US" dirty="0"/>
              <a:t>와 </a:t>
            </a:r>
            <a:r>
              <a:rPr lang="en-US" altLang="ko-KR" dirty="0" err="1"/>
              <a:t>validation_dl</a:t>
            </a:r>
            <a:r>
              <a:rPr lang="ko-KR" altLang="en-US" dirty="0"/>
              <a:t>은 위와 유사</a:t>
            </a:r>
            <a:endParaRPr lang="en-US" altLang="ko-KR" dirty="0"/>
          </a:p>
          <a:p>
            <a:r>
              <a:rPr lang="ko-KR" altLang="en-US" dirty="0" err="1"/>
              <a:t>파이토치의</a:t>
            </a:r>
            <a:r>
              <a:rPr lang="ko-KR" altLang="en-US" dirty="0"/>
              <a:t> 데이터 로딩 기능 사용하면 </a:t>
            </a:r>
            <a:r>
              <a:rPr lang="en-US" altLang="ko-KR" dirty="0"/>
              <a:t>GPU </a:t>
            </a:r>
            <a:r>
              <a:rPr lang="ko-KR" altLang="en-US" dirty="0"/>
              <a:t>계산과 데이터 로딩을 동시에 진행하므로 대부분의 경우 프로젝트 빠르게 실행가능</a:t>
            </a:r>
          </a:p>
        </p:txBody>
      </p:sp>
    </p:spTree>
    <p:extLst>
      <p:ext uri="{BB962C8B-B14F-4D97-AF65-F5344CB8AC3E}">
        <p14:creationId xmlns:p14="http://schemas.microsoft.com/office/powerpoint/2010/main" val="151796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활성함수</a:t>
            </a:r>
            <a:r>
              <a:rPr lang="en-US" altLang="ko-KR" dirty="0"/>
              <a:t>(</a:t>
            </a:r>
            <a:r>
              <a:rPr lang="en-US" altLang="ko-KR" dirty="0" err="1"/>
              <a:t>nn.ReLU</a:t>
            </a:r>
            <a:r>
              <a:rPr lang="en-US" altLang="ko-KR" dirty="0"/>
              <a:t>) -&gt; </a:t>
            </a:r>
            <a:r>
              <a:rPr lang="ko-KR" altLang="en-US" dirty="0" err="1"/>
              <a:t>컨볼루션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활성함수 </a:t>
            </a:r>
            <a:r>
              <a:rPr lang="en-US" altLang="ko-KR" dirty="0"/>
              <a:t>-&gt; </a:t>
            </a:r>
            <a:r>
              <a:rPr lang="ko-KR" altLang="en-US" dirty="0"/>
              <a:t>맥스 </a:t>
            </a:r>
            <a:r>
              <a:rPr lang="ko-KR" altLang="en-US" dirty="0" err="1"/>
              <a:t>풀링</a:t>
            </a:r>
            <a:r>
              <a:rPr lang="ko-KR" altLang="en-US" dirty="0"/>
              <a:t> 블록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72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nn.ReLU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200" b="0" i="0" u="none" strike="noStrike" cap="none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inplace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=True)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는 데이터 값을 대신하는 것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덮어쓰기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2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Block_out.view</a:t>
            </a:r>
            <a:r>
              <a:rPr lang="ko-KR" altLang="en-US" dirty="0"/>
              <a:t>를 이용해 </a:t>
            </a:r>
            <a:r>
              <a:rPr lang="ko-KR" altLang="en-US" dirty="0" err="1"/>
              <a:t>컨볼루션</a:t>
            </a:r>
            <a:r>
              <a:rPr lang="ko-KR" altLang="en-US" dirty="0"/>
              <a:t> 출력 평탄화 시켜 완전 연결 계층에 입력</a:t>
            </a:r>
          </a:p>
        </p:txBody>
      </p:sp>
    </p:spTree>
    <p:extLst>
      <p:ext uri="{BB962C8B-B14F-4D97-AF65-F5344CB8AC3E}">
        <p14:creationId xmlns:p14="http://schemas.microsoft.com/office/powerpoint/2010/main" val="72999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 값이나 기울기가 이유 없이 작아지거나 커지지 않도록 신경망 가중치 초기화</a:t>
            </a:r>
            <a:endParaRPr lang="en-US" altLang="ko-KR" dirty="0"/>
          </a:p>
          <a:p>
            <a:r>
              <a:rPr lang="ko-KR" altLang="en-US" dirty="0"/>
              <a:t>구체적인 내용은 패스</a:t>
            </a:r>
          </a:p>
        </p:txBody>
      </p:sp>
    </p:spTree>
    <p:extLst>
      <p:ext uri="{BB962C8B-B14F-4D97-AF65-F5344CB8AC3E}">
        <p14:creationId xmlns:p14="http://schemas.microsoft.com/office/powerpoint/2010/main" val="79869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2024-02-20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김태윤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DM Chap11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F7A9B-D863-4606-DDE2-AB19AC51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05E8D8A-3F13-E347-4242-0514662B0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B9A519-1D98-6F11-023C-B936A855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67B50D-459C-A530-8FFA-7ECB19D4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사전 훈련 설정과 초기화</a:t>
            </a:r>
          </a:p>
        </p:txBody>
      </p:sp>
    </p:spTree>
    <p:extLst>
      <p:ext uri="{BB962C8B-B14F-4D97-AF65-F5344CB8AC3E}">
        <p14:creationId xmlns:p14="http://schemas.microsoft.com/office/powerpoint/2010/main" val="122627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C1938-162D-D417-F68A-ACAF3033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5A7332-1286-6C86-ABB9-40BA9528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732375"/>
            <a:ext cx="8683730" cy="2038204"/>
          </a:xfrm>
        </p:spPr>
        <p:txBody>
          <a:bodyPr>
            <a:normAutofit/>
          </a:bodyPr>
          <a:lstStyle/>
          <a:p>
            <a:r>
              <a:rPr lang="ko-KR" altLang="en-US" dirty="0"/>
              <a:t>모델과 </a:t>
            </a:r>
            <a:r>
              <a:rPr lang="ko-KR" altLang="en-US" dirty="0" err="1"/>
              <a:t>옵티마이저</a:t>
            </a:r>
            <a:r>
              <a:rPr lang="ko-KR" altLang="en-US" dirty="0"/>
              <a:t> 초기화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과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인스턴스 초기화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788C03-3523-F5DA-760A-52125C18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84CDCF3-A75C-001B-7D4F-D8993BD7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선행되는 초기화 작업</a:t>
            </a:r>
          </a:p>
        </p:txBody>
      </p:sp>
    </p:spTree>
    <p:extLst>
      <p:ext uri="{BB962C8B-B14F-4D97-AF65-F5344CB8AC3E}">
        <p14:creationId xmlns:p14="http://schemas.microsoft.com/office/powerpoint/2010/main" val="200016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F951F-C297-50F9-E96D-B0FA6B86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3EF7DA5-C94A-4A1E-B601-6D2209AD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492" y="662152"/>
            <a:ext cx="6421616" cy="412037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8E44D0-736D-DBB8-2232-A38A486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8DC9252-6240-91A8-0548-C0EC5512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모델과 </a:t>
            </a:r>
            <a:r>
              <a:rPr lang="ko-KR" altLang="en-US" dirty="0" err="1"/>
              <a:t>옵티마이저</a:t>
            </a:r>
            <a:r>
              <a:rPr lang="ko-KR" altLang="en-US" dirty="0"/>
              <a:t> 초기화</a:t>
            </a:r>
          </a:p>
        </p:txBody>
      </p:sp>
    </p:spTree>
    <p:extLst>
      <p:ext uri="{BB962C8B-B14F-4D97-AF65-F5344CB8AC3E}">
        <p14:creationId xmlns:p14="http://schemas.microsoft.com/office/powerpoint/2010/main" val="321775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F951F-C297-50F9-E96D-B0FA6B86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FA645D-7054-809F-E3EE-C91D8BF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964850"/>
            <a:ext cx="8683730" cy="368282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LunaDataset</a:t>
            </a:r>
            <a:r>
              <a:rPr lang="en-US" altLang="ko-KR" dirty="0"/>
              <a:t> </a:t>
            </a:r>
            <a:r>
              <a:rPr lang="ko-KR" altLang="en-US" dirty="0"/>
              <a:t>클래스는 원본 데이터와 구조화된 </a:t>
            </a:r>
            <a:r>
              <a:rPr lang="ko-KR" altLang="en-US" dirty="0" err="1"/>
              <a:t>텐서</a:t>
            </a:r>
            <a:r>
              <a:rPr lang="ko-KR" altLang="en-US" dirty="0"/>
              <a:t> 사이의 가교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원본인 </a:t>
            </a:r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dirty="0"/>
              <a:t> </a:t>
            </a:r>
            <a:r>
              <a:rPr lang="ko-KR" altLang="en-US" dirty="0"/>
              <a:t>데이터를 변환하여 </a:t>
            </a:r>
            <a:r>
              <a:rPr lang="en-US" altLang="ko-KR" dirty="0"/>
              <a:t>torch.nn.Conv3d</a:t>
            </a:r>
            <a:r>
              <a:rPr lang="ko-KR" altLang="en-US" dirty="0"/>
              <a:t>에 입력 가능하게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torch.nn.Conv3d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차원 입력</a:t>
            </a:r>
            <a:r>
              <a:rPr lang="en-US" altLang="ko-KR" dirty="0"/>
              <a:t>(N,</a:t>
            </a:r>
            <a:r>
              <a:rPr lang="ko-KR" altLang="en-US" dirty="0"/>
              <a:t> </a:t>
            </a:r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D,</a:t>
            </a:r>
            <a:r>
              <a:rPr lang="ko-KR" altLang="en-US" dirty="0"/>
              <a:t> </a:t>
            </a:r>
            <a:r>
              <a:rPr lang="en-US" altLang="ko-KR" dirty="0"/>
              <a:t>H,</a:t>
            </a:r>
            <a:r>
              <a:rPr lang="ko-KR" altLang="en-US" dirty="0"/>
              <a:t> </a:t>
            </a:r>
            <a:r>
              <a:rPr lang="en-US" altLang="ko-KR" dirty="0"/>
              <a:t>W)</a:t>
            </a:r>
            <a:r>
              <a:rPr lang="ko-KR" altLang="en-US" dirty="0"/>
              <a:t> 요구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밀도 정보를 가지는 채널 차원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 자원을 효율적으로 사용하도록 배치 차원을 추가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8E44D0-736D-DBB8-2232-A38A486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8DC9252-6240-91A8-0548-C0EC5512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공급</a:t>
            </a:r>
          </a:p>
        </p:txBody>
      </p:sp>
    </p:spTree>
    <p:extLst>
      <p:ext uri="{BB962C8B-B14F-4D97-AF65-F5344CB8AC3E}">
        <p14:creationId xmlns:p14="http://schemas.microsoft.com/office/powerpoint/2010/main" val="9465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F951F-C297-50F9-E96D-B0FA6B86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FA645D-7054-809F-E3EE-C91D8BF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33" y="590952"/>
            <a:ext cx="8683730" cy="203820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클래스를 이용해 배치 구현</a:t>
            </a:r>
            <a:endParaRPr lang="en-US" altLang="ko-KR" dirty="0"/>
          </a:p>
          <a:p>
            <a:r>
              <a:rPr lang="ko-KR" altLang="en-US" dirty="0"/>
              <a:t>만들었던 </a:t>
            </a:r>
            <a:r>
              <a:rPr lang="en-US" altLang="ko-KR" dirty="0" err="1"/>
              <a:t>LunaDataset</a:t>
            </a:r>
            <a:r>
              <a:rPr lang="en-US" altLang="ko-KR" dirty="0"/>
              <a:t> </a:t>
            </a:r>
            <a:r>
              <a:rPr lang="ko-KR" altLang="en-US" dirty="0"/>
              <a:t>클래스를 데이터 </a:t>
            </a:r>
            <a:r>
              <a:rPr lang="ko-KR" altLang="en-US" dirty="0" err="1"/>
              <a:t>로더에</a:t>
            </a:r>
            <a:r>
              <a:rPr lang="ko-KR" altLang="en-US" dirty="0"/>
              <a:t> 연결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8E44D0-736D-DBB8-2232-A38A486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8DC9252-6240-91A8-0548-C0EC5512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로더의</a:t>
            </a:r>
            <a:r>
              <a:rPr lang="ko-KR" altLang="en-US" dirty="0"/>
              <a:t> 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F7960-FA58-40C3-8B41-4AEEBEE2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72" y="1343222"/>
            <a:ext cx="4538655" cy="35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2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BDF4C-26CE-F1FB-103C-EB769EBD2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A53F07-4868-197B-E5A8-F882C8AA3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C4A6-715A-FCDD-F839-BE832CA6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663A633-873E-A02C-16EE-8BC7032A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첫 번째 경로 신경망 설계</a:t>
            </a:r>
          </a:p>
        </p:txBody>
      </p:sp>
    </p:spTree>
    <p:extLst>
      <p:ext uri="{BB962C8B-B14F-4D97-AF65-F5344CB8AC3E}">
        <p14:creationId xmlns:p14="http://schemas.microsoft.com/office/powerpoint/2010/main" val="52903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F951F-C297-50F9-E96D-B0FA6B86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FA645D-7054-809F-E3EE-C91D8BF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176108"/>
            <a:ext cx="8683730" cy="3446341"/>
          </a:xfrm>
        </p:spPr>
        <p:txBody>
          <a:bodyPr>
            <a:normAutofit/>
          </a:bodyPr>
          <a:lstStyle/>
          <a:p>
            <a:r>
              <a:rPr lang="ko-KR" altLang="en-US" dirty="0"/>
              <a:t>테일</a:t>
            </a:r>
            <a:r>
              <a:rPr lang="en-US" altLang="ko-KR" dirty="0"/>
              <a:t>, </a:t>
            </a:r>
            <a:r>
              <a:rPr lang="ko-KR" altLang="en-US" dirty="0"/>
              <a:t>백본</a:t>
            </a:r>
            <a:r>
              <a:rPr lang="en-US" altLang="ko-KR" dirty="0"/>
              <a:t>(=</a:t>
            </a:r>
            <a:r>
              <a:rPr lang="ko-KR" altLang="en-US" dirty="0"/>
              <a:t>바디</a:t>
            </a:r>
            <a:r>
              <a:rPr lang="en-US" altLang="ko-KR" dirty="0"/>
              <a:t>), </a:t>
            </a:r>
            <a:r>
              <a:rPr lang="ko-KR" altLang="en-US" dirty="0"/>
              <a:t>헤드로 구성된 구조가 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테일</a:t>
            </a:r>
            <a:r>
              <a:rPr lang="en-US" altLang="ko-KR" dirty="0"/>
              <a:t>:</a:t>
            </a:r>
            <a:r>
              <a:rPr lang="ko-KR" altLang="en-US" dirty="0"/>
              <a:t> 입력을 신경망에 넣기 전에 </a:t>
            </a:r>
            <a:r>
              <a:rPr lang="ko-KR" altLang="en-US" dirty="0" err="1"/>
              <a:t>전처리</a:t>
            </a:r>
            <a:r>
              <a:rPr lang="ko-KR" altLang="en-US" dirty="0"/>
              <a:t> 과정을 담당하는 제일 첫 계층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백본</a:t>
            </a:r>
            <a:r>
              <a:rPr lang="en-US" altLang="ko-KR" dirty="0"/>
              <a:t>: </a:t>
            </a:r>
            <a:r>
              <a:rPr lang="ko-KR" altLang="en-US" dirty="0"/>
              <a:t>연속된 블록에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헤드</a:t>
            </a:r>
            <a:r>
              <a:rPr lang="en-US" altLang="ko-KR" dirty="0"/>
              <a:t>: </a:t>
            </a:r>
            <a:r>
              <a:rPr lang="ko-KR" altLang="en-US" dirty="0"/>
              <a:t>백본의 출력을 받아 원하는 출력 형태로 변경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8E44D0-736D-DBB8-2232-A38A486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8DC9252-6240-91A8-0548-C0EC5512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모델의 구조</a:t>
            </a:r>
          </a:p>
        </p:txBody>
      </p:sp>
    </p:spTree>
    <p:extLst>
      <p:ext uri="{BB962C8B-B14F-4D97-AF65-F5344CB8AC3E}">
        <p14:creationId xmlns:p14="http://schemas.microsoft.com/office/powerpoint/2010/main" val="353266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0D2B-5C2F-E7E1-2100-3B933AB3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4186A9-3446-3BA6-B397-B4C8DCFF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552648"/>
            <a:ext cx="8683730" cy="2038204"/>
          </a:xfrm>
        </p:spPr>
        <p:txBody>
          <a:bodyPr>
            <a:normAutofit/>
          </a:bodyPr>
          <a:lstStyle/>
          <a:p>
            <a:r>
              <a:rPr lang="ko-KR" altLang="en-US" dirty="0"/>
              <a:t>테일</a:t>
            </a:r>
            <a:r>
              <a:rPr lang="en-US" altLang="ko-KR" dirty="0"/>
              <a:t>: </a:t>
            </a:r>
            <a:r>
              <a:rPr lang="ko-KR" altLang="en-US" dirty="0"/>
              <a:t>단순 배치 정규화 계층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백본</a:t>
            </a:r>
            <a:r>
              <a:rPr lang="en-US" altLang="ko-KR" dirty="0"/>
              <a:t>: 3*3*3 </a:t>
            </a:r>
            <a:r>
              <a:rPr lang="ko-KR" altLang="en-US" dirty="0" err="1"/>
              <a:t>컨볼루션</a:t>
            </a:r>
            <a:r>
              <a:rPr lang="ko-KR" altLang="en-US" dirty="0"/>
              <a:t> </a:t>
            </a:r>
            <a:r>
              <a:rPr lang="en-US" altLang="ko-KR" dirty="0"/>
              <a:t>-&gt; 3*3*3 </a:t>
            </a:r>
            <a:r>
              <a:rPr lang="ko-KR" altLang="en-US" dirty="0" err="1"/>
              <a:t>컨볼루션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맥스 </a:t>
            </a:r>
            <a:r>
              <a:rPr lang="ko-KR" altLang="en-US" dirty="0" err="1"/>
              <a:t>풀링</a:t>
            </a:r>
            <a:r>
              <a:rPr lang="ko-KR" altLang="en-US" dirty="0"/>
              <a:t> 블록 구조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헤드</a:t>
            </a:r>
            <a:r>
              <a:rPr lang="en-US" altLang="ko-KR" dirty="0"/>
              <a:t>: </a:t>
            </a:r>
            <a:r>
              <a:rPr lang="ko-KR" altLang="en-US" dirty="0"/>
              <a:t>하나의 평탄화 계층 사용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200426-0899-16E3-B2B4-6CF2598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FE725E-23BE-EBBD-B643-8C9C7FF9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</a:t>
            </a:r>
            <a:r>
              <a:rPr lang="ko-KR" altLang="en-US" dirty="0"/>
              <a:t>모델 아키텍처</a:t>
            </a:r>
          </a:p>
        </p:txBody>
      </p:sp>
    </p:spTree>
    <p:extLst>
      <p:ext uri="{BB962C8B-B14F-4D97-AF65-F5344CB8AC3E}">
        <p14:creationId xmlns:p14="http://schemas.microsoft.com/office/powerpoint/2010/main" val="134817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0D2B-5C2F-E7E1-2100-3B933AB3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200426-0899-16E3-B2B4-6CF2598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FE725E-23BE-EBBD-B643-8C9C7FF9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백본 블록 구현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BD44350-F625-4ED6-A788-6B670EE81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822" y="643252"/>
            <a:ext cx="6050355" cy="4145961"/>
          </a:xfrm>
        </p:spPr>
      </p:pic>
    </p:spTree>
    <p:extLst>
      <p:ext uri="{BB962C8B-B14F-4D97-AF65-F5344CB8AC3E}">
        <p14:creationId xmlns:p14="http://schemas.microsoft.com/office/powerpoint/2010/main" val="407709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0D2B-5C2F-E7E1-2100-3B933AB3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200426-0899-16E3-B2B4-6CF2598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FE725E-23BE-EBBD-B643-8C9C7FF9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모델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BD44350-F625-4ED6-A788-6B670EE81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67" y="643252"/>
            <a:ext cx="7184666" cy="4145961"/>
          </a:xfrm>
        </p:spPr>
      </p:pic>
    </p:spTree>
    <p:extLst>
      <p:ext uri="{BB962C8B-B14F-4D97-AF65-F5344CB8AC3E}">
        <p14:creationId xmlns:p14="http://schemas.microsoft.com/office/powerpoint/2010/main" val="2518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2864D2-0DCA-4204-91D0-BF0FBE99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609515"/>
            <a:ext cx="8683730" cy="436510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기본 모델과 훈련 루프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애플리케이션의 메인 </a:t>
            </a:r>
            <a:r>
              <a:rPr lang="ko-KR" altLang="en-US" dirty="0" err="1"/>
              <a:t>진입점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사전 훈련 설정과 초기화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첫 번째 경로 신경망 설계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모델 훈련과 검증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성능 </a:t>
            </a:r>
            <a:r>
              <a:rPr lang="ko-KR" altLang="en-US" dirty="0" err="1"/>
              <a:t>메트릭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훈련 스크립트 실행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모델 평가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훈련 관련 </a:t>
            </a:r>
            <a:r>
              <a:rPr lang="ko-KR" altLang="en-US" dirty="0" err="1"/>
              <a:t>메트릭</a:t>
            </a:r>
            <a:r>
              <a:rPr lang="ko-KR" altLang="en-US" dirty="0"/>
              <a:t> 그려보기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결절 탐지를 학습하지 못하는 이유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F1AE80-2C61-4A35-B6CF-B0708874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326983-4F26-45FE-857F-5B0AFB9B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4717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0D2B-5C2F-E7E1-2100-3B933AB3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4C0ED8-BF5B-4654-A13E-FB0665D0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439" y="926454"/>
            <a:ext cx="5617121" cy="364373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200426-0899-16E3-B2B4-6CF2598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FE725E-23BE-EBBD-B643-8C9C7FF9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컨볼루션을</a:t>
            </a:r>
            <a:r>
              <a:rPr lang="ko-KR" altLang="en-US" dirty="0"/>
              <a:t> 선형으로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241918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0D2B-5C2F-E7E1-2100-3B933AB3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48C1E8-B76C-4365-A3CA-8C094E78E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9330" y="920148"/>
            <a:ext cx="5505340" cy="3303204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200426-0899-16E3-B2B4-6CF2598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FE725E-23BE-EBBD-B643-8C9C7FF9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161544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C534D-CB8F-68EB-B324-ED3D07421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B284ADC-5555-32E1-03C7-D6E6B384E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CA90BF-D894-737F-BA0A-C69215AE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B81908-AFD9-0FAB-C2DB-7ED6C660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모델 훈련과 검증</a:t>
            </a:r>
          </a:p>
        </p:txBody>
      </p:sp>
    </p:spTree>
    <p:extLst>
      <p:ext uri="{BB962C8B-B14F-4D97-AF65-F5344CB8AC3E}">
        <p14:creationId xmlns:p14="http://schemas.microsoft.com/office/powerpoint/2010/main" val="215855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0D2B-5C2F-E7E1-2100-3B933AB3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23F6F2D-6431-44E6-9358-B999AC220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9247" y="612351"/>
            <a:ext cx="3965505" cy="422280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200426-0899-16E3-B2B4-6CF2598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FE725E-23BE-EBBD-B643-8C9C7FF9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훈련</a:t>
            </a:r>
          </a:p>
        </p:txBody>
      </p:sp>
    </p:spTree>
    <p:extLst>
      <p:ext uri="{BB962C8B-B14F-4D97-AF65-F5344CB8AC3E}">
        <p14:creationId xmlns:p14="http://schemas.microsoft.com/office/powerpoint/2010/main" val="310040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7EB-67A1-31EC-5BE7-4E4EE026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8F561A-C18A-D0C3-43DC-A9FACC77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290940"/>
            <a:ext cx="8683730" cy="3072955"/>
          </a:xfrm>
        </p:spPr>
        <p:txBody>
          <a:bodyPr>
            <a:normAutofit/>
          </a:bodyPr>
          <a:lstStyle/>
          <a:p>
            <a:r>
              <a:rPr lang="ko-KR" altLang="en-US" dirty="0"/>
              <a:t>샘플 배치에 대해 손실을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샘플에 대해 모델이 만들어내는 출력에 대한 정보도 계산 및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클래스별로 계산의 정확도 계산 가능하게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CrossEntropyLoss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3BB88-3ED4-A22A-6468-3DA2BA56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1655F5-C6F9-D667-8EA3-4D2893A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computeBatchLoss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55564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7EB-67A1-31EC-5BE7-4E4EE026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C178E51-B40C-49A9-8ED9-D5698B55F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5770" y="1016144"/>
            <a:ext cx="6012460" cy="3111211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3BB88-3ED4-A22A-6468-3DA2BA56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1655F5-C6F9-D667-8EA3-4D2893A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computeBatchLoss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63544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7EB-67A1-31EC-5BE7-4E4EE026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C178E51-B40C-49A9-8ED9-D5698B55F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6007" y="787515"/>
            <a:ext cx="6791985" cy="356846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3BB88-3ED4-A22A-6468-3DA2BA56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1655F5-C6F9-D667-8EA3-4D2893A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샘플별</a:t>
            </a:r>
            <a:r>
              <a:rPr lang="ko-KR" altLang="en-US" dirty="0"/>
              <a:t> </a:t>
            </a:r>
            <a:r>
              <a:rPr lang="ko-KR" altLang="en-US" dirty="0" err="1"/>
              <a:t>통계값</a:t>
            </a:r>
            <a:r>
              <a:rPr lang="ko-KR" altLang="en-US" dirty="0"/>
              <a:t> 기록</a:t>
            </a:r>
          </a:p>
        </p:txBody>
      </p:sp>
    </p:spTree>
    <p:extLst>
      <p:ext uri="{BB962C8B-B14F-4D97-AF65-F5344CB8AC3E}">
        <p14:creationId xmlns:p14="http://schemas.microsoft.com/office/powerpoint/2010/main" val="3911009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7EB-67A1-31EC-5BE7-4E4EE026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34DA682-4B5B-4059-9DA2-AD3696BA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8930" y="707739"/>
            <a:ext cx="5146139" cy="401698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3BB88-3ED4-A22A-6468-3DA2BA56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1655F5-C6F9-D667-8EA3-4D2893A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 루프</a:t>
            </a:r>
          </a:p>
        </p:txBody>
      </p:sp>
    </p:spTree>
    <p:extLst>
      <p:ext uri="{BB962C8B-B14F-4D97-AF65-F5344CB8AC3E}">
        <p14:creationId xmlns:p14="http://schemas.microsoft.com/office/powerpoint/2010/main" val="3751547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5FDC-DAF4-520D-30DD-B1FCF61D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C3A506-1FC1-44FD-A62A-2E027EE63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AC7BE6-0AEF-1FD0-DC79-A550C48C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5ED020-1590-FF37-93AB-6B37C948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6. </a:t>
            </a:r>
            <a:r>
              <a:rPr lang="ko-KR" altLang="en-US" sz="3600" dirty="0"/>
              <a:t>성능 </a:t>
            </a:r>
            <a:r>
              <a:rPr lang="ko-KR" altLang="en-US" sz="3600" dirty="0" err="1"/>
              <a:t>메트릭</a:t>
            </a:r>
            <a:r>
              <a:rPr lang="ko-KR" altLang="en-US" sz="3600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474899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7EB-67A1-31EC-5BE7-4E4EE026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8F561A-C18A-D0C3-43DC-A9FACC77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33" y="1801743"/>
            <a:ext cx="8683730" cy="2038204"/>
          </a:xfrm>
        </p:spPr>
        <p:txBody>
          <a:bodyPr>
            <a:normAutofit/>
          </a:bodyPr>
          <a:lstStyle/>
          <a:p>
            <a:r>
              <a:rPr lang="ko-KR" altLang="en-US" dirty="0"/>
              <a:t>결과와 진행 단계 확인 </a:t>
            </a:r>
            <a:r>
              <a:rPr lang="en-US" altLang="ko-KR" dirty="0"/>
              <a:t>-&gt; </a:t>
            </a:r>
            <a:r>
              <a:rPr lang="ko-KR" altLang="en-US" dirty="0"/>
              <a:t>문제 파악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탈선 확인 </a:t>
            </a:r>
            <a:r>
              <a:rPr lang="en-US" altLang="ko-KR" dirty="0"/>
              <a:t>-&gt; </a:t>
            </a:r>
            <a:r>
              <a:rPr lang="ko-KR" altLang="en-US" dirty="0"/>
              <a:t>훈련 중단으로 시간 절약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3BB88-3ED4-A22A-6468-3DA2BA56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1655F5-C6F9-D667-8EA3-4D2893A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</a:t>
            </a:r>
            <a:r>
              <a:rPr lang="ko-KR" altLang="en-US" dirty="0" err="1"/>
              <a:t>메트릭</a:t>
            </a:r>
            <a:r>
              <a:rPr lang="ko-KR" altLang="en-US" dirty="0"/>
              <a:t> 로깅</a:t>
            </a:r>
          </a:p>
        </p:txBody>
      </p:sp>
    </p:spTree>
    <p:extLst>
      <p:ext uri="{BB962C8B-B14F-4D97-AF65-F5344CB8AC3E}">
        <p14:creationId xmlns:p14="http://schemas.microsoft.com/office/powerpoint/2010/main" val="39307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기본 모델과 훈련 루프</a:t>
            </a:r>
          </a:p>
        </p:txBody>
      </p:sp>
    </p:spTree>
    <p:extLst>
      <p:ext uri="{BB962C8B-B14F-4D97-AF65-F5344CB8AC3E}">
        <p14:creationId xmlns:p14="http://schemas.microsoft.com/office/powerpoint/2010/main" val="429784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F00F-E347-8FFD-D816-AA844687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B29901-31E2-4C5E-B72B-17720C53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1773" y="1526135"/>
            <a:ext cx="5200454" cy="209122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42E077-254D-F47D-586F-8F1FE06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A51D55-0779-0688-70C8-002160FB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logMetrics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시그니처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65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F00F-E347-8FFD-D816-AA844687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44DB1D-63B3-4917-944D-5FDC8C408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80" y="1990254"/>
            <a:ext cx="8560240" cy="149077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42E077-254D-F47D-586F-8F1FE06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A51D55-0779-0688-70C8-002160FB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종양 여부 마스크 구성</a:t>
            </a:r>
          </a:p>
        </p:txBody>
      </p:sp>
    </p:spTree>
    <p:extLst>
      <p:ext uri="{BB962C8B-B14F-4D97-AF65-F5344CB8AC3E}">
        <p14:creationId xmlns:p14="http://schemas.microsoft.com/office/powerpoint/2010/main" val="445752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F00F-E347-8FFD-D816-AA844687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4F4AAE5-67D4-42DB-BA8C-82F1AF8D4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8527" y="1017893"/>
            <a:ext cx="5866945" cy="344194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42E077-254D-F47D-586F-8F1FE06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A51D55-0779-0688-70C8-002160FB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마스크 사용</a:t>
            </a:r>
          </a:p>
        </p:txBody>
      </p:sp>
    </p:spTree>
    <p:extLst>
      <p:ext uri="{BB962C8B-B14F-4D97-AF65-F5344CB8AC3E}">
        <p14:creationId xmlns:p14="http://schemas.microsoft.com/office/powerpoint/2010/main" val="2965147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F00F-E347-8FFD-D816-AA844687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2ECD46B-E887-4A89-B064-AA9AE35A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261" y="745380"/>
            <a:ext cx="4845478" cy="403937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42E077-254D-F47D-586F-8F1FE06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A51D55-0779-0688-70C8-002160FB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레이블별 정확도 계산</a:t>
            </a:r>
          </a:p>
        </p:txBody>
      </p:sp>
    </p:spTree>
    <p:extLst>
      <p:ext uri="{BB962C8B-B14F-4D97-AF65-F5344CB8AC3E}">
        <p14:creationId xmlns:p14="http://schemas.microsoft.com/office/powerpoint/2010/main" val="1748956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4ACF1-8BD1-F5ED-75CF-B3C09ABC5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FBAA04-A375-E1E8-7ED9-C6DC93A6A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C14D7D-7374-FA0D-BD18-4101324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1E56D1-C04A-D41A-6AAA-06005B33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7. </a:t>
            </a:r>
            <a:r>
              <a:rPr lang="ko-KR" altLang="en-US" sz="3600" dirty="0"/>
              <a:t>훈련 스크립트 실행</a:t>
            </a:r>
          </a:p>
        </p:txBody>
      </p:sp>
    </p:spTree>
    <p:extLst>
      <p:ext uri="{BB962C8B-B14F-4D97-AF65-F5344CB8AC3E}">
        <p14:creationId xmlns:p14="http://schemas.microsoft.com/office/powerpoint/2010/main" val="10024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F00F-E347-8FFD-D816-AA844687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E0F866-A08F-419E-9B4A-36993304E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560" y="2038301"/>
            <a:ext cx="7574879" cy="137651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42E077-254D-F47D-586F-8F1FE06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A51D55-0779-0688-70C8-002160FB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873454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F865B-9151-99C3-FAA1-089FC3946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487A598-0B10-0414-4867-0D4309242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9D039-F0E0-0433-9ABB-DCE9BD3A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4257811-AACF-DB84-F5F2-E5FE3AF8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8. </a:t>
            </a:r>
            <a:r>
              <a:rPr lang="ko-KR" altLang="en-US" sz="3600" dirty="0"/>
              <a:t>모델 평가</a:t>
            </a:r>
          </a:p>
        </p:txBody>
      </p:sp>
    </p:spTree>
    <p:extLst>
      <p:ext uri="{BB962C8B-B14F-4D97-AF65-F5344CB8AC3E}">
        <p14:creationId xmlns:p14="http://schemas.microsoft.com/office/powerpoint/2010/main" val="3903333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9DD46-FF87-0AC2-9EFF-83E39E27F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3F6525-A7C5-5AED-2FC8-CF0751A9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751294"/>
            <a:ext cx="8683730" cy="2038204"/>
          </a:xfrm>
        </p:spPr>
        <p:txBody>
          <a:bodyPr>
            <a:normAutofit/>
          </a:bodyPr>
          <a:lstStyle/>
          <a:p>
            <a:r>
              <a:rPr lang="ko-KR" altLang="en-US" dirty="0"/>
              <a:t>훈련셋과 검증셋에 대해 </a:t>
            </a:r>
            <a:r>
              <a:rPr lang="en-US" altLang="ko-KR" dirty="0"/>
              <a:t>99.7% </a:t>
            </a:r>
            <a:r>
              <a:rPr lang="ko-KR" altLang="en-US" dirty="0"/>
              <a:t>이상의 정확도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비결절</a:t>
            </a:r>
            <a:r>
              <a:rPr lang="ko-KR" altLang="en-US" dirty="0"/>
              <a:t> 정확도 </a:t>
            </a:r>
            <a:r>
              <a:rPr lang="en-US" altLang="ko-KR" dirty="0"/>
              <a:t>100%, </a:t>
            </a:r>
            <a:r>
              <a:rPr lang="ko-KR" altLang="en-US" dirty="0"/>
              <a:t>결절 정확도 </a:t>
            </a:r>
            <a:r>
              <a:rPr lang="en-US" altLang="ko-KR" dirty="0"/>
              <a:t>0%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02BFEB-B076-EABA-6EAC-980F9A1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A9C669-7044-7D4A-20F1-DAAA8576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956709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30C3-7B90-4C45-C16D-5912FF5FD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00810D-E0E7-2FDD-015C-FD5C08D5E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13693-5F6F-C1CB-0FED-BC6A90EB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ED7BC4-05EC-DFC7-8D40-3DDFD2A5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9. </a:t>
            </a:r>
            <a:r>
              <a:rPr lang="ko-KR" altLang="en-US" sz="3600" dirty="0"/>
              <a:t>훈련 관련 </a:t>
            </a:r>
            <a:r>
              <a:rPr lang="ko-KR" altLang="en-US" sz="3600" dirty="0" err="1"/>
              <a:t>메트릭</a:t>
            </a:r>
            <a:r>
              <a:rPr lang="ko-KR" altLang="en-US" sz="3600" dirty="0"/>
              <a:t> 그려보기</a:t>
            </a:r>
          </a:p>
        </p:txBody>
      </p:sp>
    </p:spTree>
    <p:extLst>
      <p:ext uri="{BB962C8B-B14F-4D97-AF65-F5344CB8AC3E}">
        <p14:creationId xmlns:p14="http://schemas.microsoft.com/office/powerpoint/2010/main" val="374837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493FA-2432-A251-7213-C90A166C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0457219-5188-4E61-94A0-1103B39A6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intensity="2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07" y="0"/>
            <a:ext cx="9144001" cy="514855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5C6400-5490-1AE7-9750-A63BD039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39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4351D0-D6B3-3479-F3BD-70C60497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10. </a:t>
            </a:r>
            <a:r>
              <a:rPr lang="ko-KR" altLang="en-US" sz="3600" dirty="0"/>
              <a:t>결절 탐지를 학습하지 못하는 이유</a:t>
            </a:r>
          </a:p>
        </p:txBody>
      </p:sp>
    </p:spTree>
    <p:extLst>
      <p:ext uri="{BB962C8B-B14F-4D97-AF65-F5344CB8AC3E}">
        <p14:creationId xmlns:p14="http://schemas.microsoft.com/office/powerpoint/2010/main" val="369942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9099-9BB6-B403-0D1F-299F884A6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985639-D191-B2D1-209F-AD308546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552648"/>
            <a:ext cx="8683730" cy="2038204"/>
          </a:xfrm>
        </p:spPr>
        <p:txBody>
          <a:bodyPr>
            <a:normAutofit/>
          </a:bodyPr>
          <a:lstStyle/>
          <a:p>
            <a:r>
              <a:rPr lang="en-US" altLang="ko-KR" dirty="0"/>
              <a:t>Ct</a:t>
            </a:r>
            <a:r>
              <a:rPr lang="ko-KR" altLang="en-US" dirty="0"/>
              <a:t> 클래스와 </a:t>
            </a:r>
            <a:r>
              <a:rPr lang="en-US" altLang="ko-KR" dirty="0" err="1"/>
              <a:t>LunaDataset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인스턴스에 삽입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인스턴스를 데이터와 함께 훈련 및 검증 루프를 거쳐 분류 모델에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훈련에 제약이 있는 데이터를 고품질의 결과로 만드는 방법 설명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3FCF66-1A76-0139-8E19-5DA312C7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BCEEDD-71D5-F9D8-5D34-BA399F27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진행할 사항들</a:t>
            </a:r>
          </a:p>
        </p:txBody>
      </p:sp>
    </p:spTree>
    <p:extLst>
      <p:ext uri="{BB962C8B-B14F-4D97-AF65-F5344CB8AC3E}">
        <p14:creationId xmlns:p14="http://schemas.microsoft.com/office/powerpoint/2010/main" val="3807340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774A-C199-FAE5-41A9-08BD83E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069AFA-79A0-D1CD-CFB2-D69925D5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73206"/>
            <a:ext cx="8683730" cy="4373034"/>
          </a:xfrm>
        </p:spPr>
        <p:txBody>
          <a:bodyPr>
            <a:normAutofit/>
          </a:bodyPr>
          <a:lstStyle/>
          <a:p>
            <a:r>
              <a:rPr lang="ko-KR" altLang="en-US" dirty="0"/>
              <a:t>모델 초기화 및 데이터 로딩</a:t>
            </a:r>
            <a:endParaRPr lang="en-US" altLang="ko-KR" dirty="0"/>
          </a:p>
          <a:p>
            <a:r>
              <a:rPr lang="ko-KR" altLang="en-US" dirty="0"/>
              <a:t>임의로 선택한 </a:t>
            </a:r>
            <a:r>
              <a:rPr lang="ko-KR" altLang="en-US" dirty="0" err="1"/>
              <a:t>에포크</a:t>
            </a:r>
            <a:r>
              <a:rPr lang="ko-KR" altLang="en-US" dirty="0"/>
              <a:t> 수로 루프 반복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LunaDataset</a:t>
            </a:r>
            <a:r>
              <a:rPr lang="ko-KR" altLang="en-US" dirty="0"/>
              <a:t>이 반환한 훈련 데이터의 배치 루프 돌기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백그라운드에서 </a:t>
            </a:r>
            <a:r>
              <a:rPr lang="ko-KR" altLang="en-US" dirty="0" err="1"/>
              <a:t>데이터로더</a:t>
            </a:r>
            <a:r>
              <a:rPr lang="ko-KR" altLang="en-US" dirty="0"/>
              <a:t> 워커 프로세스가 적합한 배치 읽기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배치를 분류 모델에 전달하여 결과 획득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추정 결과를 실측 데이터와 비교하여 손실 계산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임시 데이터 구조에 모델의 성능 </a:t>
            </a:r>
            <a:r>
              <a:rPr lang="ko-KR" altLang="en-US" dirty="0" err="1"/>
              <a:t>메트릭</a:t>
            </a:r>
            <a:r>
              <a:rPr lang="ko-KR" altLang="en-US" dirty="0"/>
              <a:t> 기록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오차 역전파로 모델 가중치 조정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검증 데이터 배치로 루프 반복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백그라운드 워커 프로세스에서 검증 데이터 배치 읽기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배치 분류 및 손실 계산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모델이 검증 데이터에 대해 얼마나 잘 작동했는지 기록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매 </a:t>
            </a:r>
            <a:r>
              <a:rPr lang="ko-KR" altLang="en-US" dirty="0" err="1"/>
              <a:t>에포크마다</a:t>
            </a:r>
            <a:r>
              <a:rPr lang="ko-KR" altLang="en-US" dirty="0"/>
              <a:t> 진행 상황과 성능 정보 출력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0D47BB-C0E7-8AD6-10DA-5CDF2A02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F2E1BC-3C0E-6343-470A-9C97B8F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구현의 기본 구조</a:t>
            </a:r>
          </a:p>
        </p:txBody>
      </p:sp>
    </p:spTree>
    <p:extLst>
      <p:ext uri="{BB962C8B-B14F-4D97-AF65-F5344CB8AC3E}">
        <p14:creationId xmlns:p14="http://schemas.microsoft.com/office/powerpoint/2010/main" val="207265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451B-41C9-5CA2-1C3C-59476A6FC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0AF10F-8D26-446A-7BE7-3A4917E4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33" y="1697130"/>
            <a:ext cx="8683730" cy="2038204"/>
          </a:xfrm>
        </p:spPr>
        <p:txBody>
          <a:bodyPr>
            <a:normAutofit/>
          </a:bodyPr>
          <a:lstStyle/>
          <a:p>
            <a:r>
              <a:rPr lang="ko-KR" altLang="en-US" dirty="0"/>
              <a:t>높아진 복잡도로 인하여 구조적인 프로그램 작성 요구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진척에 대한 다양한 </a:t>
            </a:r>
            <a:r>
              <a:rPr lang="ko-KR" altLang="en-US" dirty="0" err="1"/>
              <a:t>메트릭</a:t>
            </a:r>
            <a:r>
              <a:rPr lang="ko-KR" altLang="en-US" dirty="0"/>
              <a:t> 수집 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FBAE35-B5A6-BBFE-4ECD-81F6EE0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C84D13-12C8-9BFA-92A5-73D350CE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부와의 차이점</a:t>
            </a:r>
          </a:p>
        </p:txBody>
      </p:sp>
    </p:spTree>
    <p:extLst>
      <p:ext uri="{BB962C8B-B14F-4D97-AF65-F5344CB8AC3E}">
        <p14:creationId xmlns:p14="http://schemas.microsoft.com/office/powerpoint/2010/main" val="290174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5" y="-1"/>
            <a:ext cx="9134129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애플리케이션의 메인 </a:t>
            </a:r>
            <a:r>
              <a:rPr lang="ko-KR" altLang="en-US" sz="3600" dirty="0" err="1"/>
              <a:t>진입점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13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C1938-162D-D417-F68A-ACAF3033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788C03-3523-F5DA-760A-52125C18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84CDCF3-A75C-001B-7D4F-D8993BD7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애플리케이션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66A7804-8C0E-4CD4-9DED-5C9DC3BD1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723" y="614363"/>
            <a:ext cx="7714205" cy="4251325"/>
          </a:xfrm>
        </p:spPr>
      </p:pic>
    </p:spTree>
    <p:extLst>
      <p:ext uri="{BB962C8B-B14F-4D97-AF65-F5344CB8AC3E}">
        <p14:creationId xmlns:p14="http://schemas.microsoft.com/office/powerpoint/2010/main" val="216244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C1938-162D-D417-F68A-ACAF3033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52DA182-B56C-485E-87B1-3654567E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939" y="824208"/>
            <a:ext cx="4459715" cy="3730724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788C03-3523-F5DA-760A-52125C18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84CDCF3-A75C-001B-7D4F-D8993BD7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통한 애플리케이션 구현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99DD79-F009-406A-B277-601CC845D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721" y="706388"/>
            <a:ext cx="3736482" cy="37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149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63176</TotalTime>
  <Words>993</Words>
  <Application>Microsoft Office PowerPoint</Application>
  <PresentationFormat>화면 슬라이드 쇼(16:9)</PresentationFormat>
  <Paragraphs>192</Paragraphs>
  <Slides>40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나눔스퀘어</vt:lpstr>
      <vt:lpstr>Malgun Gothic</vt:lpstr>
      <vt:lpstr>Arial</vt:lpstr>
      <vt:lpstr>Calibri</vt:lpstr>
      <vt:lpstr>디자인 사용자 지정</vt:lpstr>
      <vt:lpstr>Pytorch DM Chap11</vt:lpstr>
      <vt:lpstr>목차</vt:lpstr>
      <vt:lpstr>1. 기본 모델과 훈련 루프</vt:lpstr>
      <vt:lpstr>이번 장에서 진행할 사항들</vt:lpstr>
      <vt:lpstr>구현의 기본 구조</vt:lpstr>
      <vt:lpstr>1부와의 차이점</vt:lpstr>
      <vt:lpstr>2. 애플리케이션의 메인 진입점</vt:lpstr>
      <vt:lpstr>명령행 애플리케이션</vt:lpstr>
      <vt:lpstr>클래스를 통한 애플리케이션 구현</vt:lpstr>
      <vt:lpstr>3. 사전 훈련 설정과 초기화</vt:lpstr>
      <vt:lpstr>선행되는 초기화 작업</vt:lpstr>
      <vt:lpstr>모델과 옵티마이저 초기화</vt:lpstr>
      <vt:lpstr>데이터 공급</vt:lpstr>
      <vt:lpstr>데이터 로더의 관리</vt:lpstr>
      <vt:lpstr>4. 첫 번째 경로 신경망 설계</vt:lpstr>
      <vt:lpstr>분류 모델의 구조</vt:lpstr>
      <vt:lpstr>LUNA 모델 아키텍처</vt:lpstr>
      <vt:lpstr>백본 블록 구현</vt:lpstr>
      <vt:lpstr>전체 모델</vt:lpstr>
      <vt:lpstr>컨볼루션을 선형으로 변환하기</vt:lpstr>
      <vt:lpstr>초기화</vt:lpstr>
      <vt:lpstr>5. 모델 훈련과 검증</vt:lpstr>
      <vt:lpstr>모델 훈련</vt:lpstr>
      <vt:lpstr>computeBatchLoss 함수</vt:lpstr>
      <vt:lpstr>computeBatchLoss 코드</vt:lpstr>
      <vt:lpstr>샘플별 통계값 기록</vt:lpstr>
      <vt:lpstr>검증 루프</vt:lpstr>
      <vt:lpstr>6. 성능 메트릭 출력</vt:lpstr>
      <vt:lpstr>성능 메트릭 로깅</vt:lpstr>
      <vt:lpstr>logMetrics 함수 시그니처</vt:lpstr>
      <vt:lpstr>종양 여부 마스크 구성</vt:lpstr>
      <vt:lpstr>마스크 사용</vt:lpstr>
      <vt:lpstr>각 레이블별 정확도 계산</vt:lpstr>
      <vt:lpstr>7. 훈련 스크립트 실행</vt:lpstr>
      <vt:lpstr>실행</vt:lpstr>
      <vt:lpstr>8. 모델 평가</vt:lpstr>
      <vt:lpstr>실행 결과</vt:lpstr>
      <vt:lpstr>9. 훈련 관련 메트릭 그려보기</vt:lpstr>
      <vt:lpstr>10. 결절 탐지를 학습하지 못하는 이유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jung</cp:lastModifiedBy>
  <cp:revision>668</cp:revision>
  <dcterms:created xsi:type="dcterms:W3CDTF">2020-07-16T08:29:37Z</dcterms:created>
  <dcterms:modified xsi:type="dcterms:W3CDTF">2024-02-19T06:53:34Z</dcterms:modified>
</cp:coreProperties>
</file>