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0" r:id="rId3"/>
    <p:sldId id="285" r:id="rId4"/>
    <p:sldId id="286" r:id="rId5"/>
    <p:sldId id="271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6" r:id="rId33"/>
    <p:sldId id="314" r:id="rId34"/>
    <p:sldId id="315" r:id="rId35"/>
    <p:sldId id="269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gQmPjowxBLMjdiZ19Z5EceMAGM/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g" initials="j" lastIdx="1" clrIdx="0">
    <p:extLst>
      <p:ext uri="{19B8F6BF-5375-455C-9EA6-DF929625EA0E}">
        <p15:presenceInfo xmlns:p15="http://schemas.microsoft.com/office/powerpoint/2012/main" userId="j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344"/>
    <a:srgbClr val="4E6637"/>
    <a:srgbClr val="212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0A0A61-1CE1-43FC-A0B2-4807F1D7D8E0}">
  <a:tblStyle styleId="{750A0A61-1CE1-43FC-A0B2-4807F1D7D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2"/>
    <p:restoredTop sz="92718" autoAdjust="0"/>
  </p:normalViewPr>
  <p:slideViewPr>
    <p:cSldViewPr snapToGrid="0">
      <p:cViewPr varScale="1">
        <p:scale>
          <a:sx n="202" d="100"/>
          <a:sy n="202" d="100"/>
        </p:scale>
        <p:origin x="1340" y="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39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CB9E0D-ADA4-6A3E-9130-C725CFA765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1A596-DA9A-AD1B-B3DD-0FD3035074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41C10-C4F4-41DF-A635-3783B359AC65}" type="datetimeFigureOut">
              <a:rPr lang="en-CA" smtClean="0"/>
              <a:t>2024-02-06</a:t>
            </a:fld>
            <a:endParaRPr lang="en-CA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C3AC-0884-16C3-97E8-E1C02B333C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039AC-20CA-BB63-F479-60825B9CFA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7CAA1-E64A-44A7-B1CD-5D64420BD7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8527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o, w, x, b</a:t>
            </a:r>
            <a:r>
              <a:rPr lang="ko-KR" altLang="en-US" dirty="0"/>
              <a:t>의 </a:t>
            </a:r>
            <a:r>
              <a:rPr lang="en-US" altLang="ko-KR" dirty="0"/>
              <a:t> </a:t>
            </a:r>
            <a:r>
              <a:rPr lang="ko-KR" altLang="en-US" dirty="0"/>
              <a:t>형태 말하고</a:t>
            </a:r>
            <a:endParaRPr lang="en-US" altLang="ko-KR" dirty="0"/>
          </a:p>
          <a:p>
            <a:r>
              <a:rPr lang="ko-KR" altLang="en-US" dirty="0"/>
              <a:t>벡터의 경우 표현식을 계층</a:t>
            </a:r>
            <a:r>
              <a:rPr lang="en-US" altLang="ko-KR" dirty="0"/>
              <a:t>(layer)</a:t>
            </a:r>
            <a:r>
              <a:rPr lang="ko-KR" altLang="en-US" dirty="0"/>
              <a:t>라고 말한다는 점</a:t>
            </a:r>
          </a:p>
        </p:txBody>
      </p:sp>
    </p:spTree>
    <p:extLst>
      <p:ext uri="{BB962C8B-B14F-4D97-AF65-F5344CB8AC3E}">
        <p14:creationId xmlns:p14="http://schemas.microsoft.com/office/powerpoint/2010/main" val="696086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7829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2575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8007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4321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930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7853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</a:t>
            </a:r>
            <a:r>
              <a:rPr lang="ko-KR" altLang="en-US" dirty="0"/>
              <a:t>는 입력 데이터 </a:t>
            </a:r>
            <a:r>
              <a:rPr lang="en-US" altLang="ko-KR" dirty="0"/>
              <a:t>X</a:t>
            </a:r>
            <a:r>
              <a:rPr lang="ko-KR" altLang="en-US" dirty="0"/>
              <a:t>는 출력 데이터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7628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8493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9162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91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선형 모델은 파라미터를 조정하여 정답에 가까워지도록 추정</a:t>
            </a:r>
            <a:endParaRPr lang="en-US" altLang="ko-KR" dirty="0"/>
          </a:p>
          <a:p>
            <a:r>
              <a:rPr lang="ko-KR" altLang="en-US" dirty="0"/>
              <a:t>신경망은 다름</a:t>
            </a:r>
          </a:p>
        </p:txBody>
      </p:sp>
    </p:spTree>
    <p:extLst>
      <p:ext uri="{BB962C8B-B14F-4D97-AF65-F5344CB8AC3E}">
        <p14:creationId xmlns:p14="http://schemas.microsoft.com/office/powerpoint/2010/main" val="859584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t_u.shape</a:t>
            </a:r>
            <a:r>
              <a:rPr lang="en-US" altLang="ko-KR" dirty="0"/>
              <a:t> = </a:t>
            </a:r>
            <a:r>
              <a:rPr lang="en-US" altLang="ko-KR" dirty="0" err="1"/>
              <a:t>torch.Size</a:t>
            </a:r>
            <a:r>
              <a:rPr lang="en-US" altLang="ko-KR" dirty="0"/>
              <a:t>([4898, 1, 11]), </a:t>
            </a:r>
            <a:r>
              <a:rPr lang="en-US" altLang="ko-KR" dirty="0" err="1"/>
              <a:t>t_c.shape</a:t>
            </a:r>
            <a:r>
              <a:rPr lang="en-US" altLang="ko-KR" dirty="0"/>
              <a:t> = </a:t>
            </a:r>
            <a:r>
              <a:rPr lang="en-US" altLang="ko-KR" dirty="0" err="1"/>
              <a:t>torch.Size</a:t>
            </a:r>
            <a:r>
              <a:rPr lang="en-US" altLang="ko-KR" dirty="0"/>
              <a:t>([4898, 1])</a:t>
            </a:r>
          </a:p>
          <a:p>
            <a:r>
              <a:rPr lang="ko-KR" altLang="en-US" dirty="0"/>
              <a:t>신경망 </a:t>
            </a:r>
            <a:r>
              <a:rPr lang="ko-KR" altLang="en-US" dirty="0" err="1"/>
              <a:t>입력층</a:t>
            </a:r>
            <a:r>
              <a:rPr lang="ko-KR" altLang="en-US" dirty="0"/>
              <a:t> 입력 피처 </a:t>
            </a:r>
            <a:r>
              <a:rPr lang="en-US" altLang="ko-KR" dirty="0"/>
              <a:t>11</a:t>
            </a:r>
            <a:r>
              <a:rPr lang="ko-KR" altLang="en-US" dirty="0"/>
              <a:t>개임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258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1623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ko-KR" altLang="en-US" dirty="0"/>
              <a:t>가 가장 성능이 좋아 최신</a:t>
            </a:r>
            <a:r>
              <a:rPr lang="en-US" altLang="ko-KR" dirty="0"/>
              <a:t>(2020</a:t>
            </a:r>
            <a:r>
              <a:rPr lang="ko-KR" altLang="en-US" dirty="0"/>
              <a:t>년 기준</a:t>
            </a:r>
            <a:r>
              <a:rPr lang="en-US" altLang="ko-KR" dirty="0"/>
              <a:t>)</a:t>
            </a:r>
            <a:r>
              <a:rPr lang="ko-KR" altLang="en-US" dirty="0"/>
              <a:t> 연구 결과에 자주 쓰인다는 점</a:t>
            </a:r>
            <a:r>
              <a:rPr lang="en-US" altLang="ko-KR" dirty="0"/>
              <a:t>, </a:t>
            </a:r>
            <a:r>
              <a:rPr lang="ko-KR" altLang="en-US" dirty="0" err="1"/>
              <a:t>시그모이드는</a:t>
            </a:r>
            <a:r>
              <a:rPr lang="ko-KR" altLang="en-US" dirty="0"/>
              <a:t> 초반에만 쓰이다가 잘 안 쓴다는 점</a:t>
            </a:r>
            <a:endParaRPr lang="en-US" altLang="ko-KR" dirty="0"/>
          </a:p>
          <a:p>
            <a:r>
              <a:rPr lang="ko-KR" altLang="en-US" dirty="0"/>
              <a:t>제한이 따로 없으므로 좋은 결과 나오는 함수 사용</a:t>
            </a:r>
          </a:p>
        </p:txBody>
      </p:sp>
    </p:spTree>
    <p:extLst>
      <p:ext uri="{BB962C8B-B14F-4D97-AF65-F5344CB8AC3E}">
        <p14:creationId xmlns:p14="http://schemas.microsoft.com/office/powerpoint/2010/main" val="1972859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__call__</a:t>
            </a:r>
            <a:r>
              <a:rPr lang="ko-KR" altLang="en-US" dirty="0"/>
              <a:t>은 </a:t>
            </a:r>
            <a:r>
              <a:rPr lang="en-US" altLang="ko-KR" dirty="0"/>
              <a:t>forward </a:t>
            </a:r>
            <a:r>
              <a:rPr lang="ko-KR" altLang="en-US" dirty="0"/>
              <a:t>호출 전후로 작업을 수행하므로 </a:t>
            </a:r>
            <a:r>
              <a:rPr lang="en-US" altLang="ko-KR" dirty="0"/>
              <a:t>forward</a:t>
            </a:r>
            <a:r>
              <a:rPr lang="ko-KR" altLang="en-US" dirty="0"/>
              <a:t>를 직접 호출하지 않는 편이 좋음</a:t>
            </a:r>
          </a:p>
        </p:txBody>
      </p:sp>
    </p:spTree>
    <p:extLst>
      <p:ext uri="{BB962C8B-B14F-4D97-AF65-F5344CB8AC3E}">
        <p14:creationId xmlns:p14="http://schemas.microsoft.com/office/powerpoint/2010/main" val="42691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 크기 </a:t>
            </a:r>
            <a:r>
              <a:rPr lang="en-US" altLang="ko-KR" dirty="0"/>
              <a:t>= </a:t>
            </a:r>
            <a:r>
              <a:rPr lang="ko-KR" altLang="en-US" dirty="0"/>
              <a:t>입력 피처의 수</a:t>
            </a:r>
            <a:endParaRPr lang="en-US" altLang="ko-KR" dirty="0"/>
          </a:p>
          <a:p>
            <a:r>
              <a:rPr lang="ko-KR" altLang="en-US" dirty="0"/>
              <a:t>피처의 수는 모델의 용량과 연관 있음</a:t>
            </a:r>
          </a:p>
        </p:txBody>
      </p:sp>
    </p:spTree>
    <p:extLst>
      <p:ext uri="{BB962C8B-B14F-4D97-AF65-F5344CB8AC3E}">
        <p14:creationId xmlns:p14="http://schemas.microsoft.com/office/powerpoint/2010/main" val="662099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bias </a:t>
            </a:r>
            <a:r>
              <a:rPr lang="ko-KR" altLang="en-US" dirty="0"/>
              <a:t>나오는 거 보여주기</a:t>
            </a:r>
          </a:p>
        </p:txBody>
      </p:sp>
    </p:spTree>
    <p:extLst>
      <p:ext uri="{BB962C8B-B14F-4D97-AF65-F5344CB8AC3E}">
        <p14:creationId xmlns:p14="http://schemas.microsoft.com/office/powerpoint/2010/main" val="74358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 = </a:t>
            </a:r>
            <a:r>
              <a:rPr lang="ko-KR" altLang="en-US" dirty="0"/>
              <a:t>배치의 크기</a:t>
            </a:r>
            <a:r>
              <a:rPr lang="en-US" altLang="ko-KR" dirty="0"/>
              <a:t>, Nin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입력 피처의 크기일 때</a:t>
            </a:r>
            <a:r>
              <a:rPr lang="en-US" altLang="ko-KR" dirty="0"/>
              <a:t>, </a:t>
            </a:r>
            <a:r>
              <a:rPr lang="ko-KR" altLang="en-US" dirty="0"/>
              <a:t>크기가 </a:t>
            </a:r>
            <a:r>
              <a:rPr lang="en-US" altLang="ko-KR" dirty="0"/>
              <a:t>B*Nin</a:t>
            </a:r>
            <a:r>
              <a:rPr lang="ko-KR" altLang="en-US" dirty="0"/>
              <a:t>인 입력 </a:t>
            </a:r>
            <a:r>
              <a:rPr lang="ko-KR" altLang="en-US" dirty="0" err="1"/>
              <a:t>텐서로</a:t>
            </a:r>
            <a:r>
              <a:rPr lang="ko-KR" altLang="en-US" dirty="0"/>
              <a:t> 모델 실행하는 예</a:t>
            </a:r>
          </a:p>
        </p:txBody>
      </p:sp>
    </p:spTree>
    <p:extLst>
      <p:ext uri="{BB962C8B-B14F-4D97-AF65-F5344CB8AC3E}">
        <p14:creationId xmlns:p14="http://schemas.microsoft.com/office/powerpoint/2010/main" val="4003835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배치 수행하는 이유는 </a:t>
            </a:r>
            <a:r>
              <a:rPr lang="ko-KR" altLang="en-US" dirty="0" err="1"/>
              <a:t>연산량을</a:t>
            </a:r>
            <a:r>
              <a:rPr lang="ko-KR" altLang="en-US" dirty="0"/>
              <a:t> 크게 만들어 준비한 자원을 최대한 활용하기 위함</a:t>
            </a:r>
          </a:p>
        </p:txBody>
      </p:sp>
    </p:spTree>
    <p:extLst>
      <p:ext uri="{BB962C8B-B14F-4D97-AF65-F5344CB8AC3E}">
        <p14:creationId xmlns:p14="http://schemas.microsoft.com/office/powerpoint/2010/main" val="1879930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973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2">
            <a:extLst>
              <a:ext uri="{FF2B5EF4-FFF2-40B4-BE49-F238E27FC236}">
                <a16:creationId xmlns:a16="http://schemas.microsoft.com/office/drawing/2014/main" id="{D2E5EF59-9093-E225-9A21-1FA9AA765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4123" y="2813005"/>
            <a:ext cx="6050744" cy="1234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spc="300">
                <a:latin typeface="+mn-lt"/>
                <a:ea typeface="나눔스퀘어" panose="020B0600000101010101" pitchFamily="50" charset="-127"/>
                <a:cs typeface="Calibri" panose="020F0502020204030204" pitchFamily="34" charset="0"/>
              </a:defRPr>
            </a:lvl1pPr>
          </a:lstStyle>
          <a:p>
            <a:r>
              <a:rPr lang="en-CA" dirty="0" err="1"/>
              <a:t>yyyy</a:t>
            </a:r>
            <a:r>
              <a:rPr lang="en-CA" dirty="0"/>
              <a:t>-mm-dd</a:t>
            </a:r>
          </a:p>
          <a:p>
            <a:r>
              <a:rPr lang="en-CA" dirty="0" err="1"/>
              <a:t>HnVLab</a:t>
            </a:r>
            <a:endParaRPr lang="en-CA" dirty="0"/>
          </a:p>
          <a:p>
            <a:r>
              <a:rPr lang="ko-KR" altLang="en-US" dirty="0"/>
              <a:t>이름</a:t>
            </a:r>
            <a:endParaRPr lang="en-CA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sp>
        <p:nvSpPr>
          <p:cNvPr id="18" name="Google Shape;13;p3">
            <a:extLst>
              <a:ext uri="{FF2B5EF4-FFF2-40B4-BE49-F238E27FC236}">
                <a16:creationId xmlns:a16="http://schemas.microsoft.com/office/drawing/2014/main" id="{CE01C8B8-4D53-B2E5-7921-589C1A6316E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6443" y="1009849"/>
            <a:ext cx="871952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307DB4C-51F1-CE9B-3568-3FEC847A7E51}"/>
              </a:ext>
            </a:extLst>
          </p:cNvPr>
          <p:cNvCxnSpPr>
            <a:cxnSpLocks/>
          </p:cNvCxnSpPr>
          <p:nvPr userDrawn="1"/>
        </p:nvCxnSpPr>
        <p:spPr>
          <a:xfrm>
            <a:off x="216443" y="661184"/>
            <a:ext cx="8726104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4FA42C3-1746-ADF7-7495-FEC73E3BE6F7}"/>
              </a:ext>
            </a:extLst>
          </p:cNvPr>
          <p:cNvGrpSpPr/>
          <p:nvPr userDrawn="1"/>
        </p:nvGrpSpPr>
        <p:grpSpPr>
          <a:xfrm>
            <a:off x="209860" y="2223409"/>
            <a:ext cx="8726104" cy="0"/>
            <a:chOff x="187375" y="2223409"/>
            <a:chExt cx="8726104" cy="0"/>
          </a:xfrm>
        </p:grpSpPr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7FFA8791-FFEE-9C9E-BD35-A78EBD4E17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375" y="2223409"/>
              <a:ext cx="6277433" cy="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485B8958-1472-BDB6-C9C9-50DD6C4309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4808" y="2223409"/>
              <a:ext cx="2448671" cy="0"/>
            </a:xfrm>
            <a:prstGeom prst="line">
              <a:avLst/>
            </a:prstGeom>
            <a:ln w="44450">
              <a:solidFill>
                <a:srgbClr val="2C734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1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1"/>
            <a:ext cx="8683730" cy="4251011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82F6C43D-55D5-1364-577E-EC3159BC092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492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2"/>
            <a:ext cx="8683730" cy="4135368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B8F8755B-9990-6E2F-1633-40F4FB764D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817472"/>
            <a:ext cx="5869616" cy="144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논문 등 출처 </a:t>
            </a:r>
            <a:r>
              <a:rPr lang="en-CA" altLang="ko-KR" dirty="0"/>
              <a:t>(</a:t>
            </a:r>
            <a:r>
              <a:rPr lang="ko-KR" altLang="en-US" dirty="0"/>
              <a:t>예</a:t>
            </a:r>
            <a:r>
              <a:rPr lang="en-CA" altLang="ko-KR" dirty="0"/>
              <a:t>: 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Redmon, Joseph, et al. "You only look once: Unified, real-time object detection." </a:t>
            </a:r>
            <a:r>
              <a:rPr lang="en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2016.)</a:t>
            </a:r>
            <a:endParaRPr lang="en-CA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0066CB1F-7A94-97FC-AD00-4B2C65DC5A8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79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">
            <a:extLst>
              <a:ext uri="{FF2B5EF4-FFF2-40B4-BE49-F238E27FC236}">
                <a16:creationId xmlns:a16="http://schemas.microsoft.com/office/drawing/2014/main" id="{0FBD3CC1-CBC7-EE84-3764-CA1A75EBB616}"/>
              </a:ext>
            </a:extLst>
          </p:cNvPr>
          <p:cNvCxnSpPr>
            <a:cxnSpLocks/>
          </p:cNvCxnSpPr>
          <p:nvPr userDrawn="1"/>
        </p:nvCxnSpPr>
        <p:spPr>
          <a:xfrm>
            <a:off x="577998" y="2959452"/>
            <a:ext cx="8072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13;p3">
            <a:extLst>
              <a:ext uri="{FF2B5EF4-FFF2-40B4-BE49-F238E27FC236}">
                <a16:creationId xmlns:a16="http://schemas.microsoft.com/office/drawing/2014/main" id="{52445F32-41E7-2352-2500-A138AB7B018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99540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감사합니다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7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2D2BF-F713-99D1-922C-AC3C0CDC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FEE06-E57E-36FF-F575-9FAC00F3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69AFE-4456-8313-6D2B-E93082BB8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479799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916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11B3D3C4-5C99-2A77-5DDD-DF42CF88E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2024-02-06</a:t>
            </a:r>
          </a:p>
          <a:p>
            <a:r>
              <a:rPr kumimoji="1" lang="en-US" altLang="ko-Kore-KR" dirty="0" err="1"/>
              <a:t>HnVLab</a:t>
            </a:r>
            <a:endParaRPr kumimoji="1" lang="en-US" altLang="ko-Kore-KR" dirty="0"/>
          </a:p>
          <a:p>
            <a:r>
              <a:rPr kumimoji="1" lang="ko-KR" altLang="en-US" dirty="0"/>
              <a:t>김태윤</a:t>
            </a:r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8128EC-B845-432B-AB2E-76F1ABD3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Pytorch</a:t>
            </a:r>
            <a:r>
              <a:rPr kumimoji="1" lang="en-US" altLang="en-US" dirty="0"/>
              <a:t> DM Chap6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0785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F86DFB-1E87-48A3-A9ED-6C65237F3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44" y="1603908"/>
            <a:ext cx="8683730" cy="1935684"/>
          </a:xfrm>
        </p:spPr>
        <p:txBody>
          <a:bodyPr>
            <a:normAutofit/>
          </a:bodyPr>
          <a:lstStyle/>
          <a:p>
            <a:r>
              <a:rPr lang="ko-KR" altLang="en-US" dirty="0"/>
              <a:t>신경망 모델은 고차원의 비선형 작업에도 근사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데이터를 표현하는 함수에 대해 고민할 필요가 없음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4E34DC-47DB-485D-AFA1-E8A6FB24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64C8EB7-F5A8-4336-9274-BEBFC6E7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신경망의 장점</a:t>
            </a:r>
          </a:p>
        </p:txBody>
      </p:sp>
    </p:spTree>
    <p:extLst>
      <p:ext uri="{BB962C8B-B14F-4D97-AF65-F5344CB8AC3E}">
        <p14:creationId xmlns:p14="http://schemas.microsoft.com/office/powerpoint/2010/main" val="39389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3F4335-0162-D370-2497-34C3E74F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7CCC86-161E-285D-1158-055AD4E2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FC4163-D2BF-732E-20E1-581FF8F2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E25EA9-571D-BEC9-8561-A1A06C9471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4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037465-B233-8298-E211-51A86F57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3B0D3A-6344-C9AF-2625-7D89913C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15F89D4-7C1C-C512-1A36-5EA50256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4D928C-C9E2-4B71-E841-1AE25A9B0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2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F86DFB-1E87-48A3-A9ED-6C65237F3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1552648"/>
            <a:ext cx="8683730" cy="2038204"/>
          </a:xfrm>
        </p:spPr>
        <p:txBody>
          <a:bodyPr>
            <a:normAutofit/>
          </a:bodyPr>
          <a:lstStyle/>
          <a:p>
            <a:r>
              <a:rPr lang="ko-KR" altLang="en-US" dirty="0"/>
              <a:t>고수준의 비선형적 현상에 대해 명시적인 모델 없이 근사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입출력쌍과 손실 함수를 제공하여 일반 모델을 특정 작업에 최적화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명시적인 모델에는 한계가 있으므로 데이터에 기반하여 문제 해결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4E34DC-47DB-485D-AFA1-E8A6FB24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64C8EB7-F5A8-4336-9274-BEBFC6E7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학습의 의미</a:t>
            </a:r>
          </a:p>
        </p:txBody>
      </p:sp>
    </p:spTree>
    <p:extLst>
      <p:ext uri="{BB962C8B-B14F-4D97-AF65-F5344CB8AC3E}">
        <p14:creationId xmlns:p14="http://schemas.microsoft.com/office/powerpoint/2010/main" val="2203496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6A6D633-E314-43B0-96F4-A83A0E271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intensity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9144001" cy="514555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3EEBB7-82A7-4759-8C43-7CD0B984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D71022B-5490-4B5F-919B-39739AE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4" y="2163818"/>
            <a:ext cx="8683730" cy="815863"/>
          </a:xfrm>
        </p:spPr>
        <p:txBody>
          <a:bodyPr/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파이토치</a:t>
            </a:r>
            <a:r>
              <a:rPr lang="ko-KR" altLang="en-US" sz="3600" dirty="0"/>
              <a:t> </a:t>
            </a:r>
            <a:r>
              <a:rPr lang="en-US" altLang="ko-KR" sz="3600" dirty="0" err="1"/>
              <a:t>nn</a:t>
            </a:r>
            <a:r>
              <a:rPr lang="en-US" altLang="ko-KR" sz="3600" dirty="0"/>
              <a:t> </a:t>
            </a:r>
            <a:r>
              <a:rPr lang="ko-KR" altLang="en-US" sz="3600" dirty="0"/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184130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091FDDC-205E-DEF9-7103-D4123886E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 전용 </a:t>
            </a:r>
            <a:r>
              <a:rPr lang="ko-KR" altLang="en-US" dirty="0" err="1"/>
              <a:t>서브모듈</a:t>
            </a:r>
            <a:endParaRPr lang="en-US" altLang="ko-KR" dirty="0"/>
          </a:p>
          <a:p>
            <a:r>
              <a:rPr lang="ko-KR" altLang="en-US" dirty="0"/>
              <a:t>모든 신경망 아키텍처를 만들 수 있는 모듈</a:t>
            </a:r>
            <a:endParaRPr lang="en-US" altLang="ko-KR" dirty="0"/>
          </a:p>
          <a:p>
            <a:r>
              <a:rPr lang="en-US" altLang="ko-KR" dirty="0" err="1"/>
              <a:t>nn.Module</a:t>
            </a:r>
            <a:r>
              <a:rPr lang="en-US" altLang="ko-KR" dirty="0"/>
              <a:t> </a:t>
            </a:r>
            <a:r>
              <a:rPr lang="ko-KR" altLang="en-US" dirty="0"/>
              <a:t>베이스 클래스에서 파생된 파이썬 클래스</a:t>
            </a:r>
            <a:endParaRPr lang="en-US" altLang="ko-KR" dirty="0"/>
          </a:p>
          <a:p>
            <a:r>
              <a:rPr lang="en-US" altLang="ko-KR" dirty="0"/>
              <a:t>Parameter</a:t>
            </a:r>
            <a:r>
              <a:rPr lang="ko-KR" altLang="en-US" dirty="0"/>
              <a:t>를 인자로 받아 훈련 과정을 통해 값을 최적화</a:t>
            </a:r>
            <a:endParaRPr lang="en-US" altLang="ko-KR" dirty="0"/>
          </a:p>
          <a:p>
            <a:r>
              <a:rPr lang="ko-KR" altLang="en-US" dirty="0"/>
              <a:t>하나 이상의 서브 모듈을 속성으로 가지며 파라미터 추적 가능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 err="1"/>
              <a:t>nn.Module</a:t>
            </a:r>
            <a:r>
              <a:rPr lang="en-US" altLang="ko-KR" dirty="0"/>
              <a:t> </a:t>
            </a:r>
            <a:r>
              <a:rPr lang="ko-KR" altLang="en-US" dirty="0"/>
              <a:t>서브클래스에는 </a:t>
            </a:r>
            <a:r>
              <a:rPr lang="en-US" altLang="ko-KR" dirty="0"/>
              <a:t>__call__ </a:t>
            </a:r>
            <a:r>
              <a:rPr lang="ko-KR" altLang="en-US" dirty="0"/>
              <a:t>메소드 정의되어 있음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torch.nn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0D33048-3D30-BC9B-AAE5-17AADE65B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86" y="1720633"/>
            <a:ext cx="8620489" cy="318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60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nn.Linear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8F6E5A4-66AE-9DE9-1553-83B4B155E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013" y="1978947"/>
            <a:ext cx="8683625" cy="1522156"/>
          </a:xfrm>
        </p:spPr>
      </p:pic>
    </p:spTree>
    <p:extLst>
      <p:ext uri="{BB962C8B-B14F-4D97-AF65-F5344CB8AC3E}">
        <p14:creationId xmlns:p14="http://schemas.microsoft.com/office/powerpoint/2010/main" val="194657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nn.Linear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CB931B2-0719-DD8D-8ED1-089830DD0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474" y="1836820"/>
            <a:ext cx="7665051" cy="1469860"/>
          </a:xfrm>
        </p:spPr>
      </p:pic>
    </p:spTree>
    <p:extLst>
      <p:ext uri="{BB962C8B-B14F-4D97-AF65-F5344CB8AC3E}">
        <p14:creationId xmlns:p14="http://schemas.microsoft.com/office/powerpoint/2010/main" val="178551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 입력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C8EBD14-639E-904B-D58F-DECC1D156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7403" y="902336"/>
            <a:ext cx="5229193" cy="3338828"/>
          </a:xfrm>
        </p:spPr>
      </p:pic>
    </p:spTree>
    <p:extLst>
      <p:ext uri="{BB962C8B-B14F-4D97-AF65-F5344CB8AC3E}">
        <p14:creationId xmlns:p14="http://schemas.microsoft.com/office/powerpoint/2010/main" val="3700047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19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 최적화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D606A91-66A1-C5D2-052E-7A80B9B2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6F8890-FFF0-D6ED-625C-2349CA3DA6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24321" y="1606899"/>
            <a:ext cx="6689220" cy="22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4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2864D2-0DCA-4204-91D0-BF0FBE99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32" y="1056688"/>
            <a:ext cx="7766135" cy="350919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800" dirty="0"/>
              <a:t>인공 뉴런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 err="1"/>
              <a:t>파이토치</a:t>
            </a:r>
            <a:r>
              <a:rPr lang="ko-KR" altLang="en-US" sz="2800" dirty="0"/>
              <a:t> </a:t>
            </a:r>
            <a:r>
              <a:rPr lang="en-US" altLang="ko-KR" sz="2800" dirty="0" err="1"/>
              <a:t>nn</a:t>
            </a:r>
            <a:r>
              <a:rPr lang="en-US" altLang="ko-KR" sz="2800" dirty="0"/>
              <a:t> </a:t>
            </a:r>
            <a:r>
              <a:rPr lang="ko-KR" altLang="en-US" sz="2800" dirty="0"/>
              <a:t>모듈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/>
              <a:t>드디어 신경망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/>
              <a:t>연습 문제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F1AE80-2C61-4A35-B6CF-B0708874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5326983-4F26-45FE-857F-5B0AFB9B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747173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20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E425748-A1D5-37E7-0FA7-4116C8449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5493" y="1454567"/>
            <a:ext cx="5973009" cy="828791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1529F6-501E-0152-2594-15A8051F5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391" y="2780406"/>
            <a:ext cx="315321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24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21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35A4A0E-CF93-76CF-BD69-73099DCEC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0662" y="1215813"/>
            <a:ext cx="7716327" cy="3048425"/>
          </a:xfrm>
        </p:spPr>
      </p:pic>
    </p:spTree>
    <p:extLst>
      <p:ext uri="{BB962C8B-B14F-4D97-AF65-F5344CB8AC3E}">
        <p14:creationId xmlns:p14="http://schemas.microsoft.com/office/powerpoint/2010/main" val="1128958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22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C8CA73B-3316-871A-1BC8-8E9213103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31538" y="1436491"/>
            <a:ext cx="8683625" cy="2830709"/>
          </a:xfrm>
        </p:spPr>
      </p:pic>
    </p:spTree>
    <p:extLst>
      <p:ext uri="{BB962C8B-B14F-4D97-AF65-F5344CB8AC3E}">
        <p14:creationId xmlns:p14="http://schemas.microsoft.com/office/powerpoint/2010/main" val="127336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6A6D633-E314-43B0-96F4-A83A0E271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intensity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9144001" cy="514555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3EEBB7-82A7-4759-8C43-7CD0B984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D71022B-5490-4B5F-919B-39739AE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4" y="2163818"/>
            <a:ext cx="8683730" cy="815863"/>
          </a:xfrm>
        </p:spPr>
        <p:txBody>
          <a:bodyPr/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드디어 신경망</a:t>
            </a:r>
          </a:p>
        </p:txBody>
      </p:sp>
    </p:spTree>
    <p:extLst>
      <p:ext uri="{BB962C8B-B14F-4D97-AF65-F5344CB8AC3E}">
        <p14:creationId xmlns:p14="http://schemas.microsoft.com/office/powerpoint/2010/main" val="25080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24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구현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1E8D8FD-780C-600B-CD06-A0E6BF6BD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1990" y="1358811"/>
            <a:ext cx="5760019" cy="2425877"/>
          </a:xfrm>
        </p:spPr>
      </p:pic>
    </p:spTree>
    <p:extLst>
      <p:ext uri="{BB962C8B-B14F-4D97-AF65-F5344CB8AC3E}">
        <p14:creationId xmlns:p14="http://schemas.microsoft.com/office/powerpoint/2010/main" val="1826668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25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구현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4AF0D581-B980-D466-9967-F1B90E33C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538" y="1241748"/>
            <a:ext cx="8683625" cy="2660003"/>
          </a:xfrm>
        </p:spPr>
      </p:pic>
    </p:spTree>
    <p:extLst>
      <p:ext uri="{BB962C8B-B14F-4D97-AF65-F5344CB8AC3E}">
        <p14:creationId xmlns:p14="http://schemas.microsoft.com/office/powerpoint/2010/main" val="4110330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26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구현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6516091-0A35-1C56-5EE7-135AF210A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6916" y="682361"/>
            <a:ext cx="6030167" cy="406774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0691BE-4491-6585-03DA-944AE0333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838381"/>
            <a:ext cx="422969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9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27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구현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B379D4C-6031-C2E7-A21B-D30516006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5167" y="614363"/>
            <a:ext cx="4147317" cy="4251325"/>
          </a:xfrm>
        </p:spPr>
      </p:pic>
    </p:spTree>
    <p:extLst>
      <p:ext uri="{BB962C8B-B14F-4D97-AF65-F5344CB8AC3E}">
        <p14:creationId xmlns:p14="http://schemas.microsoft.com/office/powerpoint/2010/main" val="44797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28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모델과의 비교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1058D1-9C58-3D91-EAB8-760D241C2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6" y="599352"/>
            <a:ext cx="7874010" cy="4191005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33D1A21-C75C-4B4C-874E-42634C316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22158" y="3285846"/>
            <a:ext cx="5158326" cy="1504512"/>
          </a:xfrm>
        </p:spPr>
      </p:pic>
    </p:spTree>
    <p:extLst>
      <p:ext uri="{BB962C8B-B14F-4D97-AF65-F5344CB8AC3E}">
        <p14:creationId xmlns:p14="http://schemas.microsoft.com/office/powerpoint/2010/main" val="308311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6A6D633-E314-43B0-96F4-A83A0E271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intensity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9144001" cy="514555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3EEBB7-82A7-4759-8C43-7CD0B984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D71022B-5490-4B5F-919B-39739AE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4" y="2163818"/>
            <a:ext cx="8683730" cy="815863"/>
          </a:xfrm>
        </p:spPr>
        <p:txBody>
          <a:bodyPr/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290838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88A2932-4D38-4ED5-8E83-BB287415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1838257"/>
            <a:ext cx="8683730" cy="146698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이전 장에서 단순한 예제로 모델의 학습 방법에 집중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파이토치가</a:t>
            </a:r>
            <a:r>
              <a:rPr lang="ko-KR" altLang="en-US" dirty="0"/>
              <a:t> 제공하는 기능으로 완전한 인공 신경망을 구현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7D90BC-308C-4CE7-B565-AEAD466F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FBA45C6-02C0-4EEF-9D00-00A70E8C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도입부</a:t>
            </a:r>
          </a:p>
        </p:txBody>
      </p:sp>
    </p:spTree>
    <p:extLst>
      <p:ext uri="{BB962C8B-B14F-4D97-AF65-F5344CB8AC3E}">
        <p14:creationId xmlns:p14="http://schemas.microsoft.com/office/powerpoint/2010/main" val="97945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30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008"/>
            <a:ext cx="9144000" cy="414217"/>
          </a:xfrm>
        </p:spPr>
        <p:txBody>
          <a:bodyPr/>
          <a:lstStyle/>
          <a:p>
            <a:r>
              <a:rPr lang="ko-KR" altLang="en-US" dirty="0"/>
              <a:t>간단한 신경망 모델을 여러 </a:t>
            </a:r>
            <a:r>
              <a:rPr lang="ko-KR" altLang="en-US" dirty="0" err="1"/>
              <a:t>은닉층</a:t>
            </a:r>
            <a:r>
              <a:rPr lang="ko-KR" altLang="en-US" dirty="0"/>
              <a:t> 뉴런과 </a:t>
            </a:r>
            <a:r>
              <a:rPr lang="ko-KR" altLang="en-US" dirty="0" err="1"/>
              <a:t>학습률로</a:t>
            </a:r>
            <a:r>
              <a:rPr lang="ko-KR" altLang="en-US" dirty="0"/>
              <a:t> 실험해보라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646F903F-A692-B7B3-1E2B-87548687D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26828" y="590570"/>
            <a:ext cx="4295553" cy="4251325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7838040-4B1F-5D00-1921-D2F95BFD4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618" y="590570"/>
            <a:ext cx="4295554" cy="408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38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31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008"/>
            <a:ext cx="9144000" cy="414217"/>
          </a:xfrm>
        </p:spPr>
        <p:txBody>
          <a:bodyPr/>
          <a:lstStyle/>
          <a:p>
            <a:r>
              <a:rPr lang="ko-KR" altLang="en-US" dirty="0"/>
              <a:t>간단한 신경망 모델을 여러 </a:t>
            </a:r>
            <a:r>
              <a:rPr lang="ko-KR" altLang="en-US" dirty="0" err="1"/>
              <a:t>은닉층</a:t>
            </a:r>
            <a:r>
              <a:rPr lang="ko-KR" altLang="en-US" dirty="0"/>
              <a:t> 뉴런과 </a:t>
            </a:r>
            <a:r>
              <a:rPr lang="ko-KR" altLang="en-US" dirty="0" err="1"/>
              <a:t>학습률로</a:t>
            </a:r>
            <a:r>
              <a:rPr lang="ko-KR" altLang="en-US" dirty="0"/>
              <a:t> 실험해보라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A946C52-88B9-CABA-56B1-63B68C2D4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5839" y="1910788"/>
            <a:ext cx="6792322" cy="1321924"/>
          </a:xfrm>
        </p:spPr>
      </p:pic>
    </p:spTree>
    <p:extLst>
      <p:ext uri="{BB962C8B-B14F-4D97-AF65-F5344CB8AC3E}">
        <p14:creationId xmlns:p14="http://schemas.microsoft.com/office/powerpoint/2010/main" val="4169490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32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모델과의 비교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1058D1-9C58-3D91-EAB8-760D241C2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5" y="599353"/>
            <a:ext cx="7860101" cy="4183602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3D2F145-072E-417E-A7B0-C4BC16BD6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253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33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008"/>
            <a:ext cx="9144000" cy="414217"/>
          </a:xfrm>
        </p:spPr>
        <p:txBody>
          <a:bodyPr/>
          <a:lstStyle/>
          <a:p>
            <a:r>
              <a:rPr lang="ko-KR" altLang="en-US" dirty="0"/>
              <a:t>와인 데이터로 적당한 수의 입력 파라미터 가지는 모델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5015D1-1FE6-589A-5D07-74F15D585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4" y="570945"/>
            <a:ext cx="4336297" cy="42905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B31D2F-09F9-A670-C4C2-9830FB8C4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621" y="565817"/>
            <a:ext cx="4336295" cy="429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45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CF9A2-8D75-DF90-D933-A82497C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- </a:t>
            </a:r>
            <a:fld id="{BBFF076F-A898-B846-A356-7049BC8CABD5}" type="slidenum">
              <a:rPr kumimoji="1" lang="ko-Kore-KR" altLang="en-US" smtClean="0"/>
              <a:pPr/>
              <a:t>34</a:t>
            </a:fld>
            <a:r>
              <a:rPr kumimoji="1" lang="en-US" altLang="ko-Kore-KR" dirty="0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732F182-443B-30E5-DE60-98D93750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008"/>
            <a:ext cx="9144000" cy="414217"/>
          </a:xfrm>
        </p:spPr>
        <p:txBody>
          <a:bodyPr/>
          <a:lstStyle/>
          <a:p>
            <a:r>
              <a:rPr lang="ko-KR" altLang="en-US" dirty="0"/>
              <a:t>와인 데이터로 적당한 수의 입력 파라미터 가지는 모델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EB7AAE-9FCF-20FF-12BB-C0A36359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78570" y="3499709"/>
            <a:ext cx="6786857" cy="819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7EC575-BD4D-1843-666E-D65A8FE3C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810" y="966415"/>
            <a:ext cx="4842379" cy="20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51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1B036-E7B9-AE85-98CB-BE7E1B3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7864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6A6D633-E314-43B0-96F4-A83A0E271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intensity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9144001" cy="5145559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3EEBB7-82A7-4759-8C43-7CD0B984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D71022B-5490-4B5F-919B-39739AE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4" y="2163818"/>
            <a:ext cx="8683730" cy="815863"/>
          </a:xfrm>
        </p:spPr>
        <p:txBody>
          <a:bodyPr/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인공 뉴런</a:t>
            </a:r>
          </a:p>
        </p:txBody>
      </p:sp>
    </p:spTree>
    <p:extLst>
      <p:ext uri="{BB962C8B-B14F-4D97-AF65-F5344CB8AC3E}">
        <p14:creationId xmlns:p14="http://schemas.microsoft.com/office/powerpoint/2010/main" val="42978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F86DFB-1E87-48A3-A9ED-6C65237F3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2"/>
            <a:ext cx="8683730" cy="395739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복잡한 함수를 단순한 함수들의 합성으로 표현 가능한 수학적 엔티티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인간의 뇌가 동작하는 방식과 유사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 빌딩 블록은 뉴런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4E34DC-47DB-485D-AFA1-E8A6FB24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64C8EB7-F5A8-4336-9274-BEBFC6E7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</a:t>
            </a:r>
          </a:p>
        </p:txBody>
      </p:sp>
    </p:spTree>
    <p:extLst>
      <p:ext uri="{BB962C8B-B14F-4D97-AF65-F5344CB8AC3E}">
        <p14:creationId xmlns:p14="http://schemas.microsoft.com/office/powerpoint/2010/main" val="352609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27F86DFB-1E87-48A3-A9ED-6C65237F3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66" y="1736978"/>
                <a:ext cx="8683730" cy="166954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입력에 대한 선형 변환과 활성 함수라 부르는 고정된 비선형 함수를 적용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ko-KR" altLang="en-US" dirty="0"/>
                  <a:t>로 표현 가능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27F86DFB-1E87-48A3-A9ED-6C65237F3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66" y="1736978"/>
                <a:ext cx="8683730" cy="1669543"/>
              </a:xfrm>
              <a:blipFill>
                <a:blip r:embed="rId3"/>
                <a:stretch>
                  <a:fillRect l="-632" t="-4015" r="-632" b="-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4E34DC-47DB-485D-AFA1-E8A6FB24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64C8EB7-F5A8-4336-9274-BEBFC6E7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</a:t>
            </a:r>
          </a:p>
        </p:txBody>
      </p:sp>
    </p:spTree>
    <p:extLst>
      <p:ext uri="{BB962C8B-B14F-4D97-AF65-F5344CB8AC3E}">
        <p14:creationId xmlns:p14="http://schemas.microsoft.com/office/powerpoint/2010/main" val="128549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F86DFB-1E87-48A3-A9ED-6C65237F3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1150217"/>
            <a:ext cx="8683730" cy="2843066"/>
          </a:xfrm>
        </p:spPr>
        <p:txBody>
          <a:bodyPr>
            <a:normAutofit/>
          </a:bodyPr>
          <a:lstStyle/>
          <a:p>
            <a:r>
              <a:rPr lang="ko-KR" altLang="en-US" dirty="0"/>
              <a:t>활성 함수로 인해 오차 곡선의 모양이 선형 모델과 다름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참값에 근사하기 위한 파라미터 획득을 목표함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선형</a:t>
            </a:r>
            <a:r>
              <a:rPr lang="en-US" altLang="ko-KR" dirty="0"/>
              <a:t>&amp;</a:t>
            </a:r>
            <a:r>
              <a:rPr lang="ko-KR" altLang="en-US" dirty="0"/>
              <a:t>비선형 조합으로 인하여 다양한 함수에 근사 가능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4E34DC-47DB-485D-AFA1-E8A6FB24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64C8EB7-F5A8-4336-9274-BEBFC6E7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선형 모델과의 차이점</a:t>
            </a:r>
          </a:p>
        </p:txBody>
      </p:sp>
    </p:spTree>
    <p:extLst>
      <p:ext uri="{BB962C8B-B14F-4D97-AF65-F5344CB8AC3E}">
        <p14:creationId xmlns:p14="http://schemas.microsoft.com/office/powerpoint/2010/main" val="400510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F86DFB-1E87-48A3-A9ED-6C65237F3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1747754"/>
            <a:ext cx="8683730" cy="1647992"/>
          </a:xfrm>
        </p:spPr>
        <p:txBody>
          <a:bodyPr>
            <a:normAutofit/>
          </a:bodyPr>
          <a:lstStyle/>
          <a:p>
            <a:r>
              <a:rPr lang="ko-KR" altLang="en-US" dirty="0"/>
              <a:t>모델 내부에서 출력 함수가 값마다 다른 기울기를 가지게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 계층에서 이전의 선형 연산 출력을 주어진 범위로 모이게 함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4E34DC-47DB-485D-AFA1-E8A6FB24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64C8EB7-F5A8-4336-9274-BEBFC6E7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 함수의 역할</a:t>
            </a:r>
          </a:p>
        </p:txBody>
      </p:sp>
    </p:spTree>
    <p:extLst>
      <p:ext uri="{BB962C8B-B14F-4D97-AF65-F5344CB8AC3E}">
        <p14:creationId xmlns:p14="http://schemas.microsoft.com/office/powerpoint/2010/main" val="9535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15579B1-22C3-4A0B-863E-53E515FE3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6452" y="745171"/>
            <a:ext cx="6551095" cy="3653158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7186E35-BECF-45F3-AB4D-DE3005B6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F95EC4-A470-4130-B89C-B600A307C2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801582"/>
            <a:ext cx="5869616" cy="144658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사진 </a:t>
            </a:r>
            <a:r>
              <a:rPr lang="ko-KR" altLang="en-US" dirty="0" err="1"/>
              <a:t>출저</a:t>
            </a:r>
            <a:r>
              <a:rPr lang="en-US" altLang="ko-KR" dirty="0"/>
              <a:t>: https://hwk0702.github.io/ml/dl/deep%20learning/2020/07/09/activation_function/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DBFDEA8-E5FD-4A8E-AF88-055FE38A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 함수의 종류</a:t>
            </a:r>
          </a:p>
        </p:txBody>
      </p:sp>
    </p:spTree>
    <p:extLst>
      <p:ext uri="{BB962C8B-B14F-4D97-AF65-F5344CB8AC3E}">
        <p14:creationId xmlns:p14="http://schemas.microsoft.com/office/powerpoint/2010/main" val="200510481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62154</TotalTime>
  <Words>598</Words>
  <Application>Microsoft Office PowerPoint</Application>
  <PresentationFormat>화면 슬라이드 쇼(16:9)</PresentationFormat>
  <Paragraphs>133</Paragraphs>
  <Slides>35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나눔스퀘어</vt:lpstr>
      <vt:lpstr>Malgun Gothic</vt:lpstr>
      <vt:lpstr>Arial</vt:lpstr>
      <vt:lpstr>Calibri</vt:lpstr>
      <vt:lpstr>Cambria Math</vt:lpstr>
      <vt:lpstr>디자인 사용자 지정</vt:lpstr>
      <vt:lpstr>Pytorch DM Chap6</vt:lpstr>
      <vt:lpstr>목차</vt:lpstr>
      <vt:lpstr>도입부</vt:lpstr>
      <vt:lpstr>1. 인공 뉴런</vt:lpstr>
      <vt:lpstr>신경망</vt:lpstr>
      <vt:lpstr>신경망</vt:lpstr>
      <vt:lpstr>이전 선형 모델과의 차이점</vt:lpstr>
      <vt:lpstr>활성 함수의 역할</vt:lpstr>
      <vt:lpstr>활성 함수의 종류</vt:lpstr>
      <vt:lpstr>신경망의 장점</vt:lpstr>
      <vt:lpstr>PowerPoint 프레젠테이션</vt:lpstr>
      <vt:lpstr>PowerPoint 프레젠테이션</vt:lpstr>
      <vt:lpstr>학습의 의미</vt:lpstr>
      <vt:lpstr>2. 파이토치 nn 모듈</vt:lpstr>
      <vt:lpstr>torch.nn</vt:lpstr>
      <vt:lpstr>nn.Linear</vt:lpstr>
      <vt:lpstr>nn.Linear</vt:lpstr>
      <vt:lpstr>배치 입력</vt:lpstr>
      <vt:lpstr>배치 최적화</vt:lpstr>
      <vt:lpstr>실습 코드</vt:lpstr>
      <vt:lpstr>실습 코드</vt:lpstr>
      <vt:lpstr>실습 코드</vt:lpstr>
      <vt:lpstr>3. 드디어 신경망</vt:lpstr>
      <vt:lpstr>신경망 구현</vt:lpstr>
      <vt:lpstr>신경망 구현</vt:lpstr>
      <vt:lpstr>신경망 구현</vt:lpstr>
      <vt:lpstr>신경망 구현</vt:lpstr>
      <vt:lpstr>선형 모델과의 비교</vt:lpstr>
      <vt:lpstr>4. 연습 문제</vt:lpstr>
      <vt:lpstr>간단한 신경망 모델을 여러 은닉층 뉴런과 학습률로 실험해보라</vt:lpstr>
      <vt:lpstr>간단한 신경망 모델을 여러 은닉층 뉴런과 학습률로 실험해보라</vt:lpstr>
      <vt:lpstr>선형 모델과의 비교</vt:lpstr>
      <vt:lpstr>와인 데이터로 적당한 수의 입력 파라미터 가지는 모델 만들기</vt:lpstr>
      <vt:lpstr>와인 데이터로 적당한 수의 입력 파라미터 가지는 모델 만들기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</dc:creator>
  <cp:lastModifiedBy>jung</cp:lastModifiedBy>
  <cp:revision>655</cp:revision>
  <dcterms:created xsi:type="dcterms:W3CDTF">2020-07-16T08:29:37Z</dcterms:created>
  <dcterms:modified xsi:type="dcterms:W3CDTF">2024-02-06T07:52:30Z</dcterms:modified>
</cp:coreProperties>
</file>