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4" r:id="rId4"/>
    <p:sldId id="258" r:id="rId5"/>
    <p:sldId id="27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1" r:id="rId19"/>
    <p:sldId id="272" r:id="rId20"/>
    <p:sldId id="273" r:id="rId21"/>
    <p:sldId id="274" r:id="rId22"/>
    <p:sldId id="27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224"/>
    <a:srgbClr val="2C7344"/>
    <a:srgbClr val="4E6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2"/>
    <p:restoredTop sz="93855" autoAdjust="0"/>
  </p:normalViewPr>
  <p:slideViewPr>
    <p:cSldViewPr snapToGrid="0">
      <p:cViewPr varScale="1">
        <p:scale>
          <a:sx n="139" d="100"/>
          <a:sy n="139" d="100"/>
        </p:scale>
        <p:origin x="319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59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34EE232B-CCFD-4E29-B796-0E9ADC6D3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2024-02-06</a:t>
            </a:r>
          </a:p>
          <a:p>
            <a:r>
              <a:rPr lang="ko-KR" altLang="en-US" b="1" dirty="0"/>
              <a:t>손수민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A47AE6-0DE3-4089-A465-A62B918E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</a:t>
            </a:r>
            <a:r>
              <a:rPr lang="ko-KR" altLang="en-US" dirty="0" err="1"/>
              <a:t>딥러닝</a:t>
            </a:r>
            <a:r>
              <a:rPr lang="ko-KR" altLang="en-US" dirty="0"/>
              <a:t> 마스터</a:t>
            </a:r>
            <a:br>
              <a:rPr lang="en-US" altLang="ko-KR" dirty="0"/>
            </a:br>
            <a:br>
              <a:rPr lang="en-US" altLang="ko-KR" sz="1200" dirty="0"/>
            </a:br>
            <a:r>
              <a:rPr lang="en-US" altLang="ko-KR" sz="1800" b="0" dirty="0"/>
              <a:t>Chapter 04. </a:t>
            </a:r>
            <a:r>
              <a:rPr lang="ko-KR" altLang="en-US" sz="1800" b="0" dirty="0"/>
              <a:t>실제 데이터를 </a:t>
            </a:r>
            <a:r>
              <a:rPr lang="ko-KR" altLang="en-US" sz="1800" b="0" dirty="0" err="1"/>
              <a:t>텐서로</a:t>
            </a:r>
            <a:r>
              <a:rPr lang="ko-KR" altLang="en-US" sz="1800" b="0" dirty="0"/>
              <a:t> 표현해보기</a:t>
            </a:r>
          </a:p>
        </p:txBody>
      </p:sp>
    </p:spTree>
    <p:extLst>
      <p:ext uri="{BB962C8B-B14F-4D97-AF65-F5344CB8AC3E}">
        <p14:creationId xmlns:p14="http://schemas.microsoft.com/office/powerpoint/2010/main" val="104476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AA6D43-CCA7-4C5F-AF5E-770DB58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CC2389-9CA4-4029-9A1C-40D58657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읽어오기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3C689B-065F-400E-B7D0-CE3A9E9A3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91" y="1486400"/>
            <a:ext cx="4144624" cy="12108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D39F4B-808D-4492-9805-F2AD83375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0" y="2887556"/>
            <a:ext cx="4144625" cy="10343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56F459-ED27-48FD-B6BB-4C3040AC8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24" y="809556"/>
            <a:ext cx="2124371" cy="1009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1408BD-0027-4E3C-9841-F2A007702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124" y="1982459"/>
            <a:ext cx="3620807" cy="1065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5C6946-CD67-43E2-A026-FC4C7D7C6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24" y="3371106"/>
            <a:ext cx="2191056" cy="990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483EAC-D2B8-4360-AAB2-B8913F47D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124" y="4494163"/>
            <a:ext cx="3538847" cy="1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9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CD794C-B052-4D08-AA2F-E350C053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연속값</a:t>
            </a:r>
            <a:endParaRPr lang="en-US" altLang="ko-KR" dirty="0"/>
          </a:p>
          <a:p>
            <a:pPr lvl="1"/>
            <a:r>
              <a:rPr lang="ko-KR" altLang="en-US" dirty="0"/>
              <a:t>값 사이의 순서가 정해져 있음</a:t>
            </a:r>
            <a:endParaRPr lang="en-US" altLang="ko-KR" dirty="0"/>
          </a:p>
          <a:p>
            <a:pPr lvl="1"/>
            <a:r>
              <a:rPr lang="ko-KR" altLang="en-US" dirty="0"/>
              <a:t>두 값의 차이가 의미를 지님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순서값</a:t>
            </a:r>
            <a:endParaRPr lang="en-US" altLang="ko-KR" dirty="0"/>
          </a:p>
          <a:p>
            <a:pPr lvl="1"/>
            <a:r>
              <a:rPr lang="ko-KR" altLang="en-US" dirty="0"/>
              <a:t>연속적으로 나열됨</a:t>
            </a:r>
            <a:r>
              <a:rPr lang="en-US" altLang="ko-KR" dirty="0"/>
              <a:t>.(</a:t>
            </a:r>
            <a:r>
              <a:rPr lang="ko-KR" altLang="en-US" dirty="0"/>
              <a:t>순서 정해져 있음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값 사이의 관계가 나열되어 있지 않음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카테고리값</a:t>
            </a:r>
            <a:r>
              <a:rPr lang="en-US" altLang="ko-KR" dirty="0"/>
              <a:t>(=</a:t>
            </a:r>
            <a:r>
              <a:rPr lang="ko-KR" altLang="en-US" dirty="0"/>
              <a:t>명목척도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숫자적인 의미가 없음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EA956B-EDA7-4514-8AEA-68C3CD68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E606906-B4D5-4CDA-AA5A-82417CC0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숫자값</a:t>
            </a:r>
            <a:r>
              <a:rPr lang="ko-KR" altLang="en-US" dirty="0"/>
              <a:t>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002D46-C5B1-45A4-BD64-0E751261A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3" t="11949" r="8811" b="54863"/>
          <a:stretch/>
        </p:blipFill>
        <p:spPr>
          <a:xfrm>
            <a:off x="4963885" y="1440678"/>
            <a:ext cx="4123523" cy="28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0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FD3E0C-98DA-47D5-8F42-BDDD2E80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2FCE106-465E-4839-A5EA-FB6A50F3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임계값으로</a:t>
            </a:r>
            <a:r>
              <a:rPr lang="ko-KR" altLang="en-US" dirty="0"/>
              <a:t> 찾기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0133DD-CC95-4BB0-9462-0A553313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" y="2940588"/>
            <a:ext cx="4184673" cy="1054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06C178-43F1-47CC-9985-39D1DB49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1104"/>
            <a:ext cx="4184259" cy="9099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0640B2-07F9-483C-9970-9138E94D9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68" y="4029758"/>
            <a:ext cx="3448531" cy="276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8875A3-FBE6-4CD3-AE18-8CC08C541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80" y="4024563"/>
            <a:ext cx="3429479" cy="219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9FD6EA-0ECF-4935-9958-4D80A3097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33" y="615590"/>
            <a:ext cx="4952146" cy="20036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533D1F-E70E-47FA-BA29-FE8D9BDBD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412" y="615590"/>
            <a:ext cx="3381847" cy="203863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FA9216-20F6-4591-881C-B392E760F1D9}"/>
              </a:ext>
            </a:extLst>
          </p:cNvPr>
          <p:cNvSpPr/>
          <p:nvPr/>
        </p:nvSpPr>
        <p:spPr>
          <a:xfrm>
            <a:off x="5309754" y="1718021"/>
            <a:ext cx="3510405" cy="160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8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A969D5-C9DD-4898-BE2D-4FCEFDE7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47B107-8C9F-457D-899D-5F18E3F8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시계열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F79270-DC01-4F04-A406-93F597830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0" t="44300" r="6779" b="22424"/>
          <a:stretch/>
        </p:blipFill>
        <p:spPr>
          <a:xfrm>
            <a:off x="143617" y="1340899"/>
            <a:ext cx="4103295" cy="27127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AE0F21-3663-433E-B4C5-1FEDD2E6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4" b="-1"/>
          <a:stretch/>
        </p:blipFill>
        <p:spPr>
          <a:xfrm>
            <a:off x="7866300" y="1520758"/>
            <a:ext cx="837434" cy="26281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13FD3B-4809-4FE4-9243-FC69FF2F6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431" y="2245484"/>
            <a:ext cx="3376167" cy="11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5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7BBE7B-F0B0-4F76-AAC8-FAF3899E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E42E4A-873D-49DA-A486-6EFF43BD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단위로 데이터 만들기</a:t>
            </a:r>
          </a:p>
        </p:txBody>
      </p:sp>
      <p:sp>
        <p:nvSpPr>
          <p:cNvPr id="5" name="순서도: 다중 문서 4">
            <a:extLst>
              <a:ext uri="{FF2B5EF4-FFF2-40B4-BE49-F238E27FC236}">
                <a16:creationId xmlns:a16="http://schemas.microsoft.com/office/drawing/2014/main" id="{DF0ED913-A8F2-42B9-B9E9-68C9D309664D}"/>
              </a:ext>
            </a:extLst>
          </p:cNvPr>
          <p:cNvSpPr/>
          <p:nvPr/>
        </p:nvSpPr>
        <p:spPr>
          <a:xfrm flipH="1">
            <a:off x="6516668" y="2989267"/>
            <a:ext cx="2306698" cy="175492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230BF247-7B4B-4A2C-B180-2C5EDC07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20" y="715089"/>
            <a:ext cx="4153480" cy="100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4BE87-643A-43AA-BC7D-A2AF23EF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66" y="1651133"/>
            <a:ext cx="3153215" cy="30484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1D7921C-B606-4BA2-8A00-E415CAE62BDC}"/>
              </a:ext>
            </a:extLst>
          </p:cNvPr>
          <p:cNvSpPr/>
          <p:nvPr/>
        </p:nvSpPr>
        <p:spPr>
          <a:xfrm rot="18622361">
            <a:off x="6512723" y="2767635"/>
            <a:ext cx="183818" cy="652927"/>
          </a:xfrm>
          <a:prstGeom prst="downArrow">
            <a:avLst>
              <a:gd name="adj1" fmla="val 33744"/>
              <a:gd name="adj2" fmla="val 479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CE6EE06-51B8-437C-9BC3-7E256524996B}"/>
              </a:ext>
            </a:extLst>
          </p:cNvPr>
          <p:cNvSpPr/>
          <p:nvPr/>
        </p:nvSpPr>
        <p:spPr>
          <a:xfrm>
            <a:off x="7309095" y="2636322"/>
            <a:ext cx="176348" cy="584806"/>
          </a:xfrm>
          <a:prstGeom prst="downArrow">
            <a:avLst>
              <a:gd name="adj1" fmla="val 23063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34F0D9D-963B-44F8-9A49-CFECFC8F8047}"/>
              </a:ext>
            </a:extLst>
          </p:cNvPr>
          <p:cNvSpPr/>
          <p:nvPr/>
        </p:nvSpPr>
        <p:spPr>
          <a:xfrm rot="16200000">
            <a:off x="6494689" y="3510766"/>
            <a:ext cx="176348" cy="459122"/>
          </a:xfrm>
          <a:prstGeom prst="downArrow">
            <a:avLst>
              <a:gd name="adj1" fmla="val 2979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65B2E1-E6D5-4035-A8AA-8C2E8A76E5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32"/>
          <a:stretch/>
        </p:blipFill>
        <p:spPr>
          <a:xfrm>
            <a:off x="416352" y="2193632"/>
            <a:ext cx="3629532" cy="9272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8788DA-3220-4140-A567-1B4E982CF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90" y="3006568"/>
            <a:ext cx="3143689" cy="228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2DC8B5-5051-48FE-B700-AD1EF90E170B}"/>
              </a:ext>
            </a:extLst>
          </p:cNvPr>
          <p:cNvSpPr txBox="1"/>
          <p:nvPr/>
        </p:nvSpPr>
        <p:spPr>
          <a:xfrm>
            <a:off x="6120565" y="2562344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</a:t>
            </a:r>
            <a:r>
              <a:rPr lang="en-US" altLang="ko-KR" dirty="0"/>
              <a:t>(N)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BABC9-E35C-4B1F-826F-C5239F96A75C}"/>
              </a:ext>
            </a:extLst>
          </p:cNvPr>
          <p:cNvSpPr txBox="1"/>
          <p:nvPr/>
        </p:nvSpPr>
        <p:spPr>
          <a:xfrm>
            <a:off x="7090935" y="23059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(C)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F7BD64-974E-409B-B591-B0C91BB6F7A6}"/>
              </a:ext>
            </a:extLst>
          </p:cNvPr>
          <p:cNvSpPr txBox="1"/>
          <p:nvPr/>
        </p:nvSpPr>
        <p:spPr>
          <a:xfrm>
            <a:off x="5600700" y="359822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(L)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86EC0-5E17-4236-AEF5-4B8B252EB3E6}"/>
              </a:ext>
            </a:extLst>
          </p:cNvPr>
          <p:cNvSpPr txBox="1"/>
          <p:nvPr/>
        </p:nvSpPr>
        <p:spPr>
          <a:xfrm>
            <a:off x="416352" y="3740359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* L * C =&gt; N * C * 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7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0B8133-13E7-48BA-B278-6B85D322A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01" y="642230"/>
            <a:ext cx="4391638" cy="114316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72BF70-1AB6-4AE1-9AB0-576F3DF8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CB123FD-1C27-41FF-B753-C91AB9D5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 준비</a:t>
            </a:r>
            <a:r>
              <a:rPr lang="en-US" altLang="ko-KR" dirty="0"/>
              <a:t>(1): </a:t>
            </a:r>
            <a:r>
              <a:rPr lang="ko-KR" altLang="en-US" dirty="0" err="1"/>
              <a:t>원핫</a:t>
            </a:r>
            <a:r>
              <a:rPr lang="ko-KR" altLang="en-US" dirty="0"/>
              <a:t> 인코딩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FA9A2F-1F82-499D-A774-208F356B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01" y="1597056"/>
            <a:ext cx="3759164" cy="275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41A99F-F0B0-4446-9E22-6E6D45BA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92" y="1915396"/>
            <a:ext cx="4658375" cy="1305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B095C0-6FD6-4509-BBBF-58E4B1DC2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206" y="2966332"/>
            <a:ext cx="2086266" cy="1009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5F4B1F-97BB-4502-B386-48A2B255B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69" y="3358111"/>
            <a:ext cx="3943900" cy="695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F3C545-91E9-429A-A0C9-F18A1EC65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928" y="4042287"/>
            <a:ext cx="555385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AD98B2-55B2-4186-BD26-6CFCD6F8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D3EE07-FBAE-493F-9212-80580F45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 준비</a:t>
            </a:r>
            <a:r>
              <a:rPr lang="en-US" altLang="ko-KR" dirty="0"/>
              <a:t>(2): </a:t>
            </a:r>
            <a:r>
              <a:rPr lang="ko-KR" altLang="en-US" dirty="0" err="1"/>
              <a:t>원핫</a:t>
            </a:r>
            <a:r>
              <a:rPr lang="ko-KR" altLang="en-US" dirty="0"/>
              <a:t> 인코딩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A61FE4-A493-4112-A0E3-E67281EE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16" y="773489"/>
            <a:ext cx="4906060" cy="1114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F44CC7-AF8C-42F7-90C7-6DA8E765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62" y="1692340"/>
            <a:ext cx="1943371" cy="295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020AB3-5258-4F0C-9FBC-4DE756AC7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416" y="2208054"/>
            <a:ext cx="4658375" cy="1095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CC56AE-9D3D-442C-9CC4-9181C21C6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532" y="3174404"/>
            <a:ext cx="1886213" cy="304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C9F37A-13CC-44FF-9B51-DDAA7AD1C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416" y="3684604"/>
            <a:ext cx="543000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7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BB7ACB-0F03-4153-AA55-A274E0D52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193" y="1153908"/>
            <a:ext cx="4801270" cy="63826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BC8A9F-BA89-4B09-B03D-D9E66AD0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DDFA94-2E77-48F3-9F80-E83B6E7F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 준비</a:t>
            </a:r>
            <a:r>
              <a:rPr lang="en-US" altLang="ko-KR" dirty="0"/>
              <a:t>(3): </a:t>
            </a:r>
            <a:r>
              <a:rPr lang="ko-KR" altLang="en-US" dirty="0"/>
              <a:t>정규화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2A64F3-52EA-43F9-9D8E-BCB6D20D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93" y="2018793"/>
            <a:ext cx="5487166" cy="1057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00B283-000E-400D-AB15-DA00B491FA80}"/>
              </a:ext>
            </a:extLst>
          </p:cNvPr>
          <p:cNvSpPr txBox="1"/>
          <p:nvPr/>
        </p:nvSpPr>
        <p:spPr>
          <a:xfrm>
            <a:off x="1431766" y="3503221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범위를 </a:t>
            </a:r>
            <a:r>
              <a:rPr lang="en-US" altLang="ko-KR" dirty="0"/>
              <a:t>-1.0~1.0 </a:t>
            </a:r>
            <a:r>
              <a:rPr lang="ko-KR" altLang="en-US" dirty="0"/>
              <a:t>사이로 정규화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모든 값 </a:t>
            </a:r>
            <a:r>
              <a:rPr lang="en-US" altLang="ko-KR" dirty="0"/>
              <a:t>– </a:t>
            </a:r>
            <a:r>
              <a:rPr lang="ko-KR" altLang="en-US" dirty="0"/>
              <a:t>평균 </a:t>
            </a:r>
            <a:r>
              <a:rPr lang="en-US" altLang="ko-KR" dirty="0"/>
              <a:t>/ </a:t>
            </a:r>
            <a:r>
              <a:rPr lang="ko-KR" altLang="en-US" dirty="0"/>
              <a:t>표준편차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30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CB5495-89D2-4EB2-ACFF-ACC053E7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/>
          <a:lstStyle/>
          <a:p>
            <a:r>
              <a:rPr lang="ko-KR" altLang="en-US" dirty="0"/>
              <a:t>자연어 처리</a:t>
            </a:r>
            <a:r>
              <a:rPr lang="en-US" altLang="ko-KR" dirty="0"/>
              <a:t>(NLP):</a:t>
            </a:r>
          </a:p>
          <a:p>
            <a:pPr marL="0" indent="0">
              <a:buNone/>
            </a:pPr>
            <a:r>
              <a:rPr lang="ko-KR" altLang="en-US" dirty="0"/>
              <a:t>문법 인코딩한 규칙 파이프라인</a:t>
            </a:r>
            <a:r>
              <a:rPr lang="en-US" altLang="ko-KR" dirty="0"/>
              <a:t> -&gt; RNN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트랜스포머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7D3CEF-C2C9-48E1-BD02-B3F044B6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57FAFA9-C69D-4FDE-B1AE-5E70374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421BB052-6995-4575-845E-2058B838B9C6}"/>
              </a:ext>
            </a:extLst>
          </p:cNvPr>
          <p:cNvSpPr/>
          <p:nvPr/>
        </p:nvSpPr>
        <p:spPr>
          <a:xfrm rot="5400000">
            <a:off x="5266704" y="409700"/>
            <a:ext cx="415639" cy="23156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20892-B495-4156-BBF1-C2ACF1019E49}"/>
              </a:ext>
            </a:extLst>
          </p:cNvPr>
          <p:cNvSpPr txBox="1"/>
          <p:nvPr/>
        </p:nvSpPr>
        <p:spPr>
          <a:xfrm>
            <a:off x="4196692" y="1851213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</a:t>
            </a:r>
            <a:r>
              <a:rPr lang="en-US" altLang="ko-KR" dirty="0"/>
              <a:t>, </a:t>
            </a:r>
            <a:r>
              <a:rPr lang="ko-KR" altLang="en-US" dirty="0"/>
              <a:t>말뭉치 데이터로부터 유추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41551-0618-42DC-88D9-B9C5160B5CD5}"/>
              </a:ext>
            </a:extLst>
          </p:cNvPr>
          <p:cNvSpPr txBox="1"/>
          <p:nvPr/>
        </p:nvSpPr>
        <p:spPr>
          <a:xfrm>
            <a:off x="4196692" y="2287366"/>
            <a:ext cx="2008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텍스트 숫자로 변환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문자 </a:t>
            </a:r>
            <a:r>
              <a:rPr lang="ko-KR" altLang="en-US" dirty="0" err="1"/>
              <a:t>원핫</a:t>
            </a:r>
            <a:r>
              <a:rPr lang="ko-KR" altLang="en-US" dirty="0"/>
              <a:t> 인코딩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단어 </a:t>
            </a:r>
            <a:r>
              <a:rPr lang="ko-KR" altLang="en-US" dirty="0" err="1"/>
              <a:t>원핫</a:t>
            </a:r>
            <a:r>
              <a:rPr lang="ko-KR" altLang="en-US" dirty="0"/>
              <a:t> 인코딩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A1927-D672-4CD4-9321-90B82864E75C}"/>
              </a:ext>
            </a:extLst>
          </p:cNvPr>
          <p:cNvSpPr txBox="1"/>
          <p:nvPr/>
        </p:nvSpPr>
        <p:spPr>
          <a:xfrm>
            <a:off x="504701" y="3684210"/>
            <a:ext cx="52277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인코딩</a:t>
            </a:r>
            <a:r>
              <a:rPr lang="en-US" altLang="ko-KR" dirty="0"/>
              <a:t>: </a:t>
            </a:r>
            <a:r>
              <a:rPr lang="ko-KR" altLang="en-US" dirty="0"/>
              <a:t>모든 활자는 코드로 표현됨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</a:t>
            </a:r>
            <a:r>
              <a:rPr lang="ko-KR" altLang="en-US" dirty="0"/>
              <a:t>코드는 적당한 길이의 비트로 구별되어 각 문자가 인식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ASCII</a:t>
            </a:r>
            <a:r>
              <a:rPr lang="ko-KR" altLang="en-US" dirty="0"/>
              <a:t>가 그 예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05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0F99B6-BEFF-4751-B404-D58B5CA5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74" y="866537"/>
            <a:ext cx="6754168" cy="170521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804297-3FCE-4910-9A7C-2319C521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CD3F040-DF94-4AD2-8E90-2367BF28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원핫</a:t>
            </a:r>
            <a:r>
              <a:rPr lang="ko-KR" altLang="en-US" dirty="0"/>
              <a:t> 인코딩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554A9-172A-4027-B10C-9A20530BD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74" y="2741636"/>
            <a:ext cx="5334744" cy="238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99827F-C355-4A50-89A3-B20898DE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4" y="3050077"/>
            <a:ext cx="3429479" cy="1009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91A172-DF9B-4FB0-8E4C-3F189C598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74" y="4276963"/>
            <a:ext cx="1638529" cy="295316"/>
          </a:xfrm>
          <a:prstGeom prst="rect">
            <a:avLst/>
          </a:prstGeo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EC3000EC-5F8A-45A7-B87D-110931F81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797" y="3018023"/>
            <a:ext cx="4362194" cy="1041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C61762-978D-461F-92B8-793F31D3AD6F}"/>
              </a:ext>
            </a:extLst>
          </p:cNvPr>
          <p:cNvSpPr txBox="1"/>
          <p:nvPr/>
        </p:nvSpPr>
        <p:spPr>
          <a:xfrm>
            <a:off x="4955971" y="4179888"/>
            <a:ext cx="344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en-US" altLang="ko-KR" sz="1200" dirty="0" err="1"/>
              <a:t>ord</a:t>
            </a:r>
            <a:r>
              <a:rPr lang="en-US" altLang="ko-KR" sz="1200" dirty="0"/>
              <a:t>():</a:t>
            </a:r>
            <a:r>
              <a:rPr lang="ko-KR" altLang="en-US" sz="1200" dirty="0"/>
              <a:t> 하나의 문자를 매개변수로 받으며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문자의 유니코드 정수 반환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=&gt; </a:t>
            </a:r>
            <a:r>
              <a:rPr lang="en-US" altLang="ko-KR" sz="1200" dirty="0" err="1"/>
              <a:t>a~z</a:t>
            </a:r>
            <a:r>
              <a:rPr lang="ko-KR" altLang="en-US" sz="1200" dirty="0"/>
              <a:t>는 </a:t>
            </a:r>
            <a:r>
              <a:rPr lang="en-US" altLang="ko-KR" sz="1200" dirty="0"/>
              <a:t>97~122</a:t>
            </a:r>
            <a:r>
              <a:rPr lang="ko-KR" altLang="en-US" sz="1200" dirty="0"/>
              <a:t>의 수를 가짐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922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61EDF9-5EFC-4664-A7B5-9635BD0C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데이터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</a:t>
            </a:r>
            <a:r>
              <a:rPr lang="en-US" altLang="ko-KR" dirty="0"/>
              <a:t>: </a:t>
            </a:r>
            <a:r>
              <a:rPr lang="ko-KR" altLang="en-US" dirty="0"/>
              <a:t>용적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테이블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시계열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텍스트 데이터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5E9BE6-9249-4961-A8C7-27AD8C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EBAD9F-330A-44FA-BF31-69BBADD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3883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DFEFCB-0A18-48FB-B498-63FA2740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46A2A1E-3E66-4664-AAC4-315F8762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</a:t>
            </a:r>
            <a:r>
              <a:rPr lang="ko-KR" altLang="en-US" dirty="0" err="1"/>
              <a:t>원핫</a:t>
            </a:r>
            <a:r>
              <a:rPr lang="ko-KR" altLang="en-US" dirty="0"/>
              <a:t> 인코딩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57CC987-9C14-49D5-8B15-A37D0FD07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17" y="762331"/>
            <a:ext cx="4252184" cy="1683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B9D536-7662-47D9-940E-DFB07429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65" y="762331"/>
            <a:ext cx="3860410" cy="1624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F22642-C4C1-46F1-AE0A-08309708E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17" y="2751269"/>
            <a:ext cx="3877025" cy="5896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9F2F8F-90EF-479D-8B4C-5FF79FCAF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027" y="3221851"/>
            <a:ext cx="971686" cy="238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2B48D4-F1ED-42D0-B355-12DC09E1AAA1}"/>
              </a:ext>
            </a:extLst>
          </p:cNvPr>
          <p:cNvSpPr txBox="1"/>
          <p:nvPr/>
        </p:nvSpPr>
        <p:spPr>
          <a:xfrm>
            <a:off x="5207732" y="3117351"/>
            <a:ext cx="35349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문자 인코딩 </a:t>
            </a:r>
            <a:r>
              <a:rPr lang="en-US" altLang="ko-KR" dirty="0"/>
              <a:t>vs </a:t>
            </a:r>
            <a:r>
              <a:rPr lang="ko-KR" altLang="en-US" dirty="0"/>
              <a:t>단어 인코딩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클래스의 수</a:t>
            </a:r>
            <a:r>
              <a:rPr lang="en-US" altLang="ko-KR" dirty="0"/>
              <a:t>:  </a:t>
            </a:r>
            <a:r>
              <a:rPr lang="ko-KR" altLang="en-US" dirty="0"/>
              <a:t>문자 </a:t>
            </a:r>
            <a:r>
              <a:rPr lang="en-US" altLang="ko-KR" dirty="0"/>
              <a:t>&lt; </a:t>
            </a:r>
            <a:r>
              <a:rPr lang="ko-KR" altLang="en-US" dirty="0"/>
              <a:t>단어</a:t>
            </a:r>
            <a:endParaRPr lang="en-US" altLang="ko-KR" dirty="0"/>
          </a:p>
          <a:p>
            <a:r>
              <a:rPr lang="ko-KR" altLang="en-US" dirty="0"/>
              <a:t>내포한 의미</a:t>
            </a:r>
            <a:r>
              <a:rPr lang="en-US" altLang="ko-KR" dirty="0"/>
              <a:t>:  </a:t>
            </a:r>
            <a:r>
              <a:rPr lang="ko-KR" altLang="en-US" dirty="0"/>
              <a:t>문자 </a:t>
            </a:r>
            <a:r>
              <a:rPr lang="en-US" altLang="ko-KR" dirty="0"/>
              <a:t>&lt; </a:t>
            </a:r>
            <a:r>
              <a:rPr lang="ko-KR" altLang="en-US" dirty="0"/>
              <a:t>단어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단어 수가 너무 많으면 실용성이 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20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FBFCD2-0D92-41EF-B89A-0E04F129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고차원 공간에서 실수의 밀집벡터로 표현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개별 단어를 고차원 공간</a:t>
            </a:r>
            <a:r>
              <a:rPr lang="en-US" altLang="ko-KR" dirty="0"/>
              <a:t>(</a:t>
            </a:r>
            <a:r>
              <a:rPr lang="ko-KR" altLang="en-US" dirty="0"/>
              <a:t>이 책에서는 </a:t>
            </a:r>
            <a:r>
              <a:rPr lang="en-US" altLang="ko-KR" dirty="0"/>
              <a:t>100</a:t>
            </a:r>
            <a:r>
              <a:rPr lang="ko-KR" altLang="en-US" dirty="0"/>
              <a:t>차원</a:t>
            </a:r>
            <a:r>
              <a:rPr lang="en-US" altLang="ko-KR" dirty="0"/>
              <a:t>) </a:t>
            </a:r>
            <a:r>
              <a:rPr lang="ko-KR" altLang="en-US" dirty="0"/>
              <a:t>공간에 매핑하여 학습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비슷한 맥락의 단어는 가까이에</a:t>
            </a:r>
            <a:r>
              <a:rPr lang="en-US" altLang="ko-KR" dirty="0"/>
              <a:t> </a:t>
            </a:r>
            <a:r>
              <a:rPr lang="ko-KR" altLang="en-US" dirty="0"/>
              <a:t>배치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C352E6-B0C0-4AF3-A6D7-C2C743E4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7FF20C3-1B73-421D-A921-CEFA41A2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5EC6E-4553-4780-95AF-B09643667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7" t="45599" r="24511" b="28889"/>
          <a:stretch/>
        </p:blipFill>
        <p:spPr>
          <a:xfrm>
            <a:off x="3990109" y="1947552"/>
            <a:ext cx="4596449" cy="27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66536-C25F-4DD0-BA48-B5C80D8E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3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5E9BE6-9249-4961-A8C7-27AD8C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EBAD9F-330A-44FA-BF31-69BBADD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데이터</a:t>
            </a:r>
            <a:r>
              <a:rPr lang="en-US" altLang="ko-KR" dirty="0"/>
              <a:t>: 2</a:t>
            </a:r>
            <a:r>
              <a:rPr lang="ko-KR" altLang="en-US" dirty="0"/>
              <a:t>차원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235F68-5EF0-4F29-9998-1ADFACA2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9" y="700892"/>
            <a:ext cx="4872921" cy="2895504"/>
          </a:xfrm>
          <a:prstGeom prst="rect">
            <a:avLst/>
          </a:prstGeom>
        </p:spPr>
      </p:pic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D09B9E91-D5E3-49B9-B565-352A8FE46ABD}"/>
              </a:ext>
            </a:extLst>
          </p:cNvPr>
          <p:cNvSpPr/>
          <p:nvPr/>
        </p:nvSpPr>
        <p:spPr>
          <a:xfrm>
            <a:off x="464623" y="831272"/>
            <a:ext cx="280654" cy="24760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80E322B-4058-4282-8DFD-77412313BEFC}"/>
              </a:ext>
            </a:extLst>
          </p:cNvPr>
          <p:cNvSpPr/>
          <p:nvPr/>
        </p:nvSpPr>
        <p:spPr>
          <a:xfrm rot="16200000">
            <a:off x="3210683" y="1475397"/>
            <a:ext cx="256528" cy="441663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63B7A-79DD-4F40-90A6-DC98E11D8CE6}"/>
              </a:ext>
            </a:extLst>
          </p:cNvPr>
          <p:cNvSpPr txBox="1"/>
          <p:nvPr/>
        </p:nvSpPr>
        <p:spPr>
          <a:xfrm>
            <a:off x="144268" y="2028201"/>
            <a:ext cx="29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90B48-3425-4F27-817E-78A794B0C757}"/>
              </a:ext>
            </a:extLst>
          </p:cNvPr>
          <p:cNvSpPr txBox="1"/>
          <p:nvPr/>
        </p:nvSpPr>
        <p:spPr>
          <a:xfrm>
            <a:off x="3164239" y="3855749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D401E3-E00B-486C-BD48-B6AE7CE33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6" t="13622" r="23631" b="64675"/>
          <a:stretch/>
        </p:blipFill>
        <p:spPr>
          <a:xfrm>
            <a:off x="5753459" y="3212451"/>
            <a:ext cx="3052094" cy="1594371"/>
          </a:xfrm>
          <a:prstGeom prst="rect">
            <a:avLst/>
          </a:prstGeom>
        </p:spPr>
      </p:pic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C0FF4BF2-8C80-4777-BCC2-8A24280969D0}"/>
              </a:ext>
            </a:extLst>
          </p:cNvPr>
          <p:cNvSpPr/>
          <p:nvPr/>
        </p:nvSpPr>
        <p:spPr>
          <a:xfrm rot="16200000">
            <a:off x="6761489" y="2230646"/>
            <a:ext cx="234450" cy="21436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0C6D9-35EE-4F20-B83A-66F8A7832FAC}"/>
              </a:ext>
            </a:extLst>
          </p:cNvPr>
          <p:cNvSpPr txBox="1"/>
          <p:nvPr/>
        </p:nvSpPr>
        <p:spPr>
          <a:xfrm>
            <a:off x="6258321" y="2863856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C(</a:t>
            </a:r>
            <a:r>
              <a:rPr lang="ko-KR" altLang="en-US" dirty="0"/>
              <a:t>색 혹은 피처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01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5E9BE6-9249-4961-A8C7-27AD8C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EBAD9F-330A-44FA-BF31-69BBADD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데이터 </a:t>
            </a:r>
            <a:r>
              <a:rPr lang="en-US" altLang="ko-KR" dirty="0"/>
              <a:t>-&gt;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612786-042A-4A20-A517-06290181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2" y="1506536"/>
            <a:ext cx="3812248" cy="8858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CE82FE-70BD-4A21-86B3-647FAF29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238" y="2198838"/>
            <a:ext cx="1133633" cy="228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A6BEE1-BCB3-4674-BDAD-0EC1DFBB2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32" y="2579811"/>
            <a:ext cx="2915057" cy="1219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64CED0-412A-4753-86FE-5D0818342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684" y="3640698"/>
            <a:ext cx="1956742" cy="228632"/>
          </a:xfrm>
          <a:prstGeom prst="rect">
            <a:avLst/>
          </a:prstGeom>
        </p:spPr>
      </p:pic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FF7A15FD-2532-4EBD-9897-5A51775D8BE7}"/>
              </a:ext>
            </a:extLst>
          </p:cNvPr>
          <p:cNvSpPr/>
          <p:nvPr/>
        </p:nvSpPr>
        <p:spPr>
          <a:xfrm>
            <a:off x="3952999" y="2414065"/>
            <a:ext cx="730332" cy="1340949"/>
          </a:xfrm>
          <a:prstGeom prst="curvedLeftArrow">
            <a:avLst>
              <a:gd name="adj1" fmla="val 28305"/>
              <a:gd name="adj2" fmla="val 47542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59440-3D2B-4ED3-9FA9-1B2AABAB9824}"/>
              </a:ext>
            </a:extLst>
          </p:cNvPr>
          <p:cNvSpPr txBox="1"/>
          <p:nvPr/>
        </p:nvSpPr>
        <p:spPr>
          <a:xfrm>
            <a:off x="5308131" y="2346900"/>
            <a:ext cx="30764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</a:p>
          <a:p>
            <a:endParaRPr lang="en-US" altLang="ko-KR" dirty="0"/>
          </a:p>
          <a:p>
            <a:r>
              <a:rPr lang="ko-KR" altLang="en-US" dirty="0" err="1"/>
              <a:t>파이토치에서</a:t>
            </a:r>
            <a:r>
              <a:rPr lang="ko-KR" altLang="en-US" dirty="0"/>
              <a:t> 사용하는 배치로 조정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3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4495F6-CD89-48DF-9ACD-5E7BE37D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09ADEE-BC30-4EF9-B022-8834DAA0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배치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219636-C016-4B61-9F35-2AAD5E10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84" y="1002452"/>
            <a:ext cx="4894229" cy="914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FEDAE2-F538-4F91-B8DD-E9D524AEC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1" b="1129"/>
          <a:stretch/>
        </p:blipFill>
        <p:spPr>
          <a:xfrm>
            <a:off x="1736735" y="2142827"/>
            <a:ext cx="5670525" cy="2166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B059E-F128-44A3-BD21-9A8FD9215BB2}"/>
              </a:ext>
            </a:extLst>
          </p:cNvPr>
          <p:cNvSpPr txBox="1"/>
          <p:nvPr/>
        </p:nvSpPr>
        <p:spPr>
          <a:xfrm>
            <a:off x="4427621" y="1352184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 * C * H * W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6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C89482-4176-4D6B-B212-C0EA3C142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62" y="1568610"/>
            <a:ext cx="3858163" cy="210531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5E9BE6-9249-4961-A8C7-27AD8C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EBAD9F-330A-44FA-BF31-69BBADD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정규화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B0D3-BCEC-4DBF-8DCC-47CD1DF5487B}"/>
              </a:ext>
            </a:extLst>
          </p:cNvPr>
          <p:cNvSpPr txBox="1"/>
          <p:nvPr/>
        </p:nvSpPr>
        <p:spPr>
          <a:xfrm>
            <a:off x="4773880" y="2144215"/>
            <a:ext cx="4003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신경망은 일반적으로 대략 </a:t>
            </a:r>
            <a:r>
              <a:rPr lang="en-US" altLang="ko-KR" dirty="0"/>
              <a:t>0~1 </a:t>
            </a:r>
            <a:r>
              <a:rPr lang="ko-KR" altLang="en-US" dirty="0"/>
              <a:t>사이</a:t>
            </a:r>
            <a:r>
              <a:rPr lang="en-US" altLang="ko-KR" dirty="0"/>
              <a:t>, </a:t>
            </a:r>
            <a:r>
              <a:rPr lang="ko-KR" altLang="en-US" dirty="0"/>
              <a:t>혹은</a:t>
            </a:r>
            <a:endParaRPr lang="en-US" altLang="ko-KR" dirty="0"/>
          </a:p>
          <a:p>
            <a:r>
              <a:rPr lang="en-US" altLang="ko-KR" dirty="0"/>
              <a:t>-1~1 </a:t>
            </a:r>
            <a:r>
              <a:rPr lang="ko-KR" altLang="en-US" dirty="0"/>
              <a:t>사이일 때 훈련 성능이 가장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err="1"/>
              <a:t>텐서</a:t>
            </a:r>
            <a:r>
              <a:rPr lang="ko-KR" altLang="en-US" dirty="0"/>
              <a:t> 부동소수점으로 형 변환</a:t>
            </a:r>
            <a:r>
              <a:rPr lang="en-US" altLang="ko-KR" dirty="0"/>
              <a:t>, </a:t>
            </a:r>
            <a:r>
              <a:rPr lang="ko-KR" altLang="en-US" dirty="0" err="1"/>
              <a:t>픽셀값</a:t>
            </a:r>
            <a:r>
              <a:rPr lang="ko-KR" altLang="en-US" dirty="0"/>
              <a:t> 정규화</a:t>
            </a:r>
          </a:p>
        </p:txBody>
      </p:sp>
    </p:spTree>
    <p:extLst>
      <p:ext uri="{BB962C8B-B14F-4D97-AF65-F5344CB8AC3E}">
        <p14:creationId xmlns:p14="http://schemas.microsoft.com/office/powerpoint/2010/main" val="311491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8F3F44-C00E-4B04-B23E-601453E59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37" t="18231" r="19713" b="60540"/>
          <a:stretch/>
        </p:blipFill>
        <p:spPr>
          <a:xfrm>
            <a:off x="174314" y="685551"/>
            <a:ext cx="4355275" cy="203068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5E9BE6-9249-4961-A8C7-27AD8C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EBAD9F-330A-44FA-BF31-69BBADD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이미지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4BBF1A-9F2E-457B-A637-0CCE1C00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1" y="2862695"/>
            <a:ext cx="4290808" cy="1728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3A2703-95F1-41B9-8F68-21F39E88C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" t="17" r="14819" b="21738"/>
          <a:stretch/>
        </p:blipFill>
        <p:spPr>
          <a:xfrm>
            <a:off x="2778200" y="3836354"/>
            <a:ext cx="1193011" cy="260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497820-06FF-42E5-904E-0951CB6AB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319" y="4481993"/>
            <a:ext cx="2267266" cy="219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50FCFD-80E8-48BB-A2E3-EE3FBB19073F}"/>
              </a:ext>
            </a:extLst>
          </p:cNvPr>
          <p:cNvSpPr txBox="1"/>
          <p:nvPr/>
        </p:nvSpPr>
        <p:spPr>
          <a:xfrm>
            <a:off x="5207472" y="1348671"/>
            <a:ext cx="36551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 단층 촬영</a:t>
            </a:r>
            <a:r>
              <a:rPr lang="en-US" altLang="ko-KR" dirty="0"/>
              <a:t>(CT </a:t>
            </a:r>
            <a:r>
              <a:rPr lang="ko-KR" altLang="en-US" dirty="0"/>
              <a:t>스캔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하나의 밀도 채널</a:t>
            </a:r>
            <a:r>
              <a:rPr lang="en-US" altLang="ko-KR" dirty="0"/>
              <a:t>(</a:t>
            </a:r>
            <a:r>
              <a:rPr lang="ko-KR" altLang="en-US" dirty="0"/>
              <a:t>흑백 사진과 유사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 * C * D * H * W (D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오프셋 정보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오프셋</a:t>
            </a:r>
            <a:r>
              <a:rPr lang="en-US" altLang="ko-KR" dirty="0"/>
              <a:t>: </a:t>
            </a:r>
            <a:r>
              <a:rPr lang="ko-KR" altLang="en-US" dirty="0"/>
              <a:t>머리끝 혹의 발끝에서의 실제 거리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99E9B3-7860-4CA5-BD91-9C69E574C494}"/>
              </a:ext>
            </a:extLst>
          </p:cNvPr>
          <p:cNvCxnSpPr>
            <a:cxnSpLocks/>
          </p:cNvCxnSpPr>
          <p:nvPr/>
        </p:nvCxnSpPr>
        <p:spPr>
          <a:xfrm flipH="1">
            <a:off x="4715988" y="4537165"/>
            <a:ext cx="884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A59B2C-E87A-4194-AE13-37CFE615FE3F}"/>
              </a:ext>
            </a:extLst>
          </p:cNvPr>
          <p:cNvSpPr txBox="1"/>
          <p:nvPr/>
        </p:nvSpPr>
        <p:spPr>
          <a:xfrm>
            <a:off x="5635079" y="4398318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채널 정보 추가</a:t>
            </a:r>
          </a:p>
        </p:txBody>
      </p:sp>
    </p:spTree>
    <p:extLst>
      <p:ext uri="{BB962C8B-B14F-4D97-AF65-F5344CB8AC3E}">
        <p14:creationId xmlns:p14="http://schemas.microsoft.com/office/powerpoint/2010/main" val="35679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87EB4A-8527-4913-83BE-45B5F4E0F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064" y="992152"/>
            <a:ext cx="4862426" cy="212311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5E9BE6-9249-4961-A8C7-27AD8C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EBAD9F-330A-44FA-BF31-69BBADD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24572-3CDC-4A9B-860B-382E3A0E2C13}"/>
              </a:ext>
            </a:extLst>
          </p:cNvPr>
          <p:cNvSpPr txBox="1"/>
          <p:nvPr/>
        </p:nvSpPr>
        <p:spPr>
          <a:xfrm>
            <a:off x="2992582" y="3553697"/>
            <a:ext cx="3563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샘플 독립적이라 가정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열의 타입이 동일하지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 err="1"/>
              <a:t>파이토치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r>
              <a:rPr lang="ko-KR" altLang="en-US" dirty="0"/>
              <a:t> 내부 값의 타입은 동일함</a:t>
            </a:r>
          </a:p>
        </p:txBody>
      </p:sp>
    </p:spTree>
    <p:extLst>
      <p:ext uri="{BB962C8B-B14F-4D97-AF65-F5344CB8AC3E}">
        <p14:creationId xmlns:p14="http://schemas.microsoft.com/office/powerpoint/2010/main" val="341737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004CA0-2562-4878-8BE6-F5445D89A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64" y="1735679"/>
            <a:ext cx="4020111" cy="141942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5E9BE6-9249-4961-A8C7-27AD8C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EBAD9F-330A-44FA-BF31-69BBADD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</a:t>
            </a:r>
            <a:r>
              <a:rPr lang="ko-KR" altLang="en-US" dirty="0" err="1"/>
              <a:t>읽어오기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249171-8331-4FF6-AB7E-14C68E05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4" y="3403466"/>
            <a:ext cx="4821518" cy="11154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4741E-6567-448B-BC44-B1777718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855" y="2008025"/>
            <a:ext cx="1876687" cy="2457793"/>
          </a:xfrm>
          <a:prstGeom prst="rect">
            <a:avLst/>
          </a:prstGeom>
        </p:spPr>
      </p:pic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2326BC4F-FDF9-45CC-99B4-612AA2ECD480}"/>
              </a:ext>
            </a:extLst>
          </p:cNvPr>
          <p:cNvSpPr/>
          <p:nvPr/>
        </p:nvSpPr>
        <p:spPr>
          <a:xfrm>
            <a:off x="7777542" y="2167513"/>
            <a:ext cx="172192" cy="20180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8DEE0D3F-8C2E-4DC5-98F7-0820D03A0CF7}"/>
              </a:ext>
            </a:extLst>
          </p:cNvPr>
          <p:cNvSpPr/>
          <p:nvPr/>
        </p:nvSpPr>
        <p:spPr>
          <a:xfrm>
            <a:off x="7777542" y="4185594"/>
            <a:ext cx="172192" cy="2526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FDC3A-CFB6-4958-9885-A779FFC55D2A}"/>
              </a:ext>
            </a:extLst>
          </p:cNvPr>
          <p:cNvSpPr txBox="1"/>
          <p:nvPr/>
        </p:nvSpPr>
        <p:spPr>
          <a:xfrm>
            <a:off x="7984532" y="302266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화학적 성분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C2DA8-10A8-464A-BF9A-4E8E1F904AC2}"/>
              </a:ext>
            </a:extLst>
          </p:cNvPr>
          <p:cNvSpPr txBox="1"/>
          <p:nvPr/>
        </p:nvSpPr>
        <p:spPr>
          <a:xfrm>
            <a:off x="7984532" y="415804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맛 점수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C5792-A23D-46EA-96DE-71798590E44E}"/>
              </a:ext>
            </a:extLst>
          </p:cNvPr>
          <p:cNvSpPr txBox="1"/>
          <p:nvPr/>
        </p:nvSpPr>
        <p:spPr>
          <a:xfrm>
            <a:off x="457200" y="1000624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와인 데이터셋</a:t>
            </a:r>
            <a:r>
              <a:rPr lang="en-US" altLang="ko-KR" dirty="0"/>
              <a:t>: </a:t>
            </a:r>
            <a:r>
              <a:rPr lang="ko-KR" altLang="en-US" dirty="0"/>
              <a:t>화학적 성분 </a:t>
            </a:r>
            <a:r>
              <a:rPr lang="en-US" altLang="ko-KR" dirty="0"/>
              <a:t>-&gt; </a:t>
            </a:r>
            <a:r>
              <a:rPr lang="ko-KR" altLang="en-US" dirty="0"/>
              <a:t>맛 점수 예측</a:t>
            </a:r>
          </a:p>
        </p:txBody>
      </p:sp>
    </p:spTree>
    <p:extLst>
      <p:ext uri="{BB962C8B-B14F-4D97-AF65-F5344CB8AC3E}">
        <p14:creationId xmlns:p14="http://schemas.microsoft.com/office/powerpoint/2010/main" val="297551435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62071</TotalTime>
  <Words>490</Words>
  <Application>Microsoft Office PowerPoint</Application>
  <PresentationFormat>화면 슬라이드 쇼(16:9)</PresentationFormat>
  <Paragraphs>116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</vt:lpstr>
      <vt:lpstr>맑은 고딕</vt:lpstr>
      <vt:lpstr>맑은 고딕</vt:lpstr>
      <vt:lpstr>Arial</vt:lpstr>
      <vt:lpstr>Calibri</vt:lpstr>
      <vt:lpstr>Symbol</vt:lpstr>
      <vt:lpstr>디자인 사용자 지정</vt:lpstr>
      <vt:lpstr>파이토치 딥러닝 마스터  Chapter 04. 실제 데이터를 텐서로 표현해보기</vt:lpstr>
      <vt:lpstr>목차</vt:lpstr>
      <vt:lpstr>이미지 데이터: 2차원</vt:lpstr>
      <vt:lpstr>이미지 데이터 -&gt; 텐서</vt:lpstr>
      <vt:lpstr>이미지 배치 만들기</vt:lpstr>
      <vt:lpstr>데이터 정규화</vt:lpstr>
      <vt:lpstr>3차원 이미지</vt:lpstr>
      <vt:lpstr>테이블 데이터</vt:lpstr>
      <vt:lpstr>데이터셋 읽어오기(1)</vt:lpstr>
      <vt:lpstr>데이터 읽어오기(2)</vt:lpstr>
      <vt:lpstr>숫자값 종류</vt:lpstr>
      <vt:lpstr>임계값으로 찾기</vt:lpstr>
      <vt:lpstr>시계열 데이터</vt:lpstr>
      <vt:lpstr>시간 단위로 데이터 만들기</vt:lpstr>
      <vt:lpstr>훈련 준비(1): 원핫 인코딩</vt:lpstr>
      <vt:lpstr>훈련 준비(2): 원핫 인코딩</vt:lpstr>
      <vt:lpstr>훈련 준비(3): 정규화</vt:lpstr>
      <vt:lpstr>텍스트 데이터</vt:lpstr>
      <vt:lpstr>문자 원핫 인코딩</vt:lpstr>
      <vt:lpstr>단어 원핫 인코딩</vt:lpstr>
      <vt:lpstr>텍스트 임베딩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min</cp:lastModifiedBy>
  <cp:revision>616</cp:revision>
  <dcterms:created xsi:type="dcterms:W3CDTF">2020-07-16T08:29:37Z</dcterms:created>
  <dcterms:modified xsi:type="dcterms:W3CDTF">2024-02-06T06:41:50Z</dcterms:modified>
</cp:coreProperties>
</file>