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9" r:id="rId4"/>
    <p:sldId id="280" r:id="rId5"/>
    <p:sldId id="281" r:id="rId6"/>
    <p:sldId id="282" r:id="rId7"/>
    <p:sldId id="286" r:id="rId8"/>
    <p:sldId id="283" r:id="rId9"/>
    <p:sldId id="287" r:id="rId10"/>
    <p:sldId id="284" r:id="rId11"/>
    <p:sldId id="285" r:id="rId12"/>
    <p:sldId id="28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QmPjowxBLMjdiZ19Z5EceMAGM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224"/>
    <a:srgbClr val="2C7344"/>
    <a:srgbClr val="4E6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A0A61-1CE1-43FC-A0B2-4807F1D7D8E0}">
  <a:tblStyle styleId="{750A0A61-1CE1-43FC-A0B2-4807F1D7D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2"/>
    <p:restoredTop sz="93855" autoAdjust="0"/>
  </p:normalViewPr>
  <p:slideViewPr>
    <p:cSldViewPr snapToGrid="0">
      <p:cViewPr varScale="1">
        <p:scale>
          <a:sx n="139" d="100"/>
          <a:sy n="139" d="100"/>
        </p:scale>
        <p:origin x="3198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9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CB9E0D-ADA4-6A3E-9130-C725CFA76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1A596-DA9A-AD1B-B3DD-0FD303507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1C10-C4F4-41DF-A635-3783B359AC65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C3AC-0884-16C3-97E8-E1C02B333C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039AC-20CA-BB63-F479-60825B9CF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7CAA1-E64A-44A7-B1CD-5D64420BD7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52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>
            <a:extLst>
              <a:ext uri="{FF2B5EF4-FFF2-40B4-BE49-F238E27FC236}">
                <a16:creationId xmlns:a16="http://schemas.microsoft.com/office/drawing/2014/main" id="{D2E5EF59-9093-E225-9A21-1FA9AA765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4123" y="2813005"/>
            <a:ext cx="6050744" cy="1234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spc="300">
                <a:latin typeface="+mn-lt"/>
                <a:ea typeface="나눔스퀘어" panose="020B0600000101010101" pitchFamily="50" charset="-127"/>
                <a:cs typeface="Calibri" panose="020F0502020204030204" pitchFamily="34" charset="0"/>
              </a:defRPr>
            </a:lvl1pPr>
          </a:lstStyle>
          <a:p>
            <a:r>
              <a:rPr lang="en-CA" dirty="0" err="1"/>
              <a:t>yyyy</a:t>
            </a:r>
            <a:r>
              <a:rPr lang="en-CA" dirty="0"/>
              <a:t>-mm-dd</a:t>
            </a:r>
          </a:p>
          <a:p>
            <a:r>
              <a:rPr lang="en-CA" dirty="0" err="1"/>
              <a:t>HnVLab</a:t>
            </a:r>
            <a:endParaRPr lang="en-CA" dirty="0"/>
          </a:p>
          <a:p>
            <a:r>
              <a:rPr lang="ko-KR" altLang="en-US" dirty="0"/>
              <a:t>이름</a:t>
            </a:r>
            <a:endParaRPr lang="en-CA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sp>
        <p:nvSpPr>
          <p:cNvPr id="18" name="Google Shape;13;p3">
            <a:extLst>
              <a:ext uri="{FF2B5EF4-FFF2-40B4-BE49-F238E27FC236}">
                <a16:creationId xmlns:a16="http://schemas.microsoft.com/office/drawing/2014/main" id="{CE01C8B8-4D53-B2E5-7921-589C1A6316E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443" y="1009849"/>
            <a:ext cx="871952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307DB4C-51F1-CE9B-3568-3FEC847A7E51}"/>
              </a:ext>
            </a:extLst>
          </p:cNvPr>
          <p:cNvCxnSpPr>
            <a:cxnSpLocks/>
          </p:cNvCxnSpPr>
          <p:nvPr userDrawn="1"/>
        </p:nvCxnSpPr>
        <p:spPr>
          <a:xfrm>
            <a:off x="216443" y="661184"/>
            <a:ext cx="8726104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FA42C3-1746-ADF7-7495-FEC73E3BE6F7}"/>
              </a:ext>
            </a:extLst>
          </p:cNvPr>
          <p:cNvGrpSpPr/>
          <p:nvPr userDrawn="1"/>
        </p:nvGrpSpPr>
        <p:grpSpPr>
          <a:xfrm>
            <a:off x="209860" y="2223409"/>
            <a:ext cx="8726104" cy="0"/>
            <a:chOff x="187375" y="2223409"/>
            <a:chExt cx="8726104" cy="0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FFA8791-FFEE-9C9E-BD35-A78EBD4E17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375" y="2223409"/>
              <a:ext cx="6277433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85B8958-1472-BDB6-C9C9-50DD6C4309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4808" y="2223409"/>
              <a:ext cx="2448671" cy="0"/>
            </a:xfrm>
            <a:prstGeom prst="line">
              <a:avLst/>
            </a:prstGeom>
            <a:ln w="44450">
              <a:solidFill>
                <a:srgbClr val="2C734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82F6C43D-55D5-1364-577E-EC3159BC092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49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4135368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8F8755B-9990-6E2F-1633-40F4FB764D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817472"/>
            <a:ext cx="5869616" cy="144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논문 등 출처 </a:t>
            </a:r>
            <a:r>
              <a:rPr lang="en-CA" altLang="ko-KR" dirty="0"/>
              <a:t>(</a:t>
            </a:r>
            <a:r>
              <a:rPr lang="ko-KR" altLang="en-US" dirty="0"/>
              <a:t>예</a:t>
            </a:r>
            <a:r>
              <a:rPr lang="en-CA" altLang="ko-KR" dirty="0"/>
              <a:t>: 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Redmon, Joseph, et al. "You only look once: Unified, real-time object detection." </a:t>
            </a:r>
            <a:r>
              <a:rPr lang="en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2016.)</a:t>
            </a:r>
            <a:endParaRPr lang="en-CA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0066CB1F-7A94-97FC-AD00-4B2C65DC5A8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FBD3CC1-CBC7-EE84-3764-CA1A75EBB616}"/>
              </a:ext>
            </a:extLst>
          </p:cNvPr>
          <p:cNvCxnSpPr>
            <a:cxnSpLocks/>
          </p:cNvCxnSpPr>
          <p:nvPr userDrawn="1"/>
        </p:nvCxnSpPr>
        <p:spPr>
          <a:xfrm>
            <a:off x="577998" y="2959452"/>
            <a:ext cx="8072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3;p3">
            <a:extLst>
              <a:ext uri="{FF2B5EF4-FFF2-40B4-BE49-F238E27FC236}">
                <a16:creationId xmlns:a16="http://schemas.microsoft.com/office/drawing/2014/main" id="{52445F32-41E7-2352-2500-A138AB7B018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99540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감사합니다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7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2D2BF-F713-99D1-922C-AC3C0CD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FEE06-E57E-36FF-F575-9FAC00F3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9AFE-4456-8313-6D2B-E93082B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9799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91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una16.grand-challenge.org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34EE232B-CCFD-4E29-B796-0E9ADC6D3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2024-02-06</a:t>
            </a:r>
          </a:p>
          <a:p>
            <a:r>
              <a:rPr lang="en-US" altLang="ko-KR" dirty="0"/>
              <a:t>HNVLAB</a:t>
            </a:r>
          </a:p>
          <a:p>
            <a:r>
              <a:rPr lang="ko-KR" altLang="en-US" b="1" dirty="0"/>
              <a:t>손수민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A47AE6-0DE3-4089-A465-A62B918E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파이토치</a:t>
            </a:r>
            <a:r>
              <a:rPr lang="ko-KR" altLang="en-US" dirty="0"/>
              <a:t> </a:t>
            </a:r>
            <a:r>
              <a:rPr lang="ko-KR" altLang="en-US" dirty="0" err="1"/>
              <a:t>딥러닝</a:t>
            </a:r>
            <a:r>
              <a:rPr lang="ko-KR" altLang="en-US" dirty="0"/>
              <a:t> 마스터</a:t>
            </a:r>
            <a:br>
              <a:rPr lang="en-US" altLang="ko-KR" dirty="0"/>
            </a:br>
            <a:br>
              <a:rPr lang="en-US" altLang="ko-KR" sz="1200" dirty="0"/>
            </a:br>
            <a:r>
              <a:rPr lang="en-US" altLang="ko-KR" sz="1800" b="0" dirty="0"/>
              <a:t>Chapter 09. </a:t>
            </a:r>
            <a:r>
              <a:rPr lang="ko-KR" altLang="en-US" sz="1800" b="0" dirty="0"/>
              <a:t>암과 싸워서 이기기 위한 </a:t>
            </a:r>
            <a:r>
              <a:rPr lang="ko-KR" altLang="en-US" sz="1800" b="0" dirty="0" err="1"/>
              <a:t>파이토치</a:t>
            </a:r>
            <a:r>
              <a:rPr lang="ko-KR" altLang="en-US" sz="1800" b="0" dirty="0"/>
              <a:t> 활용</a:t>
            </a:r>
          </a:p>
        </p:txBody>
      </p:sp>
    </p:spTree>
    <p:extLst>
      <p:ext uri="{BB962C8B-B14F-4D97-AF65-F5344CB8AC3E}">
        <p14:creationId xmlns:p14="http://schemas.microsoft.com/office/powerpoint/2010/main" val="104476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CE3B24-C926-4F7E-8114-E49CF35E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LUNA(Lung Nodule Analysis) </a:t>
            </a:r>
            <a:r>
              <a:rPr lang="ko-KR" altLang="en-US" dirty="0"/>
              <a:t>그랜드 </a:t>
            </a:r>
            <a:r>
              <a:rPr lang="ko-KR" altLang="en-US" dirty="0" err="1"/>
              <a:t>첼린지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ko-KR" altLang="en-US" dirty="0"/>
              <a:t>환자의 </a:t>
            </a:r>
            <a:r>
              <a:rPr lang="en-US" altLang="ko-KR" dirty="0"/>
              <a:t>CT </a:t>
            </a:r>
            <a:r>
              <a:rPr lang="ko-KR" altLang="en-US" dirty="0"/>
              <a:t>스캔 자료를 고품질로 레이블 작업한 공개 데이터셋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데이터 분류기 성능에 대한 공개 랭킹 제공하며</a:t>
            </a:r>
            <a:r>
              <a:rPr lang="en-US" altLang="ko-KR" dirty="0"/>
              <a:t>, </a:t>
            </a:r>
            <a:r>
              <a:rPr lang="ko-KR" altLang="en-US" dirty="0"/>
              <a:t>공개 랭킹에 들어가려면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프로젝트의 구조와 훈련 방법 등을 기술한 과학 논문 </a:t>
            </a:r>
            <a:r>
              <a:rPr lang="ko-KR" altLang="en-US" dirty="0" err="1"/>
              <a:t>제출해야함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프로젝트 발전 위한 추가적인 아이디어</a:t>
            </a:r>
            <a:r>
              <a:rPr lang="en-US" altLang="ko-KR" dirty="0"/>
              <a:t>, </a:t>
            </a:r>
            <a:r>
              <a:rPr lang="ko-KR" altLang="en-US" dirty="0"/>
              <a:t>동기 부여 제공</a:t>
            </a:r>
            <a:endParaRPr lang="en-US" altLang="ko-KR" dirty="0"/>
          </a:p>
          <a:p>
            <a:r>
              <a:rPr lang="en-US" altLang="ko-KR" dirty="0"/>
              <a:t>LUNA 2016 </a:t>
            </a:r>
            <a:r>
              <a:rPr lang="ko-KR" altLang="en-US" dirty="0"/>
              <a:t>데이터셋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2"/>
              </a:rPr>
              <a:t>https://luna16.grand-challenge.org/Download/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dirty="0"/>
              <a:t>결절 탐지</a:t>
            </a:r>
            <a:r>
              <a:rPr lang="en-US" altLang="ko-KR" dirty="0"/>
              <a:t>(</a:t>
            </a:r>
            <a:r>
              <a:rPr lang="ko-KR" altLang="en-US" dirty="0" err="1"/>
              <a:t>세그멘테이션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거짓 양성 감소</a:t>
            </a:r>
            <a:r>
              <a:rPr lang="en-US" altLang="ko-KR" dirty="0"/>
              <a:t>(</a:t>
            </a:r>
            <a:r>
              <a:rPr lang="ko-KR" altLang="en-US" dirty="0"/>
              <a:t>분류 단계 유사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en-US" altLang="ko-KR" dirty="0"/>
              <a:t>Subset0~9: CT </a:t>
            </a:r>
            <a:r>
              <a:rPr lang="ko-KR" altLang="en-US" dirty="0"/>
              <a:t>이미지</a:t>
            </a:r>
            <a:endParaRPr lang="en-US" altLang="ko-KR" dirty="0"/>
          </a:p>
          <a:p>
            <a:pPr lvl="1"/>
            <a:r>
              <a:rPr lang="en-US" altLang="ko-KR" dirty="0"/>
              <a:t>Condidates.csv: </a:t>
            </a:r>
            <a:r>
              <a:rPr lang="ko-KR" altLang="en-US" dirty="0"/>
              <a:t>후보 결절 데이터</a:t>
            </a:r>
            <a:r>
              <a:rPr lang="en-US" altLang="ko-KR" dirty="0"/>
              <a:t>(</a:t>
            </a:r>
            <a:r>
              <a:rPr lang="en-US" altLang="ko-KR" dirty="0" err="1"/>
              <a:t>seriesuid</a:t>
            </a:r>
            <a:r>
              <a:rPr lang="en-US" altLang="ko-KR" dirty="0"/>
              <a:t>, </a:t>
            </a:r>
            <a:r>
              <a:rPr lang="en-US" altLang="ko-KR" dirty="0" err="1"/>
              <a:t>coordX</a:t>
            </a:r>
            <a:r>
              <a:rPr lang="en-US" altLang="ko-KR" dirty="0"/>
              <a:t>, </a:t>
            </a:r>
            <a:r>
              <a:rPr lang="en-US" altLang="ko-KR" dirty="0" err="1"/>
              <a:t>coordY</a:t>
            </a:r>
            <a:r>
              <a:rPr lang="en-US" altLang="ko-KR" dirty="0"/>
              <a:t>, </a:t>
            </a:r>
            <a:r>
              <a:rPr lang="en-US" altLang="ko-KR" dirty="0" err="1"/>
              <a:t>coordZ</a:t>
            </a:r>
            <a:r>
              <a:rPr lang="en-US" altLang="ko-KR" dirty="0"/>
              <a:t>, class)</a:t>
            </a:r>
          </a:p>
          <a:p>
            <a:pPr lvl="1"/>
            <a:r>
              <a:rPr lang="en-US" altLang="ko-KR" dirty="0"/>
              <a:t>Annotations.csv: </a:t>
            </a:r>
          </a:p>
          <a:p>
            <a:pPr marL="914400" lvl="2" indent="0">
              <a:buNone/>
            </a:pPr>
            <a:r>
              <a:rPr lang="ko-KR" altLang="en-US" dirty="0"/>
              <a:t>결절 탐지 참조 표준</a:t>
            </a:r>
            <a:r>
              <a:rPr lang="en-US" altLang="ko-KR" dirty="0"/>
              <a:t>(</a:t>
            </a:r>
            <a:r>
              <a:rPr lang="en-US" altLang="ko-KR" dirty="0" err="1"/>
              <a:t>seriesuid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coordX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coordY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coordZ</a:t>
            </a:r>
            <a:r>
              <a:rPr lang="en-US" altLang="ko-KR" dirty="0"/>
              <a:t>, </a:t>
            </a:r>
            <a:r>
              <a:rPr lang="en-US" altLang="ko-KR" dirty="0" err="1"/>
              <a:t>diameter_mm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4D32D5-4F7C-47F1-A7B4-EF017A6D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D4EDC1-A1DB-4011-9716-FDD4621B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 </a:t>
            </a:r>
            <a:r>
              <a:rPr lang="ko-KR" altLang="en-US" dirty="0"/>
              <a:t>데이터셋</a:t>
            </a:r>
          </a:p>
        </p:txBody>
      </p:sp>
    </p:spTree>
    <p:extLst>
      <p:ext uri="{BB962C8B-B14F-4D97-AF65-F5344CB8AC3E}">
        <p14:creationId xmlns:p14="http://schemas.microsoft.com/office/powerpoint/2010/main" val="129791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335CEB-4AEE-4C3D-87FB-2C7FD3EE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데이터 읽기</a:t>
            </a:r>
            <a:r>
              <a:rPr lang="en-US" altLang="ko-KR" dirty="0"/>
              <a:t>(10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결절 분류</a:t>
            </a:r>
            <a:r>
              <a:rPr lang="en-US" altLang="ko-KR" dirty="0"/>
              <a:t>(11</a:t>
            </a:r>
            <a:r>
              <a:rPr lang="ko-KR" altLang="en-US" dirty="0"/>
              <a:t>장</a:t>
            </a:r>
            <a:r>
              <a:rPr lang="en-US" altLang="ko-KR" dirty="0"/>
              <a:t>, 12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 err="1"/>
              <a:t>세그멘테이션</a:t>
            </a:r>
            <a:r>
              <a:rPr lang="en-US" altLang="ko-KR" dirty="0"/>
              <a:t>(13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, 5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그룹화와 결절 분석 및 진단</a:t>
            </a:r>
            <a:r>
              <a:rPr lang="en-US" altLang="ko-KR" dirty="0"/>
              <a:t>(14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※ 2</a:t>
            </a:r>
            <a:r>
              <a:rPr lang="ko-KR" altLang="en-US" sz="1600" dirty="0"/>
              <a:t>단계</a:t>
            </a:r>
            <a:r>
              <a:rPr lang="en-US" altLang="ko-KR" sz="1600" dirty="0"/>
              <a:t>, 3</a:t>
            </a:r>
            <a:r>
              <a:rPr lang="ko-KR" altLang="en-US" sz="1600" dirty="0"/>
              <a:t>단계와 </a:t>
            </a:r>
            <a:r>
              <a:rPr lang="en-US" altLang="ko-KR" sz="1600" dirty="0"/>
              <a:t>4</a:t>
            </a:r>
            <a:r>
              <a:rPr lang="ko-KR" altLang="en-US" sz="1600" dirty="0"/>
              <a:t>단계는 거의 별개의 프로젝트로 취급할 수 있으므로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  순서에 상관없이 개별 진행 가능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8A3815-631B-4F4D-8D28-E823F70F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E6B9EF-3B38-4385-A103-CA5369E6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앞으로의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5CCA6C-AF8F-483F-B221-597F910F2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42" t="44778" r="9579" b="22473"/>
          <a:stretch/>
        </p:blipFill>
        <p:spPr>
          <a:xfrm>
            <a:off x="6198841" y="745230"/>
            <a:ext cx="2470771" cy="16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8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8A57D-D856-481C-B653-B69B7549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8038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61EDF9-5EFC-4664-A7B5-9635BD0C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부에서 다룰 프로젝트의 규모</a:t>
            </a:r>
            <a:r>
              <a:rPr lang="en-US" altLang="ko-KR" dirty="0"/>
              <a:t>, </a:t>
            </a:r>
            <a:r>
              <a:rPr lang="ko-KR" altLang="en-US" dirty="0"/>
              <a:t>범위 파악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CT </a:t>
            </a:r>
            <a:r>
              <a:rPr lang="ko-KR" altLang="en-US" dirty="0"/>
              <a:t>데이터 파악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구성 생각해보기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LUNA </a:t>
            </a:r>
            <a:r>
              <a:rPr lang="ko-KR" altLang="en-US" dirty="0"/>
              <a:t>데이터셋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앞으로의 프로젝트 흐름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5E9BE6-9249-4961-A8C7-27AD8C34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1EBAD9F-330A-44FA-BF31-69BBADD6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3883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E240F7-3213-4AEF-9990-0B38261D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: </a:t>
            </a:r>
            <a:r>
              <a:rPr lang="ko-KR" altLang="en-US" dirty="0"/>
              <a:t>환자 흉부 </a:t>
            </a:r>
            <a:r>
              <a:rPr lang="en-US" altLang="ko-KR" dirty="0"/>
              <a:t>CT </a:t>
            </a:r>
            <a:r>
              <a:rPr lang="ko-KR" altLang="en-US" dirty="0"/>
              <a:t>스캔 입력 </a:t>
            </a:r>
            <a:r>
              <a:rPr lang="en-US" altLang="ko-KR" dirty="0"/>
              <a:t>-&gt; </a:t>
            </a:r>
            <a:r>
              <a:rPr lang="ko-KR" altLang="en-US" dirty="0"/>
              <a:t>악성 종양 의심 위치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 이유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미해결 과제 </a:t>
            </a:r>
            <a:r>
              <a:rPr lang="en-US" altLang="ko-KR" dirty="0"/>
              <a:t>-&gt; </a:t>
            </a:r>
            <a:r>
              <a:rPr lang="ko-KR" altLang="en-US" dirty="0" err="1"/>
              <a:t>파이토치로</a:t>
            </a:r>
            <a:r>
              <a:rPr lang="ko-KR" altLang="en-US" dirty="0"/>
              <a:t> 최첨단 프로젝트 가능함 보여줌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아직 미제이나 많은 팀이 도전 중이며 유망한 결과 보이고 있음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고품질 논문</a:t>
            </a:r>
            <a:r>
              <a:rPr lang="en-US" altLang="ko-KR" dirty="0"/>
              <a:t>, </a:t>
            </a:r>
            <a:r>
              <a:rPr lang="ko-KR" altLang="en-US" dirty="0"/>
              <a:t>오픈 소스 프로젝트로 아이디어</a:t>
            </a:r>
            <a:r>
              <a:rPr lang="en-US" altLang="ko-KR" dirty="0"/>
              <a:t>, </a:t>
            </a:r>
            <a:r>
              <a:rPr lang="ko-KR" altLang="en-US" dirty="0"/>
              <a:t>영감 얻기 가능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539861-1480-48D7-B567-11062890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7E6C6F8-E8E7-46D1-A3D3-B9879F5C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프로젝트의 규모</a:t>
            </a:r>
            <a:r>
              <a:rPr lang="en-US" altLang="ko-KR" dirty="0"/>
              <a:t>, </a:t>
            </a:r>
            <a:r>
              <a:rPr lang="ko-KR" altLang="en-US" dirty="0"/>
              <a:t>범위 파악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3EFD35-4FCC-4DD9-BF58-3A9859D63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5" t="34486" r="13904" b="46399"/>
          <a:stretch/>
        </p:blipFill>
        <p:spPr>
          <a:xfrm>
            <a:off x="3811985" y="2740106"/>
            <a:ext cx="5098811" cy="19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9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BD128B-F93D-4CB3-9C67-6DACCBC3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구축에 앞서 데이터에 대해 배우고 직접 구현 하는 단계 필요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이미 구축된 라이브러리 형태의 표준 데이터가 없기 때문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sz="500" dirty="0"/>
          </a:p>
          <a:p>
            <a:r>
              <a:rPr lang="ko-KR" altLang="en-US" dirty="0"/>
              <a:t>제한된</a:t>
            </a:r>
            <a:r>
              <a:rPr lang="en-US" altLang="ko-KR" dirty="0"/>
              <a:t> </a:t>
            </a:r>
            <a:r>
              <a:rPr lang="ko-KR" altLang="en-US" dirty="0"/>
              <a:t>데이터 접근성</a:t>
            </a:r>
            <a:r>
              <a:rPr lang="en-US" altLang="ko-KR" dirty="0"/>
              <a:t>, </a:t>
            </a:r>
            <a:r>
              <a:rPr lang="ko-KR" altLang="en-US" dirty="0"/>
              <a:t>한정된 연산 자원</a:t>
            </a:r>
            <a:r>
              <a:rPr lang="en-US" altLang="ko-KR" dirty="0"/>
              <a:t>, </a:t>
            </a:r>
            <a:r>
              <a:rPr lang="ko-KR" altLang="en-US" dirty="0"/>
              <a:t>효과적인 모델 설계 능력의 한계 등의 교란 변수로 프로젝트가 복잡해짐</a:t>
            </a:r>
            <a:r>
              <a:rPr lang="en-US" altLang="ko-KR" dirty="0"/>
              <a:t>.</a:t>
            </a:r>
          </a:p>
          <a:p>
            <a:endParaRPr lang="en-US" altLang="ko-KR" sz="500" dirty="0"/>
          </a:p>
          <a:p>
            <a:r>
              <a:rPr lang="ko-KR" altLang="en-US" dirty="0"/>
              <a:t>적절한 훈련 속도 위해 </a:t>
            </a:r>
            <a:r>
              <a:rPr lang="en-US" altLang="ko-KR" dirty="0"/>
              <a:t>8GB</a:t>
            </a:r>
            <a:r>
              <a:rPr lang="ko-KR" altLang="en-US" dirty="0"/>
              <a:t> 이상의 램을 갖춘 </a:t>
            </a:r>
            <a:r>
              <a:rPr lang="en-US" altLang="ko-KR" dirty="0"/>
              <a:t>GPU</a:t>
            </a:r>
            <a:r>
              <a:rPr lang="ko-KR" altLang="en-US" dirty="0"/>
              <a:t>필요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 err="1"/>
              <a:t>코랩에서</a:t>
            </a:r>
            <a:r>
              <a:rPr lang="ko-KR" altLang="en-US" dirty="0"/>
              <a:t> 무료 인스턴스 </a:t>
            </a:r>
            <a:r>
              <a:rPr lang="en-US" altLang="ko-KR" dirty="0"/>
              <a:t>GPU</a:t>
            </a:r>
            <a:r>
              <a:rPr lang="ko-KR" altLang="en-US" dirty="0"/>
              <a:t>제공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sz="500" dirty="0"/>
          </a:p>
          <a:p>
            <a:r>
              <a:rPr lang="ko-KR" altLang="en-US" dirty="0"/>
              <a:t>일련의 단순한 문제 해결 </a:t>
            </a:r>
            <a:r>
              <a:rPr lang="en-US" altLang="ko-KR" dirty="0"/>
              <a:t>-&gt; </a:t>
            </a:r>
            <a:r>
              <a:rPr lang="ko-KR" altLang="en-US" dirty="0"/>
              <a:t>최종적 결과</a:t>
            </a:r>
            <a:endParaRPr lang="en-US" altLang="ko-KR" dirty="0"/>
          </a:p>
          <a:p>
            <a:endParaRPr lang="en-US" altLang="ko-KR" sz="500" dirty="0"/>
          </a:p>
          <a:p>
            <a:r>
              <a:rPr lang="ko-KR" altLang="en-US" dirty="0"/>
              <a:t>해당 분야 공부하여 얻은 통찰력과 신경망에 대한 직관력을 가지는 것이 중요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EC7453-E720-4968-B234-BDB6DABC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2A26FFC-AB30-4A63-A59A-AA3CF019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준비</a:t>
            </a:r>
          </a:p>
        </p:txBody>
      </p:sp>
    </p:spTree>
    <p:extLst>
      <p:ext uri="{BB962C8B-B14F-4D97-AF65-F5344CB8AC3E}">
        <p14:creationId xmlns:p14="http://schemas.microsoft.com/office/powerpoint/2010/main" val="246023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7B9E1C-A61D-43AC-AC5C-434990AE2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/>
          <a:lstStyle/>
          <a:p>
            <a:r>
              <a:rPr lang="en-US" altLang="ko-KR" dirty="0"/>
              <a:t>CT </a:t>
            </a:r>
            <a:r>
              <a:rPr lang="ko-KR" altLang="en-US" dirty="0"/>
              <a:t>스캔</a:t>
            </a:r>
            <a:r>
              <a:rPr lang="en-US" altLang="ko-KR" dirty="0"/>
              <a:t>: </a:t>
            </a:r>
          </a:p>
          <a:p>
            <a:pPr marL="914400" lvl="2" indent="0">
              <a:buNone/>
            </a:pPr>
            <a:r>
              <a:rPr lang="ko-KR" altLang="en-US" dirty="0"/>
              <a:t>단일</a:t>
            </a:r>
            <a:r>
              <a:rPr lang="en-US" altLang="ko-KR" dirty="0"/>
              <a:t> </a:t>
            </a:r>
            <a:r>
              <a:rPr lang="ko-KR" altLang="en-US" dirty="0"/>
              <a:t>채널의 </a:t>
            </a:r>
            <a:r>
              <a:rPr lang="en-US" altLang="ko-KR" dirty="0"/>
              <a:t>3</a:t>
            </a:r>
            <a:r>
              <a:rPr lang="ko-KR" altLang="en-US" dirty="0"/>
              <a:t>차원 배열로 표현되는 </a:t>
            </a:r>
            <a:r>
              <a:rPr lang="en-US" altLang="ko-KR" dirty="0"/>
              <a:t>3</a:t>
            </a:r>
            <a:r>
              <a:rPr lang="ko-KR" altLang="en-US" dirty="0"/>
              <a:t>차원 엑스레이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각 </a:t>
            </a:r>
            <a:r>
              <a:rPr lang="ko-KR" altLang="en-US" dirty="0" err="1"/>
              <a:t>복셀은</a:t>
            </a:r>
            <a:r>
              <a:rPr lang="ko-KR" altLang="en-US" dirty="0"/>
              <a:t> 해당 위치에 있는 물체의 평균 질량 밀도를 나타내는 숫자 값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흑백 </a:t>
            </a:r>
            <a:r>
              <a:rPr lang="en-US" altLang="ko-KR" dirty="0"/>
              <a:t>PNG </a:t>
            </a:r>
            <a:r>
              <a:rPr lang="ko-KR" altLang="en-US" dirty="0"/>
              <a:t>이미지를 </a:t>
            </a:r>
            <a:r>
              <a:rPr lang="ko-KR" altLang="en-US" dirty="0" err="1"/>
              <a:t>쌓아놓은</a:t>
            </a:r>
            <a:r>
              <a:rPr lang="ko-KR" altLang="en-US" dirty="0"/>
              <a:t> 것과 유사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 err="1"/>
              <a:t>복셀</a:t>
            </a:r>
            <a:r>
              <a:rPr lang="en-US" altLang="ko-KR" sz="1400" dirty="0"/>
              <a:t>(Volumetric </a:t>
            </a:r>
            <a:r>
              <a:rPr lang="en-US" altLang="ko-KR" sz="1400" dirty="0" err="1"/>
              <a:t>piXEL</a:t>
            </a:r>
            <a:r>
              <a:rPr lang="en-US" altLang="ko-KR" sz="1400" dirty="0"/>
              <a:t>): </a:t>
            </a:r>
          </a:p>
          <a:p>
            <a:pPr marL="457200" lvl="1" indent="0">
              <a:buNone/>
            </a:pPr>
            <a:r>
              <a:rPr lang="ko-KR" altLang="en-US" sz="1200" dirty="0"/>
              <a:t>공간</a:t>
            </a:r>
            <a:r>
              <a:rPr lang="en-US" altLang="ko-KR" sz="1200" dirty="0"/>
              <a:t> </a:t>
            </a:r>
            <a:r>
              <a:rPr lang="ko-KR" altLang="en-US" sz="1200" dirty="0"/>
              <a:t>용적을 담고 있으며 데이터 필드를 표현하기 위해 </a:t>
            </a:r>
            <a:r>
              <a:rPr lang="en-US" altLang="ko-KR" sz="1200" dirty="0"/>
              <a:t>3</a:t>
            </a:r>
            <a:r>
              <a:rPr lang="ko-KR" altLang="en-US" sz="1200" dirty="0"/>
              <a:t>차원 격자로 배열됨</a:t>
            </a:r>
            <a:r>
              <a:rPr lang="en-US" altLang="ko-KR" sz="1200" dirty="0"/>
              <a:t>. </a:t>
            </a:r>
          </a:p>
          <a:p>
            <a:pPr marL="457200" lvl="1" indent="0">
              <a:buNone/>
            </a:pPr>
            <a:r>
              <a:rPr lang="ko-KR" altLang="en-US" sz="1200" dirty="0"/>
              <a:t>통상적으로 정육면체인 경우가 흔하나 이 장에서는 직육면체 모양임</a:t>
            </a:r>
            <a:r>
              <a:rPr lang="en-US" altLang="ko-KR" sz="1200" dirty="0"/>
              <a:t>.</a:t>
            </a:r>
          </a:p>
          <a:p>
            <a:pPr marL="457200" lvl="1" indent="0">
              <a:buNone/>
            </a:pPr>
            <a:r>
              <a:rPr lang="ko-KR" altLang="en-US" sz="1200" dirty="0"/>
              <a:t>의학 데이터</a:t>
            </a:r>
            <a:r>
              <a:rPr lang="en-US" altLang="ko-KR" sz="1200" dirty="0"/>
              <a:t>, </a:t>
            </a:r>
            <a:r>
              <a:rPr lang="ko-KR" altLang="en-US" sz="1200" dirty="0"/>
              <a:t>유체 시뮬레이션</a:t>
            </a:r>
            <a:r>
              <a:rPr lang="en-US" altLang="ko-KR" sz="1200" dirty="0"/>
              <a:t>, 2</a:t>
            </a:r>
            <a:r>
              <a:rPr lang="ko-KR" altLang="en-US" sz="1200" dirty="0"/>
              <a:t>차원 이미지로 재구성된 </a:t>
            </a:r>
            <a:r>
              <a:rPr lang="en-US" altLang="ko-KR" sz="1200" dirty="0"/>
              <a:t>3</a:t>
            </a:r>
            <a:r>
              <a:rPr lang="ko-KR" altLang="en-US" sz="1200" dirty="0"/>
              <a:t>차원 장면</a:t>
            </a:r>
            <a:r>
              <a:rPr lang="en-US" altLang="ko-KR" sz="1200" dirty="0"/>
              <a:t>, </a:t>
            </a:r>
            <a:r>
              <a:rPr lang="ko-KR" altLang="en-US" sz="1200" dirty="0"/>
              <a:t>자율주행 자동차의 레이다 등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※ CT vs</a:t>
            </a:r>
            <a:r>
              <a:rPr lang="ko-KR" altLang="en-US" sz="1400" dirty="0"/>
              <a:t> </a:t>
            </a:r>
            <a:r>
              <a:rPr lang="en-US" altLang="ko-KR" sz="1400" dirty="0"/>
              <a:t>X-ray</a:t>
            </a:r>
          </a:p>
          <a:p>
            <a:pPr marL="0" indent="0">
              <a:buNone/>
            </a:pPr>
            <a:r>
              <a:rPr lang="en-US" altLang="ko-KR" sz="1200" dirty="0"/>
              <a:t>X-ray</a:t>
            </a:r>
            <a:r>
              <a:rPr lang="ko-KR" altLang="en-US" sz="1200" dirty="0"/>
              <a:t>는</a:t>
            </a:r>
            <a:r>
              <a:rPr lang="en-US" altLang="ko-KR" sz="1200" dirty="0"/>
              <a:t> 3</a:t>
            </a:r>
            <a:r>
              <a:rPr lang="ko-KR" altLang="en-US" sz="1200" dirty="0"/>
              <a:t>차원적 강도를 </a:t>
            </a:r>
            <a:r>
              <a:rPr lang="en-US" altLang="ko-KR" sz="1200" dirty="0"/>
              <a:t>2</a:t>
            </a:r>
            <a:r>
              <a:rPr lang="ko-KR" altLang="en-US" sz="1200" dirty="0"/>
              <a:t>차원에 투영하였지만</a:t>
            </a:r>
            <a:r>
              <a:rPr lang="en-US" altLang="ko-KR" sz="1200" dirty="0"/>
              <a:t>,</a:t>
            </a:r>
          </a:p>
          <a:p>
            <a:pPr marL="0" indent="0">
              <a:buNone/>
            </a:pPr>
            <a:r>
              <a:rPr lang="en-US" altLang="ko-KR" sz="1200" dirty="0"/>
              <a:t>CT</a:t>
            </a:r>
            <a:r>
              <a:rPr lang="ko-KR" altLang="en-US" sz="1200" dirty="0"/>
              <a:t>는 </a:t>
            </a:r>
            <a:r>
              <a:rPr lang="en-US" altLang="ko-KR" sz="1200" dirty="0"/>
              <a:t>3</a:t>
            </a:r>
            <a:r>
              <a:rPr lang="ko-KR" altLang="en-US" sz="1200" dirty="0"/>
              <a:t>차원 형태를 보존하여 데이터 가공 가능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24985F-B270-41C7-82D9-8892B3AD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1282F29-2887-49DB-89D5-DB7AE13A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CT </a:t>
            </a:r>
            <a:r>
              <a:rPr lang="ko-KR" altLang="en-US" dirty="0"/>
              <a:t>데이터 파악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B593F8-FE36-42F5-A931-29C8504A2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0" t="54938" r="26261" b="16725"/>
          <a:stretch/>
        </p:blipFill>
        <p:spPr>
          <a:xfrm>
            <a:off x="6219467" y="3107584"/>
            <a:ext cx="2422644" cy="1700663"/>
          </a:xfrm>
          <a:prstGeom prst="rect">
            <a:avLst/>
          </a:prstGeom>
        </p:spPr>
      </p:pic>
      <p:pic>
        <p:nvPicPr>
          <p:cNvPr id="1026" name="Picture 2" descr="별첨] 샘플링 (70%) - Tutorial">
            <a:extLst>
              <a:ext uri="{FF2B5EF4-FFF2-40B4-BE49-F238E27FC236}">
                <a16:creationId xmlns:a16="http://schemas.microsoft.com/office/drawing/2014/main" id="{1486D7E0-E83C-4207-BD1E-CF72A92D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23" y="1518515"/>
            <a:ext cx="1794173" cy="10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6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6233F9-B02D-4720-8A82-00BD7369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데이터가 디지털 포맷으로 스캔 과정의 원본 출력은 육안으로 </a:t>
            </a:r>
            <a:r>
              <a:rPr lang="ko-KR" altLang="en-US" dirty="0" err="1"/>
              <a:t>구별할만한</a:t>
            </a:r>
            <a:r>
              <a:rPr lang="ko-KR" altLang="en-US" dirty="0"/>
              <a:t> 형태가 아님 </a:t>
            </a:r>
            <a:r>
              <a:rPr lang="en-US" altLang="ko-KR" dirty="0"/>
              <a:t>-&gt; </a:t>
            </a:r>
            <a:r>
              <a:rPr lang="ko-KR" altLang="en-US" dirty="0"/>
              <a:t>컴퓨터 사용해 재해석 과정 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스캔 시 </a:t>
            </a:r>
            <a:r>
              <a:rPr lang="en-US" altLang="ko-KR" dirty="0"/>
              <a:t>CT </a:t>
            </a:r>
            <a:r>
              <a:rPr lang="ko-KR" altLang="en-US" dirty="0"/>
              <a:t>스캐너 설정에 따라 출력 데이터는 크게 달라짐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D3993B-9D62-4C56-8172-AF29A400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BB43FF3-8A66-447B-B50C-59D39330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CT </a:t>
            </a:r>
            <a:r>
              <a:rPr lang="ko-KR" altLang="en-US" dirty="0"/>
              <a:t>데이터 파악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01609E-F51F-4939-80C6-1715C839E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1" t="26599" r="40590" b="51880"/>
          <a:stretch/>
        </p:blipFill>
        <p:spPr>
          <a:xfrm>
            <a:off x="4572000" y="1863176"/>
            <a:ext cx="3980735" cy="27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8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A9CD6FF-225A-4C35-B0C9-C12C894E4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폐 결절</a:t>
            </a:r>
            <a:r>
              <a:rPr lang="en-US" altLang="ko-KR" dirty="0"/>
              <a:t>(nodule):</a:t>
            </a:r>
          </a:p>
          <a:p>
            <a:pPr marL="457200" lvl="1" indent="0">
              <a:buNone/>
            </a:pPr>
            <a:r>
              <a:rPr lang="ko-KR" altLang="en-US" dirty="0"/>
              <a:t>폐 내부에 나타날 수 있는 무수한 돌기나 덩어리</a:t>
            </a:r>
            <a:r>
              <a:rPr lang="en-US" altLang="ko-KR" dirty="0"/>
              <a:t>(3cm </a:t>
            </a:r>
            <a:r>
              <a:rPr lang="ko-KR" altLang="en-US" dirty="0"/>
              <a:t>이하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3cm</a:t>
            </a:r>
            <a:r>
              <a:rPr lang="ko-KR" altLang="en-US" dirty="0"/>
              <a:t>를 넘어가면 </a:t>
            </a:r>
            <a:r>
              <a:rPr lang="ko-KR" altLang="en-US" dirty="0" err="1"/>
              <a:t>페</a:t>
            </a:r>
            <a:r>
              <a:rPr lang="ko-KR" altLang="en-US" dirty="0"/>
              <a:t> </a:t>
            </a:r>
            <a:r>
              <a:rPr lang="ko-KR" altLang="en-US" dirty="0" err="1"/>
              <a:t>종괴라</a:t>
            </a:r>
            <a:r>
              <a:rPr lang="ko-KR" altLang="en-US" dirty="0"/>
              <a:t> 부르지만 이 책에서는 크기에 상관없이 결절이라 부름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결절은 밀도가 매우 낮은 폐 조직에 매달려 있거나 폐 벽에 붙어있을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모든 조직 검사 </a:t>
            </a:r>
            <a:r>
              <a:rPr lang="en-US" altLang="ko-KR" dirty="0"/>
              <a:t>X, </a:t>
            </a:r>
            <a:r>
              <a:rPr lang="ko-KR" altLang="en-US" dirty="0"/>
              <a:t>결절에만 집중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예상 입력 범위 좁혀 분류기가 작업 학습 하는 데에 도움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59565A-613D-450A-96A6-F7BF9290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F1FF577-9C20-46BB-91D1-669E107B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정리</a:t>
            </a:r>
          </a:p>
        </p:txBody>
      </p:sp>
    </p:spTree>
    <p:extLst>
      <p:ext uri="{BB962C8B-B14F-4D97-AF65-F5344CB8AC3E}">
        <p14:creationId xmlns:p14="http://schemas.microsoft.com/office/powerpoint/2010/main" val="320117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46711C-28F6-45D0-9E2B-31C37434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E41BCA-087C-4E75-95FB-7533D236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 생각해보기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23E91D-CBED-4484-8359-9BD9C34B6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42" t="44778" r="9579" b="22473"/>
          <a:stretch/>
        </p:blipFill>
        <p:spPr>
          <a:xfrm>
            <a:off x="2578" y="1150577"/>
            <a:ext cx="4239278" cy="289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7CFCE-03DD-4243-BF61-425228A7AA31}"/>
              </a:ext>
            </a:extLst>
          </p:cNvPr>
          <p:cNvSpPr txBox="1"/>
          <p:nvPr/>
        </p:nvSpPr>
        <p:spPr>
          <a:xfrm>
            <a:off x="4138727" y="1150577"/>
            <a:ext cx="52459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CT </a:t>
            </a:r>
            <a:r>
              <a:rPr lang="ko-KR" altLang="en-US" dirty="0"/>
              <a:t>데이터 </a:t>
            </a:r>
            <a:r>
              <a:rPr lang="ko-KR" altLang="en-US" dirty="0" err="1"/>
              <a:t>파이토치에서</a:t>
            </a:r>
            <a:r>
              <a:rPr lang="ko-KR" altLang="en-US" dirty="0"/>
              <a:t> 사용할 수 있는 형태로 읽기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세그멘테이션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폐의 잠재적 결절에 해당하는 </a:t>
            </a:r>
            <a:r>
              <a:rPr lang="ko-KR" altLang="en-US" dirty="0" err="1"/>
              <a:t>복셀</a:t>
            </a:r>
            <a:r>
              <a:rPr lang="ko-KR" altLang="en-US" dirty="0"/>
              <a:t> 찾기</a:t>
            </a:r>
            <a:endParaRPr lang="en-US" altLang="ko-KR" dirty="0"/>
          </a:p>
          <a:p>
            <a:pPr lvl="2"/>
            <a:r>
              <a:rPr lang="en-US" altLang="ko-KR" dirty="0"/>
              <a:t>	=&gt; </a:t>
            </a:r>
            <a:r>
              <a:rPr lang="ko-KR" altLang="en-US" dirty="0"/>
              <a:t>폐 내부 잠재적 종양에 집중하게 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관심있는 </a:t>
            </a:r>
            <a:r>
              <a:rPr lang="ko-KR" altLang="en-US" dirty="0" err="1"/>
              <a:t>복셀들을</a:t>
            </a:r>
            <a:r>
              <a:rPr lang="ko-KR" altLang="en-US" dirty="0"/>
              <a:t> 덩어리로 묶고 개략적인 중심부 찾기</a:t>
            </a:r>
            <a:endParaRPr lang="en-US" altLang="ko-KR" dirty="0"/>
          </a:p>
          <a:p>
            <a:pPr lvl="1"/>
            <a:r>
              <a:rPr lang="en-US" altLang="ko-KR" dirty="0"/>
              <a:t>	=&gt; </a:t>
            </a:r>
            <a:r>
              <a:rPr lang="ko-KR" altLang="en-US" dirty="0"/>
              <a:t>각 결절은 인덱스 부여</a:t>
            </a:r>
            <a:r>
              <a:rPr lang="en-US" altLang="ko-KR" dirty="0"/>
              <a:t>, </a:t>
            </a:r>
            <a:r>
              <a:rPr lang="ko-KR" altLang="en-US" dirty="0"/>
              <a:t>중심부에서 시작하는 열과 행으로 위치 알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ko-KR" altLang="en-US" dirty="0" err="1"/>
              <a:t>컨볼루션을</a:t>
            </a:r>
            <a:r>
              <a:rPr lang="ko-KR" altLang="en-US" dirty="0"/>
              <a:t> 이용하여 각 후보 결절이 실제 결절인지 여부 분류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분류 결과 종합하여 환자 진단</a:t>
            </a:r>
            <a:r>
              <a:rPr lang="en-US" altLang="ko-KR" dirty="0"/>
              <a:t>. </a:t>
            </a:r>
            <a:r>
              <a:rPr lang="ko-KR" altLang="en-US" dirty="0"/>
              <a:t>결절이 양성인지 음성인지 판별</a:t>
            </a:r>
            <a:r>
              <a:rPr lang="en-US" altLang="ko-KR" dirty="0"/>
              <a:t>. </a:t>
            </a:r>
            <a:r>
              <a:rPr lang="ko-KR" altLang="en-US" dirty="0"/>
              <a:t>하나라도 악성 예측 </a:t>
            </a:r>
            <a:r>
              <a:rPr lang="en-US" altLang="ko-KR" dirty="0"/>
              <a:t>-&gt; </a:t>
            </a:r>
            <a:r>
              <a:rPr lang="ko-KR" altLang="en-US" dirty="0" err="1"/>
              <a:t>암소견</a:t>
            </a:r>
            <a:r>
              <a:rPr lang="ko-KR" altLang="en-US" dirty="0"/>
              <a:t> 보인다고 진단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3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A52E0F-1A1D-46A2-B0BC-357BA32858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10" b="18864"/>
          <a:stretch/>
        </p:blipFill>
        <p:spPr>
          <a:xfrm>
            <a:off x="5910082" y="2198266"/>
            <a:ext cx="3233918" cy="2614367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7B78B8-9171-47C4-919A-C7789961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두 개로 분리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자동화 하기 어려워 제대로 파악하지 못한 문제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이미지만으로 종양을 구별하기 몹시 어려움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데이터셋이 제한된 수량의 샘플을 가짐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여러 단계로 나누어 각 단계마다 초점을 맞추면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그 안에서 요구하는 기술에만 집중하는 효과 가짐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286CC7-5C3B-433F-AAC0-19AC4259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E08D0A-0A84-4221-989F-CB78A1EE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 이유</a:t>
            </a:r>
          </a:p>
        </p:txBody>
      </p:sp>
    </p:spTree>
    <p:extLst>
      <p:ext uri="{BB962C8B-B14F-4D97-AF65-F5344CB8AC3E}">
        <p14:creationId xmlns:p14="http://schemas.microsoft.com/office/powerpoint/2010/main" val="294530177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62367</TotalTime>
  <Words>723</Words>
  <Application>Microsoft Office PowerPoint</Application>
  <PresentationFormat>화면 슬라이드 쇼(16:9)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</vt:lpstr>
      <vt:lpstr>Malgun Gothic</vt:lpstr>
      <vt:lpstr>Arial</vt:lpstr>
      <vt:lpstr>Calibri</vt:lpstr>
      <vt:lpstr>디자인 사용자 지정</vt:lpstr>
      <vt:lpstr>파이토치 딥러닝 마스터  Chapter 09. 암과 싸워서 이기기 위한 파이토치 활용</vt:lpstr>
      <vt:lpstr>목차</vt:lpstr>
      <vt:lpstr>프로젝트의 규모, 범위 파악</vt:lpstr>
      <vt:lpstr>프로젝트 준비</vt:lpstr>
      <vt:lpstr>CT 데이터 파악(1)</vt:lpstr>
      <vt:lpstr>CT 데이터 파악(2)</vt:lpstr>
      <vt:lpstr>용어 정리</vt:lpstr>
      <vt:lpstr>프로젝트 구성 생각해보기</vt:lpstr>
      <vt:lpstr>프로젝트 구성 이유</vt:lpstr>
      <vt:lpstr>LUNA 데이터셋</vt:lpstr>
      <vt:lpstr>앞으로의 흐름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min</cp:lastModifiedBy>
  <cp:revision>634</cp:revision>
  <dcterms:created xsi:type="dcterms:W3CDTF">2020-07-16T08:29:37Z</dcterms:created>
  <dcterms:modified xsi:type="dcterms:W3CDTF">2024-02-13T06:18:43Z</dcterms:modified>
</cp:coreProperties>
</file>