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4" r:id="rId3"/>
    <p:sldId id="275" r:id="rId4"/>
    <p:sldId id="314" r:id="rId5"/>
    <p:sldId id="315" r:id="rId6"/>
    <p:sldId id="316" r:id="rId7"/>
    <p:sldId id="321" r:id="rId8"/>
    <p:sldId id="322" r:id="rId9"/>
    <p:sldId id="317" r:id="rId10"/>
    <p:sldId id="318" r:id="rId11"/>
    <p:sldId id="328" r:id="rId12"/>
    <p:sldId id="330" r:id="rId13"/>
    <p:sldId id="331" r:id="rId14"/>
    <p:sldId id="329" r:id="rId15"/>
    <p:sldId id="332" r:id="rId16"/>
    <p:sldId id="333" r:id="rId17"/>
    <p:sldId id="319" r:id="rId18"/>
    <p:sldId id="323" r:id="rId19"/>
    <p:sldId id="324" r:id="rId20"/>
    <p:sldId id="325" r:id="rId21"/>
    <p:sldId id="326" r:id="rId22"/>
    <p:sldId id="327" r:id="rId23"/>
    <p:sldId id="32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3" autoAdjust="0"/>
    <p:restoredTop sz="93855" autoAdjust="0"/>
  </p:normalViewPr>
  <p:slideViewPr>
    <p:cSldViewPr snapToGrid="0">
      <p:cViewPr varScale="1">
        <p:scale>
          <a:sx n="115" d="100"/>
          <a:sy n="115" d="100"/>
        </p:scale>
        <p:origin x="72" y="8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2024-02-27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권승오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파이토치</a:t>
            </a:r>
            <a:r>
              <a:rPr kumimoji="1" lang="ko-KR" altLang="en-US" dirty="0"/>
              <a:t> 딥러닝 마스터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sz="1800" dirty="0"/>
              <a:t>- 13</a:t>
            </a:r>
            <a:r>
              <a:rPr kumimoji="1" lang="ko-KR" altLang="en-US" sz="1800" dirty="0"/>
              <a:t>장 </a:t>
            </a:r>
            <a:r>
              <a:rPr kumimoji="1" lang="ko-KR" altLang="en-US" sz="1800" dirty="0" err="1"/>
              <a:t>세그멘테이션을</a:t>
            </a:r>
            <a:r>
              <a:rPr kumimoji="1" lang="ko-KR" altLang="en-US" sz="1800" dirty="0"/>
              <a:t> 활용한 의심 결절 탐색 </a:t>
            </a:r>
            <a:r>
              <a:rPr kumimoji="1" lang="en-US" altLang="ko-KR" sz="1800" dirty="0"/>
              <a:t>-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B978A-3819-591A-3511-169B6A98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547128-7821-D8DB-8B6E-01EA8CB7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문제는 </a:t>
            </a:r>
            <a:r>
              <a:rPr lang="ko-KR" altLang="en-US" dirty="0" err="1"/>
              <a:t>유넷의</a:t>
            </a:r>
            <a:r>
              <a:rPr lang="ko-KR" altLang="en-US" dirty="0"/>
              <a:t> 입출력 크기는 매우 제한적이다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padding </a:t>
            </a:r>
            <a:r>
              <a:rPr lang="ko-KR" altLang="en-US" dirty="0"/>
              <a:t>플래그 </a:t>
            </a:r>
            <a:r>
              <a:rPr lang="en-US" altLang="ko-KR" dirty="0"/>
              <a:t>=True</a:t>
            </a:r>
            <a:r>
              <a:rPr lang="ko-KR" altLang="en-US" dirty="0"/>
              <a:t>로 넘겨서 어떤 크기의 임지라도 사용 가능하고 동일한 크기의 출력 이미지를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문제는 </a:t>
            </a:r>
            <a:r>
              <a:rPr lang="en-US" altLang="ko-KR" dirty="0"/>
              <a:t>3</a:t>
            </a:r>
            <a:r>
              <a:rPr lang="ko-KR" altLang="en-US" dirty="0"/>
              <a:t>차원 데이터가 </a:t>
            </a:r>
            <a:r>
              <a:rPr lang="ko-KR" altLang="en-US" dirty="0" err="1"/>
              <a:t>유넷의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입력에 맞지 않다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 단면을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세그멘테이션</a:t>
            </a:r>
            <a:r>
              <a:rPr lang="ko-KR" altLang="en-US" dirty="0"/>
              <a:t> 문제로 바라보고 인접한 단면을 별도 채널로 제공해서 </a:t>
            </a:r>
            <a:r>
              <a:rPr lang="en-US" altLang="ko-KR" dirty="0"/>
              <a:t>3</a:t>
            </a:r>
            <a:r>
              <a:rPr lang="ko-KR" altLang="en-US" dirty="0"/>
              <a:t>차원 정보에 대한 부분을 보완한다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4AE07-6292-30A8-32A3-8902DB87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121395-66C5-4694-D99A-45122D4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4748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FAE3-7836-6969-E38F-613F6F52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5D9219-8165-D5EB-5884-4C822CFE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실축</a:t>
            </a:r>
            <a:r>
              <a:rPr lang="ko-KR" altLang="en-US" dirty="0"/>
              <a:t> 데이터 만들기</a:t>
            </a:r>
            <a:endParaRPr lang="en-US" altLang="ko-KR" dirty="0"/>
          </a:p>
          <a:p>
            <a:r>
              <a:rPr lang="ko-KR" altLang="en-US" dirty="0"/>
              <a:t>결절의 위치를 변환하여 결절 전체를 둘러싸는 </a:t>
            </a:r>
            <a:r>
              <a:rPr lang="ko-KR" altLang="en-US" dirty="0" err="1"/>
              <a:t>바운딩</a:t>
            </a:r>
            <a:r>
              <a:rPr lang="ko-KR" altLang="en-US" dirty="0"/>
              <a:t> 박스에 넣는 작업부터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1909C5-C490-81E4-34D1-EDB3BFF2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D428A17-28BD-68AC-C7F6-98E0852A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3191F-FDFA-2460-0E31-A249DE60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678450"/>
            <a:ext cx="3856054" cy="2751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EB0055-E088-60C4-43CD-79DAF654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27" y="1391478"/>
            <a:ext cx="4119926" cy="1888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8AC183-7E0A-91FE-DC42-6014A118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13" y="3408396"/>
            <a:ext cx="3745396" cy="11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612DC-69F0-A021-3875-3D4492FC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B8E169-5077-AF2A-6FD0-F2C5926F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Ct</a:t>
            </a:r>
            <a:r>
              <a:rPr lang="ko-KR" altLang="en-US" dirty="0"/>
              <a:t> 초기화 때 마스크 생성 호출하기</a:t>
            </a:r>
            <a:endParaRPr lang="en-US" altLang="ko-KR" dirty="0"/>
          </a:p>
          <a:p>
            <a:r>
              <a:rPr lang="ko-KR" altLang="en-US" dirty="0"/>
              <a:t>결정 정보를 가진 </a:t>
            </a:r>
            <a:r>
              <a:rPr lang="ko-KR" altLang="en-US" dirty="0" err="1"/>
              <a:t>튜플</a:t>
            </a:r>
            <a:r>
              <a:rPr lang="ko-KR" altLang="en-US" dirty="0"/>
              <a:t> 리스트를 바이너리로</a:t>
            </a:r>
            <a:r>
              <a:rPr lang="en-US" altLang="ko-KR" dirty="0"/>
              <a:t> </a:t>
            </a:r>
            <a:r>
              <a:rPr lang="ko-KR" altLang="en-US" dirty="0"/>
              <a:t>변환 할 수 있으니 이 마스크를 </a:t>
            </a:r>
            <a:r>
              <a:rPr lang="en-US" altLang="ko-KR" dirty="0" err="1"/>
              <a:t>ct</a:t>
            </a:r>
            <a:r>
              <a:rPr lang="en-US" altLang="ko-KR" dirty="0"/>
              <a:t> </a:t>
            </a:r>
            <a:r>
              <a:rPr lang="ko-KR" altLang="en-US" dirty="0"/>
              <a:t>객체에 넣는다</a:t>
            </a:r>
            <a:endParaRPr lang="en-US" altLang="ko-KR" dirty="0"/>
          </a:p>
          <a:p>
            <a:r>
              <a:rPr lang="ko-KR" altLang="en-US" dirty="0"/>
              <a:t>실제 결절만 포함하는 리스트로 필터링한 후 </a:t>
            </a:r>
            <a:r>
              <a:rPr lang="ko-KR" altLang="en-US" dirty="0" err="1"/>
              <a:t>애노테이션</a:t>
            </a:r>
            <a:r>
              <a:rPr lang="ko-KR" altLang="en-US" dirty="0"/>
              <a:t> 마스크를 만든다</a:t>
            </a:r>
            <a:endParaRPr lang="en-US" altLang="ko-KR" dirty="0"/>
          </a:p>
          <a:p>
            <a:r>
              <a:rPr lang="ko-KR" altLang="en-US" dirty="0"/>
              <a:t>결절 마스크 </a:t>
            </a:r>
            <a:r>
              <a:rPr lang="ko-KR" altLang="en-US" dirty="0" err="1"/>
              <a:t>복셀이</a:t>
            </a:r>
            <a:r>
              <a:rPr lang="ko-KR" altLang="en-US" dirty="0"/>
              <a:t> 적어도 하나 이상 들어 있는</a:t>
            </a:r>
            <a:r>
              <a:rPr lang="en-US" altLang="ko-KR" dirty="0"/>
              <a:t>, </a:t>
            </a:r>
            <a:r>
              <a:rPr lang="ko-KR" altLang="en-US" dirty="0"/>
              <a:t>중복이 없는 배열 인덱스로 만든다</a:t>
            </a:r>
            <a:r>
              <a:rPr lang="en-US" altLang="ko-KR" dirty="0"/>
              <a:t>. </a:t>
            </a:r>
            <a:r>
              <a:rPr lang="ko-KR" altLang="en-US" dirty="0"/>
              <a:t>추후 검증용 데이터를 만들 때 사용한다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21AE22-A0B9-A8CC-A253-C8C2E839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C0B6BC-C4FC-3320-85F5-21E1A2F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3A8AD-8FB0-7A1F-D1A1-2EC541F2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0" y="2968487"/>
            <a:ext cx="4183743" cy="18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217A-41E3-FBD9-805E-A3E3CAA38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709337-F4AD-63AD-F3A2-FF34D09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Ct</a:t>
            </a:r>
            <a:r>
              <a:rPr lang="ko-KR" altLang="en-US" dirty="0"/>
              <a:t> 초기화 때 마스크 생성 호출하기</a:t>
            </a:r>
            <a:endParaRPr lang="en-US" altLang="ko-KR" dirty="0"/>
          </a:p>
          <a:p>
            <a:r>
              <a:rPr lang="ko-KR" altLang="en-US" dirty="0"/>
              <a:t>결정 정보를 가진 </a:t>
            </a:r>
            <a:r>
              <a:rPr lang="ko-KR" altLang="en-US" dirty="0" err="1"/>
              <a:t>튜플</a:t>
            </a:r>
            <a:r>
              <a:rPr lang="ko-KR" altLang="en-US" dirty="0"/>
              <a:t> 리스트를 바이너리로</a:t>
            </a:r>
            <a:r>
              <a:rPr lang="en-US" altLang="ko-KR" dirty="0"/>
              <a:t> </a:t>
            </a:r>
            <a:r>
              <a:rPr lang="ko-KR" altLang="en-US" dirty="0"/>
              <a:t>변환 할 수 있으니 이 마스크를 </a:t>
            </a:r>
            <a:r>
              <a:rPr lang="en-US" altLang="ko-KR" dirty="0" err="1"/>
              <a:t>ct</a:t>
            </a:r>
            <a:r>
              <a:rPr lang="en-US" altLang="ko-KR" dirty="0"/>
              <a:t> </a:t>
            </a:r>
            <a:r>
              <a:rPr lang="ko-KR" altLang="en-US" dirty="0"/>
              <a:t>객체에 넣는다</a:t>
            </a:r>
            <a:endParaRPr lang="en-US" altLang="ko-KR" dirty="0"/>
          </a:p>
          <a:p>
            <a:r>
              <a:rPr lang="ko-KR" altLang="en-US" dirty="0"/>
              <a:t>실제 결절만 포함하는 리스트로 필터링한 후 </a:t>
            </a:r>
            <a:r>
              <a:rPr lang="ko-KR" altLang="en-US" dirty="0" err="1"/>
              <a:t>애노테이션</a:t>
            </a:r>
            <a:r>
              <a:rPr lang="ko-KR" altLang="en-US" dirty="0"/>
              <a:t> 마스크를 만든다</a:t>
            </a:r>
            <a:endParaRPr lang="en-US" altLang="ko-KR" dirty="0"/>
          </a:p>
          <a:p>
            <a:r>
              <a:rPr lang="ko-KR" altLang="en-US" dirty="0"/>
              <a:t>결절 마스크 </a:t>
            </a:r>
            <a:r>
              <a:rPr lang="ko-KR" altLang="en-US" dirty="0" err="1"/>
              <a:t>복셀이</a:t>
            </a:r>
            <a:r>
              <a:rPr lang="ko-KR" altLang="en-US" dirty="0"/>
              <a:t> 적어도 하나 이상 들어 있는</a:t>
            </a:r>
            <a:r>
              <a:rPr lang="en-US" altLang="ko-KR" dirty="0"/>
              <a:t>, </a:t>
            </a:r>
            <a:r>
              <a:rPr lang="ko-KR" altLang="en-US" dirty="0"/>
              <a:t>중복이 없는 배열 인덱스로 만든다</a:t>
            </a:r>
            <a:r>
              <a:rPr lang="en-US" altLang="ko-KR" dirty="0"/>
              <a:t>. </a:t>
            </a:r>
            <a:r>
              <a:rPr lang="ko-KR" altLang="en-US" dirty="0"/>
              <a:t>추후 검증용 데이터를 만들 때 사용한다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8CA7CD-6BE8-21F7-5CA2-68AB1092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ECA5C6-16F8-7353-1737-8B720E6A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5812FD-B5D0-2C08-6E4C-B3C44B34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0" y="2968487"/>
            <a:ext cx="4183743" cy="18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C0142-6084-773C-E1CE-42F0B9B1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422020-35CD-CD18-85AC-E8A726CB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Ct</a:t>
            </a:r>
            <a:r>
              <a:rPr lang="ko-KR" altLang="en-US" dirty="0"/>
              <a:t>와 함께 마스크도 </a:t>
            </a:r>
            <a:r>
              <a:rPr lang="ko-KR" altLang="en-US" dirty="0" err="1"/>
              <a:t>캐싱한다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 err="1"/>
              <a:t>ct</a:t>
            </a:r>
            <a:r>
              <a:rPr lang="en-US" altLang="ko-KR" dirty="0"/>
              <a:t> </a:t>
            </a:r>
            <a:r>
              <a:rPr lang="ko-KR" altLang="en-US" dirty="0"/>
              <a:t>데이터를 읽어 </a:t>
            </a:r>
            <a:r>
              <a:rPr lang="ko-KR" altLang="en-US" dirty="0" err="1"/>
              <a:t>파싱할</a:t>
            </a:r>
            <a:r>
              <a:rPr lang="ko-KR" altLang="en-US" dirty="0"/>
              <a:t> 필요가 없도록 결정 후보 주위로 중심이 잡힌 </a:t>
            </a:r>
            <a:r>
              <a:rPr lang="en-US" altLang="ko-KR" dirty="0" err="1"/>
              <a:t>ct</a:t>
            </a:r>
            <a:r>
              <a:rPr lang="ko-KR" altLang="en-US" dirty="0"/>
              <a:t>를 </a:t>
            </a:r>
            <a:r>
              <a:rPr lang="ko-KR" altLang="en-US" dirty="0" err="1"/>
              <a:t>캐싱했었다</a:t>
            </a:r>
            <a:r>
              <a:rPr lang="en-US" altLang="ko-KR" dirty="0"/>
              <a:t>. Positive mask</a:t>
            </a:r>
            <a:r>
              <a:rPr lang="ko-KR" altLang="en-US" dirty="0"/>
              <a:t>에도 동일한 작업을 해준다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애노테이션</a:t>
            </a:r>
            <a:r>
              <a:rPr lang="ko-KR" altLang="en-US" dirty="0"/>
              <a:t> 데이터를 정제 해준다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ko-KR" altLang="en-US" dirty="0" err="1"/>
              <a:t>클린업된</a:t>
            </a:r>
            <a:r>
              <a:rPr lang="ko-KR" altLang="en-US" dirty="0"/>
              <a:t> 파일을 사용한다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4977EE-40AF-5F05-CC63-C9579767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E696-E2FF-91FA-8D6B-424854F3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2743F-E20A-A643-7D99-DEA8F8BB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5" y="2361620"/>
            <a:ext cx="3172085" cy="1971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F37AD0-9B75-AB4E-33D8-7F622923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51" y="2336734"/>
            <a:ext cx="4115157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923F-B259-EDB8-CB68-4206D1F2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489110-4391-8C6F-E73F-67AEC039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검증 데이터를 위해 일반적인 기본 클래스처럼 동작하는 클래스와</a:t>
            </a:r>
            <a:r>
              <a:rPr lang="en-US" altLang="ko-KR" dirty="0"/>
              <a:t>, </a:t>
            </a:r>
            <a:r>
              <a:rPr lang="ko-KR" altLang="en-US" dirty="0"/>
              <a:t>랜덤화와 샘플 </a:t>
            </a:r>
            <a:r>
              <a:rPr lang="ko-KR" altLang="en-US" dirty="0" err="1"/>
              <a:t>잘라내기를</a:t>
            </a:r>
            <a:r>
              <a:rPr lang="ko-KR" altLang="en-US" dirty="0"/>
              <a:t> 수행해서 훈련셋을 위해 이 기본 클래스를 </a:t>
            </a:r>
            <a:r>
              <a:rPr lang="ko-KR" altLang="en-US" dirty="0" err="1"/>
              <a:t>서브클래싱하는</a:t>
            </a: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두 개의 클래스를 만들어본다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D964B5-B81C-4C2C-ADFB-0BBFA176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9D6ECB-1680-6B7E-7A66-0C9EAF30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BA5F78-7616-4AD3-4321-00B76806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8" y="1863431"/>
            <a:ext cx="3535935" cy="281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61DA04-C989-E53E-8954-52DCD612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04" y="1817977"/>
            <a:ext cx="4186918" cy="29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93E5-2F00-80A8-2896-15406F1E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47CB20-D010-9176-2E98-4B96E81F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614601"/>
            <a:ext cx="8683730" cy="4251011"/>
          </a:xfrm>
        </p:spPr>
        <p:txBody>
          <a:bodyPr/>
          <a:lstStyle/>
          <a:p>
            <a:r>
              <a:rPr lang="ko-KR" altLang="en-US" dirty="0"/>
              <a:t>병목 지점 피하기 위해 데이터 증강을 </a:t>
            </a:r>
            <a:r>
              <a:rPr lang="en-US" altLang="ko-KR" dirty="0"/>
              <a:t>GPU</a:t>
            </a:r>
            <a:r>
              <a:rPr lang="ko-KR" altLang="en-US" dirty="0"/>
              <a:t>에서 진행한다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Nn.module</a:t>
            </a:r>
            <a:r>
              <a:rPr lang="ko-KR" altLang="en-US" dirty="0"/>
              <a:t>의 서브 클래스와 비슷한 두 번째 모델을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차이는 모델을 통한 </a:t>
            </a:r>
            <a:r>
              <a:rPr lang="ko-KR" altLang="en-US" dirty="0" err="1"/>
              <a:t>역전파</a:t>
            </a:r>
            <a:r>
              <a:rPr lang="ko-KR" altLang="en-US" dirty="0"/>
              <a:t> 기울기는 중요하지 않고</a:t>
            </a:r>
            <a:r>
              <a:rPr lang="en-US" altLang="ko-KR" dirty="0"/>
              <a:t>, forward </a:t>
            </a:r>
            <a:r>
              <a:rPr lang="ko-KR" altLang="en-US" dirty="0"/>
              <a:t>메소드는 완전히 다른 일을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52EE2D-ECE4-6A7A-D9B3-FEA6E8A4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479654-821A-4D7E-24FB-493B6984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13.5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데이터셋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0E83E-EB4D-5F73-E751-F5131FCE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35" y="2063480"/>
            <a:ext cx="4740975" cy="2385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0864CC-BBE5-45BD-7DD4-DD514D8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9" y="2063480"/>
            <a:ext cx="3289213" cy="25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9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8A021-DC86-0C12-FA43-579F2361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210FAA-AB2C-FC4E-0172-1D498D3D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세그멘테이션과</a:t>
            </a:r>
            <a:r>
              <a:rPr lang="ko-KR" altLang="en-US" dirty="0"/>
              <a:t> 증강 모델을 초기화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A4691C-5AE6-15FA-66DC-222C58C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D45255-794A-3771-0CA7-E66183B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7114A5-8C00-D6A3-446A-A9E9DCA6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45" y="1545215"/>
            <a:ext cx="5890770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3D89-1AF3-9E42-F392-CCA97BC3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1D0A12-75C2-8634-CCAC-BB569731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아담 </a:t>
            </a:r>
            <a:r>
              <a:rPr lang="ko-KR" altLang="en-US" dirty="0" err="1"/>
              <a:t>옵티마이저를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파라미터별로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관리할 수 있고 훈련을 진행하며 </a:t>
            </a:r>
            <a:r>
              <a:rPr lang="ko-KR" altLang="en-US" dirty="0" err="1"/>
              <a:t>학습률을</a:t>
            </a:r>
            <a:r>
              <a:rPr lang="ko-KR" altLang="en-US" dirty="0"/>
              <a:t> 자동으로 조정한다</a:t>
            </a:r>
            <a:endParaRPr lang="en-US" altLang="ko-KR" dirty="0"/>
          </a:p>
          <a:p>
            <a:r>
              <a:rPr lang="ko-KR" altLang="en-US" dirty="0"/>
              <a:t>다이스 손실을 사용한다</a:t>
            </a:r>
            <a:endParaRPr lang="en-US" altLang="ko-KR" dirty="0"/>
          </a:p>
          <a:p>
            <a:r>
              <a:rPr lang="ko-KR" altLang="en-US" dirty="0" err="1"/>
              <a:t>세그멘테이션에서</a:t>
            </a:r>
            <a:r>
              <a:rPr lang="ko-KR" altLang="en-US" dirty="0"/>
              <a:t> 일반적으로 사용하는 손실 </a:t>
            </a:r>
            <a:r>
              <a:rPr lang="ko-KR" altLang="en-US" dirty="0" err="1"/>
              <a:t>메트릭이다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B2951F-1F27-9640-5BD4-4E824B8B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5CEDA0-D8E5-B4F4-1CE4-3073816C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36714-E961-400E-CCF9-4289D4C0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4" y="3209494"/>
            <a:ext cx="4732430" cy="3810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7B3631-04CA-5DCD-98A9-E0F6AB79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23" y="2449863"/>
            <a:ext cx="3375953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137E-9B84-9F1B-5DAF-09D28FD4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9B9F0C-E6BC-377D-8909-C50F850D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손실을 만들어서 재현율을 높인다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Fnloss_g</a:t>
            </a:r>
            <a:r>
              <a:rPr lang="ko-KR" altLang="en-US" dirty="0"/>
              <a:t>에 </a:t>
            </a:r>
            <a:r>
              <a:rPr lang="en-US" altLang="ko-KR" dirty="0"/>
              <a:t>8</a:t>
            </a:r>
            <a:r>
              <a:rPr lang="ko-KR" altLang="en-US" dirty="0"/>
              <a:t>을 곱하여 양성 픽셀 전체는 음성 픽셀 전체 개체보다 </a:t>
            </a:r>
            <a:r>
              <a:rPr lang="en-US" altLang="ko-KR" dirty="0"/>
              <a:t>8</a:t>
            </a:r>
            <a:r>
              <a:rPr lang="ko-KR" altLang="en-US" dirty="0"/>
              <a:t>배 중요하게 설정 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재현율이 </a:t>
            </a:r>
            <a:r>
              <a:rPr lang="ko-KR" altLang="en-US" dirty="0" err="1"/>
              <a:t>높아야하기</a:t>
            </a:r>
            <a:r>
              <a:rPr lang="ko-KR" altLang="en-US" dirty="0"/>
              <a:t> 때문에 참 음성</a:t>
            </a:r>
            <a:r>
              <a:rPr lang="en-US" altLang="ko-KR" dirty="0"/>
              <a:t> </a:t>
            </a:r>
            <a:r>
              <a:rPr lang="ko-KR" altLang="en-US" dirty="0"/>
              <a:t>픽셀을 희생하여 많은 거짓 양성이 존재한다고 가정해야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재현율을 높이기 위해 일부 숫자를 의도적을 왜곡했기 때문에 </a:t>
            </a:r>
            <a:r>
              <a:rPr lang="en-US" altLang="ko-KR" dirty="0" err="1"/>
              <a:t>computeBatchLoss</a:t>
            </a:r>
            <a:r>
              <a:rPr lang="en-US" altLang="ko-KR" dirty="0"/>
              <a:t> </a:t>
            </a:r>
            <a:r>
              <a:rPr lang="ko-KR" altLang="en-US" dirty="0"/>
              <a:t>분류에 각 샘플별로 </a:t>
            </a:r>
            <a:r>
              <a:rPr lang="ko-KR" altLang="en-US" dirty="0" err="1"/>
              <a:t>메트릭에</a:t>
            </a:r>
            <a:r>
              <a:rPr lang="ko-KR" altLang="en-US" dirty="0"/>
              <a:t> 사용할 다양한 값을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4F49DA-3299-F36D-BB51-D27CA2E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FAE5FD-B7F8-57D3-3491-518C2A81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2150E-9D39-08BE-B082-70214CBD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37" y="3014870"/>
            <a:ext cx="3985605" cy="18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8FEEB9-18CD-3E4B-9B19-46841E3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픽셀투픽셀</a:t>
            </a:r>
            <a:r>
              <a:rPr lang="en-US" altLang="ko-KR" dirty="0"/>
              <a:t> </a:t>
            </a:r>
            <a:r>
              <a:rPr lang="ko-KR" altLang="en-US" dirty="0"/>
              <a:t>모델로 데이터 </a:t>
            </a:r>
            <a:r>
              <a:rPr lang="ko-KR" altLang="en-US" dirty="0" err="1"/>
              <a:t>세그멘테이션하기</a:t>
            </a:r>
            <a:endParaRPr lang="en-US" altLang="ko-KR" dirty="0"/>
          </a:p>
          <a:p>
            <a:r>
              <a:rPr lang="ko-KR" altLang="en-US" dirty="0" err="1"/>
              <a:t>유넷</a:t>
            </a:r>
            <a:r>
              <a:rPr lang="ko-KR" altLang="en-US" dirty="0"/>
              <a:t> </a:t>
            </a:r>
            <a:r>
              <a:rPr lang="ko-KR" altLang="en-US" dirty="0" err="1"/>
              <a:t>세그멘테이션</a:t>
            </a:r>
            <a:endParaRPr lang="en-US" altLang="ko-KR" dirty="0"/>
          </a:p>
          <a:p>
            <a:r>
              <a:rPr lang="ko-KR" altLang="en-US" dirty="0"/>
              <a:t>다이스 손실로 마스크 예측 이해하기</a:t>
            </a:r>
            <a:endParaRPr lang="en-US" altLang="ko-KR" dirty="0"/>
          </a:p>
          <a:p>
            <a:r>
              <a:rPr lang="ko-KR" altLang="en-US" dirty="0" err="1"/>
              <a:t>세그멘테이션</a:t>
            </a:r>
            <a:r>
              <a:rPr lang="ko-KR" altLang="en-US" dirty="0"/>
              <a:t> 모델 성능 평가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D9292F-CFCE-622B-E20B-AC6DBEC4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074980D-1712-C3FC-9E51-A1270FA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322412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D6A9-7AC8-0D5E-777C-B38F435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519507-5EB8-9E80-4142-3B998BB0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덴서보드에</a:t>
            </a:r>
            <a:r>
              <a:rPr lang="ko-KR" altLang="en-US" dirty="0"/>
              <a:t> 이미지를 넣는다</a:t>
            </a:r>
            <a:r>
              <a:rPr lang="en-US" altLang="ko-KR" dirty="0"/>
              <a:t>. </a:t>
            </a:r>
            <a:r>
              <a:rPr lang="ko-KR" altLang="en-US" dirty="0"/>
              <a:t>출력 결과를 육안으로 확인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824F9B-011B-9DA4-CEF4-E40030CD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824326-2A0A-047D-F755-24F165C2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14B91D-5CF3-60AC-5A2A-F1EFAF01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6" y="2011236"/>
            <a:ext cx="4153260" cy="18670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E66229-8DA3-12B3-8086-406A132C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02" y="1882182"/>
            <a:ext cx="4130398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18B9A-460E-4C37-7E2E-89FBCA84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F29739-1804-BC77-BF76-94B9766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메트릭</a:t>
            </a:r>
            <a:r>
              <a:rPr lang="ko-KR" altLang="en-US" dirty="0"/>
              <a:t> </a:t>
            </a:r>
            <a:r>
              <a:rPr lang="ko-KR" altLang="en-US" dirty="0" err="1"/>
              <a:t>로킹</a:t>
            </a:r>
            <a:r>
              <a:rPr lang="ko-KR" altLang="en-US" dirty="0"/>
              <a:t> 업데이트를 해준다</a:t>
            </a:r>
            <a:endParaRPr lang="en-US" altLang="ko-KR" dirty="0"/>
          </a:p>
          <a:p>
            <a:r>
              <a:rPr lang="ko-KR" altLang="en-US" dirty="0"/>
              <a:t>모델에 점수를 매겨서 어떤 것이 </a:t>
            </a:r>
            <a:r>
              <a:rPr lang="ko-KR" altLang="en-US" dirty="0" err="1"/>
              <a:t>좋은지</a:t>
            </a:r>
            <a:r>
              <a:rPr lang="ko-KR" altLang="en-US" dirty="0"/>
              <a:t> 알아본다</a:t>
            </a:r>
            <a:r>
              <a:rPr lang="en-US" altLang="ko-KR" dirty="0"/>
              <a:t>. F1</a:t>
            </a:r>
            <a:r>
              <a:rPr lang="ko-KR" altLang="en-US" dirty="0"/>
              <a:t>점수가 나쁘지 않다면 재현율을 높인다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A37BC-1A42-FA1E-4964-6569681C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B00BC8-A4F8-929A-A6CE-217A4305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D363DC-52FD-11C5-8C5E-F6DBC844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6" y="2956942"/>
            <a:ext cx="3253408" cy="1299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E46FAA-37C6-585C-08D2-857D7CC9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48" y="2571750"/>
            <a:ext cx="4191363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33C0-DBF1-B5FF-DFED-9AB8F15ED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683EF2-0A2A-4C97-1F04-416DCF7B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Torch.save</a:t>
            </a:r>
            <a:r>
              <a:rPr lang="en-US" altLang="ko-KR" dirty="0"/>
              <a:t> </a:t>
            </a:r>
            <a:r>
              <a:rPr lang="ko-KR" altLang="en-US" dirty="0"/>
              <a:t>를 이용하여 모델들을 저장한다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Model.state_dict</a:t>
            </a:r>
            <a:r>
              <a:rPr lang="en-US" altLang="ko-KR" dirty="0"/>
              <a:t>() </a:t>
            </a:r>
            <a:r>
              <a:rPr lang="ko-KR" altLang="en-US" dirty="0"/>
              <a:t>를 통해 모델 파라미터를 </a:t>
            </a:r>
            <a:r>
              <a:rPr lang="ko-KR" altLang="en-US" dirty="0" err="1"/>
              <a:t>불러올수있다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모델중</a:t>
            </a:r>
            <a:r>
              <a:rPr lang="ko-KR" altLang="en-US" dirty="0"/>
              <a:t> 점수가 높은 </a:t>
            </a:r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.</a:t>
            </a:r>
            <a:r>
              <a:rPr lang="en-US" altLang="ko-KR" dirty="0" err="1"/>
              <a:t>best.state</a:t>
            </a:r>
            <a:r>
              <a:rPr lang="en-US" altLang="ko-KR" dirty="0"/>
              <a:t> </a:t>
            </a:r>
            <a:r>
              <a:rPr lang="ko-KR" altLang="en-US" dirty="0"/>
              <a:t>확장자를 통해 여벌로 복사한다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7E668B-4F2D-07A5-1D74-F7CEFA53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5CEFCC-BCDD-1743-C1C7-45349C3E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13.6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훈련 스크립트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5849DB-C545-9C0F-B57F-3E82B7D9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5" y="1722783"/>
            <a:ext cx="7566992" cy="31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A2EF-272B-456C-19AB-5431A749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6CF311-C02B-B2C8-5387-B134EE04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사이 </a:t>
            </a:r>
            <a:r>
              <a:rPr lang="ko-KR" altLang="en-US" dirty="0" err="1"/>
              <a:t>에폭에서</a:t>
            </a:r>
            <a:r>
              <a:rPr lang="ko-KR" altLang="en-US" dirty="0"/>
              <a:t> 안정적이다가 과적합이 진행된다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28025A-F76B-5E31-60D8-93AF70BE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55D18F6-C916-28C2-DB53-0A1AB81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13.7 </a:t>
            </a:r>
            <a:r>
              <a:rPr lang="ko-KR" altLang="en-US" dirty="0"/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588EC6-40E3-3F19-203C-F8C64DE8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8" y="1269637"/>
            <a:ext cx="6327973" cy="30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577318-4D20-93E5-E3FF-060B1841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이미지에서 픽셀단위로 관심 객체를 추출하는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이미지에서 개체가 있는 위치</a:t>
            </a:r>
            <a:r>
              <a:rPr lang="en-US" altLang="ko-KR" dirty="0"/>
              <a:t>, </a:t>
            </a:r>
            <a:r>
              <a:rPr lang="ko-KR" altLang="en-US" dirty="0"/>
              <a:t>해당 개체의 모양</a:t>
            </a:r>
            <a:r>
              <a:rPr lang="en-US" altLang="ko-KR" dirty="0"/>
              <a:t>, </a:t>
            </a:r>
            <a:r>
              <a:rPr lang="ko-KR" altLang="en-US" dirty="0"/>
              <a:t>어떤 픽셀이 어떤 객체에 속하는지 등을 알고 싶다고 가정할 때</a:t>
            </a:r>
            <a:r>
              <a:rPr lang="en-US" altLang="ko-KR" dirty="0"/>
              <a:t>, </a:t>
            </a:r>
            <a:r>
              <a:rPr lang="ko-KR" altLang="en-US" dirty="0"/>
              <a:t>이미지를 분할해 이미지의 각 픽셀에 레이블을 부여하는 것이다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DE97D6-146E-8ED5-1839-56A11671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94522-26E0-62CE-1121-34F2B59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13.1 </a:t>
            </a:r>
            <a:r>
              <a:rPr lang="ko-KR" altLang="en-US" dirty="0"/>
              <a:t>프로젝트에 두 번째 모델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3674B-3D3A-8296-CCCC-98FB83C0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99" y="2018656"/>
            <a:ext cx="3462816" cy="25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60F43-11CC-62B3-476C-CFF4BD56A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D3BB20-B05A-8CDD-F0F4-3A1C1D36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단계별 세분화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세그멘테이션</a:t>
            </a:r>
            <a:r>
              <a:rPr lang="en-US" altLang="ko-KR" dirty="0"/>
              <a:t>: </a:t>
            </a:r>
            <a:r>
              <a:rPr lang="ko-KR" altLang="en-US" dirty="0" err="1"/>
              <a:t>유넷</a:t>
            </a:r>
            <a:r>
              <a:rPr lang="ko-KR" altLang="en-US" dirty="0"/>
              <a:t> 모델이 어떻게 동작하는지 확인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업데이트</a:t>
            </a:r>
            <a:r>
              <a:rPr lang="en-US" altLang="ko-KR" dirty="0"/>
              <a:t>: </a:t>
            </a:r>
            <a:r>
              <a:rPr lang="ko-KR" altLang="en-US" dirty="0"/>
              <a:t>베이스 코드의 크게 세 부분을 수정</a:t>
            </a:r>
            <a:endParaRPr lang="en-US" altLang="ko-KR" dirty="0"/>
          </a:p>
          <a:p>
            <a:pPr marL="800100" lvl="1" indent="-342900">
              <a:buAutoNum type="alphaLcPeriod"/>
            </a:pPr>
            <a:r>
              <a:rPr lang="ko-KR" altLang="en-US" dirty="0"/>
              <a:t>모델 업데이트</a:t>
            </a:r>
            <a:r>
              <a:rPr lang="en-US" altLang="ko-KR" dirty="0"/>
              <a:t>: </a:t>
            </a:r>
            <a:r>
              <a:rPr lang="ko-KR" altLang="en-US" dirty="0"/>
              <a:t>기존의 </a:t>
            </a:r>
            <a:r>
              <a:rPr lang="ko-KR" altLang="en-US" dirty="0" err="1"/>
              <a:t>유넷</a:t>
            </a:r>
            <a:r>
              <a:rPr lang="ko-KR" altLang="en-US" dirty="0"/>
              <a:t> 이식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 분류가 아닌 이미지 전체 출력</a:t>
            </a:r>
            <a:endParaRPr lang="en-US" altLang="ko-KR" dirty="0"/>
          </a:p>
          <a:p>
            <a:pPr marL="800100" lvl="1" indent="-342900">
              <a:buAutoNum type="alphaLcPeriod"/>
            </a:pPr>
            <a:r>
              <a:rPr lang="ko-KR" altLang="en-US" dirty="0"/>
              <a:t>데이터셋 변경</a:t>
            </a:r>
            <a:r>
              <a:rPr lang="en-US" altLang="ko-KR" dirty="0"/>
              <a:t>: CT </a:t>
            </a:r>
            <a:r>
              <a:rPr lang="ko-KR" altLang="en-US" dirty="0"/>
              <a:t>데이터 비트 뿐 아니라 결절 마스크 정보도 제공</a:t>
            </a:r>
            <a:endParaRPr lang="en-US" altLang="ko-KR" dirty="0"/>
          </a:p>
          <a:p>
            <a:pPr marL="800100" lvl="1" indent="-342900">
              <a:buAutoNum type="alphaLcPeriod"/>
            </a:pPr>
            <a:r>
              <a:rPr lang="ko-KR" altLang="en-US" dirty="0"/>
              <a:t>훈련 루프 수정</a:t>
            </a:r>
            <a:r>
              <a:rPr lang="en-US" altLang="ko-KR" dirty="0"/>
              <a:t>: </a:t>
            </a:r>
            <a:r>
              <a:rPr lang="ko-KR" altLang="en-US" dirty="0"/>
              <a:t>새로운 종류의 </a:t>
            </a:r>
            <a:r>
              <a:rPr lang="ko-KR" altLang="en-US" dirty="0" err="1"/>
              <a:t>손실값을</a:t>
            </a:r>
            <a:r>
              <a:rPr lang="ko-KR" altLang="en-US" dirty="0"/>
              <a:t> 도입하고 최적화 할 수 있게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정량적인 </a:t>
            </a:r>
            <a:r>
              <a:rPr lang="ko-KR" altLang="en-US" dirty="0" err="1"/>
              <a:t>세그멘테이션</a:t>
            </a:r>
            <a:r>
              <a:rPr lang="ko-KR" altLang="en-US" dirty="0"/>
              <a:t> 결과 통해 확인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73E41-1765-9155-30BE-AC017CC3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97561A9-7B57-EE14-FC30-C2A9C75B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13.1 </a:t>
            </a:r>
            <a:r>
              <a:rPr lang="ko-KR" altLang="en-US" dirty="0"/>
              <a:t>프로젝트에 두 번째 모델 추가하기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8F962-4995-ACA8-C1D0-AC04DAC5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3048000"/>
            <a:ext cx="5453268" cy="18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967E-4DAB-2D83-97BF-16ABBB18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9286CC-67B9-585C-6683-4A799EAF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</a:t>
            </a:r>
            <a:r>
              <a:rPr lang="ko-KR" altLang="en-US" dirty="0" err="1"/>
              <a:t>세그멘테이션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 픽셀은 해당하는 객체 또는 클래스에 대한 레이블로 할당됩니다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이미지 내의 모든 픽셀을 분류하여 각 픽셀이 어떤 클래스에 속하는지를 결정합니다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인스턴스 </a:t>
            </a:r>
            <a:r>
              <a:rPr lang="ko-KR" altLang="en-US" dirty="0" err="1"/>
              <a:t>세그멘테이션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동일한 클래스에 속하는 객체들을 구분하는 작업을 수행합니다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객체를 고유한 식별자로 식별하여 서로 다른 객체들을 분리합니다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객체 탐지</a:t>
            </a:r>
            <a:r>
              <a:rPr lang="en-US" altLang="ko-KR" dirty="0"/>
              <a:t>(object detection)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이미지나 비디오에서 객체의 존재를 감지하고 객체의 위치를 경계 상자</a:t>
            </a:r>
            <a:r>
              <a:rPr lang="en-US" altLang="ko-KR" dirty="0"/>
              <a:t>(bounding box)</a:t>
            </a:r>
            <a:r>
              <a:rPr lang="ko-KR" altLang="en-US" dirty="0"/>
              <a:t>로 표시하는 작업을 의미합니다</a:t>
            </a:r>
            <a:r>
              <a:rPr lang="en-US" altLang="ko-KR" dirty="0"/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02E392-2FA1-2106-AE81-D4D75132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65E5F7-4561-2784-A8CF-E45F6C01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13.2 </a:t>
            </a:r>
            <a:r>
              <a:rPr lang="ko-KR" altLang="en-US" dirty="0"/>
              <a:t>다양한 </a:t>
            </a:r>
            <a:r>
              <a:rPr lang="ko-KR" altLang="en-US" dirty="0" err="1"/>
              <a:t>세그멘테이션</a:t>
            </a:r>
            <a:r>
              <a:rPr lang="ko-KR" altLang="en-US" dirty="0"/>
              <a:t> 유형</a:t>
            </a:r>
          </a:p>
        </p:txBody>
      </p:sp>
    </p:spTree>
    <p:extLst>
      <p:ext uri="{BB962C8B-B14F-4D97-AF65-F5344CB8AC3E}">
        <p14:creationId xmlns:p14="http://schemas.microsoft.com/office/powerpoint/2010/main" val="205140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C3303-4079-4868-E2D7-0742BAC9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5F04F3-D4D8-7296-4D74-2B9691C0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  <a:p>
            <a:r>
              <a:rPr lang="ko-KR" altLang="en-US" dirty="0" err="1"/>
              <a:t>유넷</a:t>
            </a:r>
            <a:r>
              <a:rPr lang="en-US" altLang="ko-KR" dirty="0"/>
              <a:t>(</a:t>
            </a:r>
            <a:r>
              <a:rPr lang="en-US" altLang="ko-KR" dirty="0" err="1"/>
              <a:t>Unet</a:t>
            </a:r>
            <a:r>
              <a:rPr lang="en-US" altLang="ko-KR" dirty="0"/>
              <a:t>)</a:t>
            </a:r>
            <a:r>
              <a:rPr lang="ko-KR" altLang="en-US" dirty="0"/>
              <a:t>은 주로 의료 영상 분석에서 의료 영상에서 정확한 분할</a:t>
            </a:r>
            <a:r>
              <a:rPr lang="en-US" altLang="ko-KR" dirty="0"/>
              <a:t>(segmentation)</a:t>
            </a:r>
            <a:r>
              <a:rPr lang="ko-KR" altLang="en-US" dirty="0"/>
              <a:t>을 위해 설계되었습니다</a:t>
            </a:r>
            <a:r>
              <a:rPr lang="en-US" altLang="ko-KR" dirty="0"/>
              <a:t>. U</a:t>
            </a:r>
            <a:r>
              <a:rPr lang="ko-KR" altLang="en-US" dirty="0"/>
              <a:t>자 형태로 생겼다고 해서 </a:t>
            </a:r>
            <a:r>
              <a:rPr lang="en-US" altLang="ko-KR" dirty="0"/>
              <a:t>"</a:t>
            </a:r>
            <a:r>
              <a:rPr lang="ko-KR" altLang="en-US" dirty="0" err="1"/>
              <a:t>유넷</a:t>
            </a:r>
            <a:r>
              <a:rPr lang="en-US" altLang="ko-KR" dirty="0"/>
              <a:t>"</a:t>
            </a:r>
            <a:r>
              <a:rPr lang="ko-KR" altLang="en-US" dirty="0"/>
              <a:t>이라는 이름이 붙여졌습니다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인코더</a:t>
            </a:r>
            <a:r>
              <a:rPr lang="en-US" altLang="ko-KR" dirty="0"/>
              <a:t>(Encoder): </a:t>
            </a:r>
            <a:r>
              <a:rPr lang="ko-KR" altLang="en-US" dirty="0"/>
              <a:t>입력 이미지를 저차원으로 압축하여 특징 맵</a:t>
            </a:r>
            <a:r>
              <a:rPr lang="en-US" altLang="ko-KR" dirty="0"/>
              <a:t>(feature maps)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</a:t>
            </a:r>
            <a:r>
              <a:rPr lang="ko-KR" altLang="en-US" dirty="0" err="1"/>
              <a:t>컨볼루션</a:t>
            </a:r>
            <a:r>
              <a:rPr lang="en-US" altLang="ko-KR" dirty="0"/>
              <a:t>(convolution)</a:t>
            </a:r>
            <a:r>
              <a:rPr lang="ko-KR" altLang="en-US" dirty="0"/>
              <a:t>과 </a:t>
            </a:r>
            <a:r>
              <a:rPr lang="ko-KR" altLang="en-US" dirty="0" err="1"/>
              <a:t>풀링</a:t>
            </a:r>
            <a:r>
              <a:rPr lang="en-US" altLang="ko-KR" dirty="0"/>
              <a:t>(pooling) </a:t>
            </a:r>
            <a:r>
              <a:rPr lang="ko-KR" altLang="en-US" dirty="0"/>
              <a:t>레이어를 사용하여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디코더</a:t>
            </a:r>
            <a:r>
              <a:rPr lang="en-US" altLang="ko-KR" dirty="0"/>
              <a:t>(Decoder): </a:t>
            </a:r>
            <a:r>
              <a:rPr lang="ko-KR" altLang="en-US" dirty="0"/>
              <a:t>인코더에서 추출한 특징을 기반으로 입력 이미지와 같은 해상도로 복원하면서 분할된</a:t>
            </a:r>
            <a:r>
              <a:rPr lang="en-US" altLang="ko-KR" dirty="0"/>
              <a:t>(segmented) </a:t>
            </a:r>
            <a:r>
              <a:rPr lang="ko-KR" altLang="en-US" dirty="0"/>
              <a:t>영역을 생성합니다</a:t>
            </a:r>
            <a:r>
              <a:rPr lang="en-US" altLang="ko-KR" dirty="0"/>
              <a:t>. </a:t>
            </a:r>
            <a:r>
              <a:rPr lang="ko-KR" altLang="en-US" dirty="0"/>
              <a:t>이 과정은 </a:t>
            </a:r>
            <a:r>
              <a:rPr lang="ko-KR" altLang="en-US" dirty="0" err="1"/>
              <a:t>업샘플링</a:t>
            </a:r>
            <a:r>
              <a:rPr lang="en-US" altLang="ko-KR" dirty="0"/>
              <a:t>(up-sampling)</a:t>
            </a:r>
            <a:r>
              <a:rPr lang="ko-KR" altLang="en-US" dirty="0"/>
              <a:t>과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사용하여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스킵</a:t>
            </a:r>
            <a:r>
              <a:rPr lang="ko-KR" altLang="en-US" dirty="0"/>
              <a:t> 연결</a:t>
            </a:r>
            <a:r>
              <a:rPr lang="en-US" altLang="ko-KR" dirty="0"/>
              <a:t>(Skip Connections): </a:t>
            </a:r>
            <a:r>
              <a:rPr lang="ko-KR" altLang="en-US" dirty="0" err="1"/>
              <a:t>유넷은</a:t>
            </a:r>
            <a:r>
              <a:rPr lang="ko-KR" altLang="en-US" dirty="0"/>
              <a:t>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사이에 </a:t>
            </a:r>
            <a:r>
              <a:rPr lang="ko-KR" altLang="en-US" dirty="0" err="1"/>
              <a:t>스킵</a:t>
            </a:r>
            <a:r>
              <a:rPr lang="ko-KR" altLang="en-US" dirty="0"/>
              <a:t> 연결을 도입하여 인코더의 특징을 </a:t>
            </a:r>
            <a:r>
              <a:rPr lang="ko-KR" altLang="en-US" dirty="0" err="1"/>
              <a:t>디코더로</a:t>
            </a:r>
            <a:r>
              <a:rPr lang="ko-KR" altLang="en-US" dirty="0"/>
              <a:t> 전달합니다</a:t>
            </a:r>
            <a:r>
              <a:rPr lang="en-US" altLang="ko-KR" dirty="0"/>
              <a:t>. </a:t>
            </a:r>
            <a:r>
              <a:rPr lang="ko-KR" altLang="en-US" dirty="0"/>
              <a:t>이는 정보의 손실을 방지하고</a:t>
            </a:r>
            <a:r>
              <a:rPr lang="en-US" altLang="ko-KR" dirty="0"/>
              <a:t>, </a:t>
            </a:r>
            <a:r>
              <a:rPr lang="ko-KR" altLang="en-US" dirty="0" err="1"/>
              <a:t>디코더에서</a:t>
            </a:r>
            <a:r>
              <a:rPr lang="ko-KR" altLang="en-US" dirty="0"/>
              <a:t> 더 정확한 분할을 </a:t>
            </a:r>
            <a:r>
              <a:rPr lang="ko-KR" altLang="en-US" dirty="0" err="1"/>
              <a:t>돕습니다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 함수</a:t>
            </a:r>
            <a:r>
              <a:rPr lang="en-US" altLang="ko-KR" dirty="0"/>
              <a:t>(Loss Function): </a:t>
            </a:r>
            <a:r>
              <a:rPr lang="ko-KR" altLang="en-US" dirty="0"/>
              <a:t>주로 픽셀 단위 분할 문제에 대해 교차 엔트로피 손실</a:t>
            </a:r>
            <a:r>
              <a:rPr lang="en-US" altLang="ko-KR" dirty="0"/>
              <a:t>(cross-entropy loss)</a:t>
            </a:r>
            <a:r>
              <a:rPr lang="ko-KR" altLang="en-US" dirty="0"/>
              <a:t>이 사용됩니다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32E68-95A8-104E-49E6-B24A5B9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F4B4992-5FD5-7014-D1E0-B187D883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6" y="70779"/>
            <a:ext cx="8683730" cy="414217"/>
          </a:xfrm>
        </p:spPr>
        <p:txBody>
          <a:bodyPr/>
          <a:lstStyle/>
          <a:p>
            <a:pPr algn="l"/>
            <a:r>
              <a:rPr lang="en-US" altLang="ko-KR" dirty="0"/>
              <a:t>13.3 </a:t>
            </a:r>
            <a:r>
              <a:rPr lang="ko-KR" altLang="en-US" dirty="0" err="1"/>
              <a:t>유넷</a:t>
            </a:r>
            <a:r>
              <a:rPr lang="ko-KR" altLang="en-US" dirty="0"/>
              <a:t> 아키텍처</a:t>
            </a:r>
          </a:p>
        </p:txBody>
      </p:sp>
    </p:spTree>
    <p:extLst>
      <p:ext uri="{BB962C8B-B14F-4D97-AF65-F5344CB8AC3E}">
        <p14:creationId xmlns:p14="http://schemas.microsoft.com/office/powerpoint/2010/main" val="285275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C8CCD-CA40-521E-C3D0-0D4E6A71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3016A7-4AF4-88D4-079A-57910D36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 신경망 설계에서는 </a:t>
            </a:r>
            <a:r>
              <a:rPr lang="ko-KR" altLang="en-US" dirty="0" err="1"/>
              <a:t>다운샘플링을</a:t>
            </a:r>
            <a:r>
              <a:rPr lang="ko-KR" altLang="en-US" dirty="0"/>
              <a:t> 거치는 동안 공간 정보를 손실하기 때문에 </a:t>
            </a:r>
            <a:r>
              <a:rPr lang="ko-KR" altLang="en-US" dirty="0" err="1"/>
              <a:t>스킵</a:t>
            </a:r>
            <a:r>
              <a:rPr lang="ko-KR" altLang="en-US" dirty="0"/>
              <a:t> 커넥션을 추가하였다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C0C022-7B57-D9AF-F4F7-ACDFE11A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33E12C1-D1BE-3894-9F78-6EFE23A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6" y="70779"/>
            <a:ext cx="8683730" cy="414217"/>
          </a:xfrm>
        </p:spPr>
        <p:txBody>
          <a:bodyPr/>
          <a:lstStyle/>
          <a:p>
            <a:pPr algn="l"/>
            <a:r>
              <a:rPr lang="en-US" altLang="ko-KR" dirty="0"/>
              <a:t>13.3 </a:t>
            </a:r>
            <a:r>
              <a:rPr lang="ko-KR" altLang="en-US" dirty="0" err="1"/>
              <a:t>유넷</a:t>
            </a:r>
            <a:r>
              <a:rPr lang="ko-KR" altLang="en-US" dirty="0"/>
              <a:t> 아키텍처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17CBD5-5D70-45ED-93C6-BE2C6FF6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7" y="1433906"/>
            <a:ext cx="677186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ADE46-9C64-B696-061D-ED103E5C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155CF2-3615-2ED1-6240-F4CB0904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  <a:p>
            <a:r>
              <a:rPr lang="ko-KR" altLang="en-US" dirty="0" err="1"/>
              <a:t>유넷</a:t>
            </a:r>
            <a:r>
              <a:rPr lang="en-US" altLang="ko-KR" dirty="0"/>
              <a:t>(</a:t>
            </a:r>
            <a:r>
              <a:rPr lang="en-US" altLang="ko-KR" dirty="0" err="1"/>
              <a:t>Unet</a:t>
            </a:r>
            <a:r>
              <a:rPr lang="en-US" altLang="ko-KR" dirty="0"/>
              <a:t>)</a:t>
            </a:r>
            <a:r>
              <a:rPr lang="ko-KR" altLang="en-US" dirty="0"/>
              <a:t>은 주로 의료 영상 분석에서 의료 영상에서 정확한 분할</a:t>
            </a:r>
            <a:r>
              <a:rPr lang="en-US" altLang="ko-KR" dirty="0"/>
              <a:t>(segmentation)</a:t>
            </a:r>
            <a:r>
              <a:rPr lang="ko-KR" altLang="en-US" dirty="0"/>
              <a:t>을 위해 설계되었습니다</a:t>
            </a:r>
            <a:r>
              <a:rPr lang="en-US" altLang="ko-KR" dirty="0"/>
              <a:t>. U</a:t>
            </a:r>
            <a:r>
              <a:rPr lang="ko-KR" altLang="en-US" dirty="0"/>
              <a:t>자 형태로 생겼다고 해서 </a:t>
            </a:r>
            <a:r>
              <a:rPr lang="en-US" altLang="ko-KR" dirty="0"/>
              <a:t>"</a:t>
            </a:r>
            <a:r>
              <a:rPr lang="ko-KR" altLang="en-US" dirty="0" err="1"/>
              <a:t>유넷</a:t>
            </a:r>
            <a:r>
              <a:rPr lang="en-US" altLang="ko-KR" dirty="0"/>
              <a:t>"</a:t>
            </a:r>
            <a:r>
              <a:rPr lang="ko-KR" altLang="en-US" dirty="0"/>
              <a:t>이라는 이름이 붙여졌습니다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인코더</a:t>
            </a:r>
            <a:r>
              <a:rPr lang="en-US" altLang="ko-KR" dirty="0"/>
              <a:t>(Encoder): </a:t>
            </a:r>
            <a:r>
              <a:rPr lang="ko-KR" altLang="en-US" dirty="0"/>
              <a:t>입력 이미지를 저차원으로 압축하여 특징 맵</a:t>
            </a:r>
            <a:r>
              <a:rPr lang="en-US" altLang="ko-KR" dirty="0"/>
              <a:t>(feature maps)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</a:t>
            </a:r>
            <a:r>
              <a:rPr lang="ko-KR" altLang="en-US" dirty="0" err="1"/>
              <a:t>컨볼루션</a:t>
            </a:r>
            <a:r>
              <a:rPr lang="en-US" altLang="ko-KR" dirty="0"/>
              <a:t>(convolution)</a:t>
            </a:r>
            <a:r>
              <a:rPr lang="ko-KR" altLang="en-US" dirty="0"/>
              <a:t>과 </a:t>
            </a:r>
            <a:r>
              <a:rPr lang="ko-KR" altLang="en-US" dirty="0" err="1"/>
              <a:t>풀링</a:t>
            </a:r>
            <a:r>
              <a:rPr lang="en-US" altLang="ko-KR" dirty="0"/>
              <a:t>(pooling) </a:t>
            </a:r>
            <a:r>
              <a:rPr lang="ko-KR" altLang="en-US" dirty="0"/>
              <a:t>레이어를 사용하여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디코더</a:t>
            </a:r>
            <a:r>
              <a:rPr lang="en-US" altLang="ko-KR" dirty="0"/>
              <a:t>(Decoder): </a:t>
            </a:r>
            <a:r>
              <a:rPr lang="ko-KR" altLang="en-US" dirty="0"/>
              <a:t>인코더에서 추출한 특징을 기반으로 입력 이미지와 같은 해상도로 복원하면서 분할된</a:t>
            </a:r>
            <a:r>
              <a:rPr lang="en-US" altLang="ko-KR" dirty="0"/>
              <a:t>(segmented) </a:t>
            </a:r>
            <a:r>
              <a:rPr lang="ko-KR" altLang="en-US" dirty="0"/>
              <a:t>영역을 생성합니다</a:t>
            </a:r>
            <a:r>
              <a:rPr lang="en-US" altLang="ko-KR" dirty="0"/>
              <a:t>. </a:t>
            </a:r>
            <a:r>
              <a:rPr lang="ko-KR" altLang="en-US" dirty="0"/>
              <a:t>이 과정은 </a:t>
            </a:r>
            <a:r>
              <a:rPr lang="ko-KR" altLang="en-US" dirty="0" err="1"/>
              <a:t>업샘플링</a:t>
            </a:r>
            <a:r>
              <a:rPr lang="en-US" altLang="ko-KR" dirty="0"/>
              <a:t>(up-sampling)</a:t>
            </a:r>
            <a:r>
              <a:rPr lang="ko-KR" altLang="en-US" dirty="0"/>
              <a:t>과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사용하여 이루어집니다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스킵</a:t>
            </a:r>
            <a:r>
              <a:rPr lang="ko-KR" altLang="en-US" dirty="0"/>
              <a:t> 연결</a:t>
            </a:r>
            <a:r>
              <a:rPr lang="en-US" altLang="ko-KR" dirty="0"/>
              <a:t>(Skip Connections): </a:t>
            </a:r>
            <a:r>
              <a:rPr lang="ko-KR" altLang="en-US" dirty="0" err="1"/>
              <a:t>유넷은</a:t>
            </a:r>
            <a:r>
              <a:rPr lang="ko-KR" altLang="en-US" dirty="0"/>
              <a:t>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사이에 </a:t>
            </a:r>
            <a:r>
              <a:rPr lang="ko-KR" altLang="en-US" dirty="0" err="1"/>
              <a:t>스킵</a:t>
            </a:r>
            <a:r>
              <a:rPr lang="ko-KR" altLang="en-US" dirty="0"/>
              <a:t> 연결을 도입하여 인코더의 특징을 </a:t>
            </a:r>
            <a:r>
              <a:rPr lang="ko-KR" altLang="en-US" dirty="0" err="1"/>
              <a:t>디코더로</a:t>
            </a:r>
            <a:r>
              <a:rPr lang="ko-KR" altLang="en-US" dirty="0"/>
              <a:t> 전달합니다</a:t>
            </a:r>
            <a:r>
              <a:rPr lang="en-US" altLang="ko-KR" dirty="0"/>
              <a:t>. </a:t>
            </a:r>
            <a:r>
              <a:rPr lang="ko-KR" altLang="en-US" dirty="0"/>
              <a:t>이는 정보의 손실을 방지하고</a:t>
            </a:r>
            <a:r>
              <a:rPr lang="en-US" altLang="ko-KR" dirty="0"/>
              <a:t>, </a:t>
            </a:r>
            <a:r>
              <a:rPr lang="ko-KR" altLang="en-US" dirty="0" err="1"/>
              <a:t>디코더에서</a:t>
            </a:r>
            <a:r>
              <a:rPr lang="ko-KR" altLang="en-US" dirty="0"/>
              <a:t> 더 정확한 분할을 </a:t>
            </a:r>
            <a:r>
              <a:rPr lang="ko-KR" altLang="en-US" dirty="0" err="1"/>
              <a:t>돕습니다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 함수</a:t>
            </a:r>
            <a:r>
              <a:rPr lang="en-US" altLang="ko-KR" dirty="0"/>
              <a:t>(Loss Function): </a:t>
            </a:r>
            <a:r>
              <a:rPr lang="ko-KR" altLang="en-US" dirty="0"/>
              <a:t>주로 픽셀 단위 분할 문제에 대해 교차 엔트로피 손실</a:t>
            </a:r>
            <a:r>
              <a:rPr lang="en-US" altLang="ko-KR" dirty="0"/>
              <a:t>(cross-entropy loss)</a:t>
            </a:r>
            <a:r>
              <a:rPr lang="ko-KR" altLang="en-US" dirty="0"/>
              <a:t>이 사용됩니다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1B128B-4D17-CFF0-3FD9-321024E6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729D0A-14CB-7407-DC27-C919A39B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66" y="70779"/>
            <a:ext cx="8683730" cy="414217"/>
          </a:xfrm>
        </p:spPr>
        <p:txBody>
          <a:bodyPr/>
          <a:lstStyle/>
          <a:p>
            <a:pPr algn="l"/>
            <a:r>
              <a:rPr lang="en-US" altLang="ko-KR" dirty="0"/>
              <a:t>13.3 </a:t>
            </a:r>
            <a:r>
              <a:rPr lang="ko-KR" altLang="en-US" dirty="0" err="1"/>
              <a:t>유넷</a:t>
            </a:r>
            <a:r>
              <a:rPr lang="ko-KR" altLang="en-US" dirty="0"/>
              <a:t> 아키텍처</a:t>
            </a:r>
          </a:p>
        </p:txBody>
      </p:sp>
    </p:spTree>
    <p:extLst>
      <p:ext uri="{BB962C8B-B14F-4D97-AF65-F5344CB8AC3E}">
        <p14:creationId xmlns:p14="http://schemas.microsoft.com/office/powerpoint/2010/main" val="205415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D4FBC-0E73-F83E-4F2D-F913BE2E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93EC40-ACE6-DAE1-3C0D-BCE60F13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기성품 모델 프로젝트에 적용</a:t>
            </a:r>
            <a:r>
              <a:rPr lang="en-US" altLang="ko-KR" dirty="0"/>
              <a:t>, </a:t>
            </a:r>
            <a:r>
              <a:rPr lang="ko-KR" altLang="en-US" dirty="0"/>
              <a:t>필요에 맞게 하나씩 제거 해보면서 어떤 영향을 끼치는 지 확인하는 제거연구를 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입력을 배치 정규화에 통과시킨다</a:t>
            </a:r>
            <a:endParaRPr lang="en-US" altLang="ko-KR" dirty="0"/>
          </a:p>
          <a:p>
            <a:r>
              <a:rPr lang="ko-KR" altLang="en-US" dirty="0" err="1"/>
              <a:t>출력값에</a:t>
            </a:r>
            <a:r>
              <a:rPr lang="ko-KR" altLang="en-US" dirty="0"/>
              <a:t> 제한이 없으므로 출력을 </a:t>
            </a:r>
            <a:r>
              <a:rPr lang="ko-KR" altLang="en-US" dirty="0" err="1"/>
              <a:t>시그모이드</a:t>
            </a:r>
            <a:r>
              <a:rPr lang="ko-KR" altLang="en-US" dirty="0"/>
              <a:t> 계층에 통과시켜 출력 범위를 </a:t>
            </a:r>
            <a:r>
              <a:rPr lang="en-US" altLang="ko-KR" dirty="0"/>
              <a:t>[0, 1]</a:t>
            </a:r>
            <a:r>
              <a:rPr lang="ko-KR" altLang="en-US" dirty="0"/>
              <a:t>로 제한한다</a:t>
            </a:r>
            <a:endParaRPr lang="en-US" altLang="ko-KR" dirty="0"/>
          </a:p>
          <a:p>
            <a:r>
              <a:rPr lang="ko-KR" altLang="en-US" dirty="0"/>
              <a:t>모델의 전체 깊이와 필터 수를 사용할 만큼 줄인다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42FC32-46D8-F384-6115-05403D09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53FE7E7-EF14-63D0-F371-01BA784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13.4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위한 모델 업데이트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A2722-3FC6-DA49-81F5-6E3DFCD9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7" y="2931314"/>
            <a:ext cx="4069433" cy="1546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796AE9-F1C7-734F-E1E5-B69B2F5F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66" y="3205657"/>
            <a:ext cx="4122777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38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66320</TotalTime>
  <Words>1173</Words>
  <Application>Microsoft Office PowerPoint</Application>
  <PresentationFormat>화면 슬라이드 쇼(16:9)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나눔스퀘어</vt:lpstr>
      <vt:lpstr>Malgun Gothic</vt:lpstr>
      <vt:lpstr>Arial</vt:lpstr>
      <vt:lpstr>디자인 사용자 지정</vt:lpstr>
      <vt:lpstr>파이토치 딥러닝 마스터  - 13장 세그멘테이션을 활용한 의심 결절 탐색 -</vt:lpstr>
      <vt:lpstr>13장에서 다루는 내용</vt:lpstr>
      <vt:lpstr>13.1 프로젝트에 두 번째 모델 추가하기</vt:lpstr>
      <vt:lpstr>13.1 프로젝트에 두 번째 모델 추가하기</vt:lpstr>
      <vt:lpstr>13.2 다양한 세그멘테이션 유형</vt:lpstr>
      <vt:lpstr>13.3 유넷 아키텍처</vt:lpstr>
      <vt:lpstr>13.3 유넷 아키텍처</vt:lpstr>
      <vt:lpstr>13.3 유넷 아키텍처</vt:lpstr>
      <vt:lpstr>13.4 세그멘테이션을 위한 모델 업데이트</vt:lpstr>
      <vt:lpstr>13.5 세그멘테이션을 위한 데이터셋 업데이트</vt:lpstr>
      <vt:lpstr>13.5 세그멘테이션을 위한 데이터셋 업데이트</vt:lpstr>
      <vt:lpstr>13.5 세그멘테이션을 위한 데이터셋 업데이트</vt:lpstr>
      <vt:lpstr>13.5 세그멘테이션을 위한 데이터셋 업데이트</vt:lpstr>
      <vt:lpstr>13.5 세그멘테이션을 위한 데이터셋 업데이트</vt:lpstr>
      <vt:lpstr>13.5 세그멘테이션을 위한 데이터셋 업데이트</vt:lpstr>
      <vt:lpstr>13.5 세그멘테이션을 위한 데이터셋 업데이트</vt:lpstr>
      <vt:lpstr>13.6 세그멘테이션을 위한 훈련 스크립트 업데이트</vt:lpstr>
      <vt:lpstr>13.6 세그멘테이션을 위한 훈련 스크립트 업데이트</vt:lpstr>
      <vt:lpstr>13.6 세그멘테이션을 위한 훈련 스크립트 업데이트</vt:lpstr>
      <vt:lpstr>13.6 세그멘테이션을 위한 훈련 스크립트 업데이트</vt:lpstr>
      <vt:lpstr>13.6 세그멘테이션을 위한 훈련 스크립트 업데이트</vt:lpstr>
      <vt:lpstr>13.6 세그멘테이션을 위한 훈련 스크립트 업데이트</vt:lpstr>
      <vt:lpstr>13.7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권승오</cp:lastModifiedBy>
  <cp:revision>596</cp:revision>
  <dcterms:created xsi:type="dcterms:W3CDTF">2020-07-16T08:29:37Z</dcterms:created>
  <dcterms:modified xsi:type="dcterms:W3CDTF">2024-02-27T07:10:50Z</dcterms:modified>
</cp:coreProperties>
</file>