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4" r:id="rId3"/>
    <p:sldId id="275" r:id="rId4"/>
    <p:sldId id="276" r:id="rId5"/>
    <p:sldId id="277" r:id="rId6"/>
    <p:sldId id="309" r:id="rId7"/>
    <p:sldId id="278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10" r:id="rId25"/>
    <p:sldId id="311" r:id="rId26"/>
    <p:sldId id="312" r:id="rId27"/>
    <p:sldId id="313" r:id="rId28"/>
    <p:sldId id="27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gQmPjowxBLMjdiZ19Z5EceMAGM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7344"/>
    <a:srgbClr val="4E6637"/>
    <a:srgbClr val="212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0A0A61-1CE1-43FC-A0B2-4807F1D7D8E0}">
  <a:tblStyle styleId="{750A0A61-1CE1-43FC-A0B2-4807F1D7D8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55" autoAdjust="0"/>
  </p:normalViewPr>
  <p:slideViewPr>
    <p:cSldViewPr snapToGrid="0">
      <p:cViewPr varScale="1">
        <p:scale>
          <a:sx n="117" d="100"/>
          <a:sy n="117" d="100"/>
        </p:scale>
        <p:origin x="82" y="8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39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CB9E0D-ADA4-6A3E-9130-C725CFA765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E1A596-DA9A-AD1B-B3DD-0FD3035074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41C10-C4F4-41DF-A635-3783B359AC65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9C3AC-0884-16C3-97E8-E1C02B333C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B039AC-20CA-BB63-F479-60825B9CFA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7CAA1-E64A-44A7-B1CD-5D64420BD7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8527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2">
            <a:extLst>
              <a:ext uri="{FF2B5EF4-FFF2-40B4-BE49-F238E27FC236}">
                <a16:creationId xmlns:a16="http://schemas.microsoft.com/office/drawing/2014/main" id="{D2E5EF59-9093-E225-9A21-1FA9AA765C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4123" y="2813005"/>
            <a:ext cx="6050744" cy="1234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spc="300">
                <a:latin typeface="+mn-lt"/>
                <a:ea typeface="나눔스퀘어" panose="020B0600000101010101" pitchFamily="50" charset="-127"/>
                <a:cs typeface="Calibri" panose="020F0502020204030204" pitchFamily="34" charset="0"/>
              </a:defRPr>
            </a:lvl1pPr>
          </a:lstStyle>
          <a:p>
            <a:r>
              <a:rPr lang="en-CA" dirty="0" err="1"/>
              <a:t>yyyy</a:t>
            </a:r>
            <a:r>
              <a:rPr lang="en-CA" dirty="0"/>
              <a:t>-mm-dd</a:t>
            </a:r>
          </a:p>
          <a:p>
            <a:r>
              <a:rPr lang="en-CA" dirty="0" err="1"/>
              <a:t>HnVLab</a:t>
            </a:r>
            <a:endParaRPr lang="en-CA" dirty="0"/>
          </a:p>
          <a:p>
            <a:r>
              <a:rPr lang="ko-KR" altLang="en-US" dirty="0"/>
              <a:t>이름</a:t>
            </a:r>
            <a:endParaRPr lang="en-CA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sp>
        <p:nvSpPr>
          <p:cNvPr id="18" name="Google Shape;13;p3">
            <a:extLst>
              <a:ext uri="{FF2B5EF4-FFF2-40B4-BE49-F238E27FC236}">
                <a16:creationId xmlns:a16="http://schemas.microsoft.com/office/drawing/2014/main" id="{CE01C8B8-4D53-B2E5-7921-589C1A6316E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6443" y="1009849"/>
            <a:ext cx="871952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307DB4C-51F1-CE9B-3568-3FEC847A7E51}"/>
              </a:ext>
            </a:extLst>
          </p:cNvPr>
          <p:cNvCxnSpPr>
            <a:cxnSpLocks/>
          </p:cNvCxnSpPr>
          <p:nvPr userDrawn="1"/>
        </p:nvCxnSpPr>
        <p:spPr>
          <a:xfrm>
            <a:off x="216443" y="661184"/>
            <a:ext cx="8726104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4FA42C3-1746-ADF7-7495-FEC73E3BE6F7}"/>
              </a:ext>
            </a:extLst>
          </p:cNvPr>
          <p:cNvGrpSpPr/>
          <p:nvPr userDrawn="1"/>
        </p:nvGrpSpPr>
        <p:grpSpPr>
          <a:xfrm>
            <a:off x="209860" y="2223409"/>
            <a:ext cx="8726104" cy="0"/>
            <a:chOff x="187375" y="2223409"/>
            <a:chExt cx="8726104" cy="0"/>
          </a:xfrm>
        </p:grpSpPr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7FFA8791-FFEE-9C9E-BD35-A78EBD4E17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375" y="2223409"/>
              <a:ext cx="6277433" cy="0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485B8958-1472-BDB6-C9C9-50DD6C4309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4808" y="2223409"/>
              <a:ext cx="2448671" cy="0"/>
            </a:xfrm>
            <a:prstGeom prst="line">
              <a:avLst/>
            </a:prstGeom>
            <a:ln w="44450">
              <a:solidFill>
                <a:srgbClr val="2C734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21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1"/>
            <a:ext cx="8683730" cy="4251011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82F6C43D-55D5-1364-577E-EC3159BC092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4492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2"/>
            <a:ext cx="8683730" cy="4135368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B8F8755B-9990-6E2F-1633-40F4FB764D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817472"/>
            <a:ext cx="5869616" cy="144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논문 등 출처 </a:t>
            </a:r>
            <a:r>
              <a:rPr lang="en-CA" altLang="ko-KR" dirty="0"/>
              <a:t>(</a:t>
            </a:r>
            <a:r>
              <a:rPr lang="ko-KR" altLang="en-US" dirty="0"/>
              <a:t>예</a:t>
            </a:r>
            <a:r>
              <a:rPr lang="en-CA" altLang="ko-KR" dirty="0"/>
              <a:t>: 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Redmon, Joseph, et al. "You only look once: Unified, real-time object detection." </a:t>
            </a:r>
            <a:r>
              <a:rPr lang="en-CA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2016.)</a:t>
            </a:r>
            <a:endParaRPr lang="en-CA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0066CB1F-7A94-97FC-AD00-4B2C65DC5A8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798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3">
            <a:extLst>
              <a:ext uri="{FF2B5EF4-FFF2-40B4-BE49-F238E27FC236}">
                <a16:creationId xmlns:a16="http://schemas.microsoft.com/office/drawing/2014/main" id="{0FBD3CC1-CBC7-EE84-3764-CA1A75EBB616}"/>
              </a:ext>
            </a:extLst>
          </p:cNvPr>
          <p:cNvCxnSpPr>
            <a:cxnSpLocks/>
          </p:cNvCxnSpPr>
          <p:nvPr userDrawn="1"/>
        </p:nvCxnSpPr>
        <p:spPr>
          <a:xfrm>
            <a:off x="577998" y="2959452"/>
            <a:ext cx="80723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13;p3">
            <a:extLst>
              <a:ext uri="{FF2B5EF4-FFF2-40B4-BE49-F238E27FC236}">
                <a16:creationId xmlns:a16="http://schemas.microsoft.com/office/drawing/2014/main" id="{52445F32-41E7-2352-2500-A138AB7B018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99540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감사합니다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70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F2D2BF-F713-99D1-922C-AC3C0CDC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FEE06-E57E-36FF-F575-9FAC00F3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69AFE-4456-8313-6D2B-E93082BB8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4797999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916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5" r:id="rId2"/>
    <p:sldLayoutId id="2147483658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11B3D3C4-5C99-2A77-5DDD-DF42CF88E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2024-02-13</a:t>
            </a:r>
          </a:p>
          <a:p>
            <a:r>
              <a:rPr kumimoji="1" lang="en-US" altLang="ko-Kore-KR" dirty="0" err="1"/>
              <a:t>HnVLab</a:t>
            </a:r>
            <a:endParaRPr kumimoji="1" lang="en-US" altLang="ko-Kore-KR" dirty="0"/>
          </a:p>
          <a:p>
            <a:r>
              <a:rPr kumimoji="1" lang="ko-KR" altLang="en-US" dirty="0"/>
              <a:t>권승오</a:t>
            </a:r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8128EC-B845-432B-AB2E-76F1ABD3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err="1"/>
              <a:t>파이토치</a:t>
            </a:r>
            <a:r>
              <a:rPr kumimoji="1" lang="ko-KR" altLang="en-US" dirty="0"/>
              <a:t> 딥러닝 마스터</a:t>
            </a:r>
            <a:r>
              <a:rPr kumimoji="1" lang="en-US" altLang="ko-KR" dirty="0"/>
              <a:t> </a:t>
            </a:r>
            <a:br>
              <a:rPr kumimoji="1" lang="en-US" altLang="ko-KR" dirty="0"/>
            </a:br>
            <a:r>
              <a:rPr kumimoji="1" lang="en-US" altLang="ko-KR" sz="1800" dirty="0"/>
              <a:t>-7</a:t>
            </a:r>
            <a:r>
              <a:rPr kumimoji="1" lang="ko-KR" altLang="en-US" sz="1800" dirty="0"/>
              <a:t>장 새와 비행기 구별하기</a:t>
            </a:r>
            <a:r>
              <a:rPr kumimoji="1" lang="en-US" altLang="ko-KR" sz="1800" dirty="0"/>
              <a:t>: </a:t>
            </a:r>
            <a:r>
              <a:rPr kumimoji="1" lang="ko-KR" altLang="en-US" sz="1800" dirty="0"/>
              <a:t>이미지 학습</a:t>
            </a:r>
            <a:r>
              <a:rPr kumimoji="1" lang="en-US" altLang="ko-KR" sz="1800" dirty="0"/>
              <a:t>-</a:t>
            </a: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0785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F8375-273C-BC35-403D-7A6A5B3A3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C15456B-1AA5-E1D3-B358-75B93972B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590727"/>
            <a:ext cx="8683730" cy="4251011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계산이 끝나고 </a:t>
            </a:r>
            <a:r>
              <a:rPr lang="en-US" altLang="ko-KR" dirty="0" err="1"/>
              <a:t>ToTensor</a:t>
            </a:r>
            <a:r>
              <a:rPr lang="ko-KR" altLang="en-US" dirty="0"/>
              <a:t>에 이어 붙인다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정규화가 </a:t>
            </a:r>
            <a:r>
              <a:rPr lang="en-US" altLang="ko-KR" dirty="0"/>
              <a:t>RGB</a:t>
            </a:r>
            <a:r>
              <a:rPr lang="ko-KR" altLang="en-US" dirty="0"/>
              <a:t>값을 </a:t>
            </a:r>
            <a:r>
              <a:rPr lang="en-US" altLang="ko-KR" dirty="0"/>
              <a:t>0.0</a:t>
            </a:r>
            <a:r>
              <a:rPr lang="ko-KR" altLang="en-US" dirty="0"/>
              <a:t>과 </a:t>
            </a:r>
            <a:r>
              <a:rPr lang="en-US" altLang="ko-KR" dirty="0"/>
              <a:t>1.0 </a:t>
            </a:r>
            <a:r>
              <a:rPr lang="ko-KR" altLang="en-US" dirty="0"/>
              <a:t>사이 범위로 만들고 </a:t>
            </a:r>
            <a:r>
              <a:rPr lang="ko-KR" altLang="en-US" dirty="0" err="1"/>
              <a:t>채녈값의</a:t>
            </a:r>
            <a:r>
              <a:rPr lang="ko-KR" altLang="en-US" dirty="0"/>
              <a:t> 범위가 다 바꿔버린다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597505-777B-31A6-7368-44B935AA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10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DC3148-2AC0-1ABE-8C54-A1C9525E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7.1.4 </a:t>
            </a:r>
            <a:r>
              <a:rPr lang="ko-KR" altLang="en-US" dirty="0"/>
              <a:t>데이터 정규화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ABB4B5-1FC5-75B9-5260-6DD3CFE02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0" y="2716232"/>
            <a:ext cx="4008256" cy="17756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C01FC0-56EC-75FA-FC6E-9BC5C2163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018" y="2216908"/>
            <a:ext cx="3393933" cy="26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2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478BF-CF94-9FC8-BBE7-B788A218A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6A1555-BFBA-01DD-8D6A-CA23507C2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590727"/>
            <a:ext cx="8683730" cy="4251011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신경망을 훈련시켜 새와 비행기를 구별해본다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BE480D-85D5-301D-E27E-09056D3F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11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5546725-A201-2C7B-7192-F0DAC694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 </a:t>
            </a:r>
            <a:r>
              <a:rPr lang="ko-KR" altLang="en-US" dirty="0"/>
              <a:t>새와 비행기 구별하기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9C08C3-5E9E-4D32-3D55-C0C222B53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07" y="1374338"/>
            <a:ext cx="5822185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3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BF0BC-5A8F-879F-ED66-BD95D7179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87FD7FF-80F8-5464-A375-FC09B5FA4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590727"/>
            <a:ext cx="8683730" cy="4251011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가장 먼저 데이터의 차원 정보를 맞춘다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데이터셋이 작고 인덱싱과 </a:t>
            </a:r>
            <a:r>
              <a:rPr lang="en-US" altLang="ko-KR" dirty="0" err="1"/>
              <a:t>len</a:t>
            </a:r>
            <a:r>
              <a:rPr lang="ko-KR" altLang="en-US" dirty="0"/>
              <a:t>만 있으면 되기 때문에 </a:t>
            </a:r>
            <a:r>
              <a:rPr lang="en-US" altLang="ko-KR" dirty="0" err="1"/>
              <a:t>torch.utils.data.dataset.Dataset</a:t>
            </a:r>
            <a:r>
              <a:rPr lang="ko-KR" altLang="en-US" dirty="0"/>
              <a:t>의 서브클래스로 만들지 않고 데이터를 필터링하고 레이블을 다시 매핑해서 연속적으로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F2CA9C-4AF4-6D7C-738B-B29E22CE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E68792-3D18-A81A-0FBB-A57E869C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7.2.1 </a:t>
            </a:r>
            <a:r>
              <a:rPr lang="ko-KR" altLang="en-US" dirty="0"/>
              <a:t>데이터셋 구축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20865F-4C13-80FA-EF26-FADC9A0E3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98" y="2822078"/>
            <a:ext cx="7430144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3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77EE8-811A-79F3-4629-CFAE17026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0A1BA8-901A-45A9-73D1-67526F829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590727"/>
            <a:ext cx="8683730" cy="4251011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모델은 </a:t>
            </a:r>
            <a:r>
              <a:rPr lang="en-US" altLang="ko-KR" dirty="0" err="1"/>
              <a:t>nn.Linear</a:t>
            </a:r>
            <a:r>
              <a:rPr lang="en-US" altLang="ko-KR" dirty="0"/>
              <a:t> </a:t>
            </a:r>
            <a:r>
              <a:rPr lang="ko-KR" altLang="en-US" dirty="0"/>
              <a:t>이면서 </a:t>
            </a:r>
            <a:r>
              <a:rPr lang="ko-KR" altLang="en-US" dirty="0" err="1"/>
              <a:t>입력피쳐가</a:t>
            </a:r>
            <a:r>
              <a:rPr lang="ko-KR" altLang="en-US" dirty="0"/>
              <a:t> </a:t>
            </a:r>
            <a:r>
              <a:rPr lang="en-US" altLang="ko-KR" dirty="0"/>
              <a:t>3,072</a:t>
            </a:r>
            <a:r>
              <a:rPr lang="ko-KR" altLang="en-US" dirty="0"/>
              <a:t>이고 몇 개의 </a:t>
            </a:r>
            <a:r>
              <a:rPr lang="ko-KR" altLang="en-US" dirty="0" err="1"/>
              <a:t>히든</a:t>
            </a:r>
            <a:r>
              <a:rPr lang="ko-KR" altLang="en-US" dirty="0"/>
              <a:t> 피처를 거쳐 활성 함수로 이어지도록 만든다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ACA1D3-BF48-F41A-F00A-2F1B05BE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7621DA6-C3F0-616D-516E-AF4F26A6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7.2.2 </a:t>
            </a:r>
            <a:r>
              <a:rPr lang="ko-KR" altLang="en-US" dirty="0"/>
              <a:t>완전</a:t>
            </a:r>
            <a:r>
              <a:rPr lang="en-US" altLang="ko-KR" dirty="0"/>
              <a:t> </a:t>
            </a:r>
            <a:r>
              <a:rPr lang="ko-KR" altLang="en-US" dirty="0"/>
              <a:t>연결 모델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C9AA8D-DAFE-902D-6B5B-24F958BAF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10" y="1936769"/>
            <a:ext cx="3926586" cy="26160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CE42E9-2487-EC8A-5682-632940C0D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809" y="1936769"/>
            <a:ext cx="3062992" cy="27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2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23312-AB09-46E3-3D8E-60EE371AD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99133D-A598-DA4B-6EA9-4E4F90E91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590727"/>
            <a:ext cx="8683730" cy="4251011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신경망이 단일한 </a:t>
            </a:r>
            <a:r>
              <a:rPr lang="ko-KR" altLang="en-US" dirty="0" err="1"/>
              <a:t>스칼라값</a:t>
            </a:r>
            <a:r>
              <a:rPr lang="en-US" altLang="ko-KR" dirty="0"/>
              <a:t>(</a:t>
            </a:r>
            <a:r>
              <a:rPr lang="en-US" altLang="ko-KR" dirty="0" err="1"/>
              <a:t>n_out</a:t>
            </a:r>
            <a:r>
              <a:rPr lang="en-US" altLang="ko-KR" dirty="0"/>
              <a:t> = 1)</a:t>
            </a:r>
            <a:r>
              <a:rPr lang="ko-KR" altLang="en-US" dirty="0"/>
              <a:t>을 출력하게 만들고 레이블을 부동소수점 수로 변환한 후 </a:t>
            </a:r>
            <a:r>
              <a:rPr lang="en-US" altLang="ko-KR" dirty="0" err="1"/>
              <a:t>MSELoss</a:t>
            </a:r>
            <a:r>
              <a:rPr lang="ko-KR" altLang="en-US" dirty="0"/>
              <a:t>의 타깃으로 사용한다</a:t>
            </a:r>
            <a:r>
              <a:rPr lang="en-US" altLang="ko-KR" dirty="0"/>
              <a:t>. -&gt; </a:t>
            </a:r>
            <a:r>
              <a:rPr lang="ko-KR" altLang="en-US" dirty="0"/>
              <a:t>회귀문제</a:t>
            </a:r>
            <a:endParaRPr lang="en-US" altLang="ko-KR" dirty="0"/>
          </a:p>
          <a:p>
            <a:r>
              <a:rPr lang="ko-KR" altLang="en-US" dirty="0" err="1"/>
              <a:t>출력값이</a:t>
            </a:r>
            <a:r>
              <a:rPr lang="ko-KR" altLang="en-US" dirty="0"/>
              <a:t> 카테고리라는 것을 인식하고 원한 인코딩으로 </a:t>
            </a:r>
            <a:r>
              <a:rPr lang="ko-KR" altLang="en-US" dirty="0" err="1"/>
              <a:t>바꿔줘야한다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출력값을</a:t>
            </a:r>
            <a:r>
              <a:rPr lang="ko-KR" altLang="en-US" dirty="0"/>
              <a:t> 확률로 해석한다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제약</a:t>
            </a:r>
            <a:r>
              <a:rPr lang="en-US" altLang="ko-KR" dirty="0"/>
              <a:t>1:</a:t>
            </a:r>
            <a:r>
              <a:rPr lang="ko-KR" altLang="en-US" dirty="0" err="1"/>
              <a:t>출력값의</a:t>
            </a:r>
            <a:r>
              <a:rPr lang="ko-KR" altLang="en-US" dirty="0"/>
              <a:t> 요소가 가질 수 있는 값은 </a:t>
            </a:r>
            <a:r>
              <a:rPr lang="en-US" altLang="ko-KR" dirty="0"/>
              <a:t>0.0 ~1.0 </a:t>
            </a:r>
            <a:r>
              <a:rPr lang="ko-KR" altLang="en-US" dirty="0"/>
              <a:t>범위로 제한된다</a:t>
            </a:r>
            <a:endParaRPr lang="en-US" altLang="ko-KR" dirty="0"/>
          </a:p>
          <a:p>
            <a:r>
              <a:rPr lang="ko-KR" altLang="en-US" dirty="0"/>
              <a:t>제약</a:t>
            </a:r>
            <a:r>
              <a:rPr lang="en-US" altLang="ko-KR" dirty="0"/>
              <a:t>2:</a:t>
            </a:r>
            <a:r>
              <a:rPr lang="ko-KR" altLang="en-US" dirty="0"/>
              <a:t>모든 출력 요소의 값의 합은 </a:t>
            </a:r>
            <a:r>
              <a:rPr lang="en-US" altLang="ko-KR" dirty="0"/>
              <a:t>1.0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 두 가지 제약을 극복하면서 미분 가능하게 만드는 방법이 </a:t>
            </a:r>
            <a:r>
              <a:rPr lang="ko-KR" altLang="en-US" dirty="0" err="1"/>
              <a:t>소프트맥스</a:t>
            </a:r>
            <a:r>
              <a:rPr lang="ko-KR" altLang="en-US" dirty="0"/>
              <a:t> 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2E8871B-2FC7-46CA-CBB6-ECA9988E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A27C85-3442-8070-AF17-E9B8D848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7.2.3</a:t>
            </a:r>
            <a:r>
              <a:rPr lang="ko-KR" altLang="en-US" dirty="0"/>
              <a:t> 분류기의 출력</a:t>
            </a:r>
          </a:p>
        </p:txBody>
      </p:sp>
    </p:spTree>
    <p:extLst>
      <p:ext uri="{BB962C8B-B14F-4D97-AF65-F5344CB8AC3E}">
        <p14:creationId xmlns:p14="http://schemas.microsoft.com/office/powerpoint/2010/main" val="74250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21366-4E4A-DABF-47EF-C4D442ECA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8AB3513-457F-5EB3-71F9-650317709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590727"/>
            <a:ext cx="8683730" cy="4251011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 맥스는 </a:t>
            </a:r>
            <a:r>
              <a:rPr lang="ko-KR" altLang="en-US" dirty="0" err="1"/>
              <a:t>벡터값을</a:t>
            </a:r>
            <a:r>
              <a:rPr lang="ko-KR" altLang="en-US" dirty="0"/>
              <a:t> 받아 동일한 차원의 다른 벡터를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값이 확률로 표현되어야 하는 제약을 만족한다</a:t>
            </a:r>
            <a:r>
              <a:rPr lang="en-US" altLang="ko-KR" dirty="0"/>
              <a:t>. (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 표현식은 책을 참고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벡터의 각 요소 단위로 지수 연산 후 각 요소를 지수 값의 총합으로 나눈다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4333BA1-9494-32DC-7548-93825E98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E1A8BDE-94DF-ECDF-0DE6-DCC3FCEC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7.2.4 </a:t>
            </a:r>
            <a:r>
              <a:rPr lang="ko-KR" altLang="en-US" dirty="0"/>
              <a:t>출력을 확률로 표현하기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40B776-C2D7-2425-CAC5-74F898FA1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03" y="2867297"/>
            <a:ext cx="4821617" cy="207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95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DF81F-0EF4-D214-C08B-94DF40CAA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4078968-03F1-E74A-FEBB-FC87264A8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590727"/>
            <a:ext cx="8683730" cy="4251011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Nn</a:t>
            </a:r>
            <a:r>
              <a:rPr lang="ko-KR" altLang="en-US" dirty="0"/>
              <a:t> 모듈은 </a:t>
            </a:r>
            <a:r>
              <a:rPr lang="ko-KR" altLang="en-US" dirty="0" err="1"/>
              <a:t>소프트맥스를</a:t>
            </a:r>
            <a:r>
              <a:rPr lang="ko-KR" altLang="en-US" dirty="0"/>
              <a:t> 모듈처럼 사용할 수 있게 해준다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C798138-9CBD-40EA-BBFC-0EB3060E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6DC805-1C16-9F89-D113-7CE1CD14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7.2.4 </a:t>
            </a:r>
            <a:r>
              <a:rPr lang="ko-KR" altLang="en-US" dirty="0"/>
              <a:t>출력을 확률로 표현하기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520B5A-79C4-B2DE-3DEC-F03A30AA1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99" y="2056367"/>
            <a:ext cx="5696274" cy="22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55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5ACEE-E1E9-9110-C293-416A56A7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A1E9785-2EBB-1864-69A2-5992375EF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590727"/>
            <a:ext cx="8683730" cy="4251011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모델에 </a:t>
            </a:r>
            <a:r>
              <a:rPr lang="ko-KR" altLang="en-US" dirty="0" err="1"/>
              <a:t>소프트맥스를</a:t>
            </a:r>
            <a:r>
              <a:rPr lang="ko-KR" altLang="en-US" dirty="0"/>
              <a:t> 추가하여 신경망이 확률을 출력하게 만든다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이미지를 </a:t>
            </a:r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ko-KR" altLang="en-US" dirty="0" err="1"/>
              <a:t>텐서로</a:t>
            </a:r>
            <a:r>
              <a:rPr lang="ko-KR" altLang="en-US" dirty="0"/>
              <a:t> 만들고 추가 차원을 </a:t>
            </a:r>
            <a:r>
              <a:rPr lang="en-US" altLang="ko-KR" dirty="0"/>
              <a:t>0</a:t>
            </a:r>
            <a:r>
              <a:rPr lang="ko-KR" altLang="en-US" dirty="0"/>
              <a:t>번 포지션에 넣는다</a:t>
            </a:r>
            <a:r>
              <a:rPr lang="en-US" altLang="ko-KR" dirty="0"/>
              <a:t>.(3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0CC4A6F-DFBA-3AF2-047E-0AF7B73D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7B6E8D7-F873-F71B-EF83-E6BDB865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7.2.4 </a:t>
            </a:r>
            <a:r>
              <a:rPr lang="ko-KR" altLang="en-US" dirty="0"/>
              <a:t>출력을 확률로 표현하기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ECB51D-551D-7D18-7E64-FDD07C5A1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48" y="2096589"/>
            <a:ext cx="2935443" cy="24561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726A3A-B6F7-0579-A3DC-D3A8C49AF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066" y="2352716"/>
            <a:ext cx="4019883" cy="10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56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E803B-FFBD-0B84-F9A1-CA6B41647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B3A973-B17D-2D7E-947D-713DF60F9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590727"/>
            <a:ext cx="8683730" cy="4251011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NLL</a:t>
            </a:r>
            <a:r>
              <a:rPr lang="ko-KR" altLang="en-US" dirty="0"/>
              <a:t>함수</a:t>
            </a:r>
            <a:r>
              <a:rPr lang="en-US" altLang="ko-KR" dirty="0"/>
              <a:t>( </a:t>
            </a:r>
            <a:r>
              <a:rPr lang="ko-KR" altLang="en-US" dirty="0"/>
              <a:t>기능은 책에서 살펴본다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가능도의 높은 낮음으로 </a:t>
            </a:r>
            <a:r>
              <a:rPr lang="ko-KR" altLang="en-US" dirty="0" err="1"/>
              <a:t>손실값의</a:t>
            </a:r>
            <a:r>
              <a:rPr lang="ko-KR" altLang="en-US" dirty="0"/>
              <a:t> 높낮이가 정해진다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CCB385-8320-E489-5112-30F887E9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1F7D2B-2ACC-644C-4601-B2AEF3EE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7.2.5 </a:t>
            </a:r>
            <a:r>
              <a:rPr lang="ko-KR" altLang="en-US" dirty="0"/>
              <a:t>분류를 위한 </a:t>
            </a:r>
            <a:r>
              <a:rPr lang="ko-KR" altLang="en-US" dirty="0" err="1"/>
              <a:t>손실값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F704EE-B435-87A8-73FF-8046578E2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70" y="1788398"/>
            <a:ext cx="5738357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47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D565B-10B6-B655-5D2F-AA119EB2D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8449807-37FF-C89E-C44A-C223D6B7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590727"/>
            <a:ext cx="8683730" cy="4251011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파이토치의</a:t>
            </a:r>
            <a:r>
              <a:rPr lang="ko-KR" altLang="en-US" dirty="0"/>
              <a:t> </a:t>
            </a:r>
            <a:r>
              <a:rPr lang="en-US" altLang="ko-KR" dirty="0" err="1"/>
              <a:t>nn.NLLLoss</a:t>
            </a:r>
            <a:r>
              <a:rPr lang="ko-KR" altLang="en-US" dirty="0"/>
              <a:t>클래스를 통해 확률 구하는데 이때 로그 확률의 </a:t>
            </a:r>
            <a:r>
              <a:rPr lang="ko-KR" altLang="en-US" dirty="0" err="1"/>
              <a:t>텐서를</a:t>
            </a:r>
            <a:r>
              <a:rPr lang="ko-KR" altLang="en-US" dirty="0"/>
              <a:t> 받기 때문에 확률이 </a:t>
            </a:r>
            <a:r>
              <a:rPr lang="en-US" altLang="ko-KR" dirty="0"/>
              <a:t>0</a:t>
            </a:r>
            <a:r>
              <a:rPr lang="ko-KR" altLang="en-US" dirty="0"/>
              <a:t>에 가까울 경우 문제가 생긴다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Nn.Softmax</a:t>
            </a:r>
            <a:r>
              <a:rPr lang="ko-KR" altLang="en-US" dirty="0"/>
              <a:t> 대신 </a:t>
            </a:r>
            <a:r>
              <a:rPr lang="en-US" altLang="ko-KR" dirty="0" err="1"/>
              <a:t>nn.Logsoftmax</a:t>
            </a:r>
            <a:r>
              <a:rPr lang="ko-KR" altLang="en-US" dirty="0"/>
              <a:t>를 사용해 안정적인 계산을 수행한다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C51D84-4CB1-4CFF-386D-FBEB42C9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C558E26-2D18-567F-305B-375BDAE9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7.2.5 </a:t>
            </a:r>
            <a:r>
              <a:rPr lang="ko-KR" altLang="en-US" dirty="0"/>
              <a:t>분류를 위한 </a:t>
            </a:r>
            <a:r>
              <a:rPr lang="ko-KR" altLang="en-US" dirty="0" err="1"/>
              <a:t>손실값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019E6F-4650-5990-C328-610405732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" r="449" b="41390"/>
          <a:stretch/>
        </p:blipFill>
        <p:spPr>
          <a:xfrm>
            <a:off x="1678579" y="2489706"/>
            <a:ext cx="4885507" cy="16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5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28FEEB9-18CD-3E4B-9B19-46841E31E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순방형 신경망 만들기</a:t>
            </a:r>
            <a:endParaRPr lang="en-US" altLang="ko-KR" dirty="0"/>
          </a:p>
          <a:p>
            <a:r>
              <a:rPr lang="en-US" altLang="ko-KR" dirty="0"/>
              <a:t>Dataset</a:t>
            </a:r>
            <a:r>
              <a:rPr lang="ko-KR" altLang="en-US" dirty="0"/>
              <a:t>과 </a:t>
            </a:r>
            <a:r>
              <a:rPr lang="en-US" altLang="ko-KR" dirty="0" err="1"/>
              <a:t>DataLoader</a:t>
            </a:r>
            <a:r>
              <a:rPr lang="ko-KR" altLang="en-US" dirty="0"/>
              <a:t>를 사용한 데이터 로딩</a:t>
            </a:r>
            <a:endParaRPr lang="en-US" altLang="ko-KR" dirty="0"/>
          </a:p>
          <a:p>
            <a:r>
              <a:rPr lang="ko-KR" altLang="en-US" dirty="0"/>
              <a:t>분류 손실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D9292F-CFCE-622B-E20B-AC6DBEC4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074980D-1712-C3FC-9E51-A1270FA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장에서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3224129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D2E3E-C9CD-199F-BF45-A89EDF1B5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BC0D5F-491F-B4B8-6637-B73491662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590727"/>
            <a:ext cx="8683730" cy="4251011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손실값은</a:t>
            </a:r>
            <a:r>
              <a:rPr lang="ko-KR" altLang="en-US" dirty="0"/>
              <a:t> 배치에 대한 </a:t>
            </a:r>
            <a:r>
              <a:rPr lang="en-US" altLang="ko-KR" dirty="0" err="1"/>
              <a:t>nn.logsoftmax</a:t>
            </a:r>
            <a:r>
              <a:rPr lang="ko-KR" altLang="en-US" dirty="0"/>
              <a:t> 출력을 첫 번째 인자로 받고 클래스 인덱스 </a:t>
            </a:r>
            <a:r>
              <a:rPr lang="ko-KR" altLang="en-US" dirty="0" err="1"/>
              <a:t>텐서를</a:t>
            </a:r>
            <a:r>
              <a:rPr lang="ko-KR" altLang="en-US" dirty="0"/>
              <a:t> 두 번째 인자로 받는다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MSE</a:t>
            </a:r>
            <a:r>
              <a:rPr lang="ko-KR" altLang="en-US" dirty="0"/>
              <a:t>의 기울기는</a:t>
            </a:r>
            <a:r>
              <a:rPr lang="en-US" altLang="ko-KR" dirty="0"/>
              <a:t>, </a:t>
            </a:r>
            <a:r>
              <a:rPr lang="ko-KR" altLang="en-US" dirty="0"/>
              <a:t>잘못된 예측에 대한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함수의 평탄화를 보상하기에 너무 작기 때문에 분류 문제에서 확률에 대해 </a:t>
            </a:r>
            <a:r>
              <a:rPr lang="en-US" altLang="ko-KR" dirty="0"/>
              <a:t>MSE</a:t>
            </a:r>
            <a:r>
              <a:rPr lang="ko-KR" altLang="en-US" dirty="0"/>
              <a:t>를 </a:t>
            </a:r>
            <a:r>
              <a:rPr lang="ko-KR" altLang="en-US" dirty="0" err="1"/>
              <a:t>사용하는건</a:t>
            </a:r>
            <a:r>
              <a:rPr lang="ko-KR" altLang="en-US" dirty="0"/>
              <a:t> 좋지 않다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CCCB44-5ABE-2B8E-6E85-6D423D4D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20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B2EDAC2-9201-D414-B4D4-77898F22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7.2.5 </a:t>
            </a:r>
            <a:r>
              <a:rPr lang="ko-KR" altLang="en-US" dirty="0"/>
              <a:t>분류를 위한 </a:t>
            </a:r>
            <a:r>
              <a:rPr lang="ko-KR" altLang="en-US" dirty="0" err="1"/>
              <a:t>손실값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C7F690-8C9F-6C83-9767-9AAC915B7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04" y="2716232"/>
            <a:ext cx="3614380" cy="17527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20FC82A-720E-946E-7EC4-F75084C72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012" y="2651760"/>
            <a:ext cx="3837098" cy="19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09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14A61-3B2F-FBCF-F015-D6E42D30B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8C8C38-674E-538A-0CE8-DA4B27CF6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590727"/>
            <a:ext cx="8683730" cy="4251011"/>
          </a:xfrm>
        </p:spPr>
        <p:txBody>
          <a:bodyPr/>
          <a:lstStyle/>
          <a:p>
            <a:r>
              <a:rPr lang="ko-KR" altLang="en-US" dirty="0"/>
              <a:t>앞서 정의 모델과 </a:t>
            </a:r>
            <a:r>
              <a:rPr lang="ko-KR" altLang="en-US" dirty="0" err="1"/>
              <a:t>학습률을</a:t>
            </a:r>
            <a:r>
              <a:rPr lang="ko-KR" altLang="en-US" dirty="0"/>
              <a:t> 정의한다</a:t>
            </a:r>
            <a:r>
              <a:rPr lang="en-US" altLang="ko-KR" dirty="0"/>
              <a:t>. </a:t>
            </a:r>
            <a:r>
              <a:rPr lang="ko-KR" altLang="en-US" dirty="0" err="1"/>
              <a:t>옵티마이저</a:t>
            </a:r>
            <a:r>
              <a:rPr lang="ko-KR" altLang="en-US" dirty="0"/>
              <a:t> 와 손실 함수를 정의하고 </a:t>
            </a:r>
            <a:r>
              <a:rPr lang="en-US" altLang="ko-KR" dirty="0"/>
              <a:t>100</a:t>
            </a:r>
            <a:r>
              <a:rPr lang="ko-KR" altLang="en-US" dirty="0"/>
              <a:t>번의 </a:t>
            </a:r>
            <a:r>
              <a:rPr lang="en-US" altLang="ko-KR" dirty="0"/>
              <a:t>epoch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반복문을 통해 학습을 진행합니다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7A2A26-8445-0A7C-592A-35062135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21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A6C2C3E-62BC-0DA7-4673-7AE7F347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7.2.6 </a:t>
            </a:r>
            <a:r>
              <a:rPr lang="ko-KR" altLang="en-US" dirty="0"/>
              <a:t>분류기 훈련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277292-2288-30EB-05DD-73DD10C9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44" y="1377473"/>
            <a:ext cx="5401942" cy="346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91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5858A-2192-E4FB-2D29-C6CAB4A35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C991FBA-014D-EFC0-9A23-79D05F3F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590727"/>
            <a:ext cx="8683730" cy="4251011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안정성을 고려해서 각 </a:t>
            </a:r>
            <a:r>
              <a:rPr lang="ko-KR" altLang="en-US" dirty="0" err="1"/>
              <a:t>에폭마다</a:t>
            </a:r>
            <a:r>
              <a:rPr lang="ko-KR" altLang="en-US" dirty="0"/>
              <a:t> 샘플을 섞은 후 한 번에 하나 혹은  여러 개의 샘플에 대해 기울기를 평가하면 경사 하강에 </a:t>
            </a:r>
            <a:r>
              <a:rPr lang="ko-KR" altLang="en-US" dirty="0" err="1"/>
              <a:t>랜덤한</a:t>
            </a:r>
            <a:r>
              <a:rPr lang="ko-KR" altLang="en-US" dirty="0"/>
              <a:t> 효과를 넣을 수 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FE5446-A97E-9D0A-A666-5C44EF74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3123ED5-9E98-5247-CAD0-C1C718D2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7.2.6 </a:t>
            </a:r>
            <a:r>
              <a:rPr lang="ko-KR" altLang="en-US" dirty="0"/>
              <a:t>분류기 훈련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CC8393-2736-3DFB-3850-2B38D20C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06" y="2062908"/>
            <a:ext cx="3350909" cy="22748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355B4E-9E24-0CCA-4BC0-7EE41261C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57778"/>
            <a:ext cx="3858174" cy="264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18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E7468-9482-A4C6-2BDE-169E424BC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C2BA93-80B7-57F1-066C-E2DE6C382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590727"/>
            <a:ext cx="8683730" cy="4251011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통상 미니 </a:t>
            </a:r>
            <a:r>
              <a:rPr lang="ko-KR" altLang="en-US" dirty="0" err="1"/>
              <a:t>배피</a:t>
            </a:r>
            <a:r>
              <a:rPr lang="ko-KR" altLang="en-US" dirty="0"/>
              <a:t> 크기는 </a:t>
            </a:r>
            <a:r>
              <a:rPr lang="ko-KR" altLang="en-US" dirty="0" err="1"/>
              <a:t>학습률을</a:t>
            </a:r>
            <a:r>
              <a:rPr lang="ko-KR" altLang="en-US" dirty="0"/>
              <a:t> 지정했던 것과 같이 훈련 전에 상수로 고정한다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고정 값들은 모델의 파라미터와 구분하여 </a:t>
            </a:r>
            <a:r>
              <a:rPr lang="ko-KR" altLang="en-US" dirty="0" err="1"/>
              <a:t>하이퍼파라미터라고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Torch.utlis.data</a:t>
            </a:r>
            <a:r>
              <a:rPr lang="ko-KR" altLang="en-US" dirty="0"/>
              <a:t> 모듈에는 미니 배치의 데이터를 섞거나 </a:t>
            </a:r>
            <a:r>
              <a:rPr lang="ko-KR" altLang="en-US" dirty="0" err="1"/>
              <a:t>구조화하는</a:t>
            </a:r>
            <a:r>
              <a:rPr lang="ko-KR" altLang="en-US" dirty="0"/>
              <a:t> 작업을 돕는 </a:t>
            </a:r>
            <a:r>
              <a:rPr lang="en-US" altLang="ko-KR" dirty="0" err="1"/>
              <a:t>Dataloader</a:t>
            </a:r>
            <a:r>
              <a:rPr lang="en-US" altLang="ko-KR" dirty="0"/>
              <a:t> </a:t>
            </a:r>
            <a:r>
              <a:rPr lang="ko-KR" altLang="en-US" dirty="0"/>
              <a:t>클래스가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FB5A806-E538-4C66-1BEB-056BAEF1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B565CE2-6E5D-00A1-F456-BC6EFCE3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7.2.6 </a:t>
            </a:r>
            <a:r>
              <a:rPr lang="ko-KR" altLang="en-US" dirty="0"/>
              <a:t>분류기 훈련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4AFE66-EBDF-3E03-8103-CE31523BA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29" y="2628810"/>
            <a:ext cx="6248942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69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CFC01-A779-175F-8CAD-828E18B17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AF2099D-F941-8CB4-D292-3646E3AB7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590727"/>
            <a:ext cx="8683730" cy="4251011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9CEFCD-1A00-AF3F-34C4-706DC58E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D99872E-0AA3-CED5-4E3F-DC58A29D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7.2.6 </a:t>
            </a:r>
            <a:r>
              <a:rPr lang="ko-KR" altLang="en-US" dirty="0"/>
              <a:t>분류기 훈련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8084E7-A0DD-9964-8E60-1D3EC0634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61" y="806208"/>
            <a:ext cx="5887433" cy="402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93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76F83-58FC-AE78-3657-097E5A1C0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A967C5-C622-2958-B68A-C4DA65A5E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590727"/>
            <a:ext cx="8683730" cy="4251011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손실값은</a:t>
            </a:r>
            <a:r>
              <a:rPr lang="ko-KR" altLang="en-US" dirty="0"/>
              <a:t> 전보다 줄고 있다</a:t>
            </a:r>
            <a:r>
              <a:rPr lang="en-US" altLang="ko-KR" dirty="0"/>
              <a:t>. </a:t>
            </a:r>
            <a:r>
              <a:rPr lang="ko-KR" altLang="en-US" dirty="0"/>
              <a:t> 하지만 충분히 줄일 방법은 아직 모른다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정확한 클래스로 분류하기 위해서 검증 데이터 셋을 통해 정확도를 계산한다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7814659-B8D3-E18A-E953-2EC5A578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13C284B-C88C-A718-4E1B-EE4CCA43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7.2.6 </a:t>
            </a:r>
            <a:r>
              <a:rPr lang="ko-KR" altLang="en-US" dirty="0"/>
              <a:t>분류기 훈련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2DB99C-D106-BBD5-2FFA-13C6B472C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8" y="2200872"/>
            <a:ext cx="7596051" cy="264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14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99389-529A-1FFB-29FE-F19941484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5C683D9-E0E3-C2C6-127C-AB69794B9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590727"/>
            <a:ext cx="8683730" cy="4251011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모델의 계층을 더 추가하여 모델의 깊이나 용량을 늘려본다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Nn.logsoftmax</a:t>
            </a:r>
            <a:r>
              <a:rPr lang="ko-KR" altLang="en-US" dirty="0"/>
              <a:t>와 </a:t>
            </a:r>
            <a:r>
              <a:rPr lang="en-US" altLang="ko-KR" dirty="0" err="1"/>
              <a:t>nn.nllloss</a:t>
            </a:r>
            <a:r>
              <a:rPr lang="ko-KR" altLang="en-US" dirty="0"/>
              <a:t>조합은 </a:t>
            </a:r>
            <a:r>
              <a:rPr lang="en-US" altLang="ko-KR" dirty="0" err="1"/>
              <a:t>nn.crossentropyloss</a:t>
            </a:r>
            <a:r>
              <a:rPr lang="ko-KR" altLang="en-US" dirty="0"/>
              <a:t>와 동일하기 때문에 대체해준다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깊이를 더 늘리고 나면 </a:t>
            </a:r>
            <a:r>
              <a:rPr lang="ko-KR" altLang="en-US" dirty="0" err="1"/>
              <a:t>검증섹의</a:t>
            </a:r>
            <a:r>
              <a:rPr lang="ko-KR" altLang="en-US" dirty="0"/>
              <a:t> 정확도가 향상 되었지만 생각보다는 많이 향상 되지 않았다</a:t>
            </a:r>
            <a:r>
              <a:rPr lang="en-US" altLang="ko-KR" dirty="0"/>
              <a:t>. </a:t>
            </a:r>
            <a:r>
              <a:rPr lang="ko-KR" altLang="en-US" dirty="0"/>
              <a:t>하지만 훈련셋에 대해서 거의 완벽한 정확도가 나왔기 때문에 모델이 </a:t>
            </a:r>
            <a:r>
              <a:rPr lang="ko-KR" altLang="en-US" dirty="0" err="1"/>
              <a:t>과적합했다고</a:t>
            </a:r>
            <a:r>
              <a:rPr lang="ko-KR" altLang="en-US" dirty="0"/>
              <a:t> 볼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A4BDF9D-6B53-C55D-34CE-5A6043CD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88DC8B5-C216-C5BF-EFEE-9ED30E3C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7.2.6 </a:t>
            </a:r>
            <a:r>
              <a:rPr lang="ko-KR" altLang="en-US" dirty="0"/>
              <a:t>분류기 훈련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3C7FB9-5993-6EAC-7BC9-6A8E61D4A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9" y="3009355"/>
            <a:ext cx="4572000" cy="16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71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DC08E-C566-C9D1-77E8-106C27262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566B9EA-B224-1125-3EC9-BC0278519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590727"/>
            <a:ext cx="8683730" cy="4251011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완전 연결 신경망은 평행이동 불변성이 없다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평행이동 불변성은 입력데이터가 평행이동 되어도 출력이 변하지 않는 성질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F6F520-CD8D-D655-6E40-A882B013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A48E739-A1B7-2675-0833-D6097174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7.2.7 </a:t>
            </a:r>
            <a:r>
              <a:rPr lang="ko-KR" altLang="en-US" dirty="0"/>
              <a:t>완전 연결의 한계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9066A5-86CB-7767-1A20-DE13189C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55" y="2353917"/>
            <a:ext cx="2168434" cy="20254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DF22F4-65DE-F587-C178-39AFCA256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58" y="2445357"/>
            <a:ext cx="3242590" cy="220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66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1B036-E7B9-AE85-98CB-BE7E1B32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53183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8577318-4D20-93E5-E3FF-060B18417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인식에서 가장 기본이 되는 데이터셋 </a:t>
            </a:r>
            <a:r>
              <a:rPr lang="en-US" altLang="ko-KR" dirty="0"/>
              <a:t>MNIST</a:t>
            </a:r>
          </a:p>
          <a:p>
            <a:r>
              <a:rPr lang="ko-KR" altLang="en-US" dirty="0"/>
              <a:t>이것만큼 간단하고 흥미로운 데이터셋 </a:t>
            </a:r>
            <a:r>
              <a:rPr lang="en-US" altLang="ko-KR" dirty="0"/>
              <a:t>-&gt; CIFAR-10</a:t>
            </a:r>
          </a:p>
          <a:p>
            <a:r>
              <a:rPr lang="en-US" altLang="ko-KR" dirty="0"/>
              <a:t>CIFAR=10</a:t>
            </a:r>
            <a:r>
              <a:rPr lang="ko-KR" altLang="en-US" dirty="0"/>
              <a:t>은 </a:t>
            </a:r>
            <a:r>
              <a:rPr lang="en-US" altLang="ko-KR" dirty="0"/>
              <a:t>32X32 </a:t>
            </a:r>
            <a:r>
              <a:rPr lang="ko-KR" altLang="en-US" dirty="0"/>
              <a:t>크기의 컬러 이미지 </a:t>
            </a:r>
            <a:r>
              <a:rPr lang="en-US" altLang="ko-KR" dirty="0"/>
              <a:t>6</a:t>
            </a:r>
            <a:r>
              <a:rPr lang="ko-KR" altLang="en-US" dirty="0"/>
              <a:t>만 개</a:t>
            </a:r>
            <a:r>
              <a:rPr lang="en-US" altLang="ko-KR" dirty="0"/>
              <a:t>, 1~10</a:t>
            </a:r>
            <a:r>
              <a:rPr lang="ko-KR" altLang="en-US" dirty="0"/>
              <a:t>까지의 정수 레이블로 구성되어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DE97D6-146E-8ED5-1839-56A11671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5994522-26E0-62CE-1121-34F2B592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7.1 </a:t>
            </a:r>
            <a:r>
              <a:rPr lang="ko-KR" altLang="en-US" dirty="0"/>
              <a:t>작은 이미지를 모아 놓은 데이터셋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96E3A8-666C-363D-155F-B34D7B41B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66" y="2074952"/>
            <a:ext cx="6076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1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CAC8F4F-D00C-3CF0-B469-FDD2C177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590F5AA-E697-6D9C-4971-CF0DCD82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7.1.1 CIFAR-10 </a:t>
            </a:r>
            <a:r>
              <a:rPr lang="ko-KR" altLang="en-US" dirty="0"/>
              <a:t>다운로드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3A212C9-DBB1-FF24-A2FF-9671DFFFC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Torchvision</a:t>
            </a:r>
            <a:r>
              <a:rPr lang="en-US" altLang="ko-KR" dirty="0"/>
              <a:t> </a:t>
            </a:r>
            <a:r>
              <a:rPr lang="ko-KR" altLang="en-US" dirty="0"/>
              <a:t>에서</a:t>
            </a:r>
            <a:r>
              <a:rPr lang="en-US" altLang="ko-KR" dirty="0"/>
              <a:t> datasets </a:t>
            </a:r>
            <a:r>
              <a:rPr lang="ko-KR" altLang="en-US" dirty="0"/>
              <a:t>모듈을 </a:t>
            </a:r>
            <a:r>
              <a:rPr lang="en-US" altLang="ko-KR" dirty="0" err="1"/>
              <a:t>impor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Datasets </a:t>
            </a:r>
            <a:r>
              <a:rPr lang="ko-KR" altLang="en-US" dirty="0"/>
              <a:t>서브 모듈에서 첫 번째 인자는 데이터 위치</a:t>
            </a:r>
            <a:r>
              <a:rPr lang="en-US" altLang="ko-KR" dirty="0"/>
              <a:t>, </a:t>
            </a:r>
            <a:r>
              <a:rPr lang="ko-KR" altLang="en-US" dirty="0"/>
              <a:t>두 번째 인자는 </a:t>
            </a:r>
            <a:r>
              <a:rPr lang="ko-KR" altLang="en-US" dirty="0" err="1"/>
              <a:t>훈련셋인지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검증셋인지</a:t>
            </a:r>
            <a:r>
              <a:rPr lang="ko-KR" altLang="en-US" dirty="0"/>
              <a:t> 지정</a:t>
            </a:r>
            <a:r>
              <a:rPr lang="en-US" altLang="ko-KR" dirty="0"/>
              <a:t>, </a:t>
            </a:r>
            <a:r>
              <a:rPr lang="ko-KR" altLang="en-US" dirty="0"/>
              <a:t>세 번째 인자는 지정된 경로에 데이터를 </a:t>
            </a:r>
            <a:r>
              <a:rPr lang="ko-KR" altLang="en-US" dirty="0" err="1"/>
              <a:t>내려받으라고</a:t>
            </a:r>
            <a:r>
              <a:rPr lang="ko-KR" altLang="en-US" dirty="0"/>
              <a:t> 지정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3C431A-45C2-B19C-7B03-B99623421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32" y="1920240"/>
            <a:ext cx="6949073" cy="246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3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621262-DB42-842B-11F6-3A708A9C4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파이토치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r>
              <a:rPr lang="ko-KR" altLang="en-US" dirty="0"/>
              <a:t>의 객체 개념은 </a:t>
            </a:r>
            <a:r>
              <a:rPr lang="en-US" altLang="ko-KR" dirty="0"/>
              <a:t>__</a:t>
            </a:r>
            <a:r>
              <a:rPr lang="en-US" altLang="ko-KR" dirty="0" err="1"/>
              <a:t>len</a:t>
            </a:r>
            <a:r>
              <a:rPr lang="en-US" altLang="ko-KR" dirty="0"/>
              <a:t>__</a:t>
            </a:r>
            <a:r>
              <a:rPr lang="ko-KR" altLang="en-US" dirty="0"/>
              <a:t>과 </a:t>
            </a:r>
            <a:r>
              <a:rPr lang="en-US" altLang="ko-KR" dirty="0"/>
              <a:t>__</a:t>
            </a:r>
            <a:r>
              <a:rPr lang="en-US" altLang="ko-KR" dirty="0" err="1"/>
              <a:t>getitem</a:t>
            </a:r>
            <a:r>
              <a:rPr lang="en-US" altLang="ko-KR" dirty="0"/>
              <a:t>__</a:t>
            </a:r>
            <a:r>
              <a:rPr lang="ko-KR" altLang="en-US" dirty="0"/>
              <a:t>을 통해 데이터를 직접 들고 있지 않아도 일괄적으로 접근할 수 있게 해준다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Len</a:t>
            </a:r>
            <a:r>
              <a:rPr lang="ko-KR" altLang="en-US" dirty="0"/>
              <a:t> </a:t>
            </a:r>
            <a:r>
              <a:rPr lang="en-US" altLang="ko-KR" dirty="0"/>
              <a:t>== </a:t>
            </a:r>
            <a:r>
              <a:rPr lang="ko-KR" altLang="en-US" dirty="0"/>
              <a:t>데이터셋의 아이템 수를 반환해야 하고</a:t>
            </a:r>
            <a:r>
              <a:rPr lang="en-US" altLang="ko-KR" dirty="0"/>
              <a:t>, </a:t>
            </a:r>
            <a:r>
              <a:rPr lang="en-US" altLang="ko-KR" dirty="0" err="1"/>
              <a:t>getitem</a:t>
            </a:r>
            <a:r>
              <a:rPr lang="ko-KR" altLang="en-US" dirty="0"/>
              <a:t>은 샘플과 레이블로 이루어진 아이템을 반환해야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AD634D-F4D5-FF9F-0360-7802B3EF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CD51FC-9E20-9B8F-4C0F-909696CC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7.1.2 </a:t>
            </a:r>
            <a:r>
              <a:rPr lang="ko-KR" altLang="en-US" dirty="0"/>
              <a:t>데이터셋 클래스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149EBC-D0A8-1F84-68EA-B21F50321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520" y="2116873"/>
            <a:ext cx="6850974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6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6507D-0CEF-3FBA-8216-9469D3294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4937D9-263A-9370-99F9-946227885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 사용시 </a:t>
            </a:r>
            <a:r>
              <a:rPr lang="en-US" altLang="ko-KR" dirty="0" err="1"/>
              <a:t>len</a:t>
            </a:r>
            <a:r>
              <a:rPr lang="ko-KR" altLang="en-US" dirty="0"/>
              <a:t> 메소드를 통해 데이터의 길이</a:t>
            </a:r>
            <a:r>
              <a:rPr lang="en-US" altLang="ko-KR" dirty="0"/>
              <a:t>, </a:t>
            </a:r>
            <a:r>
              <a:rPr lang="en-US" altLang="ko-KR" dirty="0" err="1"/>
              <a:t>getitem</a:t>
            </a:r>
            <a:r>
              <a:rPr lang="ko-KR" altLang="en-US" dirty="0"/>
              <a:t> 메소드를 통해</a:t>
            </a:r>
            <a:r>
              <a:rPr lang="en-US" altLang="ko-KR" dirty="0"/>
              <a:t> </a:t>
            </a:r>
            <a:r>
              <a:rPr lang="ko-KR" altLang="en-US" dirty="0" err="1"/>
              <a:t>테이터를</a:t>
            </a:r>
            <a:r>
              <a:rPr lang="ko-KR" altLang="en-US" dirty="0"/>
              <a:t> 불러올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3016FF-E5CC-D5C5-7BDF-9B04FAFF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CC3F1E5-61D9-C13F-41E0-01F96797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7.1.2 </a:t>
            </a:r>
            <a:r>
              <a:rPr lang="ko-KR" altLang="en-US" dirty="0"/>
              <a:t>데이터셋 클래스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07107F-2695-19DC-FF66-A25747FB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20" y="1293217"/>
            <a:ext cx="3806585" cy="357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8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6DAD5E7-E680-6734-8F8E-057B037D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590727"/>
            <a:ext cx="8683730" cy="4251011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불러온 </a:t>
            </a:r>
            <a:r>
              <a:rPr lang="en-US" altLang="ko-KR" dirty="0"/>
              <a:t>PIL </a:t>
            </a:r>
            <a:r>
              <a:rPr lang="ko-KR" altLang="en-US" dirty="0"/>
              <a:t>이미지를 </a:t>
            </a:r>
            <a:r>
              <a:rPr lang="ko-KR" altLang="en-US" dirty="0" err="1"/>
              <a:t>텐서로</a:t>
            </a:r>
            <a:r>
              <a:rPr lang="ko-KR" altLang="en-US" dirty="0"/>
              <a:t> 변환한다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Torchvision.transforms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여러 변환 함수가 있지만 </a:t>
            </a:r>
            <a:r>
              <a:rPr lang="en-US" altLang="ko-KR" dirty="0" err="1"/>
              <a:t>ToTensor</a:t>
            </a:r>
            <a:r>
              <a:rPr lang="en-US" altLang="ko-KR" dirty="0"/>
              <a:t> 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  <a:r>
              <a:rPr lang="ko-KR" altLang="en-US" dirty="0"/>
              <a:t>또한  </a:t>
            </a:r>
            <a:r>
              <a:rPr lang="ko-KR" altLang="en-US" dirty="0" err="1"/>
              <a:t>텐서</a:t>
            </a:r>
            <a:r>
              <a:rPr lang="ko-KR" altLang="en-US" dirty="0"/>
              <a:t> 차원 레이아웃을 </a:t>
            </a:r>
            <a:r>
              <a:rPr lang="en-US" altLang="ko-KR" dirty="0" err="1"/>
              <a:t>CxHxW</a:t>
            </a:r>
            <a:r>
              <a:rPr lang="ko-KR" altLang="en-US" dirty="0"/>
              <a:t>로 맞춰준다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CCE74D6-F0A9-9720-3BD8-55DF0D3D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888B749-DAAB-7E10-7687-7091DE3B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7.1.3 </a:t>
            </a:r>
            <a:r>
              <a:rPr lang="ko-KR" altLang="en-US" dirty="0"/>
              <a:t>데이터 변환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829636-EC46-1DF3-03BF-4B6DC22C9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819" y="2464092"/>
            <a:ext cx="4807378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6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036A2-BBED-CC9D-59EE-943957153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2DAC77-CFC7-4B03-F75B-B9BCF2E5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590727"/>
            <a:ext cx="8683730" cy="4251011"/>
          </a:xfrm>
        </p:spPr>
        <p:txBody>
          <a:bodyPr/>
          <a:lstStyle/>
          <a:p>
            <a:r>
              <a:rPr lang="ko-KR" altLang="en-US" dirty="0"/>
              <a:t>데이터 전체적으로 변환을 해주게 되면 이미지의 채널은 첫 번째 차원에 있고 스칼라 값은 </a:t>
            </a:r>
            <a:r>
              <a:rPr lang="en-US" altLang="ko-KR" dirty="0"/>
              <a:t>float32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이미지값은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 범위로 줄어든다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Permute</a:t>
            </a:r>
            <a:r>
              <a:rPr lang="ko-KR" altLang="en-US" dirty="0"/>
              <a:t> 함수를 통해 </a:t>
            </a:r>
            <a:r>
              <a:rPr lang="en-US" altLang="ko-KR" dirty="0" err="1"/>
              <a:t>CxHxW</a:t>
            </a:r>
            <a:r>
              <a:rPr lang="ko-KR" altLang="en-US" dirty="0"/>
              <a:t>를 </a:t>
            </a:r>
            <a:r>
              <a:rPr lang="en-US" altLang="ko-KR" dirty="0" err="1"/>
              <a:t>HxWxC</a:t>
            </a:r>
            <a:r>
              <a:rPr lang="ko-KR" altLang="en-US" dirty="0"/>
              <a:t>로 바꿔준다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16AEA9-B466-6A13-37D9-FF283B26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996185A-A087-675C-A56A-51E0B5C1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7.1.3 </a:t>
            </a:r>
            <a:r>
              <a:rPr lang="ko-KR" altLang="en-US" dirty="0"/>
              <a:t>데이터 변환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B5C536-E885-DE88-FEC2-CF4CB523E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35" y="2211056"/>
            <a:ext cx="3521571" cy="26829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9CB410-AE76-9709-A977-C7027310B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928" y="2211056"/>
            <a:ext cx="3521571" cy="263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0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40DEF-280B-3A9B-D157-468A42646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B5F83A6-2392-E7B0-BD20-AEA4CB926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35" y="590727"/>
            <a:ext cx="8683730" cy="4251011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Transforms.Compose</a:t>
            </a:r>
            <a:r>
              <a:rPr lang="ko-KR" altLang="en-US" dirty="0"/>
              <a:t>를 통해 정규화와 데이터 증강을 데이터 로딩과 같이 수행 가능하다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Transforms.Normalize</a:t>
            </a:r>
            <a:r>
              <a:rPr lang="ko-KR" altLang="en-US" dirty="0"/>
              <a:t>를 통해 평균값 </a:t>
            </a:r>
            <a:r>
              <a:rPr lang="en-US" altLang="ko-KR" dirty="0"/>
              <a:t>0</a:t>
            </a:r>
            <a:r>
              <a:rPr lang="ko-KR" altLang="en-US" dirty="0"/>
              <a:t>과 단위 표준편차를 가지도록 변환해준다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Mean</a:t>
            </a:r>
            <a:r>
              <a:rPr lang="ko-KR" altLang="en-US" dirty="0"/>
              <a:t>과 </a:t>
            </a:r>
            <a:r>
              <a:rPr lang="en-US" altLang="ko-KR" dirty="0" err="1"/>
              <a:t>stdev</a:t>
            </a:r>
            <a:r>
              <a:rPr lang="ko-KR" altLang="en-US" dirty="0"/>
              <a:t>는 계산해주지 않으니 따로 계산해야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5A5D57-60CB-8862-59F3-AB1F9686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ED8F0F7-AC37-7DF5-889C-E8EC47AD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7.1.4 </a:t>
            </a:r>
            <a:r>
              <a:rPr lang="ko-KR" altLang="en-US" dirty="0"/>
              <a:t>데이터 정규화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BB94CE-17F5-6DC5-FA1B-D5A514675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55" y="2743958"/>
            <a:ext cx="4661689" cy="209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385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65863</TotalTime>
  <Words>912</Words>
  <Application>Microsoft Office PowerPoint</Application>
  <PresentationFormat>화면 슬라이드 쇼(16:9)</PresentationFormat>
  <Paragraphs>143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나눔스퀘어</vt:lpstr>
      <vt:lpstr>Malgun Gothic</vt:lpstr>
      <vt:lpstr>Arial</vt:lpstr>
      <vt:lpstr>디자인 사용자 지정</vt:lpstr>
      <vt:lpstr>파이토치 딥러닝 마스터  -7장 새와 비행기 구별하기: 이미지 학습-</vt:lpstr>
      <vt:lpstr>7장에서 다루는 내용</vt:lpstr>
      <vt:lpstr>7.1 작은 이미지를 모아 놓은 데이터셋</vt:lpstr>
      <vt:lpstr>7.1.1 CIFAR-10 다운로드</vt:lpstr>
      <vt:lpstr>7.1.2 데이터셋 클래스</vt:lpstr>
      <vt:lpstr>7.1.2 데이터셋 클래스</vt:lpstr>
      <vt:lpstr>7.1.3 데이터 변환</vt:lpstr>
      <vt:lpstr>7.1.3 데이터 변환</vt:lpstr>
      <vt:lpstr>7.1.4 데이터 정규화</vt:lpstr>
      <vt:lpstr>7.1.4 데이터 정규화</vt:lpstr>
      <vt:lpstr>7.2 새와 비행기 구별하기</vt:lpstr>
      <vt:lpstr>7.2.1 데이터셋 구축</vt:lpstr>
      <vt:lpstr>7.2.2 완전 연결 모델</vt:lpstr>
      <vt:lpstr>7.2.3 분류기의 출력</vt:lpstr>
      <vt:lpstr>7.2.4 출력을 확률로 표현하기</vt:lpstr>
      <vt:lpstr>7.2.4 출력을 확률로 표현하기</vt:lpstr>
      <vt:lpstr>7.2.4 출력을 확률로 표현하기</vt:lpstr>
      <vt:lpstr>7.2.5 분류를 위한 손실값</vt:lpstr>
      <vt:lpstr>7.2.5 분류를 위한 손실값</vt:lpstr>
      <vt:lpstr>7.2.5 분류를 위한 손실값</vt:lpstr>
      <vt:lpstr>7.2.6 분류기 훈련</vt:lpstr>
      <vt:lpstr>7.2.6 분류기 훈련</vt:lpstr>
      <vt:lpstr>7.2.6 분류기 훈련</vt:lpstr>
      <vt:lpstr>7.2.6 분류기 훈련</vt:lpstr>
      <vt:lpstr>7.2.6 분류기 훈련</vt:lpstr>
      <vt:lpstr>7.2.6 분류기 훈련</vt:lpstr>
      <vt:lpstr>7.2.7 완전 연결의 한계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</dc:creator>
  <cp:lastModifiedBy>권승오</cp:lastModifiedBy>
  <cp:revision>594</cp:revision>
  <dcterms:created xsi:type="dcterms:W3CDTF">2020-07-16T08:29:37Z</dcterms:created>
  <dcterms:modified xsi:type="dcterms:W3CDTF">2024-02-13T06:45:23Z</dcterms:modified>
</cp:coreProperties>
</file>