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FF6600"/>
              </a:gs>
              <a:gs pos="9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FFC000">
                <a:alpha val="29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rgbClr val="FFC000">
                <a:alpha val="4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FF6600"/>
              </a:gs>
              <a:gs pos="9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rgbClr val="FFC000">
              <a:alpha val="29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rgbClr val="FFC000">
              <a:alpha val="40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1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rgbClr val="FF6600"/>
              </a:gs>
              <a:gs pos="9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FFC000">
                <a:alpha val="29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rgbClr val="FFC000">
                <a:alpha val="4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982431"/>
            <a:ext cx="8458200" cy="718319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+mj-ea"/>
              </a:rPr>
              <a:t>10</a:t>
            </a:r>
            <a:r>
              <a:rPr lang="ko-KR" altLang="en-US" dirty="0" smtClean="0">
                <a:latin typeface="+mj-ea"/>
              </a:rPr>
              <a:t>장</a:t>
            </a:r>
            <a:r>
              <a:rPr lang="en-US" altLang="ko-KR" dirty="0" smtClean="0">
                <a:latin typeface="+mj-ea"/>
              </a:rPr>
              <a:t>. </a:t>
            </a:r>
            <a:r>
              <a:rPr lang="ko-KR" altLang="en-US" dirty="0" err="1" smtClean="0">
                <a:latin typeface="+mj-ea"/>
              </a:rPr>
              <a:t>자바빈</a:t>
            </a:r>
            <a:r>
              <a:rPr lang="en-US" altLang="ko-KR" dirty="0" smtClean="0">
                <a:latin typeface="+mj-ea"/>
              </a:rPr>
              <a:t>(</a:t>
            </a:r>
            <a:r>
              <a:rPr lang="en-US" altLang="ko-KR" dirty="0" err="1" smtClean="0">
                <a:latin typeface="+mj-ea"/>
              </a:rPr>
              <a:t>JavaBean</a:t>
            </a:r>
            <a:r>
              <a:rPr lang="en-US" altLang="ko-KR" dirty="0" smtClean="0">
                <a:latin typeface="+mj-ea"/>
              </a:rPr>
              <a:t>)</a:t>
            </a:r>
            <a:endParaRPr lang="en-US" altLang="ko-KR" dirty="0">
              <a:latin typeface="+mj-ea"/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539552" y="2060848"/>
            <a:ext cx="8460432" cy="3672408"/>
          </a:xfrm>
          <a:prstGeom prst="rect">
            <a:avLst/>
          </a:prstGeom>
        </p:spPr>
        <p:txBody>
          <a:bodyPr vert="horz" anchor="b"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b="1" dirty="0" smtClean="0"/>
              <a:t>이 장에서 배울 내용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화면에 표시를 담당하는 </a:t>
            </a:r>
            <a:r>
              <a:rPr lang="en-US" altLang="ko-KR" sz="2400" dirty="0" smtClean="0"/>
              <a:t>JSP</a:t>
            </a:r>
            <a:r>
              <a:rPr lang="ko-KR" altLang="en-US" sz="2400" dirty="0" smtClean="0"/>
              <a:t>페이지와 실제프로그램을 처리하는 </a:t>
            </a:r>
            <a:r>
              <a:rPr lang="ko-KR" altLang="en-US" sz="2400" dirty="0" err="1" smtClean="0"/>
              <a:t>로직을</a:t>
            </a:r>
            <a:r>
              <a:rPr lang="ko-KR" altLang="en-US" sz="2400" dirty="0" smtClean="0"/>
              <a:t> 분리하는 것에 대해서 학습한다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하나의 </a:t>
            </a:r>
            <a:r>
              <a:rPr lang="en-US" altLang="ko-KR" sz="2400" dirty="0" smtClean="0"/>
              <a:t>JSP</a:t>
            </a:r>
            <a:r>
              <a:rPr lang="ko-KR" altLang="en-US" sz="2400" dirty="0" smtClean="0"/>
              <a:t>페이지 안에 </a:t>
            </a:r>
            <a:r>
              <a:rPr lang="ko-KR" altLang="en-US" sz="2400" dirty="0" err="1" smtClean="0"/>
              <a:t>디자인부와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로직부가</a:t>
            </a:r>
            <a:r>
              <a:rPr lang="ko-KR" altLang="en-US" sz="2400" dirty="0" smtClean="0"/>
              <a:t> 혼재하게 되면 프로그램의 협업과 유지보수가 어렵다</a:t>
            </a:r>
            <a:r>
              <a:rPr lang="en-US" altLang="ko-KR" sz="2400" dirty="0" smtClean="0"/>
              <a:t>. </a:t>
            </a:r>
          </a:p>
          <a:p>
            <a:pPr algn="just">
              <a:lnSpc>
                <a:spcPct val="150000"/>
              </a:lnSpc>
            </a:pPr>
            <a:r>
              <a:rPr lang="ko-KR" altLang="en-US" sz="2400" dirty="0" err="1" smtClean="0"/>
              <a:t>자바빈은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로직을</a:t>
            </a:r>
            <a:r>
              <a:rPr lang="ko-KR" altLang="en-US" sz="2400" dirty="0" smtClean="0"/>
              <a:t> 처리하는 부분을 </a:t>
            </a:r>
            <a:r>
              <a:rPr lang="en-US" altLang="ko-KR" sz="2400" dirty="0" smtClean="0"/>
              <a:t>JSP</a:t>
            </a:r>
            <a:r>
              <a:rPr lang="ko-KR" altLang="en-US" sz="2400" dirty="0" smtClean="0"/>
              <a:t>페이지 내에서 따로 추출해서 별도의 자바파일로 작성을 하는 것이다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따라서 이번 장에서 </a:t>
            </a:r>
            <a:r>
              <a:rPr lang="en-US" altLang="ko-KR" sz="2400" dirty="0" smtClean="0"/>
              <a:t>JSP</a:t>
            </a:r>
            <a:r>
              <a:rPr lang="ko-KR" altLang="en-US" sz="2400" dirty="0" smtClean="0"/>
              <a:t>의 로직부분을 담당하고 있는 </a:t>
            </a:r>
            <a:r>
              <a:rPr lang="ko-KR" altLang="en-US" sz="2400" dirty="0" err="1" smtClean="0"/>
              <a:t>자바빈이</a:t>
            </a:r>
            <a:r>
              <a:rPr lang="ko-KR" altLang="en-US" sz="2400" dirty="0" smtClean="0"/>
              <a:t> 무엇이고 어떻게 작성하고 사용하는지를 학습하는 것이 목적이다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446766"/>
            <a:ext cx="7408333" cy="34506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jsp:useBean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액션태그에서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속성 값에 지정한 객체의 </a:t>
            </a:r>
            <a:r>
              <a:rPr lang="ko-KR" altLang="en-US" dirty="0" err="1" smtClean="0"/>
              <a:t>레퍼런스명이</a:t>
            </a:r>
            <a:r>
              <a:rPr lang="ko-KR" altLang="en-US" dirty="0" smtClean="0"/>
              <a:t> 이미 존재하는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기존에 생성된 객체를 그대로 사용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 smtClean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>
                <a:latin typeface="+mj-ea"/>
              </a:rPr>
              <a:t>자바빈과</a:t>
            </a:r>
            <a:r>
              <a:rPr lang="ko-KR" altLang="en-US" dirty="0" smtClean="0">
                <a:latin typeface="+mj-ea"/>
              </a:rPr>
              <a:t> </a:t>
            </a:r>
            <a:r>
              <a:rPr lang="en-US" altLang="ko-KR" dirty="0" err="1" smtClean="0">
                <a:latin typeface="+mj-ea"/>
              </a:rPr>
              <a:t>useBean</a:t>
            </a:r>
            <a:r>
              <a:rPr lang="ko-KR" altLang="en-US" dirty="0" smtClean="0">
                <a:latin typeface="+mj-ea"/>
              </a:rPr>
              <a:t>액션태그의 연동</a:t>
            </a:r>
          </a:p>
        </p:txBody>
      </p:sp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505" name="_x107125896" descr="DRW000012b4ba9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2908" y="3662276"/>
            <a:ext cx="6155976" cy="1440160"/>
          </a:xfrm>
          <a:prstGeom prst="rect">
            <a:avLst/>
          </a:prstGeom>
          <a:noFill/>
        </p:spPr>
      </p:pic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507" name="_x107128936" descr="image10-0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64916" y="5174444"/>
            <a:ext cx="3766190" cy="15841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3441" y="2513148"/>
            <a:ext cx="7408333" cy="3960000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 smtClean="0"/>
              <a:t>프로퍼티</a:t>
            </a:r>
            <a:r>
              <a:rPr lang="ko-KR" altLang="en-US" dirty="0" smtClean="0"/>
              <a:t> 값 설정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setProperty</a:t>
            </a:r>
            <a:r>
              <a:rPr lang="ko-KR" altLang="en-US" dirty="0" smtClean="0"/>
              <a:t>액션태그</a:t>
            </a:r>
            <a:r>
              <a:rPr lang="en-US" altLang="ko-KR" dirty="0" smtClean="0"/>
              <a:t>(&lt;</a:t>
            </a:r>
            <a:r>
              <a:rPr lang="en-US" altLang="ko-KR" dirty="0" err="1" smtClean="0"/>
              <a:t>jsp:setProperty</a:t>
            </a:r>
            <a:r>
              <a:rPr lang="en-US" altLang="ko-KR" dirty="0" smtClean="0"/>
              <a:t>&gt;)</a:t>
            </a:r>
          </a:p>
          <a:p>
            <a:pPr lvl="1">
              <a:lnSpc>
                <a:spcPct val="110000"/>
              </a:lnSpc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jsp:setProperty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액션태그는 </a:t>
            </a:r>
            <a:r>
              <a:rPr lang="ko-KR" altLang="en-US" dirty="0" err="1" smtClean="0"/>
              <a:t>자바빈</a:t>
            </a:r>
            <a:r>
              <a:rPr lang="ko-KR" altLang="en-US" dirty="0" smtClean="0"/>
              <a:t> 객체의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값을 저장하기 위해 사용</a:t>
            </a:r>
            <a:endParaRPr lang="en-US" altLang="ko-KR" dirty="0" smtClean="0"/>
          </a:p>
          <a:p>
            <a:pPr lvl="1">
              <a:lnSpc>
                <a:spcPct val="110000"/>
              </a:lnSpc>
              <a:buNone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jsp:setProperty</a:t>
            </a:r>
            <a:r>
              <a:rPr lang="en-US" altLang="ko-KR" dirty="0" smtClean="0"/>
              <a:t> name= "</a:t>
            </a:r>
            <a:r>
              <a:rPr lang="ko-KR" altLang="en-US" dirty="0" smtClean="0"/>
              <a:t>빈 이름</a:t>
            </a:r>
            <a:r>
              <a:rPr lang="en-US" altLang="ko-KR" dirty="0" smtClean="0"/>
              <a:t>" property="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이름</a:t>
            </a:r>
            <a:r>
              <a:rPr lang="en-US" altLang="ko-KR" dirty="0" smtClean="0"/>
              <a:t>" value="</a:t>
            </a:r>
            <a:r>
              <a:rPr lang="ko-KR" altLang="en-US" dirty="0" err="1" smtClean="0"/>
              <a:t>프로퍼티에</a:t>
            </a:r>
            <a:r>
              <a:rPr lang="ko-KR" altLang="en-US" dirty="0" smtClean="0"/>
              <a:t> 저장할 값 </a:t>
            </a:r>
            <a:r>
              <a:rPr lang="en-US" altLang="ko-KR" dirty="0" smtClean="0"/>
              <a:t>" /&gt;</a:t>
            </a:r>
          </a:p>
          <a:p>
            <a:pPr lvl="2"/>
            <a:r>
              <a:rPr lang="en-US" altLang="ko-KR" dirty="0" smtClean="0"/>
              <a:t>name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자바빈</a:t>
            </a:r>
            <a:r>
              <a:rPr lang="ko-KR" altLang="en-US" dirty="0" smtClean="0"/>
              <a:t> 객체의 이름을 지정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필수 속성으로 생략이 불가능</a:t>
            </a:r>
            <a:r>
              <a:rPr lang="en-US" altLang="ko-KR" dirty="0" smtClean="0"/>
              <a:t>. </a:t>
            </a:r>
            <a:endParaRPr lang="ko-KR" altLang="en-US" dirty="0" smtClean="0"/>
          </a:p>
          <a:p>
            <a:pPr lvl="2">
              <a:lnSpc>
                <a:spcPct val="110000"/>
              </a:lnSpc>
            </a:pPr>
            <a:r>
              <a:rPr lang="en-US" altLang="ko-KR" dirty="0" smtClean="0"/>
              <a:t>property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프로퍼티명을</a:t>
            </a:r>
            <a:r>
              <a:rPr lang="ko-KR" altLang="en-US" dirty="0" smtClean="0"/>
              <a:t> 지정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필수 속성으로 생략이 불가능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value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프로퍼티에</a:t>
            </a:r>
            <a:r>
              <a:rPr lang="ko-KR" altLang="en-US" dirty="0" smtClean="0"/>
              <a:t> 저장할 값을 지정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생략 가능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>
                <a:latin typeface="+mj-ea"/>
              </a:rPr>
              <a:t>자바빈과</a:t>
            </a:r>
            <a:r>
              <a:rPr lang="ko-KR" altLang="en-US" dirty="0" smtClean="0">
                <a:latin typeface="+mj-ea"/>
              </a:rPr>
              <a:t> </a:t>
            </a:r>
            <a:r>
              <a:rPr lang="en-US" altLang="ko-KR" dirty="0" err="1" smtClean="0">
                <a:latin typeface="+mj-ea"/>
              </a:rPr>
              <a:t>useBean</a:t>
            </a:r>
            <a:r>
              <a:rPr lang="ko-KR" altLang="en-US" dirty="0" smtClean="0">
                <a:latin typeface="+mj-ea"/>
              </a:rPr>
              <a:t>액션태그의 연동</a:t>
            </a:r>
          </a:p>
        </p:txBody>
      </p:sp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420888"/>
            <a:ext cx="7408333" cy="34506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한 번에 각각의 </a:t>
            </a:r>
            <a:r>
              <a:rPr lang="ko-KR" altLang="en-US" dirty="0" err="1" smtClean="0"/>
              <a:t>프로퍼티의</a:t>
            </a:r>
            <a:r>
              <a:rPr lang="ko-KR" altLang="en-US" dirty="0" smtClean="0"/>
              <a:t> 값을 지정</a:t>
            </a:r>
          </a:p>
          <a:p>
            <a:pPr lvl="1"/>
            <a:r>
              <a:rPr lang="en-US" altLang="ko-KR" dirty="0" smtClean="0"/>
              <a:t>&lt;</a:t>
            </a:r>
            <a:r>
              <a:rPr lang="ko-KR" altLang="en-US" dirty="0" smtClean="0"/>
              <a:t>사용자 </a:t>
            </a:r>
            <a:r>
              <a:rPr lang="ko-KR" altLang="en-US" dirty="0" err="1" smtClean="0"/>
              <a:t>입력폼</a:t>
            </a:r>
            <a:r>
              <a:rPr lang="en-US" altLang="ko-KR" dirty="0" smtClean="0"/>
              <a:t>&gt;</a:t>
            </a:r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>
                <a:latin typeface="+mj-ea"/>
              </a:rPr>
              <a:t>자바빈과</a:t>
            </a:r>
            <a:r>
              <a:rPr lang="ko-KR" altLang="en-US" dirty="0" smtClean="0">
                <a:latin typeface="+mj-ea"/>
              </a:rPr>
              <a:t> </a:t>
            </a:r>
            <a:r>
              <a:rPr lang="en-US" altLang="ko-KR" dirty="0" err="1" smtClean="0">
                <a:latin typeface="+mj-ea"/>
              </a:rPr>
              <a:t>useBean</a:t>
            </a:r>
            <a:r>
              <a:rPr lang="ko-KR" altLang="en-US" dirty="0" smtClean="0">
                <a:latin typeface="+mj-ea"/>
              </a:rPr>
              <a:t>액션태그의 연동</a:t>
            </a:r>
          </a:p>
        </p:txBody>
      </p:sp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15600698"/>
              </p:ext>
            </p:extLst>
          </p:nvPr>
        </p:nvGraphicFramePr>
        <p:xfrm>
          <a:off x="458918" y="3429000"/>
          <a:ext cx="8208912" cy="2425446"/>
        </p:xfrm>
        <a:graphic>
          <a:graphicData uri="http://schemas.openxmlformats.org/drawingml/2006/table">
            <a:tbl>
              <a:tblPr/>
              <a:tblGrid>
                <a:gridCol w="8208912"/>
              </a:tblGrid>
              <a:tr h="23762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tr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&gt; 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&lt;td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bgcolor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="" class="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normalbold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" width="200"&gt;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사용자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ID&lt;/td&gt;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&lt;td width="400"&gt; 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&lt;input type="text" 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name="id"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size="10"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maxlength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="10"&gt;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&lt;input type="button" name="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confirm_id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" value="ID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중복확인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"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OnClick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="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openConfirmid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this.form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)"&gt;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&lt;/td&gt;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&lt;/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tr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492896"/>
            <a:ext cx="7408333" cy="34506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한 번에 각각의 </a:t>
            </a:r>
            <a:r>
              <a:rPr lang="ko-KR" altLang="en-US" dirty="0" err="1" smtClean="0"/>
              <a:t>프로퍼티의</a:t>
            </a:r>
            <a:r>
              <a:rPr lang="ko-KR" altLang="en-US" dirty="0" smtClean="0"/>
              <a:t> 값을 지정</a:t>
            </a:r>
          </a:p>
          <a:p>
            <a:pPr lvl="1"/>
            <a:r>
              <a:rPr lang="en-US" altLang="ko-KR" dirty="0" smtClean="0"/>
              <a:t>&lt;</a:t>
            </a:r>
            <a:r>
              <a:rPr lang="ko-KR" altLang="en-US" dirty="0" err="1" smtClean="0"/>
              <a:t>자바빈을</a:t>
            </a:r>
            <a:r>
              <a:rPr lang="ko-KR" altLang="en-US" dirty="0" smtClean="0"/>
              <a:t> 사용하는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&gt;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sz="1000" smtClean="0"/>
          </a:p>
          <a:p>
            <a:pPr lvl="1"/>
            <a:endParaRPr lang="en-US" altLang="ko-KR" sz="1000"/>
          </a:p>
          <a:p>
            <a:pPr lvl="1"/>
            <a:endParaRPr lang="en-US" altLang="ko-KR" sz="1000" dirty="0" smtClean="0"/>
          </a:p>
          <a:p>
            <a:pPr lvl="1"/>
            <a:r>
              <a:rPr lang="en-US" altLang="ko-KR" dirty="0" smtClean="0"/>
              <a:t>&lt;</a:t>
            </a:r>
            <a:r>
              <a:rPr lang="ko-KR" altLang="en-US" dirty="0" err="1" smtClean="0"/>
              <a:t>자바빈</a:t>
            </a:r>
            <a:r>
              <a:rPr lang="ko-KR" altLang="en-US" dirty="0" smtClean="0"/>
              <a:t> 클래스</a:t>
            </a:r>
            <a:r>
              <a:rPr lang="en-US" altLang="ko-KR" dirty="0" smtClean="0"/>
              <a:t>&gt;</a:t>
            </a:r>
            <a:endParaRPr lang="ko-KR" altLang="en-US" dirty="0" smtClean="0"/>
          </a:p>
          <a:p>
            <a:pPr lvl="1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>
                <a:latin typeface="+mj-ea"/>
              </a:rPr>
              <a:t>자바빈과</a:t>
            </a:r>
            <a:r>
              <a:rPr lang="ko-KR" altLang="en-US" dirty="0" smtClean="0">
                <a:latin typeface="+mj-ea"/>
              </a:rPr>
              <a:t> </a:t>
            </a:r>
            <a:r>
              <a:rPr lang="en-US" altLang="ko-KR" dirty="0" err="1" smtClean="0">
                <a:latin typeface="+mj-ea"/>
              </a:rPr>
              <a:t>useBean</a:t>
            </a:r>
            <a:r>
              <a:rPr lang="ko-KR" altLang="en-US" dirty="0" smtClean="0">
                <a:latin typeface="+mj-ea"/>
              </a:rPr>
              <a:t>액션태그의 연동</a:t>
            </a:r>
          </a:p>
        </p:txBody>
      </p:sp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59979882"/>
              </p:ext>
            </p:extLst>
          </p:nvPr>
        </p:nvGraphicFramePr>
        <p:xfrm>
          <a:off x="890966" y="3429000"/>
          <a:ext cx="7344816" cy="1008112"/>
        </p:xfrm>
        <a:graphic>
          <a:graphicData uri="http://schemas.openxmlformats.org/drawingml/2006/table">
            <a:tbl>
              <a:tblPr/>
              <a:tblGrid>
                <a:gridCol w="7344816"/>
              </a:tblGrid>
              <a:tr h="1008112">
                <a:tc>
                  <a:txBody>
                    <a:bodyPr/>
                    <a:lstStyle/>
                    <a:p>
                      <a:r>
                        <a:rPr kumimoji="0"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jsp:useBean</a:t>
                      </a:r>
                      <a:r>
                        <a:rPr kumimoji="0"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id="</a:t>
                      </a:r>
                      <a:r>
                        <a:rPr kumimoji="0"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inDb</a:t>
                      </a:r>
                      <a:r>
                        <a:rPr kumimoji="0"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scope="page" class="</a:t>
                      </a:r>
                      <a:r>
                        <a:rPr kumimoji="0"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bean.logon.DbDataLogin</a:t>
                      </a:r>
                      <a:r>
                        <a:rPr kumimoji="0"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</a:p>
                    <a:p>
                      <a:r>
                        <a:rPr kumimoji="0"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jsp:setProperty</a:t>
                      </a:r>
                      <a:r>
                        <a:rPr kumimoji="0"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name="</a:t>
                      </a:r>
                      <a:r>
                        <a:rPr kumimoji="0"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inDb</a:t>
                      </a:r>
                      <a:r>
                        <a:rPr kumimoji="0"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kumimoji="0" lang="en-US" altLang="ko-K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property="id"</a:t>
                      </a:r>
                      <a:r>
                        <a:rPr kumimoji="0"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/&gt;</a:t>
                      </a:r>
                    </a:p>
                    <a:p>
                      <a:r>
                        <a:rPr kumimoji="0"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kumimoji="0"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jsp:useBean</a:t>
                      </a:r>
                      <a:r>
                        <a:rPr kumimoji="0"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kumimoji="0" lang="en-US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73881797"/>
              </p:ext>
            </p:extLst>
          </p:nvPr>
        </p:nvGraphicFramePr>
        <p:xfrm>
          <a:off x="890966" y="5165818"/>
          <a:ext cx="7344816" cy="936104"/>
        </p:xfrm>
        <a:graphic>
          <a:graphicData uri="http://schemas.openxmlformats.org/drawingml/2006/table">
            <a:tbl>
              <a:tblPr/>
              <a:tblGrid>
                <a:gridCol w="7344816"/>
              </a:tblGrid>
              <a:tr h="936104">
                <a:tc>
                  <a:txBody>
                    <a:bodyPr/>
                    <a:lstStyle/>
                    <a:p>
                      <a:r>
                        <a:rPr kumimoji="0"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kumimoji="0" lang="en-US" altLang="ko-K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setId</a:t>
                      </a:r>
                      <a:r>
                        <a:rPr kumimoji="0"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(String id) {</a:t>
                      </a:r>
                    </a:p>
                    <a:p>
                      <a:r>
                        <a:rPr kumimoji="0"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this.id = id;</a:t>
                      </a:r>
                    </a:p>
                    <a:p>
                      <a:r>
                        <a:rPr kumimoji="0"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kumimoji="0" lang="en-US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564904"/>
            <a:ext cx="7408333" cy="4140000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프로퍼티</a:t>
            </a:r>
            <a:r>
              <a:rPr lang="ko-KR" altLang="en-US" dirty="0" smtClean="0"/>
              <a:t> 값 얻기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getProperty</a:t>
            </a:r>
            <a:r>
              <a:rPr lang="ko-KR" altLang="en-US" dirty="0" smtClean="0"/>
              <a:t>액션태그</a:t>
            </a:r>
            <a:r>
              <a:rPr lang="en-US" altLang="ko-KR" dirty="0" smtClean="0"/>
              <a:t>(&lt;</a:t>
            </a:r>
            <a:r>
              <a:rPr lang="en-US" altLang="ko-KR" dirty="0" err="1" smtClean="0"/>
              <a:t>jsp:getProperty</a:t>
            </a:r>
            <a:r>
              <a:rPr lang="en-US" altLang="ko-KR" dirty="0" smtClean="0"/>
              <a:t>&gt;)</a:t>
            </a:r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jsp:getProperty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액션태그는 </a:t>
            </a:r>
            <a:r>
              <a:rPr lang="ko-KR" altLang="en-US" dirty="0" err="1" smtClean="0"/>
              <a:t>자바빈</a:t>
            </a:r>
            <a:r>
              <a:rPr lang="ko-KR" altLang="en-US" dirty="0" smtClean="0"/>
              <a:t> 객체에서 저장된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값을 얻어내서 사용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jsp:getProperty</a:t>
            </a:r>
            <a:r>
              <a:rPr lang="en-US" altLang="ko-KR" dirty="0" smtClean="0"/>
              <a:t> name= "</a:t>
            </a:r>
            <a:r>
              <a:rPr lang="ko-KR" altLang="en-US" dirty="0" smtClean="0"/>
              <a:t>빈 이름</a:t>
            </a:r>
            <a:r>
              <a:rPr lang="en-US" altLang="ko-KR" dirty="0" smtClean="0"/>
              <a:t>" property="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이름</a:t>
            </a:r>
            <a:r>
              <a:rPr lang="en-US" altLang="ko-KR" dirty="0" smtClean="0"/>
              <a:t>" /&gt;</a:t>
            </a:r>
          </a:p>
          <a:p>
            <a:pPr lvl="2"/>
            <a:r>
              <a:rPr lang="en-US" altLang="ko-KR" dirty="0" smtClean="0"/>
              <a:t>name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자바빈</a:t>
            </a:r>
            <a:r>
              <a:rPr lang="ko-KR" altLang="en-US" dirty="0" smtClean="0"/>
              <a:t> 객체의 이름을 명시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필수 속성으로 생략이 불가능</a:t>
            </a:r>
            <a:r>
              <a:rPr lang="en-US" altLang="ko-KR" dirty="0" smtClean="0"/>
              <a:t>. 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property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명을 기술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필수 속성으로 생략이 불가능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>
                <a:latin typeface="+mj-ea"/>
              </a:rPr>
              <a:t>자바빈과</a:t>
            </a:r>
            <a:r>
              <a:rPr lang="ko-KR" altLang="en-US" dirty="0" smtClean="0">
                <a:latin typeface="+mj-ea"/>
              </a:rPr>
              <a:t> </a:t>
            </a:r>
            <a:r>
              <a:rPr lang="en-US" altLang="ko-KR" dirty="0" err="1" smtClean="0">
                <a:latin typeface="+mj-ea"/>
              </a:rPr>
              <a:t>useBean</a:t>
            </a:r>
            <a:r>
              <a:rPr lang="ko-KR" altLang="en-US" dirty="0" smtClean="0">
                <a:latin typeface="+mj-ea"/>
              </a:rPr>
              <a:t>액션태그의 연동</a:t>
            </a:r>
          </a:p>
        </p:txBody>
      </p:sp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자바빈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JavaBean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개요</a:t>
            </a:r>
          </a:p>
          <a:p>
            <a:r>
              <a:rPr lang="ko-KR" altLang="en-US" dirty="0" err="1" smtClean="0"/>
              <a:t>자바빈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JavaBean</a:t>
            </a:r>
            <a:r>
              <a:rPr lang="en-US" altLang="ko-KR" dirty="0" smtClean="0"/>
              <a:t>) </a:t>
            </a:r>
            <a:r>
              <a:rPr lang="ko-KR" altLang="en-US" dirty="0" smtClean="0"/>
              <a:t>만들기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자바빈</a:t>
            </a:r>
            <a:r>
              <a:rPr lang="ko-KR" altLang="en-US" dirty="0" smtClean="0"/>
              <a:t> 클래스작성</a:t>
            </a:r>
          </a:p>
          <a:p>
            <a:r>
              <a:rPr lang="ko-KR" altLang="en-US" dirty="0" err="1" smtClean="0"/>
              <a:t>자바빈과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useBean</a:t>
            </a:r>
            <a:r>
              <a:rPr lang="ko-KR" altLang="en-US" dirty="0" smtClean="0"/>
              <a:t>액션태그의 연동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6" y="2675467"/>
            <a:ext cx="7560000" cy="3450696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자바빈을</a:t>
            </a:r>
            <a:r>
              <a:rPr lang="ko-KR" altLang="en-US" dirty="0" smtClean="0"/>
              <a:t> 사용하는 목적 </a:t>
            </a:r>
            <a:r>
              <a:rPr lang="en-US" altLang="ko-KR" dirty="0" smtClean="0"/>
              <a:t>: JSP </a:t>
            </a:r>
            <a:r>
              <a:rPr lang="ko-KR" altLang="en-US" dirty="0" smtClean="0"/>
              <a:t>페이지에 </a:t>
            </a:r>
            <a:r>
              <a:rPr lang="ko-KR" altLang="en-US" smtClean="0"/>
              <a:t>화면 표시 부분과 </a:t>
            </a:r>
            <a:r>
              <a:rPr lang="ko-KR" altLang="en-US" dirty="0" err="1" smtClean="0"/>
              <a:t>로직들이</a:t>
            </a:r>
            <a:r>
              <a:rPr lang="ko-KR" altLang="en-US" dirty="0" smtClean="0"/>
              <a:t> 함께 존재해서 복잡하게 구성되는 것을 가능한 피하고</a:t>
            </a:r>
            <a:r>
              <a:rPr lang="en-US" altLang="ko-KR" dirty="0" smtClean="0"/>
              <a:t>, JSP </a:t>
            </a:r>
            <a:r>
              <a:rPr lang="ko-KR" altLang="en-US" dirty="0" smtClean="0"/>
              <a:t>페이지의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부분을 분리해서 코드를 재사용함으로 프로그램의 효율을 높이는 것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>
                <a:latin typeface="+mj-ea"/>
              </a:rPr>
              <a:t>자바빈</a:t>
            </a:r>
            <a:r>
              <a:rPr lang="en-US" altLang="ko-KR" dirty="0" smtClean="0">
                <a:latin typeface="+mj-ea"/>
              </a:rPr>
              <a:t>(</a:t>
            </a:r>
            <a:r>
              <a:rPr lang="en-US" altLang="ko-KR" dirty="0" err="1" smtClean="0">
                <a:latin typeface="+mj-ea"/>
              </a:rPr>
              <a:t>JavaBean</a:t>
            </a:r>
            <a:r>
              <a:rPr lang="en-US" altLang="ko-KR" dirty="0" smtClean="0">
                <a:latin typeface="+mj-ea"/>
              </a:rPr>
              <a:t>)</a:t>
            </a:r>
            <a:r>
              <a:rPr lang="ko-KR" altLang="en-US" dirty="0" smtClean="0">
                <a:latin typeface="+mj-ea"/>
              </a:rPr>
              <a:t>의 개요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282560"/>
            <a:ext cx="7408333" cy="3450696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자바빈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JavaBean</a:t>
            </a:r>
            <a:r>
              <a:rPr lang="en-US" altLang="ko-KR" dirty="0" smtClean="0"/>
              <a:t>) </a:t>
            </a:r>
            <a:r>
              <a:rPr lang="ko-KR" altLang="en-US" dirty="0" smtClean="0"/>
              <a:t>클래스 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자바의 클래스를 작성할 때의 기본적인 순서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자바의 </a:t>
            </a:r>
            <a:r>
              <a:rPr lang="ko-KR" altLang="en-US" smtClean="0"/>
              <a:t>클래스를 선언</a:t>
            </a:r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>
                <a:latin typeface="+mj-ea"/>
              </a:rPr>
              <a:t>자바빈</a:t>
            </a:r>
            <a:r>
              <a:rPr lang="en-US" altLang="ko-KR" dirty="0" smtClean="0">
                <a:latin typeface="+mj-ea"/>
              </a:rPr>
              <a:t>(</a:t>
            </a:r>
            <a:r>
              <a:rPr lang="en-US" altLang="ko-KR" dirty="0" err="1" smtClean="0">
                <a:latin typeface="+mj-ea"/>
              </a:rPr>
              <a:t>JavaBean</a:t>
            </a:r>
            <a:r>
              <a:rPr lang="en-US" altLang="ko-KR" dirty="0" smtClean="0">
                <a:latin typeface="+mj-ea"/>
              </a:rPr>
              <a:t>) </a:t>
            </a:r>
            <a:r>
              <a:rPr lang="ko-KR" altLang="en-US" dirty="0" smtClean="0">
                <a:latin typeface="+mj-ea"/>
              </a:rPr>
              <a:t>만들기 </a:t>
            </a:r>
            <a:r>
              <a:rPr lang="en-US" altLang="ko-KR" dirty="0" smtClean="0">
                <a:latin typeface="+mj-ea"/>
              </a:rPr>
              <a:t>: </a:t>
            </a:r>
            <a:r>
              <a:rPr lang="ko-KR" altLang="en-US" dirty="0" err="1" smtClean="0">
                <a:latin typeface="+mj-ea"/>
              </a:rPr>
              <a:t>자바빈</a:t>
            </a:r>
            <a:r>
              <a:rPr lang="ko-KR" altLang="en-US" dirty="0" smtClean="0">
                <a:latin typeface="+mj-ea"/>
              </a:rPr>
              <a:t> 클래스작성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16593356"/>
              </p:ext>
            </p:extLst>
          </p:nvPr>
        </p:nvGraphicFramePr>
        <p:xfrm>
          <a:off x="1179750" y="3211946"/>
          <a:ext cx="6768000" cy="1791462"/>
        </p:xfrm>
        <a:graphic>
          <a:graphicData uri="http://schemas.openxmlformats.org/drawingml/2006/table">
            <a:tbl>
              <a:tblPr/>
              <a:tblGrid>
                <a:gridCol w="6768000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1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 package </a:t>
                      </a:r>
                      <a:r>
                        <a:rPr lang="ko-KR" altLang="en-US" sz="18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패키지명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; //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없으면 생략가능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2. import </a:t>
                      </a:r>
                      <a:r>
                        <a:rPr lang="ko-KR" altLang="en-US" sz="18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패키지명을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포함한 클래스의 </a:t>
                      </a:r>
                      <a:r>
                        <a:rPr lang="ko-KR" altLang="en-US" sz="18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풀네임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; //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없으면 생략가능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3. class </a:t>
                      </a:r>
                      <a:r>
                        <a:rPr lang="ko-KR" altLang="en-US" sz="18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클래스명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{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}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0411560"/>
              </p:ext>
            </p:extLst>
          </p:nvPr>
        </p:nvGraphicFramePr>
        <p:xfrm>
          <a:off x="1187624" y="5618570"/>
          <a:ext cx="6768000" cy="474726"/>
        </p:xfrm>
        <a:graphic>
          <a:graphicData uri="http://schemas.openxmlformats.org/drawingml/2006/table">
            <a:tbl>
              <a:tblPr/>
              <a:tblGrid>
                <a:gridCol w="6768000"/>
              </a:tblGrid>
              <a:tr h="4680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굴림"/>
                        </a:rPr>
                        <a:t>접근제어자 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굴림"/>
                        </a:rPr>
                        <a:t>[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굴림"/>
                        </a:rPr>
                        <a:t>키워드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굴림"/>
                        </a:rPr>
                        <a:t>] class </a:t>
                      </a:r>
                      <a:r>
                        <a:rPr lang="ko-KR" altLang="en-US" sz="1800" dirty="0" err="1">
                          <a:solidFill>
                            <a:srgbClr val="000000"/>
                          </a:solidFill>
                          <a:latin typeface="굴림"/>
                        </a:rPr>
                        <a:t>클래스명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굴림"/>
                        </a:rPr>
                        <a:t>{}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자바빈의</a:t>
            </a:r>
            <a:r>
              <a:rPr lang="ko-KR" altLang="en-US" dirty="0" smtClean="0"/>
              <a:t> 클래스선언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접근제어자를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public</a:t>
            </a:r>
            <a:r>
              <a:rPr lang="ko-KR" altLang="en-US" dirty="0" smtClean="0"/>
              <a:t>을 사용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멤버변수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접근제어자는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private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자바빈에서는</a:t>
            </a:r>
            <a:r>
              <a:rPr lang="ko-KR" altLang="en-US" dirty="0" smtClean="0"/>
              <a:t> 멤버변수를 </a:t>
            </a:r>
            <a:r>
              <a:rPr lang="ko-KR" altLang="en-US" dirty="0" err="1" smtClean="0"/>
              <a:t>프로퍼티</a:t>
            </a:r>
            <a:r>
              <a:rPr lang="en-US" altLang="ko-KR" dirty="0" smtClean="0"/>
              <a:t>(property)</a:t>
            </a:r>
            <a:r>
              <a:rPr lang="ko-KR" altLang="en-US" dirty="0" smtClean="0"/>
              <a:t>라고 도 부름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setter/getter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프로퍼티의</a:t>
            </a:r>
            <a:r>
              <a:rPr lang="ko-KR" altLang="en-US" dirty="0" smtClean="0"/>
              <a:t> 값을 저장하고 얻어내는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,  </a:t>
            </a:r>
            <a:r>
              <a:rPr lang="ko-KR" altLang="en-US" dirty="0" smtClean="0"/>
              <a:t>접근 </a:t>
            </a:r>
            <a:r>
              <a:rPr lang="ko-KR" altLang="en-US" dirty="0" err="1" smtClean="0"/>
              <a:t>제어자는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public</a:t>
            </a:r>
            <a:r>
              <a:rPr lang="ko-KR" altLang="en-US" dirty="0" smtClean="0"/>
              <a:t>을 사용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>
                <a:latin typeface="+mj-ea"/>
              </a:rPr>
              <a:t>자바빈</a:t>
            </a:r>
            <a:r>
              <a:rPr lang="en-US" altLang="ko-KR" dirty="0" smtClean="0">
                <a:latin typeface="+mj-ea"/>
              </a:rPr>
              <a:t>(</a:t>
            </a:r>
            <a:r>
              <a:rPr lang="en-US" altLang="ko-KR" dirty="0" err="1" smtClean="0">
                <a:latin typeface="+mj-ea"/>
              </a:rPr>
              <a:t>JavaBean</a:t>
            </a:r>
            <a:r>
              <a:rPr lang="en-US" altLang="ko-KR" dirty="0" smtClean="0">
                <a:latin typeface="+mj-ea"/>
              </a:rPr>
              <a:t>) </a:t>
            </a:r>
            <a:r>
              <a:rPr lang="ko-KR" altLang="en-US" dirty="0" smtClean="0">
                <a:latin typeface="+mj-ea"/>
              </a:rPr>
              <a:t>만들기 </a:t>
            </a:r>
            <a:r>
              <a:rPr lang="en-US" altLang="ko-KR" dirty="0" smtClean="0">
                <a:latin typeface="+mj-ea"/>
              </a:rPr>
              <a:t>: </a:t>
            </a:r>
            <a:r>
              <a:rPr lang="ko-KR" altLang="en-US" dirty="0" err="1" smtClean="0">
                <a:latin typeface="+mj-ea"/>
              </a:rPr>
              <a:t>자바빈</a:t>
            </a:r>
            <a:r>
              <a:rPr lang="ko-KR" altLang="en-US" dirty="0" smtClean="0">
                <a:latin typeface="+mj-ea"/>
              </a:rPr>
              <a:t> 클래스작성</a:t>
            </a: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1988840"/>
            <a:ext cx="7408333" cy="3450696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자바빈</a:t>
            </a:r>
            <a:r>
              <a:rPr lang="ko-KR" altLang="en-US" dirty="0" smtClean="0"/>
              <a:t> 클래스 예시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>
                <a:latin typeface="+mj-ea"/>
              </a:rPr>
              <a:t>자바빈</a:t>
            </a:r>
            <a:r>
              <a:rPr lang="en-US" altLang="ko-KR" dirty="0" smtClean="0">
                <a:latin typeface="+mj-ea"/>
              </a:rPr>
              <a:t>(</a:t>
            </a:r>
            <a:r>
              <a:rPr lang="en-US" altLang="ko-KR" dirty="0" err="1" smtClean="0">
                <a:latin typeface="+mj-ea"/>
              </a:rPr>
              <a:t>JavaBean</a:t>
            </a:r>
            <a:r>
              <a:rPr lang="en-US" altLang="ko-KR" dirty="0" smtClean="0">
                <a:latin typeface="+mj-ea"/>
              </a:rPr>
              <a:t>) </a:t>
            </a:r>
            <a:r>
              <a:rPr lang="ko-KR" altLang="en-US" dirty="0" smtClean="0">
                <a:latin typeface="+mj-ea"/>
              </a:rPr>
              <a:t>만들기 </a:t>
            </a:r>
            <a:r>
              <a:rPr lang="en-US" altLang="ko-KR" dirty="0" smtClean="0">
                <a:latin typeface="+mj-ea"/>
              </a:rPr>
              <a:t>: </a:t>
            </a:r>
            <a:r>
              <a:rPr lang="ko-KR" altLang="en-US" dirty="0" err="1" smtClean="0">
                <a:latin typeface="+mj-ea"/>
              </a:rPr>
              <a:t>자바빈</a:t>
            </a:r>
            <a:r>
              <a:rPr lang="ko-KR" altLang="en-US" dirty="0" smtClean="0">
                <a:latin typeface="+mj-ea"/>
              </a:rPr>
              <a:t> 클래스작성</a:t>
            </a: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40056639"/>
              </p:ext>
            </p:extLst>
          </p:nvPr>
        </p:nvGraphicFramePr>
        <p:xfrm>
          <a:off x="1323014" y="2534033"/>
          <a:ext cx="5040560" cy="4118500"/>
        </p:xfrm>
        <a:graphic>
          <a:graphicData uri="http://schemas.openxmlformats.org/drawingml/2006/table">
            <a:tbl>
              <a:tblPr/>
              <a:tblGrid>
                <a:gridCol w="5040560"/>
              </a:tblGrid>
              <a:tr h="40320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package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bean.logon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public class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DbDataLogin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{ //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자바빈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클래스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//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프로퍼티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private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String id;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//</a:t>
                      </a:r>
                      <a:r>
                        <a:rPr lang="en-US" altLang="ko-KR" sz="1400" dirty="0" smtClean="0"/>
                        <a:t>setter</a:t>
                      </a:r>
                      <a:r>
                        <a:rPr lang="ko-KR" altLang="en-US" sz="1400" dirty="0" err="1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메소드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public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void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setId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(String id){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 this.id=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id.trim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();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}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//</a:t>
                      </a:r>
                      <a:r>
                        <a:rPr kumimoji="0"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en-US" altLang="ko-KR" sz="1400" dirty="0" smtClean="0"/>
                        <a:t>etter</a:t>
                      </a:r>
                      <a:r>
                        <a:rPr lang="ko-KR" altLang="en-US" sz="1400" dirty="0" err="1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메소드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public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String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getId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(){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 return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id;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}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0994" marR="10994" marT="10994" marB="109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페이지에서는 </a:t>
            </a:r>
            <a:r>
              <a:rPr lang="ko-KR" altLang="en-US" dirty="0" err="1" smtClean="0"/>
              <a:t>자바빈을</a:t>
            </a:r>
            <a:r>
              <a:rPr lang="ko-KR" altLang="en-US" dirty="0" smtClean="0"/>
              <a:t> 사용하기 위해서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가지의 액션태그를 제공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err="1" smtClean="0"/>
              <a:t>자바빈</a:t>
            </a:r>
            <a:r>
              <a:rPr lang="ko-KR" altLang="en-US" dirty="0" smtClean="0"/>
              <a:t> 객체를 생성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useBean</a:t>
            </a:r>
            <a:r>
              <a:rPr lang="ko-KR" altLang="en-US" dirty="0" smtClean="0"/>
              <a:t>액션태그</a:t>
            </a:r>
            <a:r>
              <a:rPr lang="en-US" altLang="ko-KR" dirty="0" smtClean="0"/>
              <a:t>(&lt;</a:t>
            </a:r>
            <a:r>
              <a:rPr lang="en-US" altLang="ko-KR" dirty="0" err="1" smtClean="0"/>
              <a:t>jsp:useBean</a:t>
            </a:r>
            <a:r>
              <a:rPr lang="en-US" altLang="ko-KR" dirty="0" smtClean="0"/>
              <a:t>&gt;)</a:t>
            </a:r>
          </a:p>
          <a:p>
            <a:pPr lvl="1"/>
            <a:r>
              <a:rPr lang="ko-KR" altLang="en-US" dirty="0" err="1" smtClean="0"/>
              <a:t>자바빈</a:t>
            </a:r>
            <a:r>
              <a:rPr lang="ko-KR" altLang="en-US" dirty="0" smtClean="0"/>
              <a:t> 객체의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값을 저장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setProperty</a:t>
            </a:r>
            <a:r>
              <a:rPr lang="ko-KR" altLang="en-US" dirty="0" smtClean="0"/>
              <a:t>액션태그</a:t>
            </a:r>
            <a:r>
              <a:rPr lang="en-US" altLang="ko-KR" dirty="0" smtClean="0"/>
              <a:t>(&lt;</a:t>
            </a:r>
            <a:r>
              <a:rPr lang="en-US" altLang="ko-KR" dirty="0" err="1" smtClean="0"/>
              <a:t>jsp:setProperty</a:t>
            </a:r>
            <a:r>
              <a:rPr lang="en-US" altLang="ko-KR" dirty="0" smtClean="0"/>
              <a:t>&gt;) </a:t>
            </a:r>
          </a:p>
          <a:p>
            <a:pPr lvl="1"/>
            <a:r>
              <a:rPr lang="ko-KR" altLang="en-US" dirty="0" err="1" smtClean="0"/>
              <a:t>자바빈</a:t>
            </a:r>
            <a:r>
              <a:rPr lang="ko-KR" altLang="en-US" dirty="0" smtClean="0"/>
              <a:t> 객체에서 저장된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값을 얻어내기</a:t>
            </a:r>
            <a:r>
              <a:rPr lang="en-US" altLang="ko-KR" dirty="0" smtClean="0"/>
              <a:t>: 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getProperty</a:t>
            </a:r>
            <a:r>
              <a:rPr lang="ko-KR" altLang="en-US" dirty="0" smtClean="0"/>
              <a:t>액션태그</a:t>
            </a:r>
            <a:r>
              <a:rPr lang="en-US" altLang="ko-KR" dirty="0" smtClean="0"/>
              <a:t> (&lt;</a:t>
            </a:r>
            <a:r>
              <a:rPr lang="en-US" altLang="ko-KR" dirty="0" err="1" smtClean="0"/>
              <a:t>jsp:getProperty</a:t>
            </a:r>
            <a:r>
              <a:rPr lang="en-US" altLang="ko-KR" dirty="0" smtClean="0"/>
              <a:t>&gt;) 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>
                <a:latin typeface="+mj-ea"/>
              </a:rPr>
              <a:t>자바빈과</a:t>
            </a:r>
            <a:r>
              <a:rPr lang="ko-KR" altLang="en-US" dirty="0" smtClean="0">
                <a:latin typeface="+mj-ea"/>
              </a:rPr>
              <a:t> </a:t>
            </a:r>
            <a:r>
              <a:rPr lang="en-US" altLang="ko-KR" dirty="0" err="1" smtClean="0">
                <a:latin typeface="+mj-ea"/>
              </a:rPr>
              <a:t>useBean</a:t>
            </a:r>
            <a:r>
              <a:rPr lang="ko-KR" altLang="en-US" dirty="0" smtClean="0">
                <a:latin typeface="+mj-ea"/>
              </a:rPr>
              <a:t>액션태그의 연동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276872"/>
            <a:ext cx="7408333" cy="34506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자바 빈 관련 액션태그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>
                <a:latin typeface="+mj-ea"/>
              </a:rPr>
              <a:t>자바빈과</a:t>
            </a:r>
            <a:r>
              <a:rPr lang="ko-KR" altLang="en-US" dirty="0" smtClean="0">
                <a:latin typeface="+mj-ea"/>
              </a:rPr>
              <a:t> </a:t>
            </a:r>
            <a:r>
              <a:rPr lang="en-US" altLang="ko-KR" dirty="0" err="1" smtClean="0">
                <a:latin typeface="+mj-ea"/>
              </a:rPr>
              <a:t>useBean</a:t>
            </a:r>
            <a:r>
              <a:rPr lang="ko-KR" altLang="en-US" dirty="0" smtClean="0">
                <a:latin typeface="+mj-ea"/>
              </a:rPr>
              <a:t>액션태그의 연동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11715934"/>
              </p:ext>
            </p:extLst>
          </p:nvPr>
        </p:nvGraphicFramePr>
        <p:xfrm>
          <a:off x="1060860" y="2852936"/>
          <a:ext cx="6984776" cy="3024337"/>
        </p:xfrm>
        <a:graphic>
          <a:graphicData uri="http://schemas.openxmlformats.org/drawingml/2006/table">
            <a:tbl>
              <a:tblPr/>
              <a:tblGrid>
                <a:gridCol w="6984776"/>
              </a:tblGrid>
              <a:tr h="4571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굴림"/>
                        </a:rPr>
                        <a:t>자바 빈 관련 액션태그</a:t>
                      </a:r>
                      <a:endParaRPr lang="ko-KR" altLang="en-US" sz="16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8557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</a:t>
                      </a:r>
                      <a:r>
                        <a:rPr lang="en-US" sz="1600" b="1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jsp:useBean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id="..." class="..." scope="..."/&gt;</a:t>
                      </a:r>
                      <a:endParaRPr lang="en-US" sz="1600" b="1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latin typeface="굴림"/>
                        </a:rPr>
                        <a:t>자바빈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굴림"/>
                        </a:rPr>
                        <a:t> 객체를 생성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57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</a:t>
                      </a:r>
                      <a:r>
                        <a:rPr lang="en-US" sz="1600" b="1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jsp:setProperty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name="..." property="..." value="..."/&gt;</a:t>
                      </a:r>
                      <a:endParaRPr lang="en-US" sz="1600" b="1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굴림"/>
                        </a:rPr>
                        <a:t>생성된 </a:t>
                      </a: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latin typeface="굴림"/>
                        </a:rPr>
                        <a:t>자바빈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굴림"/>
                        </a:rPr>
                        <a:t> 객체에 </a:t>
                      </a: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latin typeface="굴림"/>
                        </a:rPr>
                        <a:t>프로퍼티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굴림"/>
                        </a:rPr>
                        <a:t> 값을 저장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굴림"/>
                        </a:rPr>
                        <a:t>.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57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</a:t>
                      </a:r>
                      <a:r>
                        <a:rPr lang="en-US" altLang="ko-KR" sz="1600" b="1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jsp:getProperty</a:t>
                      </a:r>
                      <a:r>
                        <a:rPr lang="en-US" altLang="ko-KR" sz="16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name="..." property="..." /&gt;</a:t>
                      </a:r>
                      <a:endParaRPr lang="ko-KR" altLang="en-US" sz="1600" b="1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굴림"/>
                        </a:rPr>
                        <a:t>생성된 </a:t>
                      </a: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latin typeface="굴림"/>
                        </a:rPr>
                        <a:t>자바빈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굴림"/>
                        </a:rPr>
                        <a:t> 객체에서 저장된 </a:t>
                      </a: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latin typeface="굴림"/>
                        </a:rPr>
                        <a:t>프로퍼티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굴림"/>
                        </a:rPr>
                        <a:t> 값을 사용하기 위해 얻어냄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굴림"/>
                        </a:rPr>
                        <a:t>.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492896"/>
            <a:ext cx="7408333" cy="4140000"/>
          </a:xfrm>
        </p:spPr>
        <p:txBody>
          <a:bodyPr>
            <a:normAutofit fontScale="92500"/>
          </a:bodyPr>
          <a:lstStyle/>
          <a:p>
            <a:r>
              <a:rPr lang="ko-KR" altLang="en-US" dirty="0" smtClean="0"/>
              <a:t>자바 빈 객체 생성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useBean</a:t>
            </a:r>
            <a:r>
              <a:rPr lang="ko-KR" altLang="en-US" dirty="0" smtClean="0"/>
              <a:t>액션태그</a:t>
            </a:r>
            <a:r>
              <a:rPr lang="en-US" altLang="ko-KR" dirty="0" smtClean="0"/>
              <a:t>(&lt;</a:t>
            </a:r>
            <a:r>
              <a:rPr lang="en-US" altLang="ko-KR" dirty="0" err="1" smtClean="0"/>
              <a:t>jsp:useBean</a:t>
            </a:r>
            <a:r>
              <a:rPr lang="en-US" altLang="ko-KR" dirty="0" smtClean="0"/>
              <a:t>&gt;)</a:t>
            </a:r>
          </a:p>
          <a:p>
            <a:r>
              <a:rPr lang="ko-KR" altLang="en-US" dirty="0" smtClean="0"/>
              <a:t>사용하는 방법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jsp:useBean</a:t>
            </a:r>
            <a:r>
              <a:rPr lang="en-US" altLang="ko-KR" dirty="0" smtClean="0"/>
              <a:t> id= "</a:t>
            </a:r>
            <a:r>
              <a:rPr lang="ko-KR" altLang="en-US" dirty="0" smtClean="0"/>
              <a:t>빈 이름</a:t>
            </a:r>
            <a:r>
              <a:rPr lang="en-US" altLang="ko-KR" dirty="0" smtClean="0"/>
              <a:t>" class="</a:t>
            </a:r>
            <a:r>
              <a:rPr lang="ko-KR" altLang="en-US" dirty="0" err="1" smtClean="0"/>
              <a:t>자바빈</a:t>
            </a:r>
            <a:r>
              <a:rPr lang="ko-KR" altLang="en-US" dirty="0" smtClean="0"/>
              <a:t> 클래스 이름</a:t>
            </a:r>
            <a:r>
              <a:rPr lang="en-US" altLang="ko-KR" dirty="0" smtClean="0"/>
              <a:t>" scope="</a:t>
            </a:r>
            <a:r>
              <a:rPr lang="ko-KR" altLang="en-US" dirty="0" smtClean="0"/>
              <a:t>범위</a:t>
            </a:r>
            <a:r>
              <a:rPr lang="en-US" altLang="ko-KR" dirty="0" smtClean="0"/>
              <a:t>" /&gt;</a:t>
            </a:r>
            <a:endParaRPr lang="ko-KR" altLang="en-US" dirty="0" smtClean="0"/>
          </a:p>
          <a:p>
            <a:pPr lvl="2">
              <a:lnSpc>
                <a:spcPct val="110000"/>
              </a:lnSpc>
            </a:pPr>
            <a:r>
              <a:rPr lang="en-US" altLang="ko-KR" dirty="0" smtClean="0"/>
              <a:t>id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:</a:t>
            </a:r>
            <a:r>
              <a:rPr lang="ko-KR" altLang="en-US" dirty="0" smtClean="0"/>
              <a:t> 생성될 </a:t>
            </a:r>
            <a:r>
              <a:rPr lang="ko-KR" altLang="en-US" dirty="0" err="1" smtClean="0"/>
              <a:t>자바빈</a:t>
            </a:r>
            <a:r>
              <a:rPr lang="ko-KR" altLang="en-US" dirty="0" smtClean="0"/>
              <a:t> 객체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인스턴스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이름을 명시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필수 속성으로 생략이 불가능</a:t>
            </a:r>
            <a:r>
              <a:rPr lang="en-US" altLang="ko-KR" dirty="0" smtClean="0"/>
              <a:t>. </a:t>
            </a:r>
            <a:endParaRPr lang="ko-KR" altLang="en-US" dirty="0" smtClean="0"/>
          </a:p>
          <a:p>
            <a:pPr lvl="2">
              <a:lnSpc>
                <a:spcPct val="110000"/>
              </a:lnSpc>
            </a:pPr>
            <a:r>
              <a:rPr lang="en-US" altLang="ko-KR" dirty="0" smtClean="0"/>
              <a:t>class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:</a:t>
            </a:r>
            <a:r>
              <a:rPr lang="ko-KR" altLang="en-US" dirty="0" smtClean="0"/>
              <a:t> 객체가 생성될 </a:t>
            </a:r>
            <a:r>
              <a:rPr lang="ko-KR" altLang="en-US" dirty="0" err="1" smtClean="0"/>
              <a:t>자바빈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클래스명을</a:t>
            </a:r>
            <a:r>
              <a:rPr lang="ko-KR" altLang="en-US" dirty="0" smtClean="0"/>
              <a:t> 기술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이때 </a:t>
            </a:r>
            <a:r>
              <a:rPr lang="ko-KR" altLang="en-US" dirty="0" err="1" smtClean="0"/>
              <a:t>패키지명을</a:t>
            </a:r>
            <a:r>
              <a:rPr lang="ko-KR" altLang="en-US" dirty="0" smtClean="0"/>
              <a:t> 포함한 자바클래스의 </a:t>
            </a:r>
            <a:r>
              <a:rPr lang="ko-KR" altLang="en-US" dirty="0" err="1" smtClean="0"/>
              <a:t>풀네임을</a:t>
            </a:r>
            <a:r>
              <a:rPr lang="ko-KR" altLang="en-US" dirty="0" smtClean="0"/>
              <a:t> 기술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필수 속성으로 생략이 불가능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scope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자바빈</a:t>
            </a:r>
            <a:r>
              <a:rPr lang="ko-KR" altLang="en-US" dirty="0" smtClean="0"/>
              <a:t> 객체의 유효범위로 </a:t>
            </a:r>
            <a:r>
              <a:rPr lang="ko-KR" altLang="en-US" dirty="0" err="1" smtClean="0"/>
              <a:t>자바빈</a:t>
            </a:r>
            <a:r>
              <a:rPr lang="ko-KR" altLang="en-US" dirty="0" smtClean="0"/>
              <a:t> 객체가 공유되는 범위를 지정</a:t>
            </a:r>
            <a:r>
              <a:rPr lang="en-US" altLang="ko-KR" dirty="0" smtClean="0"/>
              <a:t>. scope</a:t>
            </a:r>
            <a:r>
              <a:rPr lang="ko-KR" altLang="en-US" dirty="0" smtClean="0"/>
              <a:t>속성 값으로는 </a:t>
            </a:r>
            <a:r>
              <a:rPr lang="en-US" altLang="ko-KR" dirty="0" smtClean="0"/>
              <a:t>page, request, session, application</a:t>
            </a:r>
            <a:r>
              <a:rPr lang="ko-KR" altLang="en-US" dirty="0" smtClean="0"/>
              <a:t>을 가지며 </a:t>
            </a:r>
            <a:r>
              <a:rPr lang="en-US" altLang="ko-KR" dirty="0" smtClean="0"/>
              <a:t>scope</a:t>
            </a:r>
            <a:r>
              <a:rPr lang="ko-KR" altLang="en-US" dirty="0" smtClean="0"/>
              <a:t>속성 생략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기본 값은 </a:t>
            </a:r>
            <a:r>
              <a:rPr lang="en-US" altLang="ko-KR" dirty="0" smtClean="0"/>
              <a:t>page. </a:t>
            </a:r>
          </a:p>
          <a:p>
            <a:endParaRPr lang="ko-KR" altLang="en-US" dirty="0" smtClean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>
                <a:latin typeface="+mj-ea"/>
              </a:rPr>
              <a:t>자바빈과</a:t>
            </a:r>
            <a:r>
              <a:rPr lang="ko-KR" altLang="en-US" dirty="0" smtClean="0">
                <a:latin typeface="+mj-ea"/>
              </a:rPr>
              <a:t> </a:t>
            </a:r>
            <a:r>
              <a:rPr lang="en-US" altLang="ko-KR" dirty="0" err="1" smtClean="0">
                <a:latin typeface="+mj-ea"/>
              </a:rPr>
              <a:t>useBean</a:t>
            </a:r>
            <a:r>
              <a:rPr lang="ko-KR" altLang="en-US" dirty="0" smtClean="0">
                <a:latin typeface="+mj-ea"/>
              </a:rPr>
              <a:t>액션태그의 연동</a:t>
            </a:r>
          </a:p>
        </p:txBody>
      </p:sp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파형">
  <a:themeElements>
    <a:clrScheme name="파형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파형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파형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162</TotalTime>
  <Words>798</Words>
  <Application>Microsoft Office PowerPoint</Application>
  <PresentationFormat>화면 슬라이드 쇼(4:3)</PresentationFormat>
  <Paragraphs>103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파형</vt:lpstr>
      <vt:lpstr>10장. 자바빈(JavaBean)</vt:lpstr>
      <vt:lpstr>목차</vt:lpstr>
      <vt:lpstr>자바빈(JavaBean)의 개요</vt:lpstr>
      <vt:lpstr>자바빈(JavaBean) 만들기 : 자바빈 클래스작성</vt:lpstr>
      <vt:lpstr>자바빈(JavaBean) 만들기 : 자바빈 클래스작성</vt:lpstr>
      <vt:lpstr>자바빈(JavaBean) 만들기 : 자바빈 클래스작성</vt:lpstr>
      <vt:lpstr>자바빈과 useBean액션태그의 연동</vt:lpstr>
      <vt:lpstr>자바빈과 useBean액션태그의 연동</vt:lpstr>
      <vt:lpstr>자바빈과 useBean액션태그의 연동</vt:lpstr>
      <vt:lpstr>자바빈과 useBean액션태그의 연동</vt:lpstr>
      <vt:lpstr>자바빈과 useBean액션태그의 연동</vt:lpstr>
      <vt:lpstr>자바빈과 useBean액션태그의 연동</vt:lpstr>
      <vt:lpstr>자바빈과 useBean액션태그의 연동</vt:lpstr>
      <vt:lpstr>자바빈과 useBean액션태그의 연동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KEO</dc:creator>
  <cp:lastModifiedBy>hb3021</cp:lastModifiedBy>
  <cp:revision>17</cp:revision>
  <dcterms:created xsi:type="dcterms:W3CDTF">2013-09-17T23:14:30Z</dcterms:created>
  <dcterms:modified xsi:type="dcterms:W3CDTF">2017-04-14T08:24:40Z</dcterms:modified>
</cp:coreProperties>
</file>