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60" r:id="rId13"/>
    <p:sldId id="270" r:id="rId14"/>
    <p:sldId id="271" r:id="rId15"/>
    <p:sldId id="272" r:id="rId16"/>
    <p:sldId id="273" r:id="rId17"/>
    <p:sldId id="274" r:id="rId18"/>
    <p:sldId id="275" r:id="rId19"/>
    <p:sldId id="26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2" r:id="rId36"/>
    <p:sldId id="291" r:id="rId37"/>
    <p:sldId id="292" r:id="rId38"/>
    <p:sldId id="293" r:id="rId39"/>
    <p:sldId id="294" r:id="rId40"/>
    <p:sldId id="295" r:id="rId41"/>
    <p:sldId id="296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86233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11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데이터베이스와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의 연동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67544" y="2564904"/>
            <a:ext cx="8280920" cy="2304256"/>
          </a:xfrm>
          <a:prstGeom prst="rect">
            <a:avLst/>
          </a:prstGeom>
        </p:spPr>
        <p:txBody>
          <a:bodyPr vert="horz" anchor="b"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페이지와 데이터베이스와의 연동을 위한 데이터베이스 연결 기술인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의 개념과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페이지에서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를 사용하여 데이터베이스를 연동한 웹 애플리케이션을 작성을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DBCP API</a:t>
            </a:r>
            <a:r>
              <a:rPr lang="ko-KR" altLang="en-US" sz="2400" dirty="0" smtClean="0"/>
              <a:t>를 사용한 커넥션 풀도 설정한다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설정된 데이터베이스 커넥션을 사용한 데이터베이스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작성할 때는 스크랩북</a:t>
            </a:r>
            <a:r>
              <a:rPr lang="en-US" altLang="ko-KR" dirty="0" smtClean="0"/>
              <a:t>(scrapbook)</a:t>
            </a:r>
            <a:r>
              <a:rPr lang="ko-KR" altLang="en-US" dirty="0" smtClean="0"/>
              <a:t>을 생성해서 함</a:t>
            </a:r>
          </a:p>
          <a:p>
            <a:pPr lvl="1"/>
            <a:r>
              <a:rPr lang="ko-KR" altLang="en-US" dirty="0" smtClean="0"/>
              <a:t>①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v.5.5.30)]</a:t>
            </a:r>
            <a:r>
              <a:rPr lang="ko-KR" altLang="en-US" dirty="0" smtClean="0"/>
              <a:t>을 선택 후 마우스 오른쪽 버튼을 클릭해 </a:t>
            </a:r>
            <a:r>
              <a:rPr lang="en-US" altLang="ko-KR" dirty="0" smtClean="0"/>
              <a:t>[Open SQL Scrapbook]</a:t>
            </a:r>
            <a:r>
              <a:rPr lang="ko-KR" altLang="en-US" dirty="0" smtClean="0"/>
              <a:t>메뉴를 선택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6000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② 새 스크랩 북이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표시되면 </a:t>
            </a:r>
            <a:r>
              <a:rPr lang="en-US" altLang="ko-KR" dirty="0" smtClean="0"/>
              <a:t>[Connection profile]</a:t>
            </a:r>
            <a:r>
              <a:rPr lang="ko-KR" altLang="en-US" dirty="0" smtClean="0"/>
              <a:t>항목에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[Type]</a:t>
            </a:r>
            <a:r>
              <a:rPr lang="ko-KR" altLang="en-US" dirty="0" smtClean="0"/>
              <a:t>항목의 </a:t>
            </a:r>
            <a:r>
              <a:rPr lang="ko-KR" altLang="en-US" dirty="0" err="1" smtClean="0"/>
              <a:t>콤보상자를</a:t>
            </a:r>
            <a:r>
              <a:rPr lang="ko-KR" altLang="en-US" dirty="0" smtClean="0"/>
              <a:t> 사용해 </a:t>
            </a:r>
            <a:r>
              <a:rPr lang="en-US" altLang="ko-KR" dirty="0" smtClean="0"/>
              <a:t>[MySql_5.1]</a:t>
            </a:r>
            <a:r>
              <a:rPr lang="ko-KR" altLang="en-US" dirty="0" smtClean="0"/>
              <a:t>을 선택한 후</a:t>
            </a:r>
            <a:r>
              <a:rPr lang="en-US" altLang="ko-KR" dirty="0" smtClean="0"/>
              <a:t>, [Name]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선택하고 </a:t>
            </a:r>
            <a:r>
              <a:rPr lang="en-US" altLang="ko-KR" dirty="0" smtClean="0"/>
              <a:t>[Database]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</a:t>
            </a:r>
          </a:p>
          <a:p>
            <a:pPr lvl="1"/>
            <a:r>
              <a:rPr lang="ko-KR" altLang="en-US" dirty="0" smtClean="0"/>
              <a:t>③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구문을 입력 후 마우스로 구문을 드래그해 블록을 지정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④ 지정한 블록에서 마우스 오른쪽 버튼을 클릭해 </a:t>
            </a:r>
            <a:r>
              <a:rPr lang="en-US" altLang="ko-KR" dirty="0" smtClean="0"/>
              <a:t>[Execute Selected Text]</a:t>
            </a:r>
            <a:r>
              <a:rPr lang="ko-KR" altLang="en-US" dirty="0" smtClean="0"/>
              <a:t>메뉴를 선택 또는 </a:t>
            </a:r>
            <a:r>
              <a:rPr lang="en-US" altLang="ko-KR" dirty="0" smtClean="0"/>
              <a:t>[Alt] +[x]</a:t>
            </a:r>
            <a:r>
              <a:rPr lang="ko-KR" altLang="en-US" dirty="0" smtClean="0"/>
              <a:t>를 눌러 실행</a:t>
            </a:r>
          </a:p>
          <a:p>
            <a:pPr lvl="2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Structured Query Language</a:t>
            </a:r>
            <a:r>
              <a:rPr lang="ko-KR" altLang="en-US" dirty="0" smtClean="0"/>
              <a:t>의 약자로 구조화된 질의 언어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데이터베이스 생성부터 레코드 검색 등의 작업을 수행할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SQL</a:t>
            </a:r>
            <a:r>
              <a:rPr lang="ko-KR" altLang="en-US" smtClean="0"/>
              <a:t>문은 크게 데이터 정의문</a:t>
            </a:r>
            <a:r>
              <a:rPr lang="en-US" altLang="ko-KR" smtClean="0"/>
              <a:t>(Data Definition Language, DDL), </a:t>
            </a:r>
            <a:r>
              <a:rPr lang="ko-KR" altLang="en-US" smtClean="0"/>
              <a:t>제어문</a:t>
            </a:r>
            <a:r>
              <a:rPr lang="en-US" altLang="ko-KR" smtClean="0"/>
              <a:t>, </a:t>
            </a:r>
            <a:r>
              <a:rPr lang="ko-KR" altLang="en-US" smtClean="0"/>
              <a:t>조작문</a:t>
            </a:r>
            <a:r>
              <a:rPr lang="en-US" altLang="ko-KR" smtClean="0"/>
              <a:t>(Data Control Language), </a:t>
            </a:r>
            <a:r>
              <a:rPr lang="ko-KR" altLang="en-US" smtClean="0"/>
              <a:t>쿼리</a:t>
            </a:r>
            <a:r>
              <a:rPr lang="en-US" altLang="ko-KR" smtClean="0"/>
              <a:t>(Query), </a:t>
            </a:r>
            <a:r>
              <a:rPr lang="ko-KR" altLang="en-US" smtClean="0"/>
              <a:t>트랜잭션</a:t>
            </a:r>
            <a:r>
              <a:rPr lang="en-US" altLang="ko-KR" smtClean="0"/>
              <a:t>(Transaction) </a:t>
            </a:r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정의문</a:t>
            </a:r>
            <a:r>
              <a:rPr lang="en-US" altLang="ko-KR" dirty="0" smtClean="0"/>
              <a:t>(DDL)- CREATE, ALTER, DROP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(DCL) - GRANT, REVOKE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조작문</a:t>
            </a:r>
            <a:r>
              <a:rPr lang="en-US" altLang="ko-KR" dirty="0" smtClean="0"/>
              <a:t>(DML) - SELECT, INSERT, DELETE, </a:t>
            </a:r>
          </a:p>
          <a:p>
            <a:pPr lvl="1"/>
            <a:r>
              <a:rPr lang="ko-KR" altLang="en-US" dirty="0" smtClean="0"/>
              <a:t>쿼리</a:t>
            </a:r>
            <a:r>
              <a:rPr lang="en-US" altLang="ko-KR" dirty="0" smtClean="0"/>
              <a:t>(Query) - SELECT</a:t>
            </a:r>
          </a:p>
          <a:p>
            <a:pPr lvl="1"/>
            <a:r>
              <a:rPr lang="ko-KR" altLang="en-US" dirty="0" smtClean="0"/>
              <a:t>트랜잭션</a:t>
            </a:r>
            <a:r>
              <a:rPr lang="en-US" altLang="ko-KR" dirty="0" smtClean="0"/>
              <a:t>(Transaction)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COMMIT, ROLLBACK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(Data Type)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9211944"/>
              </p:ext>
            </p:extLst>
          </p:nvPr>
        </p:nvGraphicFramePr>
        <p:xfrm>
          <a:off x="1052234" y="2924944"/>
          <a:ext cx="7020000" cy="3224571"/>
        </p:xfrm>
        <a:graphic>
          <a:graphicData uri="http://schemas.openxmlformats.org/drawingml/2006/table">
            <a:tbl>
              <a:tblPr/>
              <a:tblGrid>
                <a:gridCol w="1486290"/>
                <a:gridCol w="1080120"/>
                <a:gridCol w="4453590"/>
              </a:tblGrid>
              <a:tr h="1741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숫자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표현 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TINYINT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 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-128~127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0~255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-32768~32767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0~65535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MEDIUMINT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-8388608~8388607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0~16777215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INT, INTEGER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-2147483648~2147483647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0~4294967295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712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BIGINT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-9223372036854775808~9223372036854775807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18446744073709551615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(Data Type)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8252821"/>
              </p:ext>
            </p:extLst>
          </p:nvPr>
        </p:nvGraphicFramePr>
        <p:xfrm>
          <a:off x="1043608" y="2780928"/>
          <a:ext cx="7020000" cy="3600000"/>
        </p:xfrm>
        <a:graphic>
          <a:graphicData uri="http://schemas.openxmlformats.org/drawingml/2006/table">
            <a:tbl>
              <a:tblPr/>
              <a:tblGrid>
                <a:gridCol w="3240360"/>
                <a:gridCol w="3779640"/>
              </a:tblGrid>
              <a:tr h="300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날짜 및 시간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DATETIME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문자열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문자의 개수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1~255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1~255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BLOB(Binary Large Object), 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1~65535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MEDIUMBLOB, MEDIUMTEXT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1~1677215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LONGBLOB, LONGTEXT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1~4294967295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테이블 생성 및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생성</a:t>
            </a:r>
            <a:r>
              <a:rPr lang="en-US" altLang="ko-KR" dirty="0" smtClean="0"/>
              <a:t>- CREATE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테이블 제거</a:t>
            </a:r>
            <a:r>
              <a:rPr lang="en-US" altLang="ko-KR" dirty="0" smtClean="0"/>
              <a:t>- </a:t>
            </a:r>
            <a:r>
              <a:rPr lang="en-US" altLang="ko-KR" smtClean="0"/>
              <a:t>DROP</a:t>
            </a:r>
            <a:r>
              <a:rPr lang="ko-KR" altLang="en-US" smtClean="0"/>
              <a:t>문</a:t>
            </a:r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8954589"/>
              </p:ext>
            </p:extLst>
          </p:nvPr>
        </p:nvGraphicFramePr>
        <p:xfrm>
          <a:off x="1683694" y="3140968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1584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CREATE TABLE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col_name1 type [PRIMARY KEY] [NOT NULL/NULL],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col_name2 type,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col_name3 type 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2151947"/>
              </p:ext>
            </p:extLst>
          </p:nvPr>
        </p:nvGraphicFramePr>
        <p:xfrm>
          <a:off x="1683694" y="5716106"/>
          <a:ext cx="5760000" cy="377190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DROP TABLE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레코드 처리 작업</a:t>
            </a:r>
          </a:p>
          <a:p>
            <a:pPr lvl="1"/>
            <a:r>
              <a:rPr lang="ko-KR" altLang="en-US" dirty="0" smtClean="0"/>
              <a:t>레코드 추가 </a:t>
            </a:r>
            <a:r>
              <a:rPr lang="en-US" altLang="ko-KR" dirty="0" smtClean="0"/>
              <a:t>- Insert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레코드 검색 </a:t>
            </a:r>
            <a:r>
              <a:rPr lang="en-US" altLang="ko-KR" dirty="0" smtClean="0"/>
              <a:t>- SELECT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6966703"/>
              </p:ext>
            </p:extLst>
          </p:nvPr>
        </p:nvGraphicFramePr>
        <p:xfrm>
          <a:off x="1683054" y="3637912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INSERT INTO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(col_name1,col_name2...)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VALUES (col_value1, col_value2...)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8264093"/>
              </p:ext>
            </p:extLst>
          </p:nvPr>
        </p:nvGraphicFramePr>
        <p:xfrm>
          <a:off x="1683054" y="534733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37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SELECT col_name1,col_name2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FROM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레코드 </a:t>
            </a:r>
            <a:r>
              <a:rPr lang="ko-KR" altLang="en-US" smtClean="0"/>
              <a:t>처리 작업</a:t>
            </a:r>
            <a:endParaRPr lang="en-US" altLang="ko-KR" smtClean="0"/>
          </a:p>
          <a:p>
            <a:pPr lvl="1"/>
            <a:r>
              <a:rPr lang="ko-KR" altLang="en-US" smtClean="0"/>
              <a:t>레코드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 UPDATE</a:t>
            </a:r>
            <a:r>
              <a:rPr lang="ko-KR" altLang="en-US" dirty="0" smtClean="0"/>
              <a:t>문</a:t>
            </a:r>
          </a:p>
          <a:p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레코드 삭제 </a:t>
            </a:r>
            <a:r>
              <a:rPr lang="en-US" altLang="ko-KR" dirty="0" smtClean="0"/>
              <a:t>- DELETE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5728839"/>
              </p:ext>
            </p:extLst>
          </p:nvPr>
        </p:nvGraphicFramePr>
        <p:xfrm>
          <a:off x="1683694" y="525507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73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 FROM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WHERE condition;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3504704"/>
              </p:ext>
            </p:extLst>
          </p:nvPr>
        </p:nvGraphicFramePr>
        <p:xfrm>
          <a:off x="1683694" y="364653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73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SET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value,.....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WHERE condition;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데이터베이스를 사용하는 프로그래밍 하려면</a:t>
            </a:r>
            <a:r>
              <a:rPr lang="en-US" altLang="ko-KR" dirty="0" smtClean="0"/>
              <a:t>, JDBC(Java Database Connectivity)</a:t>
            </a:r>
            <a:r>
              <a:rPr lang="ko-KR" altLang="en-US" dirty="0" smtClean="0"/>
              <a:t>를 사용해 데이터베이스와 연동</a:t>
            </a:r>
            <a:endParaRPr lang="en-US" altLang="ko-KR" dirty="0" smtClean="0"/>
          </a:p>
          <a:p>
            <a:r>
              <a:rPr lang="en-US" altLang="ko-KR" dirty="0" smtClean="0"/>
              <a:t>JDBC(Java Database Connectivity)</a:t>
            </a:r>
          </a:p>
          <a:p>
            <a:pPr lvl="1"/>
            <a:r>
              <a:rPr lang="ko-KR" altLang="en-US" dirty="0" smtClean="0"/>
              <a:t>자바 프로그램</a:t>
            </a:r>
            <a:r>
              <a:rPr lang="en-US" altLang="ko-KR" dirty="0" smtClean="0"/>
              <a:t>(JSP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관계형 데이터 원본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...)</a:t>
            </a:r>
            <a:r>
              <a:rPr lang="ko-KR" altLang="en-US" dirty="0" smtClean="0"/>
              <a:t>을 연결하는 인터페이스</a:t>
            </a:r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라이브러리는 ‘</a:t>
            </a:r>
            <a:r>
              <a:rPr lang="en-US" altLang="ko-KR" dirty="0" smtClean="0"/>
              <a:t>java.sql’ </a:t>
            </a:r>
            <a:r>
              <a:rPr lang="ko-KR" altLang="en-US" dirty="0" smtClean="0"/>
              <a:t>패키지에의 구현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사용한 데이터베이스 직접 제어</a:t>
            </a:r>
          </a:p>
          <a:p>
            <a:r>
              <a:rPr lang="en-US" altLang="ko-KR" dirty="0" smtClean="0"/>
              <a:t>SQL(Structured Query Language) </a:t>
            </a:r>
            <a:r>
              <a:rPr lang="ko-KR" altLang="en-US" dirty="0" smtClean="0"/>
              <a:t>쿼리의 개요</a:t>
            </a:r>
          </a:p>
          <a:p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  <a:p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</a:t>
            </a:r>
            <a:r>
              <a:rPr lang="en-US" altLang="ko-KR" dirty="0" smtClean="0"/>
              <a:t>(connection pools)</a:t>
            </a:r>
            <a:r>
              <a:rPr lang="ko-KR" altLang="en-US" dirty="0" smtClean="0"/>
              <a:t>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프로그램의 작성 단계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Load) : </a:t>
            </a:r>
            <a:r>
              <a:rPr lang="ko-KR" altLang="en-US" dirty="0" smtClean="0"/>
              <a:t>인터페이스 드라이버</a:t>
            </a:r>
            <a:r>
              <a:rPr lang="en-US" altLang="ko-KR" dirty="0" smtClean="0"/>
              <a:t>(interface driver)</a:t>
            </a:r>
            <a:r>
              <a:rPr lang="ko-KR" altLang="en-US" dirty="0" smtClean="0"/>
              <a:t>를 구현</a:t>
            </a:r>
            <a:r>
              <a:rPr lang="en-US" altLang="ko-KR" dirty="0" smtClean="0"/>
              <a:t>(implements)</a:t>
            </a:r>
            <a:r>
              <a:rPr lang="ko-KR" altLang="en-US" dirty="0" smtClean="0"/>
              <a:t>하는 작업으로</a:t>
            </a:r>
            <a:r>
              <a:rPr lang="en-US" altLang="ko-KR" dirty="0" smtClean="0"/>
              <a:t>, Class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드라이버를 로드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2">
              <a:lnSpc>
                <a:spcPct val="110000"/>
              </a:lnSpc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Oracle 10g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11g thin </a:t>
            </a:r>
            <a:r>
              <a:rPr lang="ko-KR" altLang="en-US" dirty="0" smtClean="0"/>
              <a:t>드라이버 로딩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oracle.jdbc.driver.OracleDriver</a:t>
            </a:r>
            <a:r>
              <a:rPr lang="en-US" altLang="ko-KR" dirty="0" smtClean="0"/>
              <a:t>");</a:t>
            </a:r>
          </a:p>
          <a:p>
            <a:pPr lvl="1"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(Connection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 : Connection </a:t>
            </a:r>
            <a:r>
              <a:rPr lang="ko-KR" altLang="en-US" dirty="0" smtClean="0"/>
              <a:t>객체를 연결하는 것으로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에 등록된 각 드라이버들을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식별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생성</a:t>
            </a:r>
          </a:p>
          <a:p>
            <a:pPr lvl="2">
              <a:buNone/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DriverManage.getConnection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basicjsp","jspid","jsppass</a:t>
            </a:r>
            <a:r>
              <a:rPr lang="en-US" altLang="ko-KR" dirty="0" smtClean="0"/>
              <a:t>");</a:t>
            </a:r>
          </a:p>
          <a:p>
            <a:pPr lvl="2"/>
            <a:r>
              <a:rPr lang="en-US" altLang="ko-KR" dirty="0" smtClean="0"/>
              <a:t>Oracle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생성</a:t>
            </a:r>
          </a:p>
          <a:p>
            <a:pPr lvl="2">
              <a:buNone/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jdbc:oracle:thin</a:t>
            </a:r>
            <a:r>
              <a:rPr lang="en-US" altLang="ko-KR" dirty="0" smtClean="0"/>
              <a:t>:@localhost:1521:orcl", "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", "tiger");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쿼리를 생성하며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반환된 결과를 가져오게 할 작업영역을 제공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단계부터는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드라이버에 구애 받지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buNone/>
            </a:pPr>
            <a:r>
              <a:rPr lang="en-US" altLang="ko-KR" dirty="0" smtClean="0"/>
              <a:t>Statement stmt = </a:t>
            </a:r>
            <a:r>
              <a:rPr lang="en-US" altLang="ko-KR" dirty="0" err="1" smtClean="0"/>
              <a:t>con.createStatement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276872"/>
            <a:ext cx="7452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(Query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) : 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생성되면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쿼리를 실행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stmt.executeQuery</a:t>
            </a:r>
            <a:r>
              <a:rPr lang="en-US" altLang="ko-KR" dirty="0" smtClean="0"/>
              <a:t>() :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=&gt; Select </a:t>
            </a:r>
            <a:r>
              <a:rPr lang="ko-KR" altLang="en-US" dirty="0" smtClean="0"/>
              <a:t>문에서 사용</a:t>
            </a:r>
            <a:endParaRPr lang="en-US" altLang="ko-KR" dirty="0" smtClean="0"/>
          </a:p>
          <a:p>
            <a:pPr lvl="2"/>
            <a:endParaRPr lang="en-US" altLang="ko-KR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stmt.executeUpdate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성공한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수 반환 </a:t>
            </a:r>
            <a:r>
              <a:rPr lang="en-US" altLang="ko-KR" dirty="0" smtClean="0"/>
              <a:t>=&gt; Insert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Update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문에서 사용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7648499"/>
              </p:ext>
            </p:extLst>
          </p:nvPr>
        </p:nvGraphicFramePr>
        <p:xfrm>
          <a:off x="1683694" y="4149080"/>
          <a:ext cx="5760000" cy="377190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ResultSet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stmt.executeQuery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("select * from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소속기관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519449"/>
              </p:ext>
            </p:extLst>
          </p:nvPr>
        </p:nvGraphicFramePr>
        <p:xfrm>
          <a:off x="1683054" y="5580614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37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="update member set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='3579' where id='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'";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stmt.executeUpdate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564904"/>
            <a:ext cx="7560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수행 결과로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반환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원하는 데이터를 추출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데이터를 추출하는 방법은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</a:t>
            </a:r>
            <a:r>
              <a:rPr lang="en-US" altLang="ko-KR" dirty="0" smtClean="0"/>
              <a:t>next()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한 행씩 이동하면서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원하는 필드 값을 추출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 문자열 데이터를 갖는 필드는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("name")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err="1" smtClean="0"/>
              <a:t>ResultSet</a:t>
            </a:r>
            <a:r>
              <a:rPr lang="ko-KR" altLang="en-US" dirty="0" smtClean="0"/>
              <a:t>의 첫 번째 필드는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 smtClean="0"/>
              <a:t>rs.getString</a:t>
            </a:r>
            <a:r>
              <a:rPr lang="en-US" altLang="ko-KR" dirty="0" smtClean="0"/>
              <a:t>("name")</a:t>
            </a:r>
            <a:r>
              <a:rPr lang="ko-KR" altLang="en-US" dirty="0" smtClean="0"/>
              <a:t>과 같이 필드명을 사용하는 것이 권장 형태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커넥션을 만드는 역할</a:t>
            </a:r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매개변수로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</a:t>
            </a:r>
            <a:r>
              <a:rPr lang="ko-KR" altLang="en-US" dirty="0" smtClean="0"/>
              <a:t>과 같은 특정 드라이버 클래스를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Connection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 데이터 원본에 대한 커넥션은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인터페이스가 구현된 클래스의 객체로 표현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DriverManger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객체 </a:t>
            </a:r>
            <a:r>
              <a:rPr lang="en-US" altLang="ko-KR" dirty="0" err="1" smtClean="0"/>
              <a:t>conn</a:t>
            </a:r>
            <a:r>
              <a:rPr lang="ko-KR" altLang="en-US" dirty="0" smtClean="0"/>
              <a:t>을 얻어냄</a:t>
            </a:r>
          </a:p>
          <a:p>
            <a:pPr lvl="1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8959"/>
              </p:ext>
            </p:extLst>
          </p:nvPr>
        </p:nvGraphicFramePr>
        <p:xfrm>
          <a:off x="1501534" y="4869160"/>
          <a:ext cx="6120000" cy="792088"/>
        </p:xfrm>
        <a:graphic>
          <a:graphicData uri="http://schemas.openxmlformats.org/drawingml/2006/table">
            <a:tbl>
              <a:tblPr/>
              <a:tblGrid>
                <a:gridCol w="6120000"/>
              </a:tblGrid>
              <a:tr h="792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DriverManger.getConnection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jdbc:mysql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://localhost:3306/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basicjsp","jspid","jsppass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쿼리를 실행 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처리 속도가 느려 현재 거의 사용 안 함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42368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ko-KR" altLang="en-US" dirty="0" smtClean="0"/>
              <a:t>쿼리를 실행 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 컴파일 되기 때문에 속도 빠름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prepareStatement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객체를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prepareStatement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예외를 발생시키기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예외 처리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4354190"/>
              </p:ext>
            </p:extLst>
          </p:nvPr>
        </p:nvGraphicFramePr>
        <p:xfrm>
          <a:off x="1683054" y="4808778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1327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PreparedStatement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conn.prepareStatement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294" y="2132856"/>
            <a:ext cx="7560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ko-KR" altLang="en-US" dirty="0" smtClean="0"/>
              <a:t>각각의 인수에 대해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(placeholder)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문장을 정의할 수 있게 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위치홀더는</a:t>
            </a:r>
            <a:r>
              <a:rPr lang="ko-KR" altLang="en-US" dirty="0" smtClean="0"/>
              <a:t>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로 표현되며 실행시간 동안 인수 값을 위한 공간을 확보하는 역할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5295368"/>
              </p:ext>
            </p:extLst>
          </p:nvPr>
        </p:nvGraphicFramePr>
        <p:xfrm>
          <a:off x="1573542" y="3593268"/>
          <a:ext cx="5976664" cy="3053017"/>
        </p:xfrm>
        <a:graphic>
          <a:graphicData uri="http://schemas.openxmlformats.org/drawingml/2006/table">
            <a:tbl>
              <a:tblPr/>
              <a:tblGrid>
                <a:gridCol w="5976664"/>
              </a:tblGrid>
              <a:tr h="302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"insert into member values (?,?,?,?)";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PreparedStatement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conn.prepareStatement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(1,id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(2,passwd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생략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데이터베이스와 </a:t>
            </a:r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효율적인 관리를 목적으로 하는 데이터의 집합으로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지속적으로 관리하는 것이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</a:p>
          <a:p>
            <a:pPr lvl="2"/>
            <a:r>
              <a:rPr lang="ko-KR" altLang="en-US" dirty="0" smtClean="0"/>
              <a:t>데이터를 안정적으로 보관할 수 있는 다양한 기능을 제공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주요한 기능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데이터의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백업 및 복원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보안기능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21328"/>
            <a:ext cx="7408333" cy="39600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각각의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데이터 타입을 처리할 수 있는 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여기서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는 해당테이블의 해당필드의 데이터 타입과 관련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해당필드의 데이터 타입이 문자열이면 </a:t>
            </a:r>
            <a:r>
              <a:rPr lang="en-US" altLang="ko-KR" dirty="0" err="1" smtClean="0"/>
              <a:t>setString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해당필드의 데이터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setInt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setXxx</a:t>
            </a:r>
            <a:r>
              <a:rPr lang="en-US" altLang="ko-KR" dirty="0" smtClean="0"/>
              <a:t>(num,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매개변수를 가짐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smtClean="0"/>
              <a:t>num:</a:t>
            </a:r>
            <a:r>
              <a:rPr lang="ko-KR" altLang="en-US" dirty="0" smtClean="0"/>
              <a:t> 파라미터 인덱스로서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대응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첫 번째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 대응되면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대응부터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값을 증가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err="1" smtClean="0"/>
              <a:t>var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해당필드에 저장할 데이터 값을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변수를 사용해도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132856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prepareCall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객체를 생성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prepareCall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예외를 발생시키기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예외 처리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</a:t>
            </a:r>
            <a:r>
              <a:rPr lang="en-US" altLang="ko-KR" dirty="0" smtClean="0"/>
              <a:t>(Stored Procedure)</a:t>
            </a:r>
            <a:r>
              <a:rPr lang="ko-KR" altLang="en-US" dirty="0" smtClean="0"/>
              <a:t>를 사용하기 위해 사용</a:t>
            </a:r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0614671"/>
              </p:ext>
            </p:extLst>
          </p:nvPr>
        </p:nvGraphicFramePr>
        <p:xfrm>
          <a:off x="1683054" y="4653136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CallableStatement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connection.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prepareCall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354568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</a:t>
            </a:r>
            <a:r>
              <a:rPr lang="ko-KR" altLang="en-US" dirty="0" smtClean="0"/>
              <a:t>문을 사용한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메소드의 수행이 성공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결과물로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객체가 반환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ko-KR" altLang="en-US" dirty="0" smtClean="0"/>
              <a:t>은 쿼리의 결과로 생성된 테이블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레코드셋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28" y="2354568"/>
            <a:ext cx="7596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err="1" smtClean="0"/>
              <a:t>ResultSet</a:t>
            </a:r>
            <a:r>
              <a:rPr lang="ko-KR" altLang="en-US" smtClean="0"/>
              <a:t>객체는‘커서</a:t>
            </a:r>
            <a:r>
              <a:rPr lang="en-US" altLang="ko-KR" dirty="0" smtClean="0"/>
              <a:t>(cursor)'</a:t>
            </a:r>
            <a:r>
              <a:rPr lang="ko-KR" altLang="en-US" dirty="0" smtClean="0"/>
              <a:t>라 불리는 것을 가지고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사용해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특정 레코드를 참조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커서는 초기에 첫 번째 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직전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필드명이</a:t>
            </a:r>
            <a:r>
              <a:rPr lang="ko-KR" altLang="en-US" dirty="0" smtClean="0"/>
              <a:t> 위치한 </a:t>
            </a:r>
            <a:r>
              <a:rPr lang="ko-KR" altLang="en-US" smtClean="0"/>
              <a:t>곳을 가리킴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107127576" descr="DRW000012b4ba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314" y="4509120"/>
            <a:ext cx="5201974" cy="1440160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레코드셋에서</a:t>
            </a:r>
            <a:r>
              <a:rPr lang="ko-KR" altLang="en-US" dirty="0" smtClean="0"/>
              <a:t> 필드 값을 얻어내기 위해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이때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는 해당필드의 데이터타입이 결정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해당필드의 데이터 타입이 문자열이면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해당필드의 데이터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getInt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 객체는 새롭게 만들어질 때 많은 시스템 자원을 요구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문제를 해결하기 위해 커넥션 풀에 커넥션 객체들을 만들어 놓은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커넥션 객체가 필요한 경우 작성한 객체를 할당해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사용이 끝난 후에는 다시 커넥션 풀로 회수 하는 방법을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한번 만들어져서 사용된 커넥션 객체는 다시 커넥션 풀</a:t>
            </a:r>
            <a:r>
              <a:rPr lang="en-US" altLang="ko-KR" dirty="0" smtClean="0"/>
              <a:t>(connection pools)</a:t>
            </a:r>
            <a:r>
              <a:rPr lang="ko-KR" altLang="en-US" dirty="0" smtClean="0"/>
              <a:t>로 회수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자카르타 프로젝트의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사용해서 커넥션 풀을 사용하기 위한 순서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설치</a:t>
            </a:r>
          </a:p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설치</a:t>
            </a:r>
          </a:p>
          <a:p>
            <a:pPr lvl="1"/>
            <a:r>
              <a:rPr lang="ko-KR" altLang="en-US" dirty="0" smtClean="0"/>
              <a:t>압축이 해제된 폴더에서 각각 </a:t>
            </a:r>
            <a:r>
              <a:rPr lang="en-US" altLang="ko-KR" dirty="0" smtClean="0"/>
              <a:t>commons-collections-3.2.1.jar, commons-dbcp-1.4.jar , commons-pool-1.6.jar</a:t>
            </a:r>
            <a:r>
              <a:rPr lang="ko-KR" altLang="en-US" dirty="0" smtClean="0"/>
              <a:t>파일을 복사해 공용 라이브러리 폴더인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\lib </a:t>
            </a:r>
            <a:r>
              <a:rPr lang="ko-KR" altLang="en-US" dirty="0" smtClean="0"/>
              <a:t>폴더 및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복사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커넥터인 </a:t>
            </a:r>
            <a:r>
              <a:rPr lang="en-US" altLang="ko-KR" dirty="0" smtClean="0"/>
              <a:t>mysql-connector-java-5.1.23-bin.jar</a:t>
            </a:r>
            <a:r>
              <a:rPr lang="ko-KR" altLang="en-US" dirty="0" smtClean="0"/>
              <a:t>파일을 복사해서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\common\lib </a:t>
            </a:r>
            <a:r>
              <a:rPr lang="ko-KR" altLang="en-US" dirty="0" smtClean="0"/>
              <a:t>폴더에 복사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</a:p>
          <a:p>
            <a:pPr lvl="1"/>
            <a:r>
              <a:rPr lang="ko-KR" altLang="en-US" dirty="0" smtClean="0"/>
              <a:t>실제 서비스 환경인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\conf</a:t>
            </a:r>
            <a:r>
              <a:rPr lang="ko-KR" altLang="en-US" dirty="0" smtClean="0"/>
              <a:t>안에 있는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과 이클립스 가상환경의 </a:t>
            </a:r>
            <a:r>
              <a:rPr lang="en-US" altLang="ko-KR" dirty="0" smtClean="0"/>
              <a:t>[Servers]-[Tomcat v7.0 Server ~]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에 정보 설정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&lt;Resource&gt;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정의해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GlobalNamingResources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&lt;Context&gt;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하위에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추가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42600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</a:p>
          <a:p>
            <a:pPr>
              <a:buNone/>
            </a:pP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9290041"/>
              </p:ext>
            </p:extLst>
          </p:nvPr>
        </p:nvGraphicFramePr>
        <p:xfrm>
          <a:off x="1683488" y="3218374"/>
          <a:ext cx="5760000" cy="310819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&lt;Resource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auth="Container"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type="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javax.sql.DataSource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driverClassName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com.mysql.jdbc.Driver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username="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password="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jsppass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jdbc:mysql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://localhost:3306/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maxWait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="5000"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DBMS</a:t>
            </a:r>
          </a:p>
          <a:p>
            <a:pPr lvl="2"/>
            <a:r>
              <a:rPr lang="en-US" altLang="ko-KR" dirty="0" smtClean="0"/>
              <a:t>http://dev.mysql.com/downloads/ </a:t>
            </a:r>
            <a:r>
              <a:rPr lang="ko-KR" altLang="en-US" dirty="0" smtClean="0"/>
              <a:t>사이트에서 다운로드 받아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다운로드 및 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ko-KR" altLang="en-US" dirty="0" smtClean="0"/>
              <a:t>과 프로그래밍과 연동시 필요</a:t>
            </a:r>
          </a:p>
          <a:p>
            <a:pPr lvl="2"/>
            <a:r>
              <a:rPr lang="en-US" altLang="ko-KR" dirty="0" smtClean="0"/>
              <a:t>http://dev.mysql.com/downloads/</a:t>
            </a:r>
            <a:r>
              <a:rPr lang="ko-KR" altLang="en-US" dirty="0" smtClean="0"/>
              <a:t>에서 다운로드 받아 설치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server.xml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리소스를 사용하려면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다음과 같이 </a:t>
            </a:r>
            <a:r>
              <a:rPr lang="en-US" altLang="ko-KR" dirty="0" smtClean="0"/>
              <a:t>&lt;resource-ref&gt;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8723595"/>
              </p:ext>
            </p:extLst>
          </p:nvPr>
        </p:nvGraphicFramePr>
        <p:xfrm>
          <a:off x="1683694" y="4022316"/>
          <a:ext cx="5760000" cy="2088232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088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&lt;resource-ref&gt;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description&gt;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db&lt;/description&gt;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res-ref-name&gt;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&lt;/res-ref-name&gt;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res-type&gt;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javax.sql.DataSource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&lt;/res-type&gt;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res-auth&gt;Container&lt;/res-auth&gt;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&lt;/resource-ref&gt;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InitialContex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Context </a:t>
            </a:r>
            <a:r>
              <a:rPr lang="en-US" altLang="ko-KR" dirty="0" err="1" smtClean="0"/>
              <a:t>initCtx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InitialContext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(Context) </a:t>
            </a:r>
            <a:r>
              <a:rPr lang="en-US" altLang="ko-KR" dirty="0" err="1" smtClean="0"/>
              <a:t>initCtx.lookup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smtClean="0"/>
              <a:t>")</a:t>
            </a:r>
            <a:r>
              <a:rPr lang="ko-KR" altLang="en-US" smtClean="0"/>
              <a:t>에서“”</a:t>
            </a:r>
            <a:r>
              <a:rPr lang="ko-KR" altLang="en-US" dirty="0" smtClean="0"/>
              <a:t>안에 기술된 이름을 </a:t>
            </a:r>
            <a:r>
              <a:rPr lang="en-US" altLang="ko-KR" dirty="0" smtClean="0"/>
              <a:t>lookup()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찾음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Context </a:t>
            </a:r>
            <a:r>
              <a:rPr lang="en-US" altLang="ko-KR" dirty="0" err="1" smtClean="0"/>
              <a:t>envCtx</a:t>
            </a:r>
            <a:r>
              <a:rPr lang="en-US" altLang="ko-KR" dirty="0" smtClean="0"/>
              <a:t> = </a:t>
            </a:r>
          </a:p>
          <a:p>
            <a:pPr lvl="2">
              <a:buNone/>
            </a:pPr>
            <a:r>
              <a:rPr lang="en-US" altLang="ko-KR" dirty="0" smtClean="0"/>
              <a:t>       (Context)  </a:t>
            </a:r>
            <a:r>
              <a:rPr lang="en-US" altLang="ko-KR" dirty="0" err="1" smtClean="0"/>
              <a:t>initCtx.lookup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");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78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이름으로 찾아낸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객체를 가지고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envCtx.lookup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");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가지고 객체를 얻어내서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 타입으로 형 변환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envCtx.lookup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");</a:t>
            </a:r>
          </a:p>
          <a:p>
            <a:pPr lvl="1">
              <a:lnSpc>
                <a:spcPct val="110000"/>
              </a:lnSpc>
            </a:pPr>
            <a:r>
              <a:rPr lang="en-US" altLang="ko-KR" smtClean="0"/>
              <a:t>ds.getConnection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메소드를사용해서</a:t>
            </a:r>
            <a:r>
              <a:rPr lang="ko-KR" altLang="en-US" dirty="0" smtClean="0"/>
              <a:t> 커넥션 풀로부터 커넥션 객체를 할당 받음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ds.getConnection</a:t>
            </a:r>
            <a:r>
              <a:rPr lang="en-US" altLang="ko-KR" dirty="0" smtClean="0"/>
              <a:t>();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 드라이버 연결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 드라이버는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연동이 필요한 프로젝트에서 설정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프로젝트마다 다른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사용할 수 있게 하기 위한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동적 웹 프로젝트에서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해당드라이버는 반드시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위치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ko-KR" altLang="en-US" dirty="0" smtClean="0"/>
              <a:t>에 데이터베이스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데이터베이스명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0211414"/>
              </p:ext>
            </p:extLst>
          </p:nvPr>
        </p:nvGraphicFramePr>
        <p:xfrm>
          <a:off x="962974" y="4133767"/>
          <a:ext cx="7200800" cy="718566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C:\Program Files\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\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Server 5.5\bin&gt;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mysqladmin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-u root -p create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325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ko-KR" altLang="en-US" dirty="0" smtClean="0"/>
              <a:t>생성된 데이터베이스에 사용자계정 추가 및 권한설정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로컬호스트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접근할 수 있는 권한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모든 서버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에 접근할 수 있는 권한</a:t>
            </a:r>
          </a:p>
          <a:p>
            <a:pPr lvl="1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5298927"/>
              </p:ext>
            </p:extLst>
          </p:nvPr>
        </p:nvGraphicFramePr>
        <p:xfrm>
          <a:off x="1683054" y="3645024"/>
          <a:ext cx="5760000" cy="91363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grant select, insert, update, delete, create, drop, alter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on basicjsp.* to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jspid'@'localhost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identified by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jsppass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0869109"/>
              </p:ext>
            </p:extLst>
          </p:nvPr>
        </p:nvGraphicFramePr>
        <p:xfrm>
          <a:off x="1683054" y="5229200"/>
          <a:ext cx="5760000" cy="91363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641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grant select, insert, update, delete, create, drop, alter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on basicjsp.* to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'@'%'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identified by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jsppass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데이터베이스 커넥션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① 데이터베이스 커넥션을 설정하기 위해 </a:t>
            </a:r>
            <a:r>
              <a:rPr lang="ko-KR" altLang="en-US" dirty="0" err="1" smtClean="0"/>
              <a:t>이클립스창의</a:t>
            </a:r>
            <a:r>
              <a:rPr lang="ko-KR" altLang="en-US" dirty="0" smtClean="0"/>
              <a:t> 아래에 위치한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내용이 표시되면 </a:t>
            </a:r>
            <a:r>
              <a:rPr lang="en-US" altLang="ko-KR" dirty="0" smtClean="0"/>
              <a:t>[Database Connections]</a:t>
            </a:r>
            <a:r>
              <a:rPr lang="ko-KR" altLang="en-US" dirty="0" smtClean="0"/>
              <a:t>항목을 선택 후 마우스 오른쪽 버튼을 눌러 </a:t>
            </a:r>
            <a:r>
              <a:rPr lang="en-US" altLang="ko-KR" dirty="0" smtClean="0"/>
              <a:t>[New...]</a:t>
            </a:r>
            <a:r>
              <a:rPr lang="ko-KR" altLang="en-US" dirty="0" smtClean="0"/>
              <a:t>메뉴를 선택</a:t>
            </a:r>
          </a:p>
          <a:p>
            <a:pPr lvl="1"/>
            <a:r>
              <a:rPr lang="en-US" altLang="ko-KR" dirty="0" smtClean="0"/>
              <a:t>③[New Connection Profile]</a:t>
            </a:r>
            <a:r>
              <a:rPr lang="ko-KR" altLang="en-US" dirty="0" smtClean="0"/>
              <a:t>창이 표시되면</a:t>
            </a:r>
            <a:r>
              <a:rPr lang="en-US" altLang="ko-KR" dirty="0" smtClean="0"/>
              <a:t>, [Connection Profile Type]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선택하고 </a:t>
            </a:r>
            <a:r>
              <a:rPr lang="en-US" altLang="ko-KR" dirty="0" smtClean="0"/>
              <a:t>[Name]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입력 후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버튼을 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④ [Specify a Driver and Connection Details]</a:t>
            </a:r>
            <a:r>
              <a:rPr lang="ko-KR" altLang="en-US" dirty="0" smtClean="0"/>
              <a:t>화면이 표시되면</a:t>
            </a:r>
            <a:r>
              <a:rPr lang="en-US" altLang="ko-KR" dirty="0" smtClean="0"/>
              <a:t>, [Drivers]</a:t>
            </a:r>
            <a:r>
              <a:rPr lang="ko-KR" altLang="en-US" dirty="0" smtClean="0"/>
              <a:t>항목의 </a:t>
            </a:r>
            <a:r>
              <a:rPr lang="en-US" altLang="ko-KR" dirty="0" smtClean="0"/>
              <a:t>[New Driver Definition]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⑤[New Driver Definition]</a:t>
            </a:r>
            <a:r>
              <a:rPr lang="ko-KR" altLang="en-US" dirty="0" smtClean="0"/>
              <a:t>창이 표시되면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[Name/Type], [JAR List], [Properties]</a:t>
            </a:r>
            <a:r>
              <a:rPr lang="ko-KR" altLang="en-US" dirty="0" smtClean="0"/>
              <a:t>탭에 각각 필요한 설정을 차례로 지정 후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버튼 클릭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194</TotalTime>
  <Words>2381</Words>
  <Application>Microsoft Office PowerPoint</Application>
  <PresentationFormat>화면 슬라이드 쇼(4:3)</PresentationFormat>
  <Paragraphs>322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파형</vt:lpstr>
      <vt:lpstr>11장. 데이터베이스와 JSP의 연동</vt:lpstr>
      <vt:lpstr>목차</vt:lpstr>
      <vt:lpstr>데이터베이스의 개요 및 설치</vt:lpstr>
      <vt:lpstr>데이터베이스의 개요 및 설치</vt:lpstr>
      <vt:lpstr>데이터베이스의 개요 및 설치</vt:lpstr>
      <vt:lpstr>데이터베이스의 개요 및 설치</vt:lpstr>
      <vt:lpstr>데이터베이스의 개요 및 설치</vt:lpstr>
      <vt:lpstr>이클립스에서 [Data Source Explorer]뷰를 사용한 데이터베이스 직접 제어</vt:lpstr>
      <vt:lpstr>이클립스에서 [Data Source Explorer]뷰를 사용한 데이터베이스 직접 제어</vt:lpstr>
      <vt:lpstr>이클립스에서 [Data Source Explorer]뷰를 사용한 데이터베이스 직접 제어</vt:lpstr>
      <vt:lpstr>이클립스에서 [Data Source Explorer]뷰를 사용한 데이터베이스 직접 제어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31</cp:revision>
  <dcterms:created xsi:type="dcterms:W3CDTF">2013-09-17T23:14:30Z</dcterms:created>
  <dcterms:modified xsi:type="dcterms:W3CDTF">2017-04-14T08:24:56Z</dcterms:modified>
</cp:coreProperties>
</file>