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59" r:id="rId8"/>
    <p:sldId id="264" r:id="rId9"/>
    <p:sldId id="266" r:id="rId10"/>
    <p:sldId id="260" r:id="rId11"/>
    <p:sldId id="267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5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rgbClr val="FF6600"/>
              </a:gs>
              <a:gs pos="90000">
                <a:schemeClr val="accent5">
                  <a:lumMod val="20000"/>
                  <a:lumOff val="8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rgbClr val="FFC000">
                <a:alpha val="29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rgbClr val="FFC000">
                <a:alpha val="4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 b="1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2017-04-14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2017-04-14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2017-04-14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2017-04-14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rgbClr val="FF6600"/>
              </a:gs>
              <a:gs pos="90000">
                <a:schemeClr val="accent5">
                  <a:lumMod val="20000"/>
                  <a:lumOff val="8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rgbClr val="FFC000">
              <a:alpha val="29000"/>
            </a:srgb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rgbClr val="FFC000">
              <a:alpha val="40000"/>
            </a:srgb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2017-04-14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2017-04-14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2017-04-14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2017-04-14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2017-04-14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2017-04-14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2017-04-14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rgbClr val="FF6600"/>
              </a:gs>
              <a:gs pos="90000">
                <a:schemeClr val="accent5">
                  <a:lumMod val="20000"/>
                  <a:lumOff val="8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rgbClr val="FFC000">
                <a:alpha val="29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rgbClr val="FFC000">
                <a:alpha val="4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4A73E1A6-FD5B-410B-8D77-29923B500F0F}" type="datetimeFigureOut">
              <a:rPr lang="ko-KR" altLang="en-US" smtClean="0"/>
              <a:pPr/>
              <a:t>2017-04-14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95536" y="1412777"/>
            <a:ext cx="8458200" cy="936104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b="1" dirty="0" smtClean="0">
                <a:solidFill>
                  <a:schemeClr val="tx1"/>
                </a:solidFill>
                <a:latin typeface="+mj-ea"/>
              </a:rPr>
              <a:t>4</a:t>
            </a:r>
            <a:r>
              <a:rPr lang="ko-KR" altLang="en-US" b="1" dirty="0" smtClean="0">
                <a:solidFill>
                  <a:schemeClr val="tx1"/>
                </a:solidFill>
                <a:latin typeface="+mj-ea"/>
              </a:rPr>
              <a:t>장</a:t>
            </a:r>
            <a:r>
              <a:rPr lang="en-US" altLang="ko-KR" b="1" dirty="0" smtClean="0">
                <a:solidFill>
                  <a:schemeClr val="tx1"/>
                </a:solidFill>
                <a:latin typeface="+mj-ea"/>
              </a:rPr>
              <a:t>.</a:t>
            </a:r>
            <a:r>
              <a:rPr lang="ko-KR" altLang="en-US" b="1" dirty="0" smtClean="0">
                <a:solidFill>
                  <a:schemeClr val="tx1"/>
                </a:solidFill>
                <a:latin typeface="+mj-ea"/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  <a:latin typeface="+mj-ea"/>
              </a:rPr>
              <a:t>JSP </a:t>
            </a:r>
            <a:r>
              <a:rPr lang="ko-KR" altLang="en-US" sz="4000" b="1" dirty="0" smtClean="0">
                <a:solidFill>
                  <a:schemeClr val="tx1"/>
                </a:solidFill>
                <a:latin typeface="+mj-ea"/>
              </a:rPr>
              <a:t>페이지의 </a:t>
            </a:r>
            <a:r>
              <a:rPr lang="ko-KR" altLang="en-US" sz="4000" b="1" dirty="0" err="1" smtClean="0">
                <a:solidFill>
                  <a:schemeClr val="tx1"/>
                </a:solidFill>
                <a:latin typeface="+mj-ea"/>
              </a:rPr>
              <a:t>디렉티브</a:t>
            </a:r>
            <a:r>
              <a:rPr lang="en-US" altLang="ko-KR" sz="4000" b="1" dirty="0" smtClean="0">
                <a:solidFill>
                  <a:schemeClr val="tx1"/>
                </a:solidFill>
                <a:latin typeface="+mj-ea"/>
              </a:rPr>
              <a:t>(Directive)</a:t>
            </a:r>
            <a:endParaRPr lang="ko-KR" altLang="en-US" sz="4000" b="1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493405" y="2780928"/>
            <a:ext cx="8262462" cy="1800200"/>
          </a:xfrm>
          <a:prstGeom prst="rect">
            <a:avLst/>
          </a:prstGeom>
        </p:spPr>
        <p:txBody>
          <a:bodyPr vert="horz" anchor="b">
            <a:normAutofit fontScale="85000" lnSpcReduction="20000"/>
          </a:bodyPr>
          <a:lstStyle/>
          <a:p>
            <a:pPr algn="just">
              <a:lnSpc>
                <a:spcPct val="160000"/>
              </a:lnSpc>
            </a:pPr>
            <a:r>
              <a:rPr lang="ko-KR" altLang="en-US" sz="2400" b="1" dirty="0" smtClean="0"/>
              <a:t>이 장에서 배울 내용 </a:t>
            </a:r>
            <a:r>
              <a:rPr lang="en-US" altLang="ko-KR" sz="2400" dirty="0" smtClean="0"/>
              <a:t>: JSP</a:t>
            </a:r>
            <a:r>
              <a:rPr lang="ko-KR" altLang="en-US" sz="2400" dirty="0" smtClean="0"/>
              <a:t>페이지를 구성하는 </a:t>
            </a:r>
            <a:r>
              <a:rPr lang="ko-KR" altLang="en-US" sz="2400" dirty="0" err="1" smtClean="0"/>
              <a:t>구성요소중</a:t>
            </a:r>
            <a:r>
              <a:rPr lang="ko-KR" altLang="en-US" sz="2400" dirty="0" smtClean="0"/>
              <a:t> 하나인 </a:t>
            </a:r>
            <a:r>
              <a:rPr lang="ko-KR" altLang="en-US" sz="2400" dirty="0" err="1" smtClean="0"/>
              <a:t>디렉티브에</a:t>
            </a:r>
            <a:r>
              <a:rPr lang="ko-KR" altLang="en-US" sz="2400" dirty="0" smtClean="0"/>
              <a:t> 대해 학습한다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웹 브라우저가 요청한 </a:t>
            </a:r>
            <a:r>
              <a:rPr lang="en-US" altLang="ko-KR" sz="2400" dirty="0" smtClean="0"/>
              <a:t>JSP </a:t>
            </a:r>
            <a:r>
              <a:rPr lang="ko-KR" altLang="en-US" sz="2400" dirty="0" smtClean="0"/>
              <a:t>페이지가 실행이 될 때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필요한 설정 정보의 지정에 사용되는 </a:t>
            </a:r>
            <a:r>
              <a:rPr lang="en-US" altLang="ko-KR" sz="2400" dirty="0" smtClean="0"/>
              <a:t>JSP </a:t>
            </a:r>
            <a:r>
              <a:rPr lang="ko-KR" altLang="en-US" sz="2400" dirty="0" smtClean="0"/>
              <a:t>페이지의 </a:t>
            </a:r>
            <a:r>
              <a:rPr lang="ko-KR" altLang="en-US" sz="2400" dirty="0" err="1" smtClean="0"/>
              <a:t>디렉티브는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page, include, </a:t>
            </a:r>
            <a:r>
              <a:rPr lang="en-US" altLang="ko-KR" sz="2400" dirty="0" err="1" smtClean="0"/>
              <a:t>taglib</a:t>
            </a:r>
            <a:r>
              <a:rPr lang="ko-KR" altLang="en-US" sz="2400" dirty="0" smtClean="0"/>
              <a:t>의 세 가지 디렉티브가 있는데 각각 이들에 대해 학습한다</a:t>
            </a:r>
            <a:r>
              <a:rPr lang="en-US" altLang="ko-KR" sz="2400" dirty="0" smtClean="0"/>
              <a:t>.</a:t>
            </a:r>
            <a:endParaRPr lang="ko-KR" altLang="en-US" sz="2400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63441" y="2636912"/>
            <a:ext cx="7408333" cy="3450696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&lt;%@ </a:t>
            </a:r>
            <a:r>
              <a:rPr lang="en-US" altLang="ko-KR" dirty="0" err="1" smtClean="0"/>
              <a:t>taglib</a:t>
            </a:r>
            <a:r>
              <a:rPr lang="en-US" altLang="ko-KR" dirty="0" smtClean="0"/>
              <a:t>%&gt; </a:t>
            </a:r>
          </a:p>
          <a:p>
            <a:r>
              <a:rPr lang="en-US" altLang="ko-KR" dirty="0" err="1" smtClean="0"/>
              <a:t>taglib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디렉티브는</a:t>
            </a:r>
            <a:r>
              <a:rPr lang="ko-KR" altLang="en-US" dirty="0" smtClean="0"/>
              <a:t> 표현 언어</a:t>
            </a:r>
            <a:r>
              <a:rPr lang="en-US" altLang="ko-KR" dirty="0" smtClean="0"/>
              <a:t>(EL :Expression Language), JSTL(JSP Standard Tag Library), </a:t>
            </a:r>
            <a:r>
              <a:rPr lang="ko-KR" altLang="en-US" dirty="0" err="1" smtClean="0"/>
              <a:t>커스텀</a:t>
            </a:r>
            <a:r>
              <a:rPr lang="ko-KR" altLang="en-US" dirty="0" smtClean="0"/>
              <a:t> 태그</a:t>
            </a:r>
            <a:r>
              <a:rPr lang="en-US" altLang="ko-KR" dirty="0" smtClean="0"/>
              <a:t>(Custom Tag)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페이지 내에 사용할 때 사용됨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>
                <a:latin typeface="+mj-ea"/>
              </a:rPr>
              <a:t>taglib</a:t>
            </a:r>
            <a:r>
              <a:rPr lang="en-US" altLang="ko-KR" dirty="0" smtClean="0">
                <a:latin typeface="+mj-ea"/>
              </a:rPr>
              <a:t> </a:t>
            </a:r>
            <a:r>
              <a:rPr lang="ko-KR" altLang="en-US" dirty="0" err="1" smtClean="0">
                <a:latin typeface="+mj-ea"/>
              </a:rPr>
              <a:t>디렉티브</a:t>
            </a:r>
            <a:r>
              <a:rPr lang="en-US" altLang="ko-KR" dirty="0" smtClean="0">
                <a:latin typeface="+mj-ea"/>
              </a:rPr>
              <a:t> (Directive) </a:t>
            </a:r>
            <a:endParaRPr lang="en-US" altLang="ko-KR" dirty="0">
              <a:latin typeface="+mj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4454" y="2675467"/>
            <a:ext cx="7560000" cy="3450696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사용방법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&lt;%@ </a:t>
            </a:r>
            <a:r>
              <a:rPr lang="en-US" altLang="ko-KR" dirty="0" err="1" smtClean="0"/>
              <a:t>taglib</a:t>
            </a:r>
            <a:r>
              <a:rPr lang="en-US" altLang="ko-KR" dirty="0" smtClean="0"/>
              <a:t> prefix="</a:t>
            </a:r>
            <a:r>
              <a:rPr lang="en-US" altLang="ko-KR" b="1" dirty="0" smtClean="0"/>
              <a:t>c</a:t>
            </a:r>
            <a:r>
              <a:rPr lang="en-US" altLang="ko-KR" dirty="0" smtClean="0"/>
              <a:t>" </a:t>
            </a:r>
            <a:r>
              <a:rPr lang="en-US" altLang="ko-KR" dirty="0" err="1" smtClean="0"/>
              <a:t>uri</a:t>
            </a:r>
            <a:r>
              <a:rPr lang="en-US" altLang="ko-KR" dirty="0" smtClean="0"/>
              <a:t>="http://java.sun.com/jsp/jstl/core" %&gt;</a:t>
            </a:r>
            <a:endParaRPr lang="ko-KR" altLang="en-US" dirty="0" smtClean="0"/>
          </a:p>
          <a:p>
            <a:pPr lvl="1">
              <a:buNone/>
            </a:pPr>
            <a:r>
              <a:rPr lang="en-US" altLang="ko-KR" dirty="0" smtClean="0"/>
              <a:t>--</a:t>
            </a:r>
            <a:r>
              <a:rPr lang="ko-KR" altLang="en-US" dirty="0" smtClean="0"/>
              <a:t>중략</a:t>
            </a:r>
            <a:r>
              <a:rPr lang="en-US" altLang="ko-KR" dirty="0" smtClean="0"/>
              <a:t>--</a:t>
            </a:r>
            <a:endParaRPr lang="ko-KR" altLang="en-US" dirty="0" smtClean="0"/>
          </a:p>
          <a:p>
            <a:pPr lvl="1">
              <a:buNone/>
            </a:pPr>
            <a:r>
              <a:rPr lang="en-US" altLang="ko-KR" dirty="0" smtClean="0"/>
              <a:t>&lt;</a:t>
            </a:r>
            <a:r>
              <a:rPr lang="en-US" altLang="ko-KR" b="1" dirty="0" smtClean="0"/>
              <a:t>c</a:t>
            </a:r>
            <a:r>
              <a:rPr lang="en-US" altLang="ko-KR" dirty="0" smtClean="0"/>
              <a:t>:set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="</a:t>
            </a:r>
            <a:r>
              <a:rPr lang="en-US" altLang="ko-KR" dirty="0" err="1" smtClean="0"/>
              <a:t>aInt</a:t>
            </a:r>
            <a:r>
              <a:rPr lang="en-US" altLang="ko-KR" dirty="0" smtClean="0"/>
              <a:t>" value="123"%&gt;</a:t>
            </a:r>
            <a:endParaRPr lang="ko-KR" altLang="en-US" dirty="0" smtClean="0"/>
          </a:p>
          <a:p>
            <a:pPr lvl="1"/>
            <a:r>
              <a:rPr lang="en-US" altLang="ko-KR" dirty="0" smtClean="0"/>
              <a:t>prefix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별명과 같은 역할</a:t>
            </a:r>
            <a:r>
              <a:rPr lang="en-US" altLang="ko-KR" dirty="0" smtClean="0"/>
              <a:t>, prefix</a:t>
            </a:r>
            <a:r>
              <a:rPr lang="ko-KR" altLang="en-US" dirty="0" smtClean="0"/>
              <a:t>속성의 값을 사용하면 </a:t>
            </a:r>
            <a:r>
              <a:rPr lang="en-US" altLang="ko-KR" dirty="0" err="1" smtClean="0"/>
              <a:t>uri</a:t>
            </a:r>
            <a:r>
              <a:rPr lang="ko-KR" altLang="en-US" dirty="0" smtClean="0"/>
              <a:t>속성의 값을 사용하는 것과 같음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/>
              <a:t>uri</a:t>
            </a:r>
            <a:r>
              <a:rPr lang="ko-KR" altLang="en-US" dirty="0" smtClean="0"/>
              <a:t>속성 </a:t>
            </a:r>
            <a:r>
              <a:rPr lang="en-US" altLang="ko-KR" dirty="0" smtClean="0"/>
              <a:t>:  </a:t>
            </a:r>
            <a:r>
              <a:rPr lang="ko-KR" altLang="en-US" dirty="0" smtClean="0"/>
              <a:t>사용자가 정의한 어떤 태그의 설정 정보를 가짐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>
                <a:latin typeface="+mj-ea"/>
              </a:rPr>
              <a:t>taglib</a:t>
            </a:r>
            <a:r>
              <a:rPr lang="en-US" altLang="ko-KR" dirty="0" smtClean="0">
                <a:latin typeface="+mj-ea"/>
              </a:rPr>
              <a:t> </a:t>
            </a:r>
            <a:r>
              <a:rPr lang="ko-KR" altLang="en-US" dirty="0" err="1" smtClean="0">
                <a:latin typeface="+mj-ea"/>
              </a:rPr>
              <a:t>디렉티브</a:t>
            </a:r>
            <a:r>
              <a:rPr lang="en-US" altLang="ko-KR" dirty="0" smtClean="0">
                <a:latin typeface="+mj-ea"/>
              </a:rPr>
              <a:t> (Directive) </a:t>
            </a:r>
            <a:endParaRPr lang="en-US" altLang="ko-KR" dirty="0">
              <a:latin typeface="+mj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2067" y="2564904"/>
            <a:ext cx="7408333" cy="3450696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page </a:t>
            </a:r>
            <a:r>
              <a:rPr lang="ko-KR" altLang="en-US" dirty="0" err="1" smtClean="0"/>
              <a:t>디렉티브</a:t>
            </a:r>
            <a:r>
              <a:rPr lang="en-US" altLang="ko-KR" dirty="0" smtClean="0"/>
              <a:t>(Directive) - &lt;%@ page%&gt;</a:t>
            </a:r>
          </a:p>
          <a:p>
            <a:r>
              <a:rPr lang="en-US" altLang="ko-KR" dirty="0" smtClean="0"/>
              <a:t>include </a:t>
            </a:r>
            <a:r>
              <a:rPr lang="ko-KR" altLang="en-US" dirty="0" err="1" smtClean="0"/>
              <a:t>디렉티브</a:t>
            </a:r>
            <a:r>
              <a:rPr lang="en-US" altLang="ko-KR" dirty="0" smtClean="0"/>
              <a:t>(Directive) - &lt;%@ include%&gt;</a:t>
            </a:r>
          </a:p>
          <a:p>
            <a:r>
              <a:rPr lang="en-US" altLang="ko-KR" dirty="0" err="1" smtClean="0"/>
              <a:t>taglib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디렉티브</a:t>
            </a:r>
            <a:r>
              <a:rPr lang="ko-KR" altLang="en-US" dirty="0" smtClean="0"/>
              <a:t> </a:t>
            </a:r>
            <a:r>
              <a:rPr lang="en-US" altLang="ko-KR" dirty="0" smtClean="0"/>
              <a:t>- &lt;%@ </a:t>
            </a:r>
            <a:r>
              <a:rPr lang="en-US" altLang="ko-KR" dirty="0" err="1" smtClean="0"/>
              <a:t>taglib</a:t>
            </a:r>
            <a:r>
              <a:rPr lang="en-US" altLang="ko-KR" dirty="0" smtClean="0"/>
              <a:t>%&gt; 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2067" y="2570592"/>
            <a:ext cx="7408333" cy="3450696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&lt;%@ page%&gt;</a:t>
            </a:r>
          </a:p>
          <a:p>
            <a:r>
              <a:rPr lang="en-US" altLang="ko-KR" dirty="0" smtClean="0"/>
              <a:t>JSP </a:t>
            </a:r>
            <a:r>
              <a:rPr lang="ko-KR" altLang="en-US" dirty="0" smtClean="0"/>
              <a:t>페이지에 대한 정보는 </a:t>
            </a:r>
            <a:r>
              <a:rPr lang="en-US" altLang="ko-KR" dirty="0" smtClean="0"/>
              <a:t>page </a:t>
            </a:r>
            <a:r>
              <a:rPr lang="ko-KR" altLang="en-US" dirty="0" err="1" smtClean="0"/>
              <a:t>디렉티브</a:t>
            </a:r>
            <a:r>
              <a:rPr lang="en-US" altLang="ko-KR" dirty="0" smtClean="0"/>
              <a:t>(Directive)</a:t>
            </a:r>
            <a:r>
              <a:rPr lang="ko-KR" altLang="en-US" dirty="0" smtClean="0"/>
              <a:t>의 속성들을 사용해서 정의</a:t>
            </a:r>
            <a:endParaRPr lang="en-US" altLang="ko-KR" dirty="0" smtClean="0"/>
          </a:p>
          <a:p>
            <a:r>
              <a:rPr lang="ko-KR" altLang="en-US" dirty="0" smtClean="0"/>
              <a:t>생성되는 문서의 타입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스크립팅언어</a:t>
            </a:r>
            <a:r>
              <a:rPr lang="en-US" altLang="ko-KR" dirty="0" smtClean="0"/>
              <a:t>, import</a:t>
            </a:r>
            <a:r>
              <a:rPr lang="ko-KR" altLang="en-US" dirty="0" smtClean="0"/>
              <a:t>할 클래스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세션 및 버퍼의 사용여부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버퍼의 크기 등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페이지에서 </a:t>
            </a:r>
            <a:r>
              <a:rPr lang="ko-KR" altLang="en-US" smtClean="0"/>
              <a:t>필요한 설정 정보를 </a:t>
            </a:r>
            <a:r>
              <a:rPr lang="ko-KR" altLang="en-US" dirty="0" smtClean="0"/>
              <a:t>지정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+mj-ea"/>
              </a:rPr>
              <a:t>page </a:t>
            </a:r>
            <a:r>
              <a:rPr lang="ko-KR" altLang="en-US" dirty="0" err="1" smtClean="0">
                <a:latin typeface="+mj-ea"/>
              </a:rPr>
              <a:t>디렉티브</a:t>
            </a:r>
            <a:r>
              <a:rPr lang="en-US" altLang="ko-KR" dirty="0" smtClean="0">
                <a:latin typeface="+mj-ea"/>
              </a:rPr>
              <a:t>(Directive)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4800" y="2274242"/>
            <a:ext cx="8686800" cy="938734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page </a:t>
            </a:r>
            <a:r>
              <a:rPr lang="ko-KR" altLang="en-US" dirty="0" err="1" smtClean="0"/>
              <a:t>디렉티브</a:t>
            </a:r>
            <a:r>
              <a:rPr lang="en-US" altLang="ko-KR" dirty="0" smtClean="0"/>
              <a:t>(Directive)</a:t>
            </a:r>
            <a:r>
              <a:rPr lang="ko-KR" altLang="en-US" dirty="0" smtClean="0"/>
              <a:t>의 속성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+mj-ea"/>
              </a:rPr>
              <a:t>page </a:t>
            </a:r>
            <a:r>
              <a:rPr lang="ko-KR" altLang="en-US" dirty="0" err="1" smtClean="0">
                <a:latin typeface="+mj-ea"/>
              </a:rPr>
              <a:t>디렉티브</a:t>
            </a:r>
            <a:r>
              <a:rPr lang="en-US" altLang="ko-KR" dirty="0" smtClean="0">
                <a:latin typeface="+mj-ea"/>
              </a:rPr>
              <a:t>(Directive)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98603602"/>
              </p:ext>
            </p:extLst>
          </p:nvPr>
        </p:nvGraphicFramePr>
        <p:xfrm>
          <a:off x="467544" y="2780928"/>
          <a:ext cx="8424936" cy="3923064"/>
        </p:xfrm>
        <a:graphic>
          <a:graphicData uri="http://schemas.openxmlformats.org/drawingml/2006/table">
            <a:tbl>
              <a:tblPr/>
              <a:tblGrid>
                <a:gridCol w="1440426"/>
                <a:gridCol w="1813042"/>
                <a:gridCol w="2292119"/>
                <a:gridCol w="2879349"/>
              </a:tblGrid>
              <a:tr h="1550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 err="1">
                          <a:solidFill>
                            <a:srgbClr val="000000"/>
                          </a:solidFill>
                          <a:latin typeface="굴림"/>
                        </a:rPr>
                        <a:t>속성명</a:t>
                      </a:r>
                      <a:endParaRPr lang="ko-KR" altLang="en-US" sz="16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9930" marR="9930" marT="9930" marB="99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rgbClr val="000000"/>
                          </a:solidFill>
                          <a:latin typeface="굴림"/>
                        </a:rPr>
                        <a:t>속성의 기본값</a:t>
                      </a:r>
                      <a:endParaRPr lang="ko-KR" altLang="en-US" sz="16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9930" marR="9930" marT="9930" marB="99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rgbClr val="000000"/>
                          </a:solidFill>
                          <a:latin typeface="굴림"/>
                        </a:rPr>
                        <a:t>사용법</a:t>
                      </a:r>
                      <a:endParaRPr lang="ko-KR" altLang="en-US" sz="16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9930" marR="9930" marT="9930" marB="99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smtClean="0">
                          <a:solidFill>
                            <a:srgbClr val="000000"/>
                          </a:solidFill>
                          <a:latin typeface="굴림"/>
                        </a:rPr>
                        <a:t>속성 설명</a:t>
                      </a:r>
                      <a:endParaRPr lang="ko-KR" altLang="en-US" sz="16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9930" marR="9930" marT="9930" marB="99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9028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info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9930" marR="9930" marT="9930" marB="99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rgbClr val="000000"/>
                        </a:solidFill>
                        <a:latin typeface="굴림"/>
                        <a:ea typeface="굴림"/>
                      </a:endParaRPr>
                    </a:p>
                  </a:txBody>
                  <a:tcPr marL="9930" marR="9930" marT="9930" marB="99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info="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설명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... "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9930" marR="9930" marT="9930" marB="99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페이지를 설명해 주는 문자열을 지정하는 속성</a:t>
                      </a:r>
                    </a:p>
                  </a:txBody>
                  <a:tcPr marL="9930" marR="9930" marT="9930" marB="99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9028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language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9930" marR="9930" marT="9930" marB="99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"java"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9930" marR="9930" marT="9930" marB="99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language="java"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9930" marR="9930" marT="9930" marB="99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JSP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페이지의 스크립트 요소에서 사용할 언어를 지정하는 속성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9930" marR="9930" marT="9930" marB="99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9028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contentType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  <a:ea typeface="굴림"/>
                      </a:endParaRPr>
                    </a:p>
                  </a:txBody>
                  <a:tcPr marL="9930" marR="9930" marT="9930" marB="99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"text/html;charset=ISO-8859-1"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9930" marR="9930" marT="9930" marB="99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contentType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="text/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html;charset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=utf-8"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9930" marR="9930" marT="9930" marB="99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JSP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페이지가 생성할 문서의 타입을 지정하는 속성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9930" marR="9930" marT="9930" marB="99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9028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extends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9930" marR="9930" marT="9930" marB="99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solidFill>
                          <a:srgbClr val="000000"/>
                        </a:solidFill>
                        <a:latin typeface="굴림"/>
                        <a:ea typeface="굴림"/>
                      </a:endParaRPr>
                    </a:p>
                  </a:txBody>
                  <a:tcPr marL="9930" marR="9930" marT="9930" marB="99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extends="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system.MasterClass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"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9930" marR="9930" marT="9930" marB="99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자신이 상속 받을 클래스를 지정할 때 사용하는 속성</a:t>
                      </a:r>
                    </a:p>
                  </a:txBody>
                  <a:tcPr marL="9930" marR="9930" marT="9930" marB="99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9028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import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  <a:ea typeface="굴림"/>
                      </a:endParaRPr>
                    </a:p>
                  </a:txBody>
                  <a:tcPr marL="9930" marR="9930" marT="9930" marB="99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solidFill>
                          <a:srgbClr val="000000"/>
                        </a:solidFill>
                        <a:latin typeface="굴림"/>
                        <a:ea typeface="굴림"/>
                      </a:endParaRPr>
                    </a:p>
                  </a:txBody>
                  <a:tcPr marL="9930" marR="9930" marT="9930" marB="99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import="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java.util.Vector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"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import="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java.util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.*"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9930" marR="9930" marT="9930" marB="99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다른 패키지에 있는 클래스를 가져다 쓸 때 사용하는 속성</a:t>
                      </a:r>
                    </a:p>
                  </a:txBody>
                  <a:tcPr marL="9930" marR="9930" marT="9930" marB="99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4800" y="2274242"/>
            <a:ext cx="8686800" cy="938734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page </a:t>
            </a:r>
            <a:r>
              <a:rPr lang="ko-KR" altLang="en-US" dirty="0" err="1" smtClean="0"/>
              <a:t>디렉티브</a:t>
            </a:r>
            <a:r>
              <a:rPr lang="en-US" altLang="ko-KR" dirty="0" smtClean="0"/>
              <a:t>(Directive)</a:t>
            </a:r>
            <a:r>
              <a:rPr lang="ko-KR" altLang="en-US" dirty="0" smtClean="0"/>
              <a:t>의 속성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+mj-ea"/>
              </a:rPr>
              <a:t>page </a:t>
            </a:r>
            <a:r>
              <a:rPr lang="ko-KR" altLang="en-US" dirty="0" err="1" smtClean="0">
                <a:latin typeface="+mj-ea"/>
              </a:rPr>
              <a:t>디렉티브</a:t>
            </a:r>
            <a:r>
              <a:rPr lang="en-US" altLang="ko-KR" dirty="0" smtClean="0">
                <a:latin typeface="+mj-ea"/>
              </a:rPr>
              <a:t>(Directive)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577784483"/>
              </p:ext>
            </p:extLst>
          </p:nvPr>
        </p:nvGraphicFramePr>
        <p:xfrm>
          <a:off x="683568" y="2996952"/>
          <a:ext cx="7776864" cy="3561828"/>
        </p:xfrm>
        <a:graphic>
          <a:graphicData uri="http://schemas.openxmlformats.org/drawingml/2006/table">
            <a:tbl>
              <a:tblPr/>
              <a:tblGrid>
                <a:gridCol w="1329624"/>
                <a:gridCol w="1673577"/>
                <a:gridCol w="2115802"/>
                <a:gridCol w="2657861"/>
              </a:tblGrid>
              <a:tr h="1550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 err="1">
                          <a:solidFill>
                            <a:srgbClr val="000000"/>
                          </a:solidFill>
                          <a:latin typeface="굴림"/>
                        </a:rPr>
                        <a:t>속성명</a:t>
                      </a:r>
                      <a:endParaRPr lang="ko-KR" altLang="en-US" sz="16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9930" marR="9930" marT="9930" marB="99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rgbClr val="000000"/>
                          </a:solidFill>
                          <a:latin typeface="굴림"/>
                        </a:rPr>
                        <a:t>속성의 기본값</a:t>
                      </a:r>
                      <a:endParaRPr lang="ko-KR" altLang="en-US" sz="16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9930" marR="9930" marT="9930" marB="99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rgbClr val="000000"/>
                          </a:solidFill>
                          <a:latin typeface="굴림"/>
                        </a:rPr>
                        <a:t>사용법</a:t>
                      </a:r>
                      <a:endParaRPr lang="ko-KR" altLang="en-US" sz="16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9930" marR="9930" marT="9930" marB="99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smtClean="0">
                          <a:solidFill>
                            <a:srgbClr val="000000"/>
                          </a:solidFill>
                          <a:latin typeface="굴림"/>
                        </a:rPr>
                        <a:t>속성 설명</a:t>
                      </a:r>
                      <a:endParaRPr lang="ko-KR" altLang="en-US" sz="16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9930" marR="9930" marT="9930" marB="99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9028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session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9930" marR="9930" marT="9930" marB="99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“true”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9930" marR="9930" marT="9930" marB="99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session="true"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9930" marR="9930" marT="9930" marB="99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HttpSession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을 사용할지 여부를 지정하는 속성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9930" marR="9930" marT="9930" marB="99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9028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buffer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9930" marR="9930" marT="9930" marB="99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"8kb"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9930" marR="9930" marT="9930" marB="99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buffer="10kb"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buffer="none"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9930" marR="9930" marT="9930" marB="99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JSP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페이지의 출력버퍼의 크기를 지정하는 속성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9930" marR="9930" marT="9930" marB="99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2549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autoFlush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9930" marR="9930" marT="9930" marB="99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“true”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9930" marR="9930" marT="9930" marB="99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autoFlush="false"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9930" marR="9930" marT="9930" marB="99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출력버퍼가 다 찰 경우에 저장되어 있는 내용의 처리를 설정 하는 속성</a:t>
                      </a:r>
                    </a:p>
                  </a:txBody>
                  <a:tcPr marL="9930" marR="9930" marT="9930" marB="99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9028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isThreadSafe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9930" marR="9930" marT="9930" marB="99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“true”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9930" marR="9930" marT="9930" marB="99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isThreadSafe="true"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9930" marR="9930" marT="9930" marB="99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현재 페이지에 </a:t>
                      </a:r>
                      <a:r>
                        <a:rPr lang="ko-KR" altLang="en-US" sz="1400" dirty="0" err="1">
                          <a:solidFill>
                            <a:srgbClr val="000000"/>
                          </a:solidFill>
                          <a:latin typeface="굴림"/>
                        </a:rPr>
                        <a:t>다중쓰레드를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 허용할지 여부를 설정하는 속성</a:t>
                      </a:r>
                    </a:p>
                  </a:txBody>
                  <a:tcPr marL="9930" marR="9930" marT="9930" marB="99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4800" y="2274242"/>
            <a:ext cx="8686800" cy="938734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page </a:t>
            </a:r>
            <a:r>
              <a:rPr lang="ko-KR" altLang="en-US" dirty="0" err="1" smtClean="0"/>
              <a:t>디렉티브</a:t>
            </a:r>
            <a:r>
              <a:rPr lang="en-US" altLang="ko-KR" dirty="0" smtClean="0"/>
              <a:t>(Directive)</a:t>
            </a:r>
            <a:r>
              <a:rPr lang="ko-KR" altLang="en-US" dirty="0" smtClean="0"/>
              <a:t>의 속성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+mj-ea"/>
              </a:rPr>
              <a:t>page </a:t>
            </a:r>
            <a:r>
              <a:rPr lang="ko-KR" altLang="en-US" dirty="0" err="1" smtClean="0">
                <a:latin typeface="+mj-ea"/>
              </a:rPr>
              <a:t>디렉티브</a:t>
            </a:r>
            <a:r>
              <a:rPr lang="en-US" altLang="ko-KR" dirty="0" smtClean="0">
                <a:latin typeface="+mj-ea"/>
              </a:rPr>
              <a:t>(Directive)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82675993"/>
              </p:ext>
            </p:extLst>
          </p:nvPr>
        </p:nvGraphicFramePr>
        <p:xfrm>
          <a:off x="683568" y="3068960"/>
          <a:ext cx="7776864" cy="3220452"/>
        </p:xfrm>
        <a:graphic>
          <a:graphicData uri="http://schemas.openxmlformats.org/drawingml/2006/table">
            <a:tbl>
              <a:tblPr/>
              <a:tblGrid>
                <a:gridCol w="1329624"/>
                <a:gridCol w="1673577"/>
                <a:gridCol w="2115802"/>
                <a:gridCol w="2657861"/>
              </a:tblGrid>
              <a:tr h="1550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 err="1">
                          <a:solidFill>
                            <a:srgbClr val="000000"/>
                          </a:solidFill>
                          <a:latin typeface="굴림"/>
                        </a:rPr>
                        <a:t>속성명</a:t>
                      </a:r>
                      <a:endParaRPr lang="ko-KR" altLang="en-US" sz="16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9930" marR="9930" marT="9930" marB="99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rgbClr val="000000"/>
                          </a:solidFill>
                          <a:latin typeface="굴림"/>
                        </a:rPr>
                        <a:t>속성의 기본값</a:t>
                      </a:r>
                      <a:endParaRPr lang="ko-KR" altLang="en-US" sz="16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9930" marR="9930" marT="9930" marB="99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rgbClr val="000000"/>
                          </a:solidFill>
                          <a:latin typeface="굴림"/>
                        </a:rPr>
                        <a:t>사용법</a:t>
                      </a:r>
                      <a:endParaRPr lang="ko-KR" altLang="en-US" sz="16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9930" marR="9930" marT="9930" marB="99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smtClean="0">
                          <a:solidFill>
                            <a:srgbClr val="000000"/>
                          </a:solidFill>
                          <a:latin typeface="굴림"/>
                        </a:rPr>
                        <a:t>속성 설명</a:t>
                      </a:r>
                      <a:endParaRPr lang="ko-KR" altLang="en-US" sz="16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9930" marR="9930" marT="9930" marB="99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9028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errorPage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9930" marR="9930" marT="9930" marB="99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9930" marR="9930" marT="9930" marB="99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errorPage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="error/fail.jsp"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9930" marR="9930" marT="9930" marB="99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에러발생시 에러를 처리할 페이지를 지정하는 속성</a:t>
                      </a:r>
                    </a:p>
                  </a:txBody>
                  <a:tcPr marL="9930" marR="9930" marT="9930" marB="99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9028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isErrorPage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9930" marR="9930" marT="9930" marB="99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“false”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9930" marR="9930" marT="9930" marB="99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isErrorPage="false"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9930" marR="9930" marT="9930" marB="99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해당페이지를 에러페이지로 지정하는 속성</a:t>
                      </a:r>
                    </a:p>
                  </a:txBody>
                  <a:tcPr marL="9930" marR="9930" marT="9930" marB="99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9028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pageEncoding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9930" marR="9930" marT="9930" marB="99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“ISO-8859-1”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9930" marR="9930" marT="9930" marB="99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pageEncoding="utf-8"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9930" marR="9930" marT="9930" marB="99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해당페이지의 문자 </a:t>
                      </a:r>
                      <a:r>
                        <a:rPr lang="ko-KR" altLang="en-US" sz="1400" dirty="0" err="1">
                          <a:solidFill>
                            <a:srgbClr val="000000"/>
                          </a:solidFill>
                          <a:latin typeface="굴림"/>
                        </a:rPr>
                        <a:t>인코딩을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 지정하는 속성</a:t>
                      </a:r>
                    </a:p>
                  </a:txBody>
                  <a:tcPr marL="9930" marR="9930" marT="9930" marB="99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9028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isELIgnored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9930" marR="9930" marT="9930" marB="99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jsp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버전 및 설정에 따라 다르다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.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9930" marR="9930" marT="9930" marB="99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isELIgnored=“true”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9930" marR="9930" marT="9930" marB="99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표현 언어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(EL)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에 대한 지원여부를 설정하는 속성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9930" marR="9930" marT="9930" marB="99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&lt;%@ include%&gt;</a:t>
            </a:r>
          </a:p>
          <a:p>
            <a:r>
              <a:rPr lang="en-US" altLang="ko-KR" dirty="0" smtClean="0"/>
              <a:t>JSP</a:t>
            </a:r>
            <a:r>
              <a:rPr lang="ko-KR" altLang="en-US" dirty="0" smtClean="0"/>
              <a:t>페이지에서는 여러 </a:t>
            </a:r>
            <a:r>
              <a:rPr lang="en-US" altLang="ko-KR" dirty="0" smtClean="0"/>
              <a:t>JSP </a:t>
            </a:r>
            <a:r>
              <a:rPr lang="ko-KR" altLang="en-US" dirty="0" smtClean="0"/>
              <a:t>페이지에서 공통적으로 사용되는 내용이 있을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이러한 내용을 별도의 파일로 저장해 두었다가 필요한 </a:t>
            </a:r>
            <a:r>
              <a:rPr lang="en-US" altLang="ko-KR" dirty="0" smtClean="0"/>
              <a:t>JSP </a:t>
            </a:r>
            <a:r>
              <a:rPr lang="ko-KR" altLang="en-US" dirty="0" smtClean="0"/>
              <a:t>페이지 내에 삽입할 수 있는 기능을 제공</a:t>
            </a:r>
            <a:endParaRPr lang="en-US" altLang="ko-KR" dirty="0" smtClean="0"/>
          </a:p>
          <a:p>
            <a:r>
              <a:rPr lang="ko-KR" altLang="en-US" dirty="0" smtClean="0"/>
              <a:t>공통적으로 포함될 내용을 가진 파일을 해당 </a:t>
            </a:r>
            <a:r>
              <a:rPr lang="en-US" altLang="ko-KR" dirty="0" smtClean="0"/>
              <a:t>JSP </a:t>
            </a:r>
            <a:r>
              <a:rPr lang="ko-KR" altLang="en-US" dirty="0" smtClean="0"/>
              <a:t>페이지 내에 삽입하는 기능을 제공하는 것이 </a:t>
            </a:r>
            <a:r>
              <a:rPr lang="en-US" altLang="ko-KR" dirty="0" smtClean="0"/>
              <a:t>include </a:t>
            </a:r>
            <a:r>
              <a:rPr lang="ko-KR" altLang="en-US" dirty="0" err="1" smtClean="0"/>
              <a:t>디렉티브</a:t>
            </a:r>
            <a:endParaRPr lang="ko-KR" altLang="en-US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+mj-ea"/>
              </a:rPr>
              <a:t>include </a:t>
            </a:r>
            <a:r>
              <a:rPr lang="ko-KR" altLang="en-US" dirty="0" err="1" smtClean="0">
                <a:latin typeface="+mj-ea"/>
              </a:rPr>
              <a:t>디렉티브</a:t>
            </a:r>
            <a:r>
              <a:rPr lang="en-US" altLang="ko-KR" dirty="0" smtClean="0">
                <a:latin typeface="+mj-ea"/>
              </a:rPr>
              <a:t>(Directive)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2067" y="2138544"/>
            <a:ext cx="7408333" cy="3450696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include </a:t>
            </a:r>
            <a:r>
              <a:rPr lang="ko-KR" altLang="en-US" dirty="0" err="1" smtClean="0"/>
              <a:t>디렉티브는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&lt;%@ include</a:t>
            </a:r>
            <a:r>
              <a:rPr lang="ko-KR" altLang="en-US" dirty="0" smtClean="0"/>
              <a:t>로 시작되며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포함시킬 파일명을 </a:t>
            </a:r>
            <a:r>
              <a:rPr lang="en-US" altLang="ko-KR" dirty="0" smtClean="0"/>
              <a:t>file</a:t>
            </a:r>
            <a:r>
              <a:rPr lang="ko-KR" altLang="en-US" dirty="0" smtClean="0"/>
              <a:t>속성의 값으로 기술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&lt;%@ include file="</a:t>
            </a:r>
            <a:r>
              <a:rPr lang="ko-KR" altLang="en-US" dirty="0" smtClean="0"/>
              <a:t>포함될 파일의 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"%&gt;</a:t>
            </a:r>
          </a:p>
          <a:p>
            <a:r>
              <a:rPr lang="en-US" altLang="ko-KR" dirty="0" smtClean="0"/>
              <a:t>include </a:t>
            </a:r>
            <a:r>
              <a:rPr lang="ko-KR" altLang="en-US" dirty="0" err="1" smtClean="0"/>
              <a:t>디렉티브의</a:t>
            </a:r>
            <a:r>
              <a:rPr lang="ko-KR" altLang="en-US" dirty="0" smtClean="0"/>
              <a:t> 처리 과정</a:t>
            </a:r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+mj-ea"/>
              </a:rPr>
              <a:t>include </a:t>
            </a:r>
            <a:r>
              <a:rPr lang="ko-KR" altLang="en-US" dirty="0" err="1" smtClean="0">
                <a:latin typeface="+mj-ea"/>
              </a:rPr>
              <a:t>디렉티브</a:t>
            </a:r>
            <a:r>
              <a:rPr lang="en-US" altLang="ko-KR" dirty="0" smtClean="0">
                <a:latin typeface="+mj-ea"/>
              </a:rPr>
              <a:t>(Directive)</a:t>
            </a:r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" name="_x107126696" descr="image04-01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3848665"/>
            <a:ext cx="5328592" cy="289270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2067" y="2348880"/>
            <a:ext cx="7408333" cy="3450696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include </a:t>
            </a:r>
            <a:r>
              <a:rPr lang="ko-KR" altLang="en-US" dirty="0" err="1" smtClean="0"/>
              <a:t>디렉티브의</a:t>
            </a:r>
            <a:r>
              <a:rPr lang="ko-KR" altLang="en-US" dirty="0" smtClean="0"/>
              <a:t> 처리 과정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include </a:t>
            </a:r>
            <a:r>
              <a:rPr lang="ko-KR" altLang="en-US" dirty="0" err="1" smtClean="0"/>
              <a:t>디렉티브를</a:t>
            </a:r>
            <a:r>
              <a:rPr lang="ko-KR" altLang="en-US" dirty="0" smtClean="0"/>
              <a:t> 사용한 </a:t>
            </a:r>
            <a:r>
              <a:rPr lang="en-US" altLang="ko-KR" dirty="0" smtClean="0"/>
              <a:t>JSP </a:t>
            </a:r>
            <a:r>
              <a:rPr lang="ko-KR" altLang="en-US" dirty="0" smtClean="0"/>
              <a:t>페이지가 컴파일 되는 과정에서 </a:t>
            </a:r>
            <a:r>
              <a:rPr lang="en-US" altLang="ko-KR" dirty="0" smtClean="0"/>
              <a:t>include </a:t>
            </a:r>
            <a:r>
              <a:rPr lang="ko-KR" altLang="en-US" dirty="0" smtClean="0"/>
              <a:t>되는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페이지의 소스 내용을 그대로 포함해서 컴파일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복사 </a:t>
            </a:r>
            <a:r>
              <a:rPr lang="en-US" altLang="ko-KR" dirty="0" smtClean="0"/>
              <a:t>&amp; </a:t>
            </a:r>
            <a:r>
              <a:rPr lang="ko-KR" altLang="en-US" dirty="0" err="1" smtClean="0"/>
              <a:t>붙여넣기</a:t>
            </a:r>
            <a:r>
              <a:rPr lang="ko-KR" altLang="en-US" dirty="0" smtClean="0"/>
              <a:t> 방식으로 두 개의 파일이 하나의 파일로 합쳐진 후 하나의 파일로서 변환되고 컴파일 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include </a:t>
            </a:r>
            <a:r>
              <a:rPr lang="ko-KR" altLang="en-US" dirty="0" err="1" smtClean="0"/>
              <a:t>디렉티브는</a:t>
            </a:r>
            <a:r>
              <a:rPr lang="ko-KR" altLang="en-US" dirty="0" smtClean="0"/>
              <a:t> 주로 조각 코드를 삽입할 때 사용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조각코드를 가지는 페이지의 내용은 어떤 값을 가지는 변수를 정의하고 있는 경우에 주로 사용</a:t>
            </a:r>
            <a:r>
              <a:rPr lang="en-US" altLang="ko-KR" dirty="0" smtClean="0"/>
              <a:t>. </a:t>
            </a:r>
            <a:endParaRPr lang="ko-KR" altLang="en-US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+mj-ea"/>
              </a:rPr>
              <a:t>include </a:t>
            </a:r>
            <a:r>
              <a:rPr lang="ko-KR" altLang="en-US" dirty="0" err="1" smtClean="0">
                <a:latin typeface="+mj-ea"/>
              </a:rPr>
              <a:t>디렉티브</a:t>
            </a:r>
            <a:r>
              <a:rPr lang="en-US" altLang="ko-KR" dirty="0" smtClean="0">
                <a:latin typeface="+mj-ea"/>
              </a:rPr>
              <a:t>(Directive)</a:t>
            </a:r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파형">
  <a:themeElements>
    <a:clrScheme name="파형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파형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파형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50</TotalTime>
  <Words>621</Words>
  <Application>Microsoft Office PowerPoint</Application>
  <PresentationFormat>화면 슬라이드 쇼(4:3)</PresentationFormat>
  <Paragraphs>102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파형</vt:lpstr>
      <vt:lpstr>4장. JSP 페이지의 디렉티브(Directive)</vt:lpstr>
      <vt:lpstr>목차</vt:lpstr>
      <vt:lpstr>page 디렉티브(Directive)</vt:lpstr>
      <vt:lpstr>page 디렉티브(Directive)</vt:lpstr>
      <vt:lpstr>page 디렉티브(Directive)</vt:lpstr>
      <vt:lpstr>page 디렉티브(Directive)</vt:lpstr>
      <vt:lpstr>include 디렉티브(Directive)</vt:lpstr>
      <vt:lpstr>include 디렉티브(Directive)</vt:lpstr>
      <vt:lpstr>include 디렉티브(Directive)</vt:lpstr>
      <vt:lpstr>taglib 디렉티브 (Directive) </vt:lpstr>
      <vt:lpstr>taglib 디렉티브 (Directive) 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KEO</dc:creator>
  <cp:lastModifiedBy>hb3021</cp:lastModifiedBy>
  <cp:revision>12</cp:revision>
  <dcterms:created xsi:type="dcterms:W3CDTF">2013-09-17T23:14:30Z</dcterms:created>
  <dcterms:modified xsi:type="dcterms:W3CDTF">2017-04-14T08:22:53Z</dcterms:modified>
</cp:coreProperties>
</file>