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0" r:id="rId18"/>
    <p:sldId id="273" r:id="rId19"/>
    <p:sldId id="27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rgbClr val="FFC000">
              <a:alpha val="29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A73E1A6-FD5B-410B-8D77-29923B500F0F}" type="datetimeFigureOut">
              <a:rPr lang="ko-KR" altLang="en-US" smtClean="0"/>
              <a:pPr/>
              <a:t>2017-04-14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412776"/>
            <a:ext cx="8458200" cy="1222375"/>
          </a:xfrm>
        </p:spPr>
        <p:txBody>
          <a:bodyPr>
            <a:noAutofit/>
          </a:bodyPr>
          <a:lstStyle/>
          <a:p>
            <a:r>
              <a:rPr lang="en-US" altLang="ko-KR" sz="4000" dirty="0" smtClean="0">
                <a:latin typeface="+mj-ea"/>
              </a:rPr>
              <a:t>6</a:t>
            </a:r>
            <a:r>
              <a:rPr lang="ko-KR" altLang="en-US" sz="4000" dirty="0" smtClean="0">
                <a:latin typeface="+mj-ea"/>
              </a:rPr>
              <a:t>장</a:t>
            </a:r>
            <a:r>
              <a:rPr lang="en-US" altLang="ko-KR" sz="4000" dirty="0" smtClean="0">
                <a:latin typeface="+mj-ea"/>
              </a:rPr>
              <a:t>.</a:t>
            </a:r>
            <a:r>
              <a:rPr lang="ko-KR" altLang="en-US" sz="4000" dirty="0" smtClean="0">
                <a:latin typeface="+mj-ea"/>
              </a:rPr>
              <a:t> </a:t>
            </a:r>
            <a:r>
              <a:rPr lang="en-US" altLang="ko-KR" sz="4000" dirty="0" smtClean="0">
                <a:latin typeface="+mj-ea"/>
              </a:rPr>
              <a:t>JSP </a:t>
            </a:r>
            <a:r>
              <a:rPr lang="ko-KR" altLang="en-US" sz="4000" dirty="0" smtClean="0">
                <a:latin typeface="+mj-ea"/>
              </a:rPr>
              <a:t>페이지의 연산자</a:t>
            </a:r>
            <a:r>
              <a:rPr lang="en-US" altLang="ko-KR" sz="4000" dirty="0" smtClean="0">
                <a:latin typeface="+mj-ea"/>
              </a:rPr>
              <a:t>, </a:t>
            </a:r>
            <a:r>
              <a:rPr lang="ko-KR" altLang="en-US" sz="4000" dirty="0" err="1" smtClean="0">
                <a:latin typeface="+mj-ea"/>
              </a:rPr>
              <a:t>제어문</a:t>
            </a:r>
            <a:r>
              <a:rPr lang="ko-KR" altLang="en-US" sz="4000" dirty="0" smtClean="0">
                <a:latin typeface="+mj-ea"/>
              </a:rPr>
              <a:t> 및 한글 처리</a:t>
            </a:r>
            <a:endParaRPr lang="ko-KR" altLang="en-US" sz="4000" dirty="0">
              <a:latin typeface="+mj-ea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39552" y="2852936"/>
            <a:ext cx="8208912" cy="2304256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 smtClean="0"/>
              <a:t>이 장에서 배울 내용 </a:t>
            </a:r>
            <a:r>
              <a:rPr lang="en-US" altLang="ko-KR" sz="2400" dirty="0" smtClean="0"/>
              <a:t>: JSP</a:t>
            </a:r>
            <a:r>
              <a:rPr lang="ko-KR" altLang="en-US" sz="2400" dirty="0" smtClean="0"/>
              <a:t>페이지에서 프로그램 </a:t>
            </a:r>
            <a:r>
              <a:rPr lang="ko-KR" altLang="en-US" sz="2400" dirty="0" err="1" smtClean="0"/>
              <a:t>로직코드를</a:t>
            </a:r>
            <a:r>
              <a:rPr lang="ko-KR" altLang="en-US" sz="2400" dirty="0" smtClean="0"/>
              <a:t> 원활히 수행할 수 있도록 제공되는 연산자와 </a:t>
            </a:r>
            <a:r>
              <a:rPr lang="ko-KR" altLang="en-US" sz="2400" dirty="0" err="1" smtClean="0"/>
              <a:t>제어문에</a:t>
            </a:r>
            <a:r>
              <a:rPr lang="ko-KR" altLang="en-US" sz="2400" dirty="0" smtClean="0"/>
              <a:t> 대해 학습한다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또한 한글처리를 전혀 지원하지 않는 </a:t>
            </a:r>
            <a:r>
              <a:rPr lang="ko-KR" altLang="en-US" sz="2400" dirty="0" err="1" smtClean="0"/>
              <a:t>톰캣을</a:t>
            </a:r>
            <a:r>
              <a:rPr lang="ko-KR" altLang="en-US" sz="2400" dirty="0" smtClean="0"/>
              <a:t> 위한 몇 가지 한글처리를 위한 코드에 대해 알아본다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354568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블록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</a:p>
          <a:p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 </a:t>
            </a:r>
            <a:r>
              <a:rPr lang="ko-KR" altLang="en-US" dirty="0" smtClean="0">
                <a:latin typeface="+mj-ea"/>
              </a:rPr>
              <a:t>페이지의 </a:t>
            </a:r>
            <a:r>
              <a:rPr lang="ko-KR" altLang="en-US" dirty="0" err="1" smtClean="0">
                <a:latin typeface="+mj-ea"/>
              </a:rPr>
              <a:t>제어문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53593388"/>
              </p:ext>
            </p:extLst>
          </p:nvPr>
        </p:nvGraphicFramePr>
        <p:xfrm>
          <a:off x="1844322" y="2996952"/>
          <a:ext cx="5976664" cy="3456384"/>
        </p:xfrm>
        <a:graphic>
          <a:graphicData uri="http://schemas.openxmlformats.org/drawingml/2006/table">
            <a:tbl>
              <a:tblPr/>
              <a:tblGrid>
                <a:gridCol w="2716665"/>
                <a:gridCol w="3259999"/>
              </a:tblGrid>
              <a:tr h="4093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문법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순서도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(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</a:rPr>
                        <a:t>Flowchart)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7000">
                <a:tc>
                  <a:txBody>
                    <a:bodyPr/>
                    <a:lstStyle/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if(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조건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1){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statement1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}else if(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조건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2){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statement2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 else{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statement3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3553" name="_x107398280" descr="image06-0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0666" y="3645024"/>
            <a:ext cx="2613025" cy="2613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3441" y="2492896"/>
            <a:ext cx="7408333" cy="345069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600" dirty="0" smtClean="0"/>
              <a:t>switch</a:t>
            </a:r>
            <a:r>
              <a:rPr lang="ko-KR" altLang="en-US" sz="2600" dirty="0" smtClean="0"/>
              <a:t>문</a:t>
            </a:r>
            <a:endParaRPr lang="en-US" altLang="ko-KR" sz="2600" dirty="0" smtClean="0"/>
          </a:p>
          <a:p>
            <a:pPr lvl="1"/>
            <a:r>
              <a:rPr lang="en-US" altLang="ko-KR" dirty="0" smtClean="0"/>
              <a:t>switch</a:t>
            </a:r>
            <a:r>
              <a:rPr lang="ko-KR" altLang="en-US" dirty="0" smtClean="0"/>
              <a:t>문은 다중조건 분기일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블록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문을 대체하는 효과</a:t>
            </a:r>
          </a:p>
          <a:p>
            <a:pPr lvl="1"/>
            <a:r>
              <a:rPr lang="en-US" altLang="ko-KR" dirty="0" smtClean="0"/>
              <a:t>switch</a:t>
            </a:r>
            <a:r>
              <a:rPr lang="ko-KR" altLang="en-US" dirty="0" smtClean="0"/>
              <a:t>문안에 </a:t>
            </a:r>
            <a:r>
              <a:rPr lang="ko-KR" altLang="en-US" dirty="0" err="1" smtClean="0"/>
              <a:t>표현식을</a:t>
            </a:r>
            <a:r>
              <a:rPr lang="ko-KR" altLang="en-US" dirty="0" smtClean="0"/>
              <a:t> 기술하고 그 </a:t>
            </a:r>
            <a:r>
              <a:rPr lang="ko-KR" altLang="en-US" dirty="0" err="1" smtClean="0"/>
              <a:t>표현식의</a:t>
            </a:r>
            <a:r>
              <a:rPr lang="ko-KR" altLang="en-US" dirty="0" smtClean="0"/>
              <a:t> 결과 값에 따라 그 값을 만족하는 </a:t>
            </a:r>
            <a:r>
              <a:rPr lang="en-US" altLang="ko-KR" dirty="0" smtClean="0"/>
              <a:t>case(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분기하는 형태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case</a:t>
            </a:r>
            <a:r>
              <a:rPr lang="ko-KR" altLang="en-US" dirty="0" smtClean="0"/>
              <a:t>문에는 수행해야 하는 문장들이 나열되고 반드시 맨 마지막 문장에는 </a:t>
            </a:r>
            <a:r>
              <a:rPr lang="en-US" altLang="ko-KR" dirty="0" smtClean="0"/>
              <a:t>break</a:t>
            </a:r>
            <a:r>
              <a:rPr lang="ko-KR" altLang="en-US" dirty="0" smtClean="0"/>
              <a:t>문이 나옴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모든 </a:t>
            </a:r>
            <a:r>
              <a:rPr lang="en-US" altLang="ko-KR" dirty="0" smtClean="0"/>
              <a:t>case</a:t>
            </a:r>
            <a:r>
              <a:rPr lang="ko-KR" altLang="en-US" dirty="0" smtClean="0"/>
              <a:t>문에 해당되지 않는 경우를 위해서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문을 사용</a:t>
            </a:r>
            <a:r>
              <a:rPr lang="en-US" altLang="ko-KR" dirty="0" smtClean="0"/>
              <a:t>. default</a:t>
            </a:r>
            <a:r>
              <a:rPr lang="ko-KR" altLang="en-US" dirty="0" smtClean="0"/>
              <a:t>문도 </a:t>
            </a:r>
            <a:r>
              <a:rPr lang="en-US" altLang="ko-KR" dirty="0" smtClean="0"/>
              <a:t>break</a:t>
            </a:r>
            <a:r>
              <a:rPr lang="ko-KR" altLang="en-US" dirty="0" smtClean="0"/>
              <a:t>문을 가짐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expression</a:t>
            </a:r>
            <a:r>
              <a:rPr lang="ko-KR" altLang="en-US" dirty="0" smtClean="0"/>
              <a:t>에 들어 갈 수 있는 타입은 리턴타입 이나 결과 값이 정수타입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short, char, byte</a:t>
            </a:r>
            <a:r>
              <a:rPr lang="ko-KR" altLang="en-US" dirty="0" smtClean="0"/>
              <a:t>만 가능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 </a:t>
            </a:r>
            <a:r>
              <a:rPr lang="ko-KR" altLang="en-US" dirty="0" smtClean="0">
                <a:latin typeface="+mj-ea"/>
              </a:rPr>
              <a:t>페이지의 </a:t>
            </a:r>
            <a:r>
              <a:rPr lang="ko-KR" altLang="en-US" dirty="0" err="1" smtClean="0">
                <a:latin typeface="+mj-ea"/>
              </a:rPr>
              <a:t>제어문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132856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switch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 </a:t>
            </a:r>
            <a:r>
              <a:rPr lang="ko-KR" altLang="en-US" dirty="0" smtClean="0">
                <a:latin typeface="+mj-ea"/>
              </a:rPr>
              <a:t>페이지의 </a:t>
            </a:r>
            <a:r>
              <a:rPr lang="ko-KR" altLang="en-US" dirty="0" err="1" smtClean="0">
                <a:latin typeface="+mj-ea"/>
              </a:rPr>
              <a:t>제어문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25566921"/>
              </p:ext>
            </p:extLst>
          </p:nvPr>
        </p:nvGraphicFramePr>
        <p:xfrm>
          <a:off x="1331640" y="2573228"/>
          <a:ext cx="6120463" cy="4168140"/>
        </p:xfrm>
        <a:graphic>
          <a:graphicData uri="http://schemas.openxmlformats.org/drawingml/2006/table">
            <a:tbl>
              <a:tblPr/>
              <a:tblGrid>
                <a:gridCol w="2647377"/>
                <a:gridCol w="3473086"/>
              </a:tblGrid>
              <a:tr h="3547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문법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순서도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(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</a:rPr>
                        <a:t>Flowchart)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8321">
                <a:tc>
                  <a:txBody>
                    <a:bodyPr/>
                    <a:lstStyle/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switch(expression){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case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value1: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statement1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break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case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value2: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statement2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break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default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statement3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break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601" name="_x107287256" descr="image06-0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3365316"/>
            <a:ext cx="2795771" cy="28216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450696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for</a:t>
            </a:r>
          </a:p>
          <a:p>
            <a:pPr lvl="1"/>
            <a:r>
              <a:rPr lang="ko-KR" altLang="en-US" dirty="0" smtClean="0"/>
              <a:t>조건에 의한 일정한 문장을 반복 수행하는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문은 반복을 수행할 횟수가 결정된 경우의 프로그램에 주로 사용되는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배열과 같이 반복해야 하는 횟수가 결정된 형태를 제어할 때 주로 사용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초기 값은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수행 시 단 한번만 수행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조건문은</a:t>
            </a:r>
            <a:r>
              <a:rPr lang="ko-KR" altLang="en-US" dirty="0" smtClean="0"/>
              <a:t> 루프 탈출조건이라고도 불리며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문안의 문장</a:t>
            </a:r>
            <a:r>
              <a:rPr lang="en-US" altLang="ko-KR" dirty="0" smtClean="0"/>
              <a:t>(statement)</a:t>
            </a:r>
            <a:r>
              <a:rPr lang="ko-KR" altLang="en-US" dirty="0" smtClean="0"/>
              <a:t>을 수행하기 전에 수행해서 조건을 만족하면 문장을 수행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err="1" smtClean="0"/>
              <a:t>증감값은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안의 문장을 수행하고 나서 수행</a:t>
            </a:r>
            <a:r>
              <a:rPr lang="en-US" altLang="ko-KR" dirty="0" smtClean="0"/>
              <a:t>.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 </a:t>
            </a:r>
            <a:r>
              <a:rPr lang="ko-KR" altLang="en-US" dirty="0" smtClean="0">
                <a:latin typeface="+mj-ea"/>
              </a:rPr>
              <a:t>페이지의 </a:t>
            </a:r>
            <a:r>
              <a:rPr lang="ko-KR" altLang="en-US" dirty="0" err="1" smtClean="0">
                <a:latin typeface="+mj-ea"/>
              </a:rPr>
              <a:t>제어문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for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 </a:t>
            </a:r>
            <a:r>
              <a:rPr lang="ko-KR" altLang="en-US" dirty="0" smtClean="0">
                <a:latin typeface="+mj-ea"/>
              </a:rPr>
              <a:t>페이지의 </a:t>
            </a:r>
            <a:r>
              <a:rPr lang="ko-KR" altLang="en-US" dirty="0" err="1" smtClean="0">
                <a:latin typeface="+mj-ea"/>
              </a:rPr>
              <a:t>제어문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90720228"/>
              </p:ext>
            </p:extLst>
          </p:nvPr>
        </p:nvGraphicFramePr>
        <p:xfrm>
          <a:off x="1645766" y="3071618"/>
          <a:ext cx="5832432" cy="2661638"/>
        </p:xfrm>
        <a:graphic>
          <a:graphicData uri="http://schemas.openxmlformats.org/drawingml/2006/table">
            <a:tbl>
              <a:tblPr/>
              <a:tblGrid>
                <a:gridCol w="2916216"/>
                <a:gridCol w="2916216"/>
              </a:tblGrid>
              <a:tr h="5766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문법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순서도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(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</a:rPr>
                        <a:t>Flowchart)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50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for(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초기값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조건문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증감값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){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statement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7649" name="_x108346176" descr="image06-03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2110" y="3861048"/>
            <a:ext cx="2583569" cy="1440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while</a:t>
            </a:r>
          </a:p>
          <a:p>
            <a:pPr lvl="1"/>
            <a:r>
              <a:rPr lang="en-US" altLang="ko-KR" dirty="0" smtClean="0"/>
              <a:t>while</a:t>
            </a:r>
            <a:r>
              <a:rPr lang="ko-KR" altLang="en-US" dirty="0" smtClean="0"/>
              <a:t>문은 반복을 몇 번해야 할지 알 수 없는 경우에 사용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반복횟수를 알 수 없는 경우에 주로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while</a:t>
            </a:r>
            <a:r>
              <a:rPr lang="ko-KR" altLang="en-US" dirty="0" smtClean="0"/>
              <a:t>문은 </a:t>
            </a:r>
            <a:r>
              <a:rPr lang="ko-KR" altLang="en-US" dirty="0" err="1" smtClean="0"/>
              <a:t>조건문을</a:t>
            </a:r>
            <a:r>
              <a:rPr lang="ko-KR" altLang="en-US" dirty="0" smtClean="0"/>
              <a:t> 비교해서 조건을 만족하는 경우에는 문장</a:t>
            </a:r>
            <a:r>
              <a:rPr lang="en-US" altLang="ko-KR" dirty="0" smtClean="0"/>
              <a:t>(statement)</a:t>
            </a:r>
            <a:r>
              <a:rPr lang="ko-KR" altLang="en-US" dirty="0" smtClean="0"/>
              <a:t>을 수행하고 조건을 만족하지 않으면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문을 </a:t>
            </a:r>
            <a:r>
              <a:rPr lang="ko-KR" altLang="en-US" dirty="0" err="1" smtClean="0"/>
              <a:t>빠져나옴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수행되는 문장 안에는 반드시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문과 같이 반복횟수를 제어하는 변수를 가지고 있어야 함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 </a:t>
            </a:r>
            <a:r>
              <a:rPr lang="ko-KR" altLang="en-US" dirty="0" smtClean="0">
                <a:latin typeface="+mj-ea"/>
              </a:rPr>
              <a:t>페이지의 </a:t>
            </a:r>
            <a:r>
              <a:rPr lang="ko-KR" altLang="en-US" dirty="0" err="1" smtClean="0">
                <a:latin typeface="+mj-ea"/>
              </a:rPr>
              <a:t>제어문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426576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while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 </a:t>
            </a:r>
            <a:r>
              <a:rPr lang="ko-KR" altLang="en-US" dirty="0" smtClean="0">
                <a:latin typeface="+mj-ea"/>
              </a:rPr>
              <a:t>페이지의 </a:t>
            </a:r>
            <a:r>
              <a:rPr lang="ko-KR" altLang="en-US" dirty="0" err="1" smtClean="0">
                <a:latin typeface="+mj-ea"/>
              </a:rPr>
              <a:t>제어문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48821854"/>
              </p:ext>
            </p:extLst>
          </p:nvPr>
        </p:nvGraphicFramePr>
        <p:xfrm>
          <a:off x="1513160" y="2996952"/>
          <a:ext cx="6120680" cy="2952328"/>
        </p:xfrm>
        <a:graphic>
          <a:graphicData uri="http://schemas.openxmlformats.org/drawingml/2006/table">
            <a:tbl>
              <a:tblPr/>
              <a:tblGrid>
                <a:gridCol w="3060340"/>
                <a:gridCol w="3060340"/>
              </a:tblGrid>
              <a:tr h="5379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문법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순서도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(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</a:rPr>
                        <a:t>Flowchart)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43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while(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조건문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){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statement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count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증감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9697" name="_x108346496" descr="image06-0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3520" y="3861048"/>
            <a:ext cx="2801925" cy="16561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서버에서 웹 브라우저에 응답되는 페이지의 화면 출력 시 한글처리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="text/</a:t>
            </a:r>
            <a:r>
              <a:rPr lang="en-US" altLang="ko-KR" dirty="0" err="1" smtClean="0"/>
              <a:t>html;charset</a:t>
            </a:r>
            <a:r>
              <a:rPr lang="en-US" altLang="ko-KR" dirty="0" smtClean="0"/>
              <a:t>=utf-8"%&gt;</a:t>
            </a:r>
          </a:p>
          <a:p>
            <a:r>
              <a:rPr lang="ko-KR" altLang="en-US" dirty="0" smtClean="0"/>
              <a:t>웹 브라우저에서 서버로 넘어오는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값에 한글이 있는 경우</a:t>
            </a:r>
            <a:r>
              <a:rPr lang="en-US" altLang="ko-KR" dirty="0" smtClean="0"/>
              <a:t>(Post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한글처리</a:t>
            </a:r>
          </a:p>
          <a:p>
            <a:pPr lvl="1">
              <a:buNone/>
            </a:pPr>
            <a:r>
              <a:rPr lang="en-US" altLang="ko-KR" dirty="0" smtClean="0"/>
              <a:t>&lt;% </a:t>
            </a:r>
            <a:r>
              <a:rPr lang="en-US" altLang="ko-KR" dirty="0" err="1" smtClean="0"/>
              <a:t>request.setCharacterEncoding</a:t>
            </a:r>
            <a:r>
              <a:rPr lang="en-US" altLang="ko-KR" dirty="0" smtClean="0"/>
              <a:t>("utf-8");%&gt;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36000" rIns="36000">
            <a:normAutofit fontScale="90000"/>
          </a:bodyPr>
          <a:lstStyle/>
          <a:p>
            <a:r>
              <a:rPr lang="ko-KR" altLang="en-US" dirty="0" err="1" smtClean="0">
                <a:latin typeface="+mj-ea"/>
              </a:rPr>
              <a:t>톰캣</a:t>
            </a:r>
            <a:r>
              <a:rPr lang="en-US" altLang="ko-KR" dirty="0" smtClean="0">
                <a:latin typeface="+mj-ea"/>
              </a:rPr>
              <a:t>(Tomcat) </a:t>
            </a:r>
            <a:r>
              <a:rPr lang="ko-KR" altLang="en-US" smtClean="0">
                <a:latin typeface="+mj-ea"/>
              </a:rPr>
              <a:t>기반에서의 한글 처리</a:t>
            </a:r>
            <a:endParaRPr lang="ko-KR" altLang="en-US" dirty="0">
              <a:latin typeface="+mj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웹 브라우저에서 서버로 넘어오는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값에 한글이 있는 경우</a:t>
            </a:r>
            <a:r>
              <a:rPr lang="en-US" altLang="ko-KR" dirty="0" smtClean="0"/>
              <a:t>(Get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한글처리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한글을 깨지지 않게 하려면 두 곳에 위치한 </a:t>
            </a:r>
            <a:r>
              <a:rPr lang="en-US" altLang="ko-KR" dirty="0" smtClean="0"/>
              <a:t>server.xml</a:t>
            </a:r>
            <a:r>
              <a:rPr lang="ko-KR" altLang="en-US" dirty="0" smtClean="0"/>
              <a:t>파일의 </a:t>
            </a:r>
            <a:r>
              <a:rPr lang="en-US" altLang="ko-KR" dirty="0" smtClean="0"/>
              <a:t>port</a:t>
            </a:r>
            <a:r>
              <a:rPr lang="ko-KR" altLang="en-US" dirty="0" smtClean="0"/>
              <a:t>번호가 </a:t>
            </a:r>
            <a:r>
              <a:rPr lang="en-US" altLang="ko-KR" dirty="0" smtClean="0"/>
              <a:t>8080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&lt;Connector&gt;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URIEncoding</a:t>
            </a:r>
            <a:r>
              <a:rPr lang="en-US" altLang="ko-KR" dirty="0" smtClean="0"/>
              <a:t>="EUC-KR"</a:t>
            </a:r>
            <a:r>
              <a:rPr lang="ko-KR" altLang="en-US" dirty="0" smtClean="0"/>
              <a:t>을 추가한 후 저장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36000" rIns="36000">
            <a:normAutofit fontScale="90000"/>
          </a:bodyPr>
          <a:lstStyle/>
          <a:p>
            <a:r>
              <a:rPr lang="ko-KR" altLang="en-US" dirty="0" err="1" smtClean="0">
                <a:latin typeface="+mj-ea"/>
              </a:rPr>
              <a:t>톰캣</a:t>
            </a:r>
            <a:r>
              <a:rPr lang="en-US" altLang="ko-KR" dirty="0" smtClean="0">
                <a:latin typeface="+mj-ea"/>
              </a:rPr>
              <a:t>(Tomcat) </a:t>
            </a:r>
            <a:r>
              <a:rPr lang="ko-KR" altLang="en-US" smtClean="0">
                <a:latin typeface="+mj-ea"/>
              </a:rPr>
              <a:t>기반에서의 한글 처리</a:t>
            </a:r>
            <a:endParaRPr lang="ko-KR" altLang="en-US" dirty="0">
              <a:latin typeface="+mj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636912"/>
            <a:ext cx="7408333" cy="3450696"/>
          </a:xfrm>
        </p:spPr>
        <p:txBody>
          <a:bodyPr>
            <a:normAutofit/>
          </a:bodyPr>
          <a:lstStyle/>
          <a:p>
            <a:pPr lvl="1"/>
            <a:r>
              <a:rPr lang="ko-KR" altLang="en-US" dirty="0" smtClean="0"/>
              <a:t>실제로 서비스하는 환경인 </a:t>
            </a:r>
            <a:r>
              <a:rPr lang="ko-KR" altLang="en-US" dirty="0" err="1" smtClean="0"/>
              <a:t>톰캣홈</a:t>
            </a:r>
            <a:r>
              <a:rPr lang="en-US" altLang="ko-KR" dirty="0" smtClean="0"/>
              <a:t>\conf </a:t>
            </a:r>
            <a:r>
              <a:rPr lang="ko-KR" altLang="en-US" dirty="0" smtClean="0"/>
              <a:t>폴더에 있는 </a:t>
            </a:r>
            <a:r>
              <a:rPr lang="en-US" altLang="ko-KR" dirty="0" smtClean="0"/>
              <a:t>server.xml </a:t>
            </a:r>
          </a:p>
          <a:p>
            <a:pPr lvl="1"/>
            <a:r>
              <a:rPr lang="ko-KR" altLang="en-US" dirty="0" err="1" smtClean="0"/>
              <a:t>이클립스의</a:t>
            </a:r>
            <a:r>
              <a:rPr lang="ko-KR" altLang="en-US" dirty="0" smtClean="0"/>
              <a:t> 경우 </a:t>
            </a:r>
            <a:r>
              <a:rPr lang="en-US" altLang="ko-KR" dirty="0" smtClean="0"/>
              <a:t>[Project Explorer]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[Servers]-[Tomcat v7.0 Server~]</a:t>
            </a:r>
            <a:r>
              <a:rPr lang="ko-KR" altLang="en-US" dirty="0" smtClean="0"/>
              <a:t>항목에 있는 </a:t>
            </a:r>
            <a:r>
              <a:rPr lang="en-US" altLang="ko-KR" dirty="0" smtClean="0"/>
              <a:t>server.xml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36000" rIns="36000">
            <a:normAutofit fontScale="90000"/>
          </a:bodyPr>
          <a:lstStyle/>
          <a:p>
            <a:r>
              <a:rPr lang="ko-KR" altLang="en-US" dirty="0" err="1" smtClean="0">
                <a:latin typeface="+mj-ea"/>
              </a:rPr>
              <a:t>톰캣</a:t>
            </a:r>
            <a:r>
              <a:rPr lang="en-US" altLang="ko-KR" dirty="0" smtClean="0">
                <a:latin typeface="+mj-ea"/>
              </a:rPr>
              <a:t>(Tomcat) </a:t>
            </a:r>
            <a:r>
              <a:rPr lang="ko-KR" altLang="en-US" smtClean="0">
                <a:latin typeface="+mj-ea"/>
              </a:rPr>
              <a:t>기반에서의 한글 처리</a:t>
            </a:r>
            <a:endParaRPr lang="ko-KR" altLang="en-US" dirty="0">
              <a:latin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6064692"/>
              </p:ext>
            </p:extLst>
          </p:nvPr>
        </p:nvGraphicFramePr>
        <p:xfrm>
          <a:off x="1789566" y="4437112"/>
          <a:ext cx="5544616" cy="1296144"/>
        </p:xfrm>
        <a:graphic>
          <a:graphicData uri="http://schemas.openxmlformats.org/drawingml/2006/table">
            <a:tbl>
              <a:tblPr/>
              <a:tblGrid>
                <a:gridCol w="5544616"/>
              </a:tblGrid>
              <a:tr h="129614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&lt;Connector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connectionTimeout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="20000" port="8080" 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protocol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="HTTP/1.1"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redirectPort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="8443"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URIEncoding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="EUC-KR"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/&gt;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페이지의 연산자</a:t>
            </a:r>
          </a:p>
          <a:p>
            <a:r>
              <a:rPr lang="en-US" altLang="ko-KR" dirty="0" smtClean="0"/>
              <a:t>JSP </a:t>
            </a:r>
            <a:r>
              <a:rPr lang="ko-KR" altLang="en-US" dirty="0" smtClean="0"/>
              <a:t>페이지의 </a:t>
            </a:r>
            <a:r>
              <a:rPr lang="ko-KR" altLang="en-US" dirty="0" err="1" smtClean="0"/>
              <a:t>제어문</a:t>
            </a:r>
            <a:endParaRPr lang="ko-KR" altLang="en-US" dirty="0" smtClean="0"/>
          </a:p>
          <a:p>
            <a:r>
              <a:rPr lang="ko-KR" altLang="en-US" dirty="0" err="1" smtClean="0"/>
              <a:t>톰캣</a:t>
            </a:r>
            <a:r>
              <a:rPr lang="en-US" altLang="ko-KR" dirty="0" smtClean="0"/>
              <a:t>(Tomcat) </a:t>
            </a:r>
            <a:r>
              <a:rPr lang="ko-KR" altLang="en-US" smtClean="0"/>
              <a:t>기반에서의 한글 처리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3441" y="2564904"/>
            <a:ext cx="7408333" cy="3450696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sz="2800" dirty="0" err="1" smtClean="0"/>
              <a:t>식별자</a:t>
            </a:r>
            <a:r>
              <a:rPr lang="en-US" altLang="ko-KR" sz="2800" dirty="0" smtClean="0"/>
              <a:t>(identifier) </a:t>
            </a:r>
            <a:r>
              <a:rPr lang="ko-KR" altLang="en-US" sz="2800" dirty="0" smtClean="0"/>
              <a:t>규칙</a:t>
            </a:r>
            <a:endParaRPr lang="en-US" altLang="ko-KR" sz="2800" dirty="0" smtClean="0"/>
          </a:p>
          <a:p>
            <a:pPr lvl="1"/>
            <a:r>
              <a:rPr lang="ko-KR" altLang="en-US" dirty="0" err="1" smtClean="0"/>
              <a:t>식별자</a:t>
            </a:r>
            <a:r>
              <a:rPr lang="en-US" altLang="ko-KR" dirty="0" smtClean="0"/>
              <a:t>(identifier)</a:t>
            </a:r>
            <a:r>
              <a:rPr lang="ko-KR" altLang="en-US" dirty="0" smtClean="0"/>
              <a:t>란 클래스명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멤버변수명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지역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등을 말함</a:t>
            </a:r>
          </a:p>
          <a:p>
            <a:pPr lvl="1"/>
            <a:r>
              <a:rPr lang="ko-KR" altLang="en-US" dirty="0" smtClean="0"/>
              <a:t>클래스명의 작성규칙</a:t>
            </a:r>
          </a:p>
          <a:p>
            <a:pPr lvl="2"/>
            <a:r>
              <a:rPr lang="ko-KR" altLang="en-US" dirty="0" smtClean="0"/>
              <a:t>클래스명의 첫 글자는 대문자로 시작하고 나머지는 소문자로 작성하고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단어가 구별될 때는 다음 단어의 시작은 대문자로 시작</a:t>
            </a:r>
            <a:r>
              <a:rPr lang="en-US" altLang="ko-KR" dirty="0" smtClean="0"/>
              <a:t>. </a:t>
            </a:r>
          </a:p>
          <a:p>
            <a:pPr lvl="3"/>
            <a:r>
              <a:rPr lang="en-US" altLang="ko-KR" dirty="0" smtClean="0"/>
              <a:t>ex) </a:t>
            </a:r>
            <a:r>
              <a:rPr lang="en-US" altLang="ko-KR" dirty="0" err="1" smtClean="0"/>
              <a:t>HelloWorld</a:t>
            </a:r>
            <a:r>
              <a:rPr lang="en-US" altLang="ko-KR" dirty="0" smtClean="0"/>
              <a:t>, Bank,…</a:t>
            </a:r>
          </a:p>
          <a:p>
            <a:pPr lvl="1"/>
            <a:r>
              <a:rPr lang="ko-KR" altLang="en-US" dirty="0" err="1" smtClean="0"/>
              <a:t>메소드명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작성규칙</a:t>
            </a:r>
          </a:p>
          <a:p>
            <a:pPr lvl="2"/>
            <a:r>
              <a:rPr lang="ko-KR" altLang="en-US" dirty="0" err="1" smtClean="0"/>
              <a:t>메소드명과</a:t>
            </a:r>
            <a:r>
              <a:rPr lang="ko-KR" altLang="en-US" dirty="0" smtClean="0"/>
              <a:t> 멤버변수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자동변수의 경우 첫 글자는 소문자로 시작해서 단어가 구별될 때 다음 단어의 시작이 대문자로 시작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ex) </a:t>
            </a:r>
            <a:r>
              <a:rPr lang="en-US" altLang="ko-KR" dirty="0" err="1" smtClean="0"/>
              <a:t>idCode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checkId</a:t>
            </a:r>
            <a:r>
              <a:rPr lang="en-US" altLang="ko-KR" dirty="0" smtClean="0"/>
              <a:t>(),…</a:t>
            </a:r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 </a:t>
            </a:r>
            <a:r>
              <a:rPr lang="ko-KR" altLang="en-US" dirty="0" smtClean="0">
                <a:latin typeface="+mj-ea"/>
              </a:rPr>
              <a:t>페이지의 연산자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7833" y="1772816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기본데이터타입</a:t>
            </a:r>
            <a:r>
              <a:rPr lang="en-US" altLang="ko-KR" dirty="0" smtClean="0"/>
              <a:t>(primitive data type)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 </a:t>
            </a:r>
            <a:r>
              <a:rPr lang="ko-KR" altLang="en-US" dirty="0" smtClean="0">
                <a:latin typeface="+mj-ea"/>
              </a:rPr>
              <a:t>페이지의 연산자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35909651"/>
              </p:ext>
            </p:extLst>
          </p:nvPr>
        </p:nvGraphicFramePr>
        <p:xfrm>
          <a:off x="1043608" y="2276872"/>
          <a:ext cx="6912768" cy="4418838"/>
        </p:xfrm>
        <a:graphic>
          <a:graphicData uri="http://schemas.openxmlformats.org/drawingml/2006/table">
            <a:tbl>
              <a:tblPr/>
              <a:tblGrid>
                <a:gridCol w="1340881"/>
                <a:gridCol w="1421775"/>
                <a:gridCol w="3267631"/>
                <a:gridCol w="882481"/>
              </a:tblGrid>
              <a:tr h="291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타입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크기</a:t>
                      </a: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굴림"/>
                        </a:rPr>
                        <a:t>(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byte)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자료범위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기본값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1559"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byte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1byte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-128 ~ +127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0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1559"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short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2byte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-32,768 ~ +32,767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0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1559"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int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4byte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-2,147,243,648 ~ +2,147,243,647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0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3093"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long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8byte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-9,223,372,036,854,775,808 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~ +9,223,372,036,854,775,807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0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3093"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float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4byte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-3.40292347E+38 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~ +3.40292347E+38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0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3093"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double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8byte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-1.79769313486231570E+308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~ +1.79769313486231570E+308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0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1559"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char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2byte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'\u0000' ~ '\uFFFF'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0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1559"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boolean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1bit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true or false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false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04864"/>
            <a:ext cx="8686800" cy="45259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연산자</a:t>
            </a:r>
            <a:r>
              <a:rPr lang="en-US" altLang="ko-KR" dirty="0" smtClean="0"/>
              <a:t>(Operator)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 </a:t>
            </a:r>
            <a:r>
              <a:rPr lang="ko-KR" altLang="en-US" dirty="0" smtClean="0">
                <a:latin typeface="+mj-ea"/>
              </a:rPr>
              <a:t>페이지의 연산자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24977981"/>
              </p:ext>
            </p:extLst>
          </p:nvPr>
        </p:nvGraphicFramePr>
        <p:xfrm>
          <a:off x="827584" y="2924944"/>
          <a:ext cx="5904656" cy="3156966"/>
        </p:xfrm>
        <a:graphic>
          <a:graphicData uri="http://schemas.openxmlformats.org/drawingml/2006/table">
            <a:tbl>
              <a:tblPr/>
              <a:tblGrid>
                <a:gridCol w="5904656"/>
              </a:tblGrid>
              <a:tr h="28083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● 산술연산자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: * , / , % , + , - 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●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관계연산자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: &lt; , &gt;, &lt;= , &gt;=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●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논리연산자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: &amp;&amp;, || , !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●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비트연산자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: &amp; , | , ^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● shift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연산자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: &lt;&lt; , &gt;&gt; , &gt;&gt;&gt;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●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증감연산자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: ++ , --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●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조건연산자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: ?: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●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굴림"/>
                        </a:rPr>
                        <a:t>대입연산자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굴림"/>
                        </a:rPr>
                        <a:t>: = , += , -= , *= , /= , %=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</a:p>
          <a:p>
            <a:pPr lvl="1"/>
            <a:r>
              <a:rPr lang="en-US" altLang="ko-KR" dirty="0" smtClean="0"/>
              <a:t>if</a:t>
            </a:r>
            <a:r>
              <a:rPr lang="ko-KR" altLang="en-US" dirty="0" smtClean="0"/>
              <a:t>문은 조건비교 분기문의 하나로 주어진 조건을 비교해서 그 결과에 따라 여러 대안들 중에서 하나를 선택할 때 사용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if</a:t>
            </a:r>
            <a:r>
              <a:rPr lang="ko-KR" altLang="en-US" dirty="0" smtClean="0"/>
              <a:t>문의 조건에 들어갈 수 있는 타입은 리턴 타입 또는 결과 값이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값일 경우만 가능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단순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), if-else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블록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문의 세 가지 형태가 있음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 </a:t>
            </a:r>
            <a:r>
              <a:rPr lang="ko-KR" altLang="en-US" dirty="0" smtClean="0">
                <a:latin typeface="+mj-ea"/>
              </a:rPr>
              <a:t>페이지의 </a:t>
            </a:r>
            <a:r>
              <a:rPr lang="ko-KR" altLang="en-US" dirty="0" err="1" smtClean="0">
                <a:latin typeface="+mj-ea"/>
              </a:rPr>
              <a:t>제어문</a:t>
            </a:r>
            <a:endParaRPr lang="ko-KR" altLang="en-US" dirty="0" smtClean="0">
              <a:latin typeface="+mj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354568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  <a:r>
              <a:rPr lang="en-US" altLang="ko-KR" dirty="0" smtClean="0"/>
              <a:t> (</a:t>
            </a:r>
            <a:r>
              <a:rPr lang="ko-KR" altLang="en-US" dirty="0" smtClean="0"/>
              <a:t>단순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조건을 비교해서 조건을 만족하는 경우에만 어떠한 문장 </a:t>
            </a:r>
            <a:r>
              <a:rPr lang="en-US" altLang="ko-KR" dirty="0" smtClean="0"/>
              <a:t>statement1</a:t>
            </a:r>
            <a:r>
              <a:rPr lang="ko-KR" altLang="en-US" dirty="0" smtClean="0"/>
              <a:t>을 수행한다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 </a:t>
            </a:r>
            <a:r>
              <a:rPr lang="ko-KR" altLang="en-US" dirty="0" smtClean="0">
                <a:latin typeface="+mj-ea"/>
              </a:rPr>
              <a:t>페이지의 </a:t>
            </a:r>
            <a:r>
              <a:rPr lang="ko-KR" altLang="en-US" dirty="0" err="1" smtClean="0">
                <a:latin typeface="+mj-ea"/>
              </a:rPr>
              <a:t>제어문</a:t>
            </a:r>
            <a:endParaRPr lang="ko-KR" altLang="en-US" dirty="0" smtClean="0">
              <a:latin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6424926"/>
              </p:ext>
            </p:extLst>
          </p:nvPr>
        </p:nvGraphicFramePr>
        <p:xfrm>
          <a:off x="1755062" y="3789040"/>
          <a:ext cx="5616624" cy="2520280"/>
        </p:xfrm>
        <a:graphic>
          <a:graphicData uri="http://schemas.openxmlformats.org/drawingml/2006/table">
            <a:tbl>
              <a:tblPr/>
              <a:tblGrid>
                <a:gridCol w="2401767"/>
                <a:gridCol w="3214857"/>
              </a:tblGrid>
              <a:tr h="5460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문법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순서도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(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</a:rPr>
                        <a:t>Flowchart)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1974269">
                <a:tc>
                  <a:txBody>
                    <a:bodyPr/>
                    <a:lstStyle/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if(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조건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){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statement1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0481" name="_x107587768" descr="image06-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63373" y="4365104"/>
            <a:ext cx="2047875" cy="1809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if-else</a:t>
            </a:r>
            <a:r>
              <a:rPr lang="ko-KR" altLang="en-US" dirty="0" smtClean="0"/>
              <a:t>문</a:t>
            </a:r>
          </a:p>
          <a:p>
            <a:pPr lvl="1"/>
            <a:r>
              <a:rPr lang="ko-KR" altLang="en-US" dirty="0" smtClean="0"/>
              <a:t>조건을 비교해서 조건을 만족하는 경우에만 어떠한 문장 </a:t>
            </a:r>
            <a:r>
              <a:rPr lang="en-US" altLang="ko-KR" dirty="0" smtClean="0"/>
              <a:t>statement1</a:t>
            </a:r>
            <a:r>
              <a:rPr lang="ko-KR" altLang="en-US" dirty="0" smtClean="0"/>
              <a:t>을 수행하고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조건을 만족하지 못한 경우에는 </a:t>
            </a:r>
            <a:r>
              <a:rPr lang="en-US" altLang="ko-KR" dirty="0" smtClean="0"/>
              <a:t>statement2</a:t>
            </a:r>
            <a:r>
              <a:rPr lang="ko-KR" altLang="en-US" dirty="0" smtClean="0"/>
              <a:t>를 수행</a:t>
            </a:r>
          </a:p>
          <a:p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 </a:t>
            </a:r>
            <a:r>
              <a:rPr lang="ko-KR" altLang="en-US" dirty="0" smtClean="0">
                <a:latin typeface="+mj-ea"/>
              </a:rPr>
              <a:t>페이지의 </a:t>
            </a:r>
            <a:r>
              <a:rPr lang="ko-KR" altLang="en-US" dirty="0" err="1" smtClean="0">
                <a:latin typeface="+mj-ea"/>
              </a:rPr>
              <a:t>제어문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25383866"/>
              </p:ext>
            </p:extLst>
          </p:nvPr>
        </p:nvGraphicFramePr>
        <p:xfrm>
          <a:off x="1593794" y="4050801"/>
          <a:ext cx="5976664" cy="2461260"/>
        </p:xfrm>
        <a:graphic>
          <a:graphicData uri="http://schemas.openxmlformats.org/drawingml/2006/table">
            <a:tbl>
              <a:tblPr/>
              <a:tblGrid>
                <a:gridCol w="2988332"/>
                <a:gridCol w="2988332"/>
              </a:tblGrid>
              <a:tr h="3736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문법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</a:rPr>
                        <a:t>순서도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</a:rPr>
                        <a:t>(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</a:rPr>
                        <a:t>Flowchart)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2618">
                <a:tc>
                  <a:txBody>
                    <a:bodyPr/>
                    <a:lstStyle/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if(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조건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){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statement1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}else{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statement2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14478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2529" name="_x107285496" descr="image06-0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8170" y="4626865"/>
            <a:ext cx="2179638" cy="1584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블록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</a:p>
          <a:p>
            <a:pPr lvl="1"/>
            <a:r>
              <a:rPr lang="ko-KR" altLang="en-US" dirty="0" smtClean="0"/>
              <a:t>블록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문은 여러 개의 조건이 나오는데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비교해서 조건을 만족하는 경우에만 어떠한 문장 </a:t>
            </a:r>
            <a:r>
              <a:rPr lang="en-US" altLang="ko-KR" dirty="0" smtClean="0"/>
              <a:t>statement1</a:t>
            </a:r>
            <a:r>
              <a:rPr lang="ko-KR" altLang="en-US" dirty="0" smtClean="0"/>
              <a:t>을 수행하고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조건을 만족하지 못한 경우에는 다시 조건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비교해서 조건을 만족하는 경우에 </a:t>
            </a:r>
            <a:r>
              <a:rPr lang="en-US" altLang="ko-KR" dirty="0" smtClean="0"/>
              <a:t>statement2</a:t>
            </a:r>
            <a:r>
              <a:rPr lang="ko-KR" altLang="en-US" dirty="0" smtClean="0"/>
              <a:t>를 수행하고 조건을 어느 것도 만족하지 못하는 경우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 외의 경우</a:t>
            </a:r>
            <a:r>
              <a:rPr lang="en-US" altLang="ko-KR" dirty="0" smtClean="0"/>
              <a:t>) statement3</a:t>
            </a:r>
            <a:r>
              <a:rPr lang="ko-KR" altLang="en-US" dirty="0" smtClean="0"/>
              <a:t>을 수행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JSP </a:t>
            </a:r>
            <a:r>
              <a:rPr lang="ko-KR" altLang="en-US" dirty="0" smtClean="0">
                <a:latin typeface="+mj-ea"/>
              </a:rPr>
              <a:t>페이지의 </a:t>
            </a:r>
            <a:r>
              <a:rPr lang="ko-KR" altLang="en-US" dirty="0" err="1" smtClean="0">
                <a:latin typeface="+mj-ea"/>
              </a:rPr>
              <a:t>제어문</a:t>
            </a:r>
            <a:endParaRPr lang="ko-KR" altLang="en-US" dirty="0" smtClean="0">
              <a:latin typeface="+mj-ea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101</TotalTime>
  <Words>974</Words>
  <Application>Microsoft Office PowerPoint</Application>
  <PresentationFormat>화면 슬라이드 쇼(4:3)</PresentationFormat>
  <Paragraphs>170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파형</vt:lpstr>
      <vt:lpstr>6장. JSP 페이지의 연산자, 제어문 및 한글 처리</vt:lpstr>
      <vt:lpstr>목차</vt:lpstr>
      <vt:lpstr>JSP 페이지의 연산자</vt:lpstr>
      <vt:lpstr>JSP 페이지의 연산자</vt:lpstr>
      <vt:lpstr>JSP 페이지의 연산자</vt:lpstr>
      <vt:lpstr>JSP 페이지의 제어문</vt:lpstr>
      <vt:lpstr>JSP 페이지의 제어문</vt:lpstr>
      <vt:lpstr>JSP 페이지의 제어문</vt:lpstr>
      <vt:lpstr>JSP 페이지의 제어문</vt:lpstr>
      <vt:lpstr>JSP 페이지의 제어문</vt:lpstr>
      <vt:lpstr>JSP 페이지의 제어문</vt:lpstr>
      <vt:lpstr>JSP 페이지의 제어문</vt:lpstr>
      <vt:lpstr>JSP 페이지의 제어문</vt:lpstr>
      <vt:lpstr>JSP 페이지의 제어문</vt:lpstr>
      <vt:lpstr>JSP 페이지의 제어문</vt:lpstr>
      <vt:lpstr>JSP 페이지의 제어문</vt:lpstr>
      <vt:lpstr>톰캣(Tomcat) 기반에서의 한글 처리</vt:lpstr>
      <vt:lpstr>톰캣(Tomcat) 기반에서의 한글 처리</vt:lpstr>
      <vt:lpstr>톰캣(Tomcat) 기반에서의 한글 처리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KEO</dc:creator>
  <cp:lastModifiedBy>hb3021</cp:lastModifiedBy>
  <cp:revision>24</cp:revision>
  <dcterms:created xsi:type="dcterms:W3CDTF">2013-09-17T23:14:30Z</dcterms:created>
  <dcterms:modified xsi:type="dcterms:W3CDTF">2017-04-14T08:23:28Z</dcterms:modified>
</cp:coreProperties>
</file>