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8" r:id="rId1"/>
  </p:sldMasterIdLst>
  <p:notesMasterIdLst>
    <p:notesMasterId r:id="rId44"/>
  </p:notesMasterIdLst>
  <p:handoutMasterIdLst>
    <p:handoutMasterId r:id="rId4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300" r:id="rId19"/>
    <p:sldId id="280" r:id="rId20"/>
    <p:sldId id="281" r:id="rId21"/>
    <p:sldId id="282" r:id="rId22"/>
    <p:sldId id="283" r:id="rId23"/>
    <p:sldId id="286" r:id="rId24"/>
    <p:sldId id="289" r:id="rId25"/>
    <p:sldId id="290" r:id="rId26"/>
    <p:sldId id="291" r:id="rId27"/>
    <p:sldId id="292" r:id="rId28"/>
    <p:sldId id="293" r:id="rId29"/>
    <p:sldId id="294" r:id="rId30"/>
    <p:sldId id="295" r:id="rId31"/>
    <p:sldId id="296" r:id="rId32"/>
    <p:sldId id="297" r:id="rId33"/>
    <p:sldId id="301" r:id="rId34"/>
    <p:sldId id="306" r:id="rId35"/>
    <p:sldId id="302" r:id="rId36"/>
    <p:sldId id="303" r:id="rId37"/>
    <p:sldId id="307" r:id="rId38"/>
    <p:sldId id="308" r:id="rId39"/>
    <p:sldId id="309" r:id="rId40"/>
    <p:sldId id="310" r:id="rId41"/>
    <p:sldId id="311" r:id="rId42"/>
    <p:sldId id="312" r:id="rId43"/>
  </p:sldIdLst>
  <p:sldSz cx="9906000" cy="6858000" type="A4"/>
  <p:notesSz cx="6858000" cy="10058400"/>
  <p:defaultTextStyle>
    <a:defPPr>
      <a:defRPr lang="ko-KR"/>
    </a:defPPr>
    <a:lvl1pPr algn="ctr" rtl="0" fontAlgn="base" latinLnBrk="1">
      <a:spcBef>
        <a:spcPct val="0"/>
      </a:spcBef>
      <a:spcAft>
        <a:spcPct val="0"/>
      </a:spcAft>
      <a:defRPr kumimoji="1" sz="2400" b="1" kern="1200">
        <a:solidFill>
          <a:schemeClr val="tx1"/>
        </a:solidFill>
        <a:latin typeface="굴림"/>
        <a:ea typeface="굴림"/>
        <a:cs typeface="+mn-cs"/>
      </a:defRPr>
    </a:lvl1pPr>
    <a:lvl2pPr marL="457200" algn="ctr" rtl="0" fontAlgn="base" latinLnBrk="1">
      <a:spcBef>
        <a:spcPct val="0"/>
      </a:spcBef>
      <a:spcAft>
        <a:spcPct val="0"/>
      </a:spcAft>
      <a:defRPr kumimoji="1" sz="2400" b="1" kern="1200">
        <a:solidFill>
          <a:schemeClr val="tx1"/>
        </a:solidFill>
        <a:latin typeface="굴림"/>
        <a:ea typeface="굴림"/>
        <a:cs typeface="+mn-cs"/>
      </a:defRPr>
    </a:lvl2pPr>
    <a:lvl3pPr marL="914400" algn="ctr" rtl="0" fontAlgn="base" latinLnBrk="1">
      <a:spcBef>
        <a:spcPct val="0"/>
      </a:spcBef>
      <a:spcAft>
        <a:spcPct val="0"/>
      </a:spcAft>
      <a:defRPr kumimoji="1" sz="2400" b="1" kern="1200">
        <a:solidFill>
          <a:schemeClr val="tx1"/>
        </a:solidFill>
        <a:latin typeface="굴림"/>
        <a:ea typeface="굴림"/>
        <a:cs typeface="+mn-cs"/>
      </a:defRPr>
    </a:lvl3pPr>
    <a:lvl4pPr marL="1371600" algn="ctr" rtl="0" fontAlgn="base" latinLnBrk="1">
      <a:spcBef>
        <a:spcPct val="0"/>
      </a:spcBef>
      <a:spcAft>
        <a:spcPct val="0"/>
      </a:spcAft>
      <a:defRPr kumimoji="1" sz="2400" b="1" kern="1200">
        <a:solidFill>
          <a:schemeClr val="tx1"/>
        </a:solidFill>
        <a:latin typeface="굴림"/>
        <a:ea typeface="굴림"/>
        <a:cs typeface="+mn-cs"/>
      </a:defRPr>
    </a:lvl4pPr>
    <a:lvl5pPr marL="1828800" algn="ctr" rtl="0" fontAlgn="base" latinLnBrk="1">
      <a:spcBef>
        <a:spcPct val="0"/>
      </a:spcBef>
      <a:spcAft>
        <a:spcPct val="0"/>
      </a:spcAft>
      <a:defRPr kumimoji="1" sz="2400" b="1" kern="1200">
        <a:solidFill>
          <a:schemeClr val="tx1"/>
        </a:solidFill>
        <a:latin typeface="굴림"/>
        <a:ea typeface="굴림"/>
        <a:cs typeface="+mn-cs"/>
      </a:defRPr>
    </a:lvl5pPr>
    <a:lvl6pPr marL="2286000" algn="l" defTabSz="914400" rtl="0" eaLnBrk="1" latinLnBrk="1" hangingPunct="1">
      <a:defRPr kumimoji="1" sz="2400" b="1" kern="1200">
        <a:solidFill>
          <a:schemeClr val="tx1"/>
        </a:solidFill>
        <a:latin typeface="굴림"/>
        <a:ea typeface="굴림"/>
        <a:cs typeface="+mn-cs"/>
      </a:defRPr>
    </a:lvl6pPr>
    <a:lvl7pPr marL="2743200" algn="l" defTabSz="914400" rtl="0" eaLnBrk="1" latinLnBrk="1" hangingPunct="1">
      <a:defRPr kumimoji="1" sz="2400" b="1" kern="1200">
        <a:solidFill>
          <a:schemeClr val="tx1"/>
        </a:solidFill>
        <a:latin typeface="굴림"/>
        <a:ea typeface="굴림"/>
        <a:cs typeface="+mn-cs"/>
      </a:defRPr>
    </a:lvl7pPr>
    <a:lvl8pPr marL="3200400" algn="l" defTabSz="914400" rtl="0" eaLnBrk="1" latinLnBrk="1" hangingPunct="1">
      <a:defRPr kumimoji="1" sz="2400" b="1" kern="1200">
        <a:solidFill>
          <a:schemeClr val="tx1"/>
        </a:solidFill>
        <a:latin typeface="굴림"/>
        <a:ea typeface="굴림"/>
        <a:cs typeface="+mn-cs"/>
      </a:defRPr>
    </a:lvl8pPr>
    <a:lvl9pPr marL="3657600" algn="l" defTabSz="914400" rtl="0" eaLnBrk="1" latinLnBrk="1" hangingPunct="1">
      <a:defRPr kumimoji="1" sz="2400" b="1" kern="1200">
        <a:solidFill>
          <a:schemeClr val="tx1"/>
        </a:solidFill>
        <a:latin typeface="굴림"/>
        <a:ea typeface="굴림"/>
        <a:cs typeface="+mn-cs"/>
      </a:defRPr>
    </a:lvl9pPr>
  </p:defaultTextStyle>
  <p:extLst>
    <p:ext uri="{EFAFB233-063F-42B5-8137-9DF3F51BA10A}">
      <p15:sldGuideLst xmlns:p15="http://schemas.microsoft.com/office/powerpoint/2012/main">
        <p15:guide id="1" orient="horz" pos="2159">
          <p15:clr>
            <a:srgbClr val="A4A3A4"/>
          </p15:clr>
        </p15:guide>
        <p15:guide id="2" pos="3118">
          <p15:clr>
            <a:srgbClr val="A4A3A4"/>
          </p15:clr>
        </p15:guide>
      </p15:sldGuideLst>
    </p:ext>
    <p:ext uri="{2D200454-40CA-4A62-9FC3-DE9A4176ACB9}">
      <p15:notesGuideLst xmlns:p15="http://schemas.microsoft.com/office/powerpoint/2012/main">
        <p15:guide id="1" orient="horz" pos="3168">
          <p15:clr>
            <a:srgbClr val="A4A3A4"/>
          </p15:clr>
        </p15:guide>
        <p15:guide id="2" pos="215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uno" initials="n" lastIdx="7" clrIdx="0"/>
  <p:cmAuthor id="1" name="nuno" initials="n"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ACF4677E-8BD2-47ae-8A1F-98590045965D">
      <hp:hncThemeShow xmlns:hp="http://schemas.haansoft.com/office/presentation/8.0" xmlns:dsp="http://schemas.microsoft.com/office/drawing/2008/diagram" xmlns:dgm="http://schemas.openxmlformats.org/drawingml/2006/diagram" xmlns:c="http://schemas.openxmlformats.org/drawingml/2006/chart" xmlns=""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TxStyle/>
      <a:tcStyle>
        <a:tcBdr/>
        <a:fill>
          <a:solidFill>
            <a:schemeClr val="accent6">
              <a:tint val="40000"/>
            </a:schemeClr>
          </a:solidFill>
        </a:fill>
      </a:tcStyle>
    </a:band1H>
    <a:band2H>
      <a:tcTxStyle/>
      <a:tcStyle>
        <a:tcBdr/>
      </a:tcStyle>
    </a:band2H>
    <a:band1V>
      <a:tcTxStyle/>
      <a:tcStyle>
        <a:tcBdr/>
        <a:fill>
          <a:solidFill>
            <a:schemeClr val="accent6">
              <a:tint val="40000"/>
            </a:schemeClr>
          </a:solidFill>
        </a:fill>
      </a:tcStyle>
    </a:band1V>
    <a:band2V>
      <a:tcTxStyle/>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TxStyle/>
      <a:tcStyle>
        <a:tcBdr/>
        <a:fill>
          <a:solidFill>
            <a:schemeClr val="accent3">
              <a:alpha val="40000"/>
            </a:schemeClr>
          </a:solidFill>
        </a:fill>
      </a:tcStyle>
    </a:band1H>
    <a:band2H>
      <a:tcTxStyle/>
      <a:tcStyle>
        <a:tcBdr/>
      </a:tcStyle>
    </a:band2H>
    <a:band1V>
      <a:tcTxStyle/>
      <a:tcStyle>
        <a:tcBdr>
          <a:top>
            <a:lnRef idx="1">
              <a:schemeClr val="accent3"/>
            </a:lnRef>
          </a:top>
          <a:bottom>
            <a:lnRef idx="1">
              <a:schemeClr val="accent3"/>
            </a:lnRef>
          </a:bottom>
        </a:tcBdr>
        <a:fill>
          <a:solidFill>
            <a:schemeClr val="accent3">
              <a:alpha val="40000"/>
            </a:schemeClr>
          </a:solidFill>
        </a:fill>
      </a:tcStyle>
    </a:band1V>
    <a:band2V>
      <a:tcTxStyle/>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TxStyle/>
      <a:tcStyle>
        <a:tcBdr/>
        <a:fill>
          <a:solidFill>
            <a:schemeClr val="accent3">
              <a:tint val="40000"/>
            </a:schemeClr>
          </a:solidFill>
        </a:fill>
      </a:tcStyle>
    </a:band1H>
    <a:band2H>
      <a:tcTxStyle/>
      <a:tcStyle>
        <a:tcBdr/>
      </a:tcStyle>
    </a:band2H>
    <a:band1V>
      <a:tcTxStyle/>
      <a:tcStyle>
        <a:tcBdr/>
        <a:fill>
          <a:solidFill>
            <a:schemeClr val="accent3">
              <a:tint val="40000"/>
            </a:schemeClr>
          </a:solidFill>
        </a:fill>
      </a:tcStyle>
    </a:band1V>
    <a:band2V>
      <a:tcTxStyle/>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TxStyle/>
      <a:tcStyle>
        <a:tcBdr/>
        <a:fill>
          <a:solidFill>
            <a:schemeClr val="accent5">
              <a:tint val="40000"/>
            </a:schemeClr>
          </a:solidFill>
        </a:fill>
      </a:tcStyle>
    </a:band1H>
    <a:band2H>
      <a:tcTxStyle/>
      <a:tcStyle>
        <a:tcBdr/>
      </a:tcStyle>
    </a:band2H>
    <a:band1V>
      <a:tcTxStyle/>
      <a:tcStyle>
        <a:tcBdr/>
        <a:fill>
          <a:solidFill>
            <a:schemeClr val="accent5">
              <a:tint val="40000"/>
            </a:schemeClr>
          </a:solidFill>
        </a:fill>
      </a:tcStyle>
    </a:band1V>
    <a:band2V>
      <a:tcTxStyle/>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밝은 스타일 2 - 강조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TxStyle/>
      <a:tcStyle>
        <a:tcBdr>
          <a:top>
            <a:lnRef idx="1">
              <a:schemeClr val="accent6"/>
            </a:lnRef>
          </a:top>
          <a:bottom>
            <a:lnRef idx="1">
              <a:schemeClr val="accent6"/>
            </a:lnRef>
          </a:bottom>
        </a:tcBdr>
      </a:tcStyle>
    </a:band1H>
    <a:band1V>
      <a:tcTxStyle/>
      <a:tcStyle>
        <a:tcBdr>
          <a:left>
            <a:lnRef idx="1">
              <a:schemeClr val="accent6"/>
            </a:lnRef>
          </a:left>
          <a:right>
            <a:lnRef idx="1">
              <a:schemeClr val="accent6"/>
            </a:lnRef>
          </a:right>
        </a:tcBdr>
      </a:tcStyle>
    </a:band1V>
    <a:band2V>
      <a:tcTxStyle/>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TxStyle/>
      <a:tcStyle>
        <a:tcBdr/>
        <a:fill>
          <a:solidFill>
            <a:schemeClr val="accent1">
              <a:alpha val="20000"/>
            </a:schemeClr>
          </a:solidFill>
        </a:fill>
      </a:tcStyle>
    </a:band1H>
    <a:band1V>
      <a:tcTxStyle/>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TxStyle/>
      <a:tcStyle>
        <a:tcBdr/>
        <a:fill>
          <a:solidFill>
            <a:schemeClr val="accent2">
              <a:tint val="40000"/>
            </a:schemeClr>
          </a:solidFill>
        </a:fill>
      </a:tcStyle>
    </a:band1H>
    <a:band2H>
      <a:tcTxStyle/>
      <a:tcStyle>
        <a:tcBdr/>
      </a:tcStyle>
    </a:band2H>
    <a:band1V>
      <a:tcTxStyle/>
      <a:tcStyle>
        <a:tcBdr/>
        <a:fill>
          <a:solidFill>
            <a:schemeClr val="accent2">
              <a:tint val="40000"/>
            </a:schemeClr>
          </a:solidFill>
        </a:fill>
      </a:tcStyle>
    </a:band1V>
    <a:band2V>
      <a:tcTxStyle/>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TxStyle/>
      <a:tcStyle>
        <a:tcBdr/>
        <a:fill>
          <a:solidFill>
            <a:schemeClr val="tx1">
              <a:alpha val="20000"/>
            </a:schemeClr>
          </a:solidFill>
        </a:fill>
      </a:tcStyle>
    </a:band1H>
    <a:band2H>
      <a:tcTxStyle/>
      <a:tcStyle>
        <a:tcBdr/>
      </a:tcStyle>
    </a:band2H>
    <a:band1V>
      <a:tcTxStyle/>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TxStyle/>
      <a:tcStyle>
        <a:tcBdr/>
        <a:fill>
          <a:solidFill>
            <a:schemeClr val="accent3">
              <a:tint val="40000"/>
            </a:schemeClr>
          </a:solidFill>
        </a:fill>
      </a:tcStyle>
    </a:band1H>
    <a:band1V>
      <a:tcTxStyle/>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8D230F3-CF80-4859-8CE7-A43EE81993B5}" styleName="밝은 스타일 1 - 강조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TxStyle/>
      <a:tcStyle>
        <a:tcBdr/>
        <a:fill>
          <a:solidFill>
            <a:schemeClr val="accent6">
              <a:alpha val="20000"/>
            </a:schemeClr>
          </a:solidFill>
        </a:fill>
      </a:tcStyle>
    </a:band1H>
    <a:band2H>
      <a:tcTxStyle/>
      <a:tcStyle>
        <a:tcBdr/>
      </a:tcStyle>
    </a:band2H>
    <a:band1V>
      <a:tcTxStyle/>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86" autoAdjust="0"/>
    <p:restoredTop sz="94935" autoAdjust="0"/>
  </p:normalViewPr>
  <p:slideViewPr>
    <p:cSldViewPr>
      <p:cViewPr varScale="1">
        <p:scale>
          <a:sx n="85" d="100"/>
          <a:sy n="85" d="100"/>
        </p:scale>
        <p:origin x="96" y="330"/>
      </p:cViewPr>
      <p:guideLst>
        <p:guide orient="horz" pos="2159"/>
        <p:guide pos="3118"/>
      </p:guideLst>
    </p:cSldViewPr>
  </p:slideViewPr>
  <p:outlineViewPr>
    <p:cViewPr>
      <p:scale>
        <a:sx n="33" d="100"/>
        <a:sy n="33" d="100"/>
      </p:scale>
      <p:origin x="0" y="1302"/>
    </p:cViewPr>
  </p:outlineViewPr>
  <p:notesTextViewPr>
    <p:cViewPr>
      <p:scale>
        <a:sx n="100" d="100"/>
        <a:sy n="100" d="100"/>
      </p:scale>
      <p:origin x="0" y="0"/>
    </p:cViewPr>
  </p:notesTextViewPr>
  <p:sorterViewPr>
    <p:cViewPr>
      <p:scale>
        <a:sx n="100" d="100"/>
        <a:sy n="100" d="100"/>
      </p:scale>
      <p:origin x="0" y="6486"/>
    </p:cViewPr>
  </p:sorterViewPr>
  <p:notesViewPr>
    <p:cSldViewPr>
      <p:cViewPr varScale="1">
        <p:scale>
          <a:sx n="80" d="100"/>
          <a:sy n="80" d="100"/>
        </p:scale>
        <p:origin x="-3978" y="-84"/>
      </p:cViewPr>
      <p:guideLst>
        <p:guide orient="horz" pos="3168"/>
        <p:guide pos="2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1" y="1"/>
            <a:ext cx="2971431" cy="502755"/>
          </a:xfrm>
          <a:prstGeom prst="rect">
            <a:avLst/>
          </a:prstGeom>
          <a:noFill/>
          <a:ln w="9525">
            <a:noFill/>
            <a:miter/>
          </a:ln>
          <a:effectLst/>
        </p:spPr>
        <p:txBody>
          <a:bodyPr vert="horz" wrap="square" lIns="94338" tIns="47169" rIns="94338" bIns="47169" anchor="t" anchorCtr="0"/>
          <a:lstStyle>
            <a:lvl1pPr algn="l" defTabSz="942873">
              <a:defRPr sz="1200" b="0"/>
            </a:lvl1pPr>
          </a:lstStyle>
          <a:p>
            <a:pPr>
              <a:defRPr lang="ko-KR" altLang="en-US"/>
            </a:pPr>
            <a:endParaRPr lang="en-US" altLang="ko-KR"/>
          </a:p>
        </p:txBody>
      </p:sp>
      <p:sp>
        <p:nvSpPr>
          <p:cNvPr id="35843" name="Rectangle 3"/>
          <p:cNvSpPr>
            <a:spLocks noGrp="1" noChangeArrowheads="1"/>
          </p:cNvSpPr>
          <p:nvPr>
            <p:ph type="dt" sz="quarter" idx="1"/>
          </p:nvPr>
        </p:nvSpPr>
        <p:spPr>
          <a:xfrm>
            <a:off x="3884989" y="1"/>
            <a:ext cx="2971431" cy="502755"/>
          </a:xfrm>
          <a:prstGeom prst="rect">
            <a:avLst/>
          </a:prstGeom>
          <a:noFill/>
          <a:ln w="9525">
            <a:noFill/>
            <a:miter/>
          </a:ln>
          <a:effectLst/>
        </p:spPr>
        <p:txBody>
          <a:bodyPr vert="horz" wrap="square" lIns="94338" tIns="47169" rIns="94338" bIns="47169" anchor="t" anchorCtr="0"/>
          <a:lstStyle>
            <a:lvl1pPr algn="r" defTabSz="942873">
              <a:defRPr sz="1200" b="0"/>
            </a:lvl1pPr>
          </a:lstStyle>
          <a:p>
            <a:pPr>
              <a:defRPr lang="ko-KR" altLang="en-US"/>
            </a:pPr>
            <a:endParaRPr lang="en-US" altLang="ko-KR"/>
          </a:p>
        </p:txBody>
      </p:sp>
      <p:sp>
        <p:nvSpPr>
          <p:cNvPr id="35844" name="Rectangle 4"/>
          <p:cNvSpPr>
            <a:spLocks noGrp="1" noChangeArrowheads="1"/>
          </p:cNvSpPr>
          <p:nvPr>
            <p:ph type="ftr" sz="quarter" idx="2"/>
          </p:nvPr>
        </p:nvSpPr>
        <p:spPr>
          <a:xfrm>
            <a:off x="1" y="9553988"/>
            <a:ext cx="2971431" cy="502755"/>
          </a:xfrm>
          <a:prstGeom prst="rect">
            <a:avLst/>
          </a:prstGeom>
          <a:noFill/>
          <a:ln w="9525">
            <a:noFill/>
            <a:miter/>
          </a:ln>
          <a:effectLst/>
        </p:spPr>
        <p:txBody>
          <a:bodyPr vert="horz" wrap="square" lIns="94338" tIns="47169" rIns="94338" bIns="47169" anchor="b" anchorCtr="0"/>
          <a:lstStyle>
            <a:lvl1pPr algn="l" defTabSz="942873">
              <a:defRPr sz="1200" b="0"/>
            </a:lvl1pPr>
          </a:lstStyle>
          <a:p>
            <a:pPr>
              <a:defRPr lang="ko-KR" altLang="en-US"/>
            </a:pPr>
            <a:endParaRPr lang="en-US" altLang="ko-KR"/>
          </a:p>
        </p:txBody>
      </p:sp>
      <p:sp>
        <p:nvSpPr>
          <p:cNvPr id="35845" name="Rectangle 5"/>
          <p:cNvSpPr>
            <a:spLocks noGrp="1" noChangeArrowheads="1"/>
          </p:cNvSpPr>
          <p:nvPr>
            <p:ph type="sldNum" sz="quarter" idx="3"/>
          </p:nvPr>
        </p:nvSpPr>
        <p:spPr>
          <a:xfrm>
            <a:off x="3884989" y="9553988"/>
            <a:ext cx="2971431" cy="502755"/>
          </a:xfrm>
          <a:prstGeom prst="rect">
            <a:avLst/>
          </a:prstGeom>
          <a:noFill/>
          <a:ln w="9525">
            <a:noFill/>
            <a:miter/>
          </a:ln>
          <a:effectLst/>
        </p:spPr>
        <p:txBody>
          <a:bodyPr vert="horz" wrap="square" lIns="94338" tIns="47169" rIns="94338" bIns="47169" anchor="b" anchorCtr="0"/>
          <a:lstStyle>
            <a:lvl1pPr algn="r" defTabSz="942873">
              <a:defRPr sz="1200" b="0"/>
            </a:lvl1pPr>
          </a:lstStyle>
          <a:p>
            <a:pPr>
              <a:defRPr lang="ko-KR" altLang="en-US"/>
            </a:pPr>
            <a:fld id="{E1942F56-AA2C-40D0-834B-2642887E03A7}" type="slidenum">
              <a:rPr lang="en-US" altLang="ko-KR"/>
              <a:pPr>
                <a:defRPr lang="ko-KR" altLang="en-US"/>
              </a:pPr>
              <a:t>‹#›</a:t>
            </a:fld>
            <a:endParaRPr lang="en-US" altLang="ko-KR"/>
          </a:p>
        </p:txBody>
      </p:sp>
    </p:spTree>
    <p:extLst>
      <p:ext uri="{BB962C8B-B14F-4D97-AF65-F5344CB8AC3E}">
        <p14:creationId xmlns:p14="http://schemas.microsoft.com/office/powerpoint/2010/main" val="4418716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a:xfrm>
            <a:off x="1" y="1"/>
            <a:ext cx="2971431" cy="502755"/>
          </a:xfrm>
          <a:prstGeom prst="rect">
            <a:avLst/>
          </a:prstGeom>
          <a:noFill/>
          <a:ln w="9525">
            <a:noFill/>
            <a:miter/>
          </a:ln>
          <a:effectLst/>
        </p:spPr>
        <p:txBody>
          <a:bodyPr vert="horz" wrap="square" lIns="94338" tIns="47169" rIns="94338" bIns="47169" anchor="t" anchorCtr="0"/>
          <a:lstStyle>
            <a:lvl1pPr algn="l" defTabSz="942873">
              <a:defRPr sz="1200" b="0"/>
            </a:lvl1pPr>
          </a:lstStyle>
          <a:p>
            <a:pPr>
              <a:defRPr lang="ko-KR" altLang="en-US"/>
            </a:pPr>
            <a:endParaRPr lang="en-US" altLang="ko-KR"/>
          </a:p>
        </p:txBody>
      </p:sp>
      <p:sp>
        <p:nvSpPr>
          <p:cNvPr id="5123" name="Rectangle 3"/>
          <p:cNvSpPr>
            <a:spLocks noGrp="1" noChangeArrowheads="1"/>
          </p:cNvSpPr>
          <p:nvPr>
            <p:ph type="dt" idx="1"/>
          </p:nvPr>
        </p:nvSpPr>
        <p:spPr>
          <a:xfrm>
            <a:off x="3886570" y="1"/>
            <a:ext cx="2971431" cy="502755"/>
          </a:xfrm>
          <a:prstGeom prst="rect">
            <a:avLst/>
          </a:prstGeom>
          <a:noFill/>
          <a:ln w="9525">
            <a:noFill/>
            <a:miter/>
          </a:ln>
          <a:effectLst/>
        </p:spPr>
        <p:txBody>
          <a:bodyPr vert="horz" wrap="square" lIns="94338" tIns="47169" rIns="94338" bIns="47169" anchor="t" anchorCtr="0"/>
          <a:lstStyle>
            <a:lvl1pPr algn="r" defTabSz="942873">
              <a:defRPr sz="1200" b="0"/>
            </a:lvl1pPr>
          </a:lstStyle>
          <a:p>
            <a:pPr>
              <a:defRPr lang="ko-KR" altLang="en-US"/>
            </a:pPr>
            <a:endParaRPr lang="en-US" altLang="ko-KR"/>
          </a:p>
        </p:txBody>
      </p:sp>
      <p:sp>
        <p:nvSpPr>
          <p:cNvPr id="47108" name="Rectangle 4"/>
          <p:cNvSpPr>
            <a:spLocks noGrp="1" noRot="1" noChangeAspect="1" noChangeArrowheads="1" noTextEdit="1"/>
          </p:cNvSpPr>
          <p:nvPr>
            <p:ph type="sldImg" idx="2"/>
          </p:nvPr>
        </p:nvSpPr>
        <p:spPr>
          <a:xfrm>
            <a:off x="706438" y="755650"/>
            <a:ext cx="5445125" cy="3770313"/>
          </a:xfrm>
          <a:prstGeom prst="rect">
            <a:avLst/>
          </a:prstGeom>
          <a:noFill/>
          <a:ln w="9525">
            <a:solidFill>
              <a:srgbClr val="000000"/>
            </a:solidFill>
            <a:miter/>
          </a:ln>
        </p:spPr>
      </p:sp>
      <p:sp>
        <p:nvSpPr>
          <p:cNvPr id="5125" name="Rectangle 5"/>
          <p:cNvSpPr>
            <a:spLocks noGrp="1" noChangeArrowheads="1"/>
          </p:cNvSpPr>
          <p:nvPr>
            <p:ph type="body" sz="quarter" idx="3"/>
          </p:nvPr>
        </p:nvSpPr>
        <p:spPr>
          <a:xfrm>
            <a:off x="915138" y="4776995"/>
            <a:ext cx="5027724" cy="4526446"/>
          </a:xfrm>
          <a:prstGeom prst="rect">
            <a:avLst/>
          </a:prstGeom>
          <a:noFill/>
          <a:ln w="9525">
            <a:noFill/>
            <a:miter/>
          </a:ln>
          <a:effectLst/>
        </p:spPr>
        <p:txBody>
          <a:bodyPr vert="horz" wrap="square" lIns="94338" tIns="47169" rIns="94338" bIns="47169" anchor="t" anchorCtr="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5126" name="Rectangle 6"/>
          <p:cNvSpPr>
            <a:spLocks noGrp="1" noChangeArrowheads="1"/>
          </p:cNvSpPr>
          <p:nvPr>
            <p:ph type="ftr" sz="quarter" idx="4"/>
          </p:nvPr>
        </p:nvSpPr>
        <p:spPr>
          <a:xfrm>
            <a:off x="1" y="9555646"/>
            <a:ext cx="2971431" cy="502754"/>
          </a:xfrm>
          <a:prstGeom prst="rect">
            <a:avLst/>
          </a:prstGeom>
          <a:noFill/>
          <a:ln w="9525">
            <a:noFill/>
            <a:miter/>
          </a:ln>
          <a:effectLst/>
        </p:spPr>
        <p:txBody>
          <a:bodyPr vert="horz" wrap="square" lIns="94338" tIns="47169" rIns="94338" bIns="47169" anchor="b" anchorCtr="0"/>
          <a:lstStyle>
            <a:lvl1pPr algn="l" defTabSz="942873">
              <a:defRPr sz="1200" b="0"/>
            </a:lvl1pPr>
          </a:lstStyle>
          <a:p>
            <a:pPr>
              <a:defRPr lang="ko-KR" altLang="en-US"/>
            </a:pPr>
            <a:endParaRPr lang="en-US" altLang="ko-KR"/>
          </a:p>
        </p:txBody>
      </p:sp>
      <p:sp>
        <p:nvSpPr>
          <p:cNvPr id="5127" name="Rectangle 7"/>
          <p:cNvSpPr>
            <a:spLocks noGrp="1" noChangeArrowheads="1"/>
          </p:cNvSpPr>
          <p:nvPr>
            <p:ph type="sldNum" sz="quarter" idx="5"/>
          </p:nvPr>
        </p:nvSpPr>
        <p:spPr>
          <a:xfrm>
            <a:off x="3886570" y="9555646"/>
            <a:ext cx="2971431" cy="502754"/>
          </a:xfrm>
          <a:prstGeom prst="rect">
            <a:avLst/>
          </a:prstGeom>
          <a:noFill/>
          <a:ln w="9525">
            <a:noFill/>
            <a:miter/>
          </a:ln>
          <a:effectLst/>
        </p:spPr>
        <p:txBody>
          <a:bodyPr vert="horz" wrap="square" lIns="94338" tIns="47169" rIns="94338" bIns="47169" anchor="b" anchorCtr="0"/>
          <a:lstStyle>
            <a:lvl1pPr algn="r" defTabSz="942873">
              <a:defRPr sz="1200" b="0"/>
            </a:lvl1pPr>
          </a:lstStyle>
          <a:p>
            <a:pPr>
              <a:defRPr lang="ko-KR" altLang="en-US"/>
            </a:pPr>
            <a:fld id="{DCB46AF4-7EDA-43AA-87AD-15F1BA4D084C}" type="slidenum">
              <a:rPr lang="en-US" altLang="ko-KR"/>
              <a:pPr>
                <a:defRPr lang="ko-KR" altLang="en-US"/>
              </a:pPr>
              <a:t>‹#›</a:t>
            </a:fld>
            <a:endParaRPr lang="en-US" altLang="ko-KR"/>
          </a:p>
        </p:txBody>
      </p:sp>
    </p:spTree>
    <p:extLst>
      <p:ext uri="{BB962C8B-B14F-4D97-AF65-F5344CB8AC3E}">
        <p14:creationId xmlns:p14="http://schemas.microsoft.com/office/powerpoint/2010/main" val="469764246"/>
      </p:ext>
    </p:extLst>
  </p:cSld>
  <p:clrMap bg1="lt1" tx1="dk1" bg2="lt2" tx2="dk2" accent1="accent1" accent2="accent2" accent3="accent3" accent4="accent4" accent5="accent5" accent6="accent6" hlink="hlink" folHlink="folHlink"/>
  <p:hf hdr="0" ftr="0" dt="0"/>
  <p:notesStyle>
    <a:lvl1pPr algn="l" rtl="0" eaLnBrk="0" fontAlgn="base" latinLnBrk="1" hangingPunct="0">
      <a:spcBef>
        <a:spcPct val="30000"/>
      </a:spcBef>
      <a:spcAft>
        <a:spcPct val="0"/>
      </a:spcAft>
      <a:defRPr kumimoji="1" sz="1200" kern="1200">
        <a:solidFill>
          <a:schemeClr val="tx1"/>
        </a:solidFill>
        <a:latin typeface="굴림"/>
        <a:ea typeface="굴림"/>
        <a:cs typeface="+mn-cs"/>
      </a:defRPr>
    </a:lvl1pPr>
    <a:lvl2pPr marL="457200" algn="l" rtl="0" eaLnBrk="0" fontAlgn="base" latinLnBrk="1" hangingPunct="0">
      <a:spcBef>
        <a:spcPct val="30000"/>
      </a:spcBef>
      <a:spcAft>
        <a:spcPct val="0"/>
      </a:spcAft>
      <a:defRPr kumimoji="1" sz="1200" kern="1200">
        <a:solidFill>
          <a:schemeClr val="tx1"/>
        </a:solidFill>
        <a:latin typeface="굴림"/>
        <a:ea typeface="굴림"/>
        <a:cs typeface="+mn-cs"/>
      </a:defRPr>
    </a:lvl2pPr>
    <a:lvl3pPr marL="914400" algn="l" rtl="0" eaLnBrk="0" fontAlgn="base" latinLnBrk="1" hangingPunct="0">
      <a:spcBef>
        <a:spcPct val="30000"/>
      </a:spcBef>
      <a:spcAft>
        <a:spcPct val="0"/>
      </a:spcAft>
      <a:defRPr kumimoji="1" sz="1200" kern="1200">
        <a:solidFill>
          <a:schemeClr val="tx1"/>
        </a:solidFill>
        <a:latin typeface="굴림"/>
        <a:ea typeface="굴림"/>
        <a:cs typeface="+mn-cs"/>
      </a:defRPr>
    </a:lvl3pPr>
    <a:lvl4pPr marL="1371600" algn="l" rtl="0" eaLnBrk="0" fontAlgn="base" latinLnBrk="1" hangingPunct="0">
      <a:spcBef>
        <a:spcPct val="30000"/>
      </a:spcBef>
      <a:spcAft>
        <a:spcPct val="0"/>
      </a:spcAft>
      <a:defRPr kumimoji="1" sz="1200" kern="1200">
        <a:solidFill>
          <a:schemeClr val="tx1"/>
        </a:solidFill>
        <a:latin typeface="굴림"/>
        <a:ea typeface="굴림"/>
        <a:cs typeface="+mn-cs"/>
      </a:defRPr>
    </a:lvl4pPr>
    <a:lvl5pPr marL="1828800" algn="l" rtl="0" eaLnBrk="0" fontAlgn="base" latinLnBrk="1" hangingPunct="0">
      <a:spcBef>
        <a:spcPct val="30000"/>
      </a:spcBef>
      <a:spcAft>
        <a:spcPct val="0"/>
      </a:spcAft>
      <a:defRPr kumimoji="1" sz="1200" kern="1200">
        <a:solidFill>
          <a:schemeClr val="tx1"/>
        </a:solidFill>
        <a:latin typeface="굴림"/>
        <a:ea typeface="굴림"/>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https://wikidocs.net/2838</a:t>
            </a:r>
            <a:endParaRPr lang="ko-KR" altLang="en-US"/>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1</a:t>
            </a:fld>
            <a:endParaRPr lang="en-US" altLang="ko-KR"/>
          </a:p>
        </p:txBody>
      </p:sp>
    </p:spTree>
    <p:extLst>
      <p:ext uri="{BB962C8B-B14F-4D97-AF65-F5344CB8AC3E}">
        <p14:creationId xmlns:p14="http://schemas.microsoft.com/office/powerpoint/2010/main" val="406817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ko-KR" altLang="en-US"/>
              <a:t>다음 줄로 이동할려면 </a:t>
            </a:r>
            <a:r>
              <a:rPr lang="en-US" altLang="ko-KR"/>
              <a:t>print</a:t>
            </a:r>
            <a:r>
              <a:rPr lang="ko-KR" altLang="en-US"/>
              <a:t>를 하나 더 사용을 하면 줄바꿈이 일어 난다</a:t>
            </a:r>
            <a:r>
              <a:rPr lang="en-US" altLang="ko-KR"/>
              <a:t>. </a:t>
            </a:r>
          </a:p>
          <a:p>
            <a:pPr lvl="0">
              <a:defRPr lang="ko-KR" altLang="en-US"/>
            </a:pPr>
            <a:r>
              <a:rPr lang="ko-KR" altLang="en-US"/>
              <a:t>그리고 한줄로 표현 하고자 한다면 </a:t>
            </a:r>
            <a:r>
              <a:rPr lang="en-US" altLang="ko-KR"/>
              <a:t>; </a:t>
            </a:r>
            <a:r>
              <a:rPr lang="ko-KR" altLang="en-US"/>
              <a:t>사용하면 된다</a:t>
            </a:r>
            <a:r>
              <a:rPr lang="en-US" altLang="ko-KR"/>
              <a:t>.</a:t>
            </a:r>
          </a:p>
          <a:p>
            <a:pPr lvl="0">
              <a:defRPr lang="ko-KR" altLang="en-US"/>
            </a:pPr>
            <a:endParaRPr lang="en-US" altLang="ko-KR"/>
          </a:p>
          <a:p>
            <a:pPr lvl="0">
              <a:defRPr lang="ko-KR" altLang="en-US"/>
            </a:pPr>
            <a:r>
              <a:rPr lang="ko-KR" altLang="en-US"/>
              <a:t>파일 만드는 것과 주석에 대해서 설명해준다</a:t>
            </a:r>
          </a:p>
          <a:p>
            <a:pPr lvl="0">
              <a:defRPr lang="ko-KR" altLang="en-US"/>
            </a:pPr>
            <a:r>
              <a:rPr lang="en-US" altLang="ko-KR"/>
              <a:t># : </a:t>
            </a:r>
            <a:r>
              <a:rPr lang="ko-KR" altLang="en-US"/>
              <a:t>한줄 주석</a:t>
            </a:r>
          </a:p>
          <a:p>
            <a:pPr lvl="0">
              <a:defRPr lang="ko-KR" altLang="en-US"/>
            </a:pPr>
            <a:r>
              <a:rPr lang="en-US" altLang="ko-KR"/>
              <a:t>“””   “””  : </a:t>
            </a:r>
            <a:r>
              <a:rPr lang="ko-KR" altLang="en-US"/>
              <a:t>문단주석</a:t>
            </a:r>
          </a:p>
          <a:p>
            <a:pPr lvl="0">
              <a:defRPr lang="ko-KR" altLang="en-US"/>
            </a:pPr>
            <a:r>
              <a:rPr lang="en-US" altLang="ko-KR"/>
              <a:t>‘’’  ‘’’  :</a:t>
            </a:r>
            <a:r>
              <a:rPr lang="ko-KR" altLang="en-US"/>
              <a:t>문단주석</a:t>
            </a:r>
          </a:p>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11</a:t>
            </a:fld>
            <a:endParaRPr lang="en-US" altLang="ko-KR"/>
          </a:p>
        </p:txBody>
      </p:sp>
    </p:spTree>
    <p:extLst>
      <p:ext uri="{BB962C8B-B14F-4D97-AF65-F5344CB8AC3E}">
        <p14:creationId xmlns:p14="http://schemas.microsoft.com/office/powerpoint/2010/main" val="4027138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ko-KR" altLang="en-US"/>
              <a:t>출력 조정 문자인데요 이건 예제를 통해서 살펴 볼거에요</a:t>
            </a:r>
            <a:r>
              <a:rPr lang="en-US" altLang="ko-KR"/>
              <a:t>. </a:t>
            </a:r>
            <a:endParaRPr lang="ko-KR" altLang="en-US"/>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12</a:t>
            </a:fld>
            <a:endParaRPr lang="en-US" altLang="ko-KR"/>
          </a:p>
        </p:txBody>
      </p:sp>
    </p:spTree>
    <p:extLst>
      <p:ext uri="{BB962C8B-B14F-4D97-AF65-F5344CB8AC3E}">
        <p14:creationId xmlns:p14="http://schemas.microsoft.com/office/powerpoint/2010/main" val="2002387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ko-KR" altLang="en-US"/>
              <a:t>파일 </a:t>
            </a:r>
            <a:r>
              <a:rPr lang="en-US" altLang="ko-KR"/>
              <a:t>-&gt; </a:t>
            </a:r>
            <a:r>
              <a:rPr lang="ko-KR" altLang="en-US"/>
              <a:t>뉴 </a:t>
            </a:r>
            <a:r>
              <a:rPr lang="en-US" altLang="ko-KR"/>
              <a:t>-&gt; </a:t>
            </a:r>
            <a:r>
              <a:rPr lang="ko-KR" altLang="en-US"/>
              <a:t>파일이 열린다 코딩을 한 후 </a:t>
            </a:r>
            <a:r>
              <a:rPr lang="en-US" altLang="ko-KR"/>
              <a:t>f5</a:t>
            </a:r>
            <a:r>
              <a:rPr lang="ko-KR" altLang="en-US"/>
              <a:t>번으로 실행을 하면 </a:t>
            </a:r>
            <a:r>
              <a:rPr lang="en-US" altLang="ko-KR"/>
              <a:t>-&gt; </a:t>
            </a:r>
            <a:r>
              <a:rPr lang="ko-KR" altLang="en-US"/>
              <a:t>저장 후 </a:t>
            </a:r>
            <a:r>
              <a:rPr lang="en-US" altLang="ko-KR"/>
              <a:t>idle</a:t>
            </a:r>
            <a:r>
              <a:rPr lang="ko-KR" altLang="en-US"/>
              <a:t>화면에 출력이 된다</a:t>
            </a:r>
            <a:r>
              <a:rPr lang="en-US" altLang="ko-KR"/>
              <a:t>.</a:t>
            </a:r>
            <a:endParaRPr lang="ko-KR" altLang="en-US"/>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13</a:t>
            </a:fld>
            <a:endParaRPr lang="en-US" altLang="ko-KR"/>
          </a:p>
        </p:txBody>
      </p:sp>
    </p:spTree>
    <p:extLst>
      <p:ext uri="{BB962C8B-B14F-4D97-AF65-F5344CB8AC3E}">
        <p14:creationId xmlns:p14="http://schemas.microsoft.com/office/powerpoint/2010/main" val="1375027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ko-KR" altLang="en-US"/>
              <a:t>왼쪽은 줄바꿈이 안되는 것이고</a:t>
            </a:r>
          </a:p>
          <a:p>
            <a:pPr lvl="0">
              <a:defRPr lang="ko-KR" altLang="en-US"/>
            </a:pPr>
            <a:r>
              <a:rPr lang="ko-KR" altLang="en-US"/>
              <a:t>오른쪽은 줄바꿈이 일어나게 된다</a:t>
            </a:r>
            <a:r>
              <a:rPr lang="en-US" altLang="ko-KR"/>
              <a:t>.</a:t>
            </a:r>
            <a:endParaRPr lang="ko-KR" altLang="en-US"/>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14</a:t>
            </a:fld>
            <a:endParaRPr lang="en-US" altLang="ko-KR"/>
          </a:p>
        </p:txBody>
      </p:sp>
    </p:spTree>
    <p:extLst>
      <p:ext uri="{BB962C8B-B14F-4D97-AF65-F5344CB8AC3E}">
        <p14:creationId xmlns:p14="http://schemas.microsoft.com/office/powerpoint/2010/main" val="1090396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&gt;&gt;&gt; </a:t>
            </a:r>
            <a:r>
              <a:rPr lang="ko-KR" altLang="en-US"/>
              <a:t>프롬프트라고함</a:t>
            </a:r>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15</a:t>
            </a:fld>
            <a:endParaRPr lang="en-US" altLang="ko-KR"/>
          </a:p>
        </p:txBody>
      </p:sp>
    </p:spTree>
    <p:extLst>
      <p:ext uri="{BB962C8B-B14F-4D97-AF65-F5344CB8AC3E}">
        <p14:creationId xmlns:p14="http://schemas.microsoft.com/office/powerpoint/2010/main" val="3028259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ko-KR" altLang="en-US"/>
              <a:t>파일 </a:t>
            </a:r>
            <a:r>
              <a:rPr lang="en-US" altLang="ko-KR"/>
              <a:t>-&gt; </a:t>
            </a:r>
            <a:r>
              <a:rPr lang="ko-KR" altLang="en-US"/>
              <a:t>뉴 </a:t>
            </a:r>
            <a:r>
              <a:rPr lang="en-US" altLang="ko-KR"/>
              <a:t>-&gt; </a:t>
            </a:r>
            <a:r>
              <a:rPr lang="ko-KR" altLang="en-US"/>
              <a:t>파일이 열린다 코딩을 한 후 </a:t>
            </a:r>
            <a:r>
              <a:rPr lang="en-US" altLang="ko-KR"/>
              <a:t>f5</a:t>
            </a:r>
            <a:r>
              <a:rPr lang="ko-KR" altLang="en-US"/>
              <a:t>번으로 실행을 하면 </a:t>
            </a:r>
            <a:r>
              <a:rPr lang="en-US" altLang="ko-KR"/>
              <a:t>-&gt; </a:t>
            </a:r>
            <a:r>
              <a:rPr lang="ko-KR" altLang="en-US"/>
              <a:t>저장 후 </a:t>
            </a:r>
            <a:r>
              <a:rPr lang="en-US" altLang="ko-KR"/>
              <a:t>idle</a:t>
            </a:r>
            <a:r>
              <a:rPr lang="ko-KR" altLang="en-US"/>
              <a:t>화면에 출력이 된다</a:t>
            </a:r>
            <a:r>
              <a:rPr lang="en-US" altLang="ko-KR"/>
              <a:t>.</a:t>
            </a:r>
          </a:p>
          <a:p>
            <a:pPr lvl="0">
              <a:defRPr lang="ko-KR" altLang="en-US"/>
            </a:pPr>
            <a:r>
              <a:rPr lang="en-US" altLang="ko-KR"/>
              <a:t># : </a:t>
            </a:r>
            <a:r>
              <a:rPr lang="ko-KR" altLang="en-US"/>
              <a:t>한줄 주석</a:t>
            </a:r>
          </a:p>
          <a:p>
            <a:pPr lvl="0">
              <a:defRPr lang="ko-KR" altLang="en-US"/>
            </a:pPr>
            <a:r>
              <a:rPr lang="en-US" altLang="ko-KR"/>
              <a:t>“””   “””  : </a:t>
            </a:r>
            <a:r>
              <a:rPr lang="ko-KR" altLang="en-US"/>
              <a:t>문단주석</a:t>
            </a:r>
          </a:p>
          <a:p>
            <a:pPr lvl="0">
              <a:defRPr lang="ko-KR" altLang="en-US"/>
            </a:pPr>
            <a:r>
              <a:rPr lang="en-US" altLang="ko-KR"/>
              <a:t>‘’’  ‘’’  :</a:t>
            </a:r>
            <a:r>
              <a:rPr lang="ko-KR" altLang="en-US"/>
              <a:t>문단주석</a:t>
            </a:r>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16</a:t>
            </a:fld>
            <a:endParaRPr lang="en-US" altLang="ko-KR"/>
          </a:p>
        </p:txBody>
      </p:sp>
    </p:spTree>
    <p:extLst>
      <p:ext uri="{BB962C8B-B14F-4D97-AF65-F5344CB8AC3E}">
        <p14:creationId xmlns:p14="http://schemas.microsoft.com/office/powerpoint/2010/main" val="2506603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17</a:t>
            </a:fld>
            <a:endParaRPr lang="en-US" altLang="ko-KR"/>
          </a:p>
        </p:txBody>
      </p:sp>
    </p:spTree>
    <p:extLst>
      <p:ext uri="{BB962C8B-B14F-4D97-AF65-F5344CB8AC3E}">
        <p14:creationId xmlns:p14="http://schemas.microsoft.com/office/powerpoint/2010/main" val="1303116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ko-KR" altLang="en-US" dirty="0" err="1"/>
              <a:t>역슬레시</a:t>
            </a:r>
            <a:r>
              <a:rPr lang="ko-KR" altLang="en-US" dirty="0"/>
              <a:t> 하나를 표현할 때 하나만 써도 될 때가 있기는 하다</a:t>
            </a:r>
            <a:r>
              <a:rPr lang="en-US" altLang="ko-KR" dirty="0"/>
              <a:t>. </a:t>
            </a:r>
          </a:p>
          <a:p>
            <a:pPr lvl="0">
              <a:defRPr lang="ko-KR" altLang="en-US"/>
            </a:pPr>
            <a:r>
              <a:rPr lang="ko-KR" altLang="en-US" dirty="0"/>
              <a:t>그런데 </a:t>
            </a:r>
            <a:r>
              <a:rPr lang="ko-KR" altLang="en-US" dirty="0" err="1"/>
              <a:t>역슬레시</a:t>
            </a:r>
            <a:r>
              <a:rPr lang="ko-KR" altLang="en-US" dirty="0"/>
              <a:t> 역시 특수한 기능이 있기 때문에 뒤에 숫자 또는 마지막 따옴표가 있게 된다면</a:t>
            </a:r>
            <a:r>
              <a:rPr lang="en-US" altLang="ko-KR" dirty="0"/>
              <a:t>, </a:t>
            </a:r>
            <a:r>
              <a:rPr lang="ko-KR" altLang="en-US" dirty="0"/>
              <a:t>문제가 발생될 수 있다</a:t>
            </a:r>
            <a:r>
              <a:rPr lang="en-US" altLang="ko-KR" dirty="0"/>
              <a:t>. </a:t>
            </a:r>
          </a:p>
          <a:p>
            <a:pPr lvl="0">
              <a:defRPr lang="ko-KR" altLang="en-US"/>
            </a:pPr>
            <a:r>
              <a:rPr lang="ko-KR" altLang="en-US" dirty="0"/>
              <a:t>그래서 </a:t>
            </a:r>
            <a:r>
              <a:rPr lang="ko-KR" altLang="en-US" dirty="0" err="1"/>
              <a:t>역슬레시</a:t>
            </a:r>
            <a:r>
              <a:rPr lang="ko-KR" altLang="en-US" dirty="0"/>
              <a:t> 표현할 때 두개로 표현 하는 것이 좋다</a:t>
            </a:r>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18</a:t>
            </a:fld>
            <a:endParaRPr lang="en-US" altLang="ko-KR"/>
          </a:p>
        </p:txBody>
      </p:sp>
    </p:spTree>
    <p:extLst>
      <p:ext uri="{BB962C8B-B14F-4D97-AF65-F5344CB8AC3E}">
        <p14:creationId xmlns:p14="http://schemas.microsoft.com/office/powerpoint/2010/main" val="3823179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en-US" altLang="ko-KR"/>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19</a:t>
            </a:fld>
            <a:endParaRPr lang="en-US" altLang="ko-KR"/>
          </a:p>
        </p:txBody>
      </p:sp>
    </p:spTree>
    <p:extLst>
      <p:ext uri="{BB962C8B-B14F-4D97-AF65-F5344CB8AC3E}">
        <p14:creationId xmlns:p14="http://schemas.microsoft.com/office/powerpoint/2010/main" val="4104940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ko-KR" altLang="en-US"/>
              <a:t>파일 </a:t>
            </a:r>
            <a:r>
              <a:rPr lang="en-US" altLang="ko-KR"/>
              <a:t>-&gt; </a:t>
            </a:r>
            <a:r>
              <a:rPr lang="ko-KR" altLang="en-US"/>
              <a:t>뉴 </a:t>
            </a:r>
            <a:r>
              <a:rPr lang="en-US" altLang="ko-KR"/>
              <a:t>-&gt; </a:t>
            </a:r>
            <a:r>
              <a:rPr lang="ko-KR" altLang="en-US"/>
              <a:t>파일이 열린다 코딩을 한 후 </a:t>
            </a:r>
            <a:r>
              <a:rPr lang="en-US" altLang="ko-KR"/>
              <a:t>f5</a:t>
            </a:r>
            <a:r>
              <a:rPr lang="ko-KR" altLang="en-US"/>
              <a:t>번으로 실행을 하면 </a:t>
            </a:r>
            <a:r>
              <a:rPr lang="en-US" altLang="ko-KR"/>
              <a:t>-&gt; </a:t>
            </a:r>
            <a:r>
              <a:rPr lang="ko-KR" altLang="en-US"/>
              <a:t>저장 후 </a:t>
            </a:r>
            <a:r>
              <a:rPr lang="en-US" altLang="ko-KR"/>
              <a:t>idle</a:t>
            </a:r>
            <a:r>
              <a:rPr lang="ko-KR" altLang="en-US"/>
              <a:t>화면에 출력이 된다</a:t>
            </a:r>
            <a:r>
              <a:rPr lang="en-US" altLang="ko-KR"/>
              <a:t>.</a:t>
            </a:r>
          </a:p>
          <a:p>
            <a:pPr lvl="0">
              <a:defRPr lang="ko-KR" altLang="en-US"/>
            </a:pPr>
            <a:r>
              <a:rPr lang="en-US" altLang="ko-KR"/>
              <a:t># : </a:t>
            </a:r>
            <a:r>
              <a:rPr lang="ko-KR" altLang="en-US"/>
              <a:t>한줄 주석</a:t>
            </a:r>
          </a:p>
          <a:p>
            <a:pPr lvl="0">
              <a:defRPr lang="ko-KR" altLang="en-US"/>
            </a:pPr>
            <a:r>
              <a:rPr lang="en-US" altLang="ko-KR"/>
              <a:t>“””   “””  : </a:t>
            </a:r>
            <a:r>
              <a:rPr lang="ko-KR" altLang="en-US"/>
              <a:t>문단주석</a:t>
            </a:r>
          </a:p>
          <a:p>
            <a:pPr lvl="0">
              <a:defRPr lang="ko-KR" altLang="en-US"/>
            </a:pPr>
            <a:r>
              <a:rPr lang="en-US" altLang="ko-KR"/>
              <a:t>‘’’  ‘’’  :</a:t>
            </a:r>
            <a:r>
              <a:rPr lang="ko-KR" altLang="en-US"/>
              <a:t>문단주석</a:t>
            </a:r>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20</a:t>
            </a:fld>
            <a:endParaRPr lang="en-US" altLang="ko-KR"/>
          </a:p>
        </p:txBody>
      </p:sp>
    </p:spTree>
    <p:extLst>
      <p:ext uri="{BB962C8B-B14F-4D97-AF65-F5344CB8AC3E}">
        <p14:creationId xmlns:p14="http://schemas.microsoft.com/office/powerpoint/2010/main" val="2734703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en-US" altLang="ko-KR"/>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2</a:t>
            </a:fld>
            <a:endParaRPr lang="en-US" altLang="ko-KR"/>
          </a:p>
        </p:txBody>
      </p:sp>
    </p:spTree>
    <p:extLst>
      <p:ext uri="{BB962C8B-B14F-4D97-AF65-F5344CB8AC3E}">
        <p14:creationId xmlns:p14="http://schemas.microsoft.com/office/powerpoint/2010/main" val="4120893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21</a:t>
            </a:fld>
            <a:endParaRPr lang="en-US" altLang="ko-KR"/>
          </a:p>
        </p:txBody>
      </p:sp>
    </p:spTree>
    <p:extLst>
      <p:ext uri="{BB962C8B-B14F-4D97-AF65-F5344CB8AC3E}">
        <p14:creationId xmlns:p14="http://schemas.microsoft.com/office/powerpoint/2010/main" val="3543181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22</a:t>
            </a:fld>
            <a:endParaRPr lang="en-US" altLang="ko-KR"/>
          </a:p>
        </p:txBody>
      </p:sp>
    </p:spTree>
    <p:extLst>
      <p:ext uri="{BB962C8B-B14F-4D97-AF65-F5344CB8AC3E}">
        <p14:creationId xmlns:p14="http://schemas.microsoft.com/office/powerpoint/2010/main" val="4004002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a:defRPr lang="ko-KR" altLang="en-US"/>
            </a:pPr>
            <a:r>
              <a:rPr lang="ko-KR" altLang="en-US" dirty="0"/>
              <a:t>내장 함수들이 존재 한다. 각각의 진수로 표현이 가능하다. 출력이 다 됐으면 나머지 값들도 출력 해보라고 함.</a:t>
            </a:r>
          </a:p>
          <a:p>
            <a:pPr>
              <a:defRPr lang="ko-KR" altLang="en-US"/>
            </a:pPr>
            <a:r>
              <a:rPr lang="ko-KR" altLang="en-US" dirty="0"/>
              <a:t>( 8 진수, 16 진수 10진수 내장함수에 넣어서 출력 해보라고 한다)</a:t>
            </a:r>
          </a:p>
          <a:p>
            <a:pPr>
              <a:defRPr lang="ko-KR" altLang="en-US"/>
            </a:pPr>
            <a:r>
              <a:rPr lang="ko-KR" altLang="en-US" dirty="0"/>
              <a:t># -*- coding: ms949 -*- </a:t>
            </a:r>
          </a:p>
          <a:p>
            <a:pPr>
              <a:defRPr lang="ko-KR" altLang="en-US"/>
            </a:pPr>
            <a:r>
              <a:rPr lang="ko-KR" altLang="en-US" dirty="0"/>
              <a:t>print("2진수 : ",bin(0b01111011))</a:t>
            </a:r>
          </a:p>
          <a:p>
            <a:pPr>
              <a:defRPr lang="ko-KR" altLang="en-US"/>
            </a:pPr>
            <a:r>
              <a:rPr lang="ko-KR" altLang="en-US" dirty="0"/>
              <a:t>print("8진수 : ",oct(0b01111011))</a:t>
            </a:r>
          </a:p>
          <a:p>
            <a:pPr>
              <a:defRPr lang="ko-KR" altLang="en-US"/>
            </a:pPr>
            <a:r>
              <a:rPr lang="ko-KR" altLang="en-US" dirty="0"/>
              <a:t>print("16진수 : ",hex(0b01111011))</a:t>
            </a:r>
          </a:p>
          <a:p>
            <a:pPr>
              <a:defRPr lang="ko-KR" altLang="en-US"/>
            </a:pPr>
            <a:r>
              <a:rPr lang="ko-KR" altLang="en-US" dirty="0"/>
              <a:t>print("10진수 : ",0b01111011)</a:t>
            </a:r>
          </a:p>
          <a:p>
            <a:pPr>
              <a:defRPr lang="ko-KR" altLang="en-US"/>
            </a:pPr>
            <a:r>
              <a:rPr lang="ko-KR" altLang="en-US" dirty="0"/>
              <a:t>print('')</a:t>
            </a:r>
          </a:p>
          <a:p>
            <a:pPr>
              <a:defRPr lang="ko-KR" altLang="en-US"/>
            </a:pPr>
            <a:r>
              <a:rPr lang="ko-KR" altLang="en-US" dirty="0"/>
              <a:t>print("2진수 : ",bin(0o173))</a:t>
            </a:r>
          </a:p>
          <a:p>
            <a:pPr>
              <a:defRPr lang="ko-KR" altLang="en-US"/>
            </a:pPr>
            <a:r>
              <a:rPr lang="ko-KR" altLang="en-US" dirty="0"/>
              <a:t>print("8진수 : ",oct(0o173))</a:t>
            </a:r>
          </a:p>
          <a:p>
            <a:pPr>
              <a:defRPr lang="ko-KR" altLang="en-US"/>
            </a:pPr>
            <a:r>
              <a:rPr lang="ko-KR" altLang="en-US" dirty="0"/>
              <a:t>print("16진수 : ",hex(0o173))</a:t>
            </a:r>
          </a:p>
          <a:p>
            <a:pPr>
              <a:defRPr lang="ko-KR" altLang="en-US"/>
            </a:pPr>
            <a:r>
              <a:rPr lang="ko-KR" altLang="en-US" dirty="0"/>
              <a:t>print("10진수 : ",0o173)</a:t>
            </a:r>
          </a:p>
          <a:p>
            <a:pPr>
              <a:defRPr lang="ko-KR" altLang="en-US"/>
            </a:pPr>
            <a:r>
              <a:rPr lang="ko-KR" altLang="en-US" dirty="0"/>
              <a:t>print('')</a:t>
            </a:r>
          </a:p>
          <a:p>
            <a:pPr>
              <a:defRPr lang="ko-KR" altLang="en-US"/>
            </a:pPr>
            <a:r>
              <a:rPr lang="ko-KR" altLang="en-US" dirty="0"/>
              <a:t>print("2진수 : ",bin(0x7b))</a:t>
            </a:r>
          </a:p>
          <a:p>
            <a:pPr>
              <a:defRPr lang="ko-KR" altLang="en-US"/>
            </a:pPr>
            <a:r>
              <a:rPr lang="ko-KR" altLang="en-US" dirty="0"/>
              <a:t>print("8진수 : ",oct(0x7b))</a:t>
            </a:r>
          </a:p>
          <a:p>
            <a:pPr>
              <a:defRPr lang="ko-KR" altLang="en-US"/>
            </a:pPr>
            <a:r>
              <a:rPr lang="ko-KR" altLang="en-US" dirty="0"/>
              <a:t>print("16진수 : ",hex(0x7b))</a:t>
            </a:r>
          </a:p>
          <a:p>
            <a:pPr>
              <a:defRPr lang="ko-KR" altLang="en-US"/>
            </a:pPr>
            <a:r>
              <a:rPr lang="ko-KR" altLang="en-US" dirty="0"/>
              <a:t>print("10진수 : ",0x7b)</a:t>
            </a:r>
          </a:p>
          <a:p>
            <a:pPr>
              <a:defRPr lang="ko-KR" altLang="en-US"/>
            </a:pPr>
            <a:r>
              <a:rPr lang="ko-KR" altLang="en-US" dirty="0"/>
              <a:t>print('')</a:t>
            </a:r>
          </a:p>
          <a:p>
            <a:pPr>
              <a:defRPr lang="ko-KR" altLang="en-US"/>
            </a:pPr>
            <a:r>
              <a:rPr lang="ko-KR" altLang="en-US" dirty="0"/>
              <a:t>print("2진수 : ",bin(123))</a:t>
            </a:r>
          </a:p>
          <a:p>
            <a:pPr>
              <a:defRPr lang="ko-KR" altLang="en-US"/>
            </a:pPr>
            <a:r>
              <a:rPr lang="ko-KR" altLang="en-US" dirty="0"/>
              <a:t>print("8진수 : ",oct(123))</a:t>
            </a:r>
          </a:p>
          <a:p>
            <a:pPr>
              <a:defRPr lang="ko-KR" altLang="en-US"/>
            </a:pPr>
            <a:r>
              <a:rPr lang="ko-KR" altLang="en-US" dirty="0"/>
              <a:t>print("16진수 : ",hex(123))</a:t>
            </a:r>
          </a:p>
          <a:p>
            <a:pPr>
              <a:defRPr lang="ko-KR" altLang="en-US"/>
            </a:pPr>
            <a:r>
              <a:rPr lang="ko-KR" altLang="en-US" dirty="0"/>
              <a:t>print("10진수 : ",123)</a:t>
            </a:r>
          </a:p>
          <a:p>
            <a:pPr>
              <a:defRPr lang="ko-KR" altLang="en-US"/>
            </a:pPr>
            <a:endParaRPr lang="ko-KR" altLang="en-US" dirty="0"/>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24</a:t>
            </a:fld>
            <a:endParaRPr lang="en-US" altLang="ko-KR"/>
          </a:p>
        </p:txBody>
      </p:sp>
    </p:spTree>
    <p:extLst>
      <p:ext uri="{BB962C8B-B14F-4D97-AF65-F5344CB8AC3E}">
        <p14:creationId xmlns:p14="http://schemas.microsoft.com/office/powerpoint/2010/main" val="4078039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a:defRPr lang="ko-KR" altLang="en-US"/>
            </a:pPr>
            <a:endParaRPr lang="ko-KR" altLang="en-US"/>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25</a:t>
            </a:fld>
            <a:endParaRPr lang="en-US" altLang="ko-KR"/>
          </a:p>
        </p:txBody>
      </p:sp>
    </p:spTree>
    <p:extLst>
      <p:ext uri="{BB962C8B-B14F-4D97-AF65-F5344CB8AC3E}">
        <p14:creationId xmlns:p14="http://schemas.microsoft.com/office/powerpoint/2010/main" val="4191487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26</a:t>
            </a:fld>
            <a:endParaRPr lang="en-US" altLang="ko-KR"/>
          </a:p>
        </p:txBody>
      </p:sp>
    </p:spTree>
    <p:extLst>
      <p:ext uri="{BB962C8B-B14F-4D97-AF65-F5344CB8AC3E}">
        <p14:creationId xmlns:p14="http://schemas.microsoft.com/office/powerpoint/2010/main" val="991809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ko-KR" altLang="en-US"/>
              <a:t>여기의 내용은 아까 봤던 출력해주는 방식이에요</a:t>
            </a:r>
            <a:r>
              <a:rPr lang="en-US" altLang="ko-KR"/>
              <a:t>. </a:t>
            </a:r>
          </a:p>
          <a:p>
            <a:pPr lvl="0">
              <a:defRPr lang="ko-KR" altLang="en-US"/>
            </a:pPr>
            <a:r>
              <a:rPr lang="ko-KR" altLang="en-US"/>
              <a:t>각각 </a:t>
            </a:r>
            <a:r>
              <a:rPr lang="en-US" altLang="ko-KR"/>
              <a:t>10</a:t>
            </a:r>
            <a:r>
              <a:rPr lang="ko-KR" altLang="en-US"/>
              <a:t>진수 </a:t>
            </a:r>
            <a:r>
              <a:rPr lang="en-US" altLang="ko-KR"/>
              <a:t>16</a:t>
            </a:r>
            <a:r>
              <a:rPr lang="ko-KR" altLang="en-US"/>
              <a:t>진수 </a:t>
            </a:r>
            <a:r>
              <a:rPr lang="en-US" altLang="ko-KR"/>
              <a:t>8</a:t>
            </a:r>
            <a:r>
              <a:rPr lang="ko-KR" altLang="en-US"/>
              <a:t>진수 의 값이 출력 될거에요</a:t>
            </a:r>
            <a:r>
              <a:rPr lang="en-US" altLang="ko-KR"/>
              <a:t>.</a:t>
            </a:r>
          </a:p>
          <a:p>
            <a:pPr lvl="0">
              <a:defRPr lang="ko-KR" altLang="en-US"/>
            </a:pPr>
            <a:r>
              <a:rPr lang="en-US" altLang="ko-KR"/>
              <a:t>(</a:t>
            </a:r>
            <a:r>
              <a:rPr lang="ko-KR" altLang="en-US"/>
              <a:t>주의 </a:t>
            </a:r>
            <a:r>
              <a:rPr lang="en-US" altLang="ko-KR"/>
              <a:t>: 16</a:t>
            </a:r>
            <a:r>
              <a:rPr lang="ko-KR" altLang="en-US"/>
              <a:t>진수 값으로 한번 바꾸고 나면 그다음 출력할때는 </a:t>
            </a:r>
            <a:r>
              <a:rPr lang="en-US" altLang="ko-KR"/>
              <a:t>16</a:t>
            </a:r>
            <a:r>
              <a:rPr lang="ko-KR" altLang="en-US"/>
              <a:t>진수의 값으로 계속 실행됨</a:t>
            </a:r>
            <a:r>
              <a:rPr lang="en-US" altLang="ko-KR"/>
              <a:t>, 8</a:t>
            </a:r>
            <a:r>
              <a:rPr lang="ko-KR" altLang="en-US"/>
              <a:t>진수 또한 마찬가지임</a:t>
            </a:r>
            <a:r>
              <a:rPr lang="en-US" altLang="ko-KR"/>
              <a:t>. </a:t>
            </a:r>
            <a:r>
              <a:rPr lang="ko-KR" altLang="en-US"/>
              <a:t>다시 </a:t>
            </a:r>
            <a:r>
              <a:rPr lang="en-US" altLang="ko-KR"/>
              <a:t>10</a:t>
            </a:r>
            <a:r>
              <a:rPr lang="ko-KR" altLang="en-US"/>
              <a:t>진수로 바꿔주고 사용해야 </a:t>
            </a:r>
            <a:r>
              <a:rPr lang="en-US" altLang="ko-KR"/>
              <a:t>10</a:t>
            </a:r>
            <a:r>
              <a:rPr lang="ko-KR" altLang="en-US"/>
              <a:t>진수로 출력됨</a:t>
            </a:r>
          </a:p>
          <a:p>
            <a:pPr lvl="0">
              <a:defRPr lang="ko-KR" altLang="en-US"/>
            </a:pPr>
            <a:r>
              <a:rPr lang="ko-KR" altLang="en-US"/>
              <a:t>가끔 학생이 질문할때 있어</a:t>
            </a:r>
            <a:r>
              <a:rPr lang="en-US" altLang="ko-KR"/>
              <a:t>)</a:t>
            </a:r>
            <a:endParaRPr lang="ko-KR" altLang="en-US"/>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27</a:t>
            </a:fld>
            <a:endParaRPr lang="en-US" altLang="ko-KR"/>
          </a:p>
        </p:txBody>
      </p:sp>
    </p:spTree>
    <p:extLst>
      <p:ext uri="{BB962C8B-B14F-4D97-AF65-F5344CB8AC3E}">
        <p14:creationId xmlns:p14="http://schemas.microsoft.com/office/powerpoint/2010/main" val="29973917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ko-KR" altLang="en-US"/>
              <a:t>만약 제어문자와 넘겨주는 값의 형태가 다르다면 자동 형변환이 일어 난다</a:t>
            </a:r>
            <a:r>
              <a:rPr lang="en-US" altLang="ko-KR"/>
              <a:t>.</a:t>
            </a:r>
          </a:p>
          <a:p>
            <a:pPr lvl="0">
              <a:defRPr lang="ko-KR" altLang="en-US"/>
            </a:pPr>
            <a:r>
              <a:rPr lang="en-US" altLang="ko-KR" sz="1200" kern="1200">
                <a:solidFill>
                  <a:schemeClr val="tx1"/>
                </a:solidFill>
                <a:latin typeface="굴림"/>
                <a:ea typeface="굴림"/>
                <a:cs typeface="+mn-cs"/>
              </a:rPr>
              <a:t>print(</a:t>
            </a:r>
            <a:r>
              <a:rPr lang="en-US" altLang="ko-KR" sz="1200" i="1" kern="1200">
                <a:solidFill>
                  <a:schemeClr val="tx1"/>
                </a:solidFill>
                <a:latin typeface="굴림"/>
                <a:ea typeface="굴림"/>
                <a:cs typeface="+mn-cs"/>
              </a:rPr>
              <a:t>"%.2f" % 1) : 1.00 </a:t>
            </a:r>
            <a:r>
              <a:rPr lang="ko-KR" altLang="en-US" sz="1200" i="1" kern="1200">
                <a:solidFill>
                  <a:schemeClr val="tx1"/>
                </a:solidFill>
                <a:latin typeface="굴림"/>
                <a:ea typeface="굴림"/>
                <a:cs typeface="+mn-cs"/>
              </a:rPr>
              <a:t>출력</a:t>
            </a:r>
            <a:r>
              <a:rPr lang="en-US" altLang="ko-KR" sz="1200" i="1" kern="1200">
                <a:solidFill>
                  <a:schemeClr val="tx1"/>
                </a:solidFill>
                <a:latin typeface="굴림"/>
                <a:ea typeface="굴림"/>
                <a:cs typeface="+mn-cs"/>
              </a:rPr>
              <a:t> </a:t>
            </a:r>
            <a:r>
              <a:rPr lang="ko-KR" altLang="en-US" sz="1200" i="1" kern="1200">
                <a:solidFill>
                  <a:schemeClr val="tx1"/>
                </a:solidFill>
                <a:latin typeface="굴림"/>
                <a:ea typeface="굴림"/>
                <a:cs typeface="+mn-cs"/>
              </a:rPr>
              <a:t>된다</a:t>
            </a:r>
            <a:endParaRPr lang="ko-KR" altLang="en-US"/>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28</a:t>
            </a:fld>
            <a:endParaRPr lang="en-US" altLang="ko-KR"/>
          </a:p>
        </p:txBody>
      </p:sp>
    </p:spTree>
    <p:extLst>
      <p:ext uri="{BB962C8B-B14F-4D97-AF65-F5344CB8AC3E}">
        <p14:creationId xmlns:p14="http://schemas.microsoft.com/office/powerpoint/2010/main" val="2311628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smtClean="0"/>
              <a:pPr>
                <a:defRPr lang="ko-KR" altLang="en-US"/>
              </a:pPr>
              <a:t>42</a:t>
            </a:fld>
            <a:endParaRPr lang="en-US" altLang="ko-KR"/>
          </a:p>
        </p:txBody>
      </p:sp>
    </p:spTree>
    <p:extLst>
      <p:ext uri="{BB962C8B-B14F-4D97-AF65-F5344CB8AC3E}">
        <p14:creationId xmlns:p14="http://schemas.microsoft.com/office/powerpoint/2010/main" val="3314228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en-US" altLang="ko-KR"/>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3</a:t>
            </a:fld>
            <a:endParaRPr lang="en-US" altLang="ko-KR"/>
          </a:p>
        </p:txBody>
      </p:sp>
    </p:spTree>
    <p:extLst>
      <p:ext uri="{BB962C8B-B14F-4D97-AF65-F5344CB8AC3E}">
        <p14:creationId xmlns:p14="http://schemas.microsoft.com/office/powerpoint/2010/main" val="559879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en-US" altLang="ko-KR"/>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4</a:t>
            </a:fld>
            <a:endParaRPr lang="en-US" altLang="ko-KR"/>
          </a:p>
        </p:txBody>
      </p:sp>
    </p:spTree>
    <p:extLst>
      <p:ext uri="{BB962C8B-B14F-4D97-AF65-F5344CB8AC3E}">
        <p14:creationId xmlns:p14="http://schemas.microsoft.com/office/powerpoint/2010/main" val="3928389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5</a:t>
            </a:fld>
            <a:endParaRPr lang="en-US" altLang="ko-KR"/>
          </a:p>
        </p:txBody>
      </p:sp>
    </p:spTree>
    <p:extLst>
      <p:ext uri="{BB962C8B-B14F-4D97-AF65-F5344CB8AC3E}">
        <p14:creationId xmlns:p14="http://schemas.microsoft.com/office/powerpoint/2010/main" val="464419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6</a:t>
            </a:fld>
            <a:endParaRPr lang="en-US" altLang="ko-KR"/>
          </a:p>
        </p:txBody>
      </p:sp>
    </p:spTree>
    <p:extLst>
      <p:ext uri="{BB962C8B-B14F-4D97-AF65-F5344CB8AC3E}">
        <p14:creationId xmlns:p14="http://schemas.microsoft.com/office/powerpoint/2010/main" val="1509084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en-US" altLang="ko-KR"/>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7</a:t>
            </a:fld>
            <a:endParaRPr lang="en-US" altLang="ko-KR"/>
          </a:p>
        </p:txBody>
      </p:sp>
    </p:spTree>
    <p:extLst>
      <p:ext uri="{BB962C8B-B14F-4D97-AF65-F5344CB8AC3E}">
        <p14:creationId xmlns:p14="http://schemas.microsoft.com/office/powerpoint/2010/main" val="1254155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ko-KR" altLang="ko-KR" sz="1200" dirty="0">
                <a:solidFill>
                  <a:schemeClr val="tx1"/>
                </a:solidFill>
                <a:latin typeface="굴림"/>
                <a:ea typeface="굴림"/>
                <a:cs typeface="+mn-cs"/>
              </a:rPr>
              <a:t>위와</a:t>
            </a:r>
            <a:r>
              <a:rPr lang="en-US" altLang="ko-KR" sz="1200" dirty="0">
                <a:solidFill>
                  <a:schemeClr val="tx1"/>
                </a:solidFill>
                <a:latin typeface="굴림"/>
                <a:ea typeface="굴림"/>
                <a:cs typeface="+mn-cs"/>
              </a:rPr>
              <a:t> </a:t>
            </a:r>
            <a:r>
              <a:rPr lang="en-US" altLang="ko-KR" sz="1200" dirty="0" err="1">
                <a:solidFill>
                  <a:schemeClr val="tx1"/>
                </a:solidFill>
                <a:latin typeface="굴림"/>
                <a:ea typeface="굴림"/>
                <a:cs typeface="+mn-cs"/>
              </a:rPr>
              <a:t>같은</a:t>
            </a:r>
            <a:r>
              <a:rPr lang="en-US" altLang="ko-KR" sz="1200" dirty="0">
                <a:solidFill>
                  <a:schemeClr val="tx1"/>
                </a:solidFill>
                <a:latin typeface="굴림"/>
                <a:ea typeface="굴림"/>
                <a:cs typeface="+mn-cs"/>
              </a:rPr>
              <a:t> </a:t>
            </a:r>
            <a:r>
              <a:rPr lang="en-US" altLang="ko-KR" sz="1200" dirty="0" err="1">
                <a:solidFill>
                  <a:schemeClr val="tx1"/>
                </a:solidFill>
                <a:latin typeface="굴림"/>
                <a:ea typeface="굴림"/>
                <a:cs typeface="+mn-cs"/>
              </a:rPr>
              <a:t>것을</a:t>
            </a:r>
            <a:r>
              <a:rPr lang="en-US" altLang="ko-KR" sz="1200" dirty="0">
                <a:solidFill>
                  <a:schemeClr val="tx1"/>
                </a:solidFill>
                <a:latin typeface="굴림"/>
                <a:ea typeface="굴림"/>
                <a:cs typeface="+mn-cs"/>
              </a:rPr>
              <a:t> </a:t>
            </a:r>
            <a:r>
              <a:rPr lang="en-US" altLang="ko-KR" sz="1200" dirty="0" err="1">
                <a:solidFill>
                  <a:schemeClr val="tx1"/>
                </a:solidFill>
                <a:latin typeface="굴림"/>
                <a:ea typeface="굴림"/>
                <a:cs typeface="+mn-cs"/>
              </a:rPr>
              <a:t>대화형</a:t>
            </a:r>
            <a:r>
              <a:rPr lang="en-US" altLang="ko-KR" sz="1200" dirty="0">
                <a:solidFill>
                  <a:schemeClr val="tx1"/>
                </a:solidFill>
                <a:latin typeface="굴림"/>
                <a:ea typeface="굴림"/>
                <a:cs typeface="+mn-cs"/>
              </a:rPr>
              <a:t> </a:t>
            </a:r>
            <a:r>
              <a:rPr lang="en-US" altLang="ko-KR" sz="1200" dirty="0" err="1">
                <a:solidFill>
                  <a:schemeClr val="tx1"/>
                </a:solidFill>
                <a:latin typeface="굴림"/>
                <a:ea typeface="굴림"/>
                <a:cs typeface="+mn-cs"/>
              </a:rPr>
              <a:t>인터프리터라고</a:t>
            </a:r>
            <a:r>
              <a:rPr lang="en-US" altLang="ko-KR" sz="1200" dirty="0">
                <a:solidFill>
                  <a:schemeClr val="tx1"/>
                </a:solidFill>
                <a:latin typeface="굴림"/>
                <a:ea typeface="굴림"/>
                <a:cs typeface="+mn-cs"/>
              </a:rPr>
              <a:t> </a:t>
            </a:r>
            <a:r>
              <a:rPr lang="en-US" altLang="ko-KR" sz="1200" dirty="0" err="1">
                <a:solidFill>
                  <a:schemeClr val="tx1"/>
                </a:solidFill>
                <a:latin typeface="굴림"/>
                <a:ea typeface="굴림"/>
                <a:cs typeface="+mn-cs"/>
              </a:rPr>
              <a:t>하는데</a:t>
            </a:r>
            <a:r>
              <a:rPr lang="en-US" altLang="ko-KR" sz="1200" dirty="0">
                <a:solidFill>
                  <a:schemeClr val="tx1"/>
                </a:solidFill>
                <a:latin typeface="굴림"/>
                <a:ea typeface="굴림"/>
                <a:cs typeface="+mn-cs"/>
              </a:rPr>
              <a:t> </a:t>
            </a:r>
            <a:r>
              <a:rPr lang="en-US" altLang="ko-KR" sz="1200" dirty="0" err="1">
                <a:solidFill>
                  <a:schemeClr val="tx1"/>
                </a:solidFill>
                <a:latin typeface="굴림"/>
                <a:ea typeface="굴림"/>
                <a:cs typeface="+mn-cs"/>
              </a:rPr>
              <a:t>앞으로</a:t>
            </a:r>
            <a:r>
              <a:rPr lang="en-US" altLang="ko-KR" sz="1200" dirty="0">
                <a:solidFill>
                  <a:schemeClr val="tx1"/>
                </a:solidFill>
                <a:latin typeface="굴림"/>
                <a:ea typeface="굴림"/>
                <a:cs typeface="+mn-cs"/>
              </a:rPr>
              <a:t> 이 </a:t>
            </a:r>
            <a:r>
              <a:rPr lang="en-US" altLang="ko-KR" sz="1200" dirty="0" err="1">
                <a:solidFill>
                  <a:schemeClr val="tx1"/>
                </a:solidFill>
                <a:latin typeface="굴림"/>
                <a:ea typeface="굴림"/>
                <a:cs typeface="+mn-cs"/>
              </a:rPr>
              <a:t>인터프리터로</a:t>
            </a:r>
            <a:r>
              <a:rPr lang="en-US" altLang="ko-KR" sz="1200" dirty="0">
                <a:solidFill>
                  <a:schemeClr val="tx1"/>
                </a:solidFill>
                <a:latin typeface="굴림"/>
                <a:ea typeface="굴림"/>
                <a:cs typeface="+mn-cs"/>
              </a:rPr>
              <a:t> </a:t>
            </a:r>
            <a:r>
              <a:rPr lang="en-US" altLang="ko-KR" sz="1200" dirty="0" err="1">
                <a:solidFill>
                  <a:schemeClr val="tx1"/>
                </a:solidFill>
                <a:latin typeface="굴림"/>
                <a:ea typeface="굴림"/>
                <a:cs typeface="+mn-cs"/>
              </a:rPr>
              <a:t>파이썬</a:t>
            </a:r>
            <a:endParaRPr lang="en-US" altLang="ko-KR" sz="1200" dirty="0">
              <a:solidFill>
                <a:schemeClr val="tx1"/>
              </a:solidFill>
              <a:latin typeface="굴림"/>
              <a:ea typeface="굴림"/>
              <a:cs typeface="+mn-cs"/>
            </a:endParaRPr>
          </a:p>
          <a:p>
            <a:pPr lvl="0">
              <a:defRPr lang="ko-KR" altLang="en-US"/>
            </a:pPr>
            <a:r>
              <a:rPr lang="ko-KR" altLang="ko-KR" sz="1200" dirty="0">
                <a:solidFill>
                  <a:schemeClr val="tx1"/>
                </a:solidFill>
                <a:latin typeface="굴림"/>
                <a:ea typeface="굴림"/>
                <a:cs typeface="+mn-cs"/>
              </a:rPr>
              <a:t>프로그래밍의</a:t>
            </a:r>
            <a:r>
              <a:rPr lang="en-US" altLang="ko-KR" sz="1200" dirty="0">
                <a:solidFill>
                  <a:schemeClr val="tx1"/>
                </a:solidFill>
                <a:latin typeface="굴림"/>
                <a:ea typeface="굴림"/>
                <a:cs typeface="+mn-cs"/>
              </a:rPr>
              <a:t> </a:t>
            </a:r>
            <a:r>
              <a:rPr lang="en-US" altLang="ko-KR" sz="1200" dirty="0" err="1">
                <a:solidFill>
                  <a:schemeClr val="tx1"/>
                </a:solidFill>
                <a:latin typeface="굴림"/>
                <a:ea typeface="굴림"/>
                <a:cs typeface="+mn-cs"/>
              </a:rPr>
              <a:t>기초적인</a:t>
            </a:r>
            <a:r>
              <a:rPr lang="en-US" altLang="ko-KR" sz="1200" dirty="0">
                <a:solidFill>
                  <a:schemeClr val="tx1"/>
                </a:solidFill>
                <a:latin typeface="굴림"/>
                <a:ea typeface="굴림"/>
                <a:cs typeface="+mn-cs"/>
              </a:rPr>
              <a:t> </a:t>
            </a:r>
            <a:r>
              <a:rPr lang="en-US" altLang="ko-KR" sz="1200" dirty="0" err="1">
                <a:solidFill>
                  <a:schemeClr val="tx1"/>
                </a:solidFill>
                <a:latin typeface="굴림"/>
                <a:ea typeface="굴림"/>
                <a:cs typeface="+mn-cs"/>
              </a:rPr>
              <a:t>사항들에</a:t>
            </a:r>
            <a:r>
              <a:rPr lang="en-US" altLang="ko-KR" sz="1200" dirty="0">
                <a:solidFill>
                  <a:schemeClr val="tx1"/>
                </a:solidFill>
                <a:latin typeface="굴림"/>
                <a:ea typeface="굴림"/>
                <a:cs typeface="+mn-cs"/>
              </a:rPr>
              <a:t> </a:t>
            </a:r>
            <a:r>
              <a:rPr lang="en-US" altLang="ko-KR" sz="1200" dirty="0" err="1">
                <a:solidFill>
                  <a:schemeClr val="tx1"/>
                </a:solidFill>
                <a:latin typeface="굴림"/>
                <a:ea typeface="굴림"/>
                <a:cs typeface="+mn-cs"/>
              </a:rPr>
              <a:t>대해서</a:t>
            </a:r>
            <a:r>
              <a:rPr lang="en-US" altLang="ko-KR" sz="1200" dirty="0">
                <a:solidFill>
                  <a:schemeClr val="tx1"/>
                </a:solidFill>
                <a:latin typeface="굴림"/>
                <a:ea typeface="굴림"/>
                <a:cs typeface="+mn-cs"/>
              </a:rPr>
              <a:t> </a:t>
            </a:r>
            <a:r>
              <a:rPr lang="ko-KR" altLang="ko-KR" sz="1200" dirty="0">
                <a:solidFill>
                  <a:schemeClr val="tx1"/>
                </a:solidFill>
                <a:latin typeface="굴림"/>
                <a:ea typeface="굴림"/>
                <a:cs typeface="+mn-cs"/>
              </a:rPr>
              <a:t>알아볼</a:t>
            </a:r>
            <a:r>
              <a:rPr lang="en-US" altLang="ko-KR" sz="1200" dirty="0">
                <a:solidFill>
                  <a:schemeClr val="tx1"/>
                </a:solidFill>
                <a:latin typeface="굴림"/>
                <a:ea typeface="굴림"/>
                <a:cs typeface="+mn-cs"/>
              </a:rPr>
              <a:t> </a:t>
            </a:r>
            <a:r>
              <a:rPr lang="ko-KR" altLang="ko-KR" sz="1200" dirty="0">
                <a:solidFill>
                  <a:schemeClr val="tx1"/>
                </a:solidFill>
                <a:latin typeface="굴림"/>
                <a:ea typeface="굴림"/>
                <a:cs typeface="+mn-cs"/>
              </a:rPr>
              <a:t>것이다</a:t>
            </a:r>
            <a:r>
              <a:rPr lang="en-US" altLang="ko-KR" sz="1200" dirty="0">
                <a:solidFill>
                  <a:schemeClr val="tx1"/>
                </a:solidFill>
                <a:latin typeface="굴림"/>
                <a:ea typeface="굴림"/>
                <a:cs typeface="+mn-cs"/>
              </a:rPr>
              <a:t>. </a:t>
            </a:r>
          </a:p>
          <a:p>
            <a:pPr lvl="0">
              <a:defRPr lang="ko-KR" altLang="en-US"/>
            </a:pPr>
            <a:r>
              <a:rPr lang="en-US" altLang="ko-KR" sz="1200" dirty="0" err="1">
                <a:solidFill>
                  <a:schemeClr val="tx1"/>
                </a:solidFill>
                <a:latin typeface="굴림"/>
                <a:ea typeface="굴림"/>
                <a:cs typeface="+mn-cs"/>
              </a:rPr>
              <a:t>대화형</a:t>
            </a:r>
            <a:r>
              <a:rPr lang="en-US" altLang="ko-KR" sz="1200" dirty="0">
                <a:solidFill>
                  <a:schemeClr val="tx1"/>
                </a:solidFill>
                <a:latin typeface="굴림"/>
                <a:ea typeface="굴림"/>
                <a:cs typeface="+mn-cs"/>
              </a:rPr>
              <a:t> </a:t>
            </a:r>
            <a:r>
              <a:rPr lang="en-US" altLang="ko-KR" sz="1200" dirty="0" err="1">
                <a:solidFill>
                  <a:schemeClr val="tx1"/>
                </a:solidFill>
                <a:latin typeface="굴림"/>
                <a:ea typeface="굴림"/>
                <a:cs typeface="+mn-cs"/>
              </a:rPr>
              <a:t>인터프리터를</a:t>
            </a:r>
            <a:r>
              <a:rPr lang="en-US" altLang="ko-KR" sz="1200" dirty="0">
                <a:solidFill>
                  <a:schemeClr val="tx1"/>
                </a:solidFill>
                <a:latin typeface="굴림"/>
                <a:ea typeface="굴림"/>
                <a:cs typeface="+mn-cs"/>
              </a:rPr>
              <a:t> </a:t>
            </a:r>
            <a:r>
              <a:rPr lang="en-US" altLang="ko-KR" sz="1200" dirty="0" err="1">
                <a:solidFill>
                  <a:schemeClr val="tx1"/>
                </a:solidFill>
                <a:latin typeface="굴림"/>
                <a:ea typeface="굴림"/>
                <a:cs typeface="+mn-cs"/>
              </a:rPr>
              <a:t>종료하는</a:t>
            </a:r>
            <a:r>
              <a:rPr lang="en-US" altLang="ko-KR" sz="1200" dirty="0">
                <a:solidFill>
                  <a:schemeClr val="tx1"/>
                </a:solidFill>
                <a:latin typeface="굴림"/>
                <a:ea typeface="굴림"/>
                <a:cs typeface="+mn-cs"/>
              </a:rPr>
              <a:t> </a:t>
            </a:r>
            <a:r>
              <a:rPr lang="en-US" altLang="ko-KR" sz="1200" dirty="0" err="1">
                <a:solidFill>
                  <a:schemeClr val="tx1"/>
                </a:solidFill>
                <a:latin typeface="굴림"/>
                <a:ea typeface="굴림"/>
                <a:cs typeface="+mn-cs"/>
              </a:rPr>
              <a:t>방법은</a:t>
            </a:r>
            <a:r>
              <a:rPr lang="en-US" altLang="ko-KR" sz="1200" dirty="0">
                <a:solidFill>
                  <a:schemeClr val="tx1"/>
                </a:solidFill>
                <a:latin typeface="굴림"/>
                <a:ea typeface="굴림"/>
                <a:cs typeface="+mn-cs"/>
              </a:rPr>
              <a:t> Ctrl-Z(</a:t>
            </a:r>
            <a:r>
              <a:rPr lang="en-US" altLang="ko-KR" sz="1200" dirty="0" err="1">
                <a:solidFill>
                  <a:schemeClr val="tx1"/>
                </a:solidFill>
                <a:latin typeface="굴림"/>
                <a:ea typeface="굴림"/>
                <a:cs typeface="+mn-cs"/>
              </a:rPr>
              <a:t>Ctrl+q</a:t>
            </a:r>
            <a:r>
              <a:rPr lang="en-US" altLang="ko-KR" sz="1200" dirty="0">
                <a:solidFill>
                  <a:schemeClr val="tx1"/>
                </a:solidFill>
                <a:latin typeface="굴림"/>
                <a:ea typeface="굴림"/>
                <a:cs typeface="+mn-cs"/>
              </a:rPr>
              <a:t>)</a:t>
            </a:r>
            <a:r>
              <a:rPr lang="ko-KR" altLang="ko-KR" sz="1200" dirty="0">
                <a:solidFill>
                  <a:schemeClr val="tx1"/>
                </a:solidFill>
                <a:latin typeface="굴림"/>
                <a:ea typeface="굴림"/>
                <a:cs typeface="+mn-cs"/>
              </a:rPr>
              <a:t>키를</a:t>
            </a:r>
            <a:r>
              <a:rPr lang="en-US" altLang="ko-KR" sz="1200" dirty="0">
                <a:solidFill>
                  <a:schemeClr val="tx1"/>
                </a:solidFill>
                <a:latin typeface="굴림"/>
                <a:ea typeface="굴림"/>
                <a:cs typeface="+mn-cs"/>
              </a:rPr>
              <a:t> </a:t>
            </a:r>
            <a:r>
              <a:rPr lang="ko-KR" altLang="ko-KR" sz="1200" dirty="0">
                <a:solidFill>
                  <a:schemeClr val="tx1"/>
                </a:solidFill>
                <a:latin typeface="굴림"/>
                <a:ea typeface="굴림"/>
                <a:cs typeface="+mn-cs"/>
              </a:rPr>
              <a:t>누르는</a:t>
            </a:r>
            <a:r>
              <a:rPr lang="en-US" altLang="ko-KR" sz="1200" dirty="0">
                <a:solidFill>
                  <a:schemeClr val="tx1"/>
                </a:solidFill>
                <a:latin typeface="굴림"/>
                <a:ea typeface="굴림"/>
                <a:cs typeface="+mn-cs"/>
              </a:rPr>
              <a:t> </a:t>
            </a:r>
            <a:r>
              <a:rPr lang="en-US" altLang="ko-KR" sz="1200" dirty="0" err="1">
                <a:solidFill>
                  <a:schemeClr val="tx1"/>
                </a:solidFill>
                <a:latin typeface="굴림"/>
                <a:ea typeface="굴림"/>
                <a:cs typeface="+mn-cs"/>
              </a:rPr>
              <a:t>것이다</a:t>
            </a:r>
            <a:r>
              <a:rPr lang="en-US" altLang="ko-KR" sz="1200" dirty="0">
                <a:solidFill>
                  <a:schemeClr val="tx1"/>
                </a:solidFill>
                <a:latin typeface="굴림"/>
                <a:ea typeface="굴림"/>
                <a:cs typeface="+mn-cs"/>
              </a:rPr>
              <a:t>(</a:t>
            </a:r>
            <a:r>
              <a:rPr lang="en-US" altLang="ko-KR" sz="1200" dirty="0" err="1">
                <a:solidFill>
                  <a:schemeClr val="tx1"/>
                </a:solidFill>
                <a:latin typeface="굴림"/>
                <a:ea typeface="굴림"/>
                <a:cs typeface="+mn-cs"/>
              </a:rPr>
              <a:t>유닉스</a:t>
            </a:r>
            <a:r>
              <a:rPr lang="en-US" altLang="ko-KR" sz="1200" dirty="0">
                <a:solidFill>
                  <a:schemeClr val="tx1"/>
                </a:solidFill>
                <a:latin typeface="굴림"/>
                <a:ea typeface="굴림"/>
                <a:cs typeface="+mn-cs"/>
              </a:rPr>
              <a:t> </a:t>
            </a:r>
            <a:r>
              <a:rPr lang="en-US" altLang="ko-KR" sz="1200" dirty="0" err="1">
                <a:solidFill>
                  <a:schemeClr val="tx1"/>
                </a:solidFill>
                <a:latin typeface="굴림"/>
                <a:ea typeface="굴림"/>
                <a:cs typeface="+mn-cs"/>
              </a:rPr>
              <a:t>계열에서는</a:t>
            </a:r>
            <a:r>
              <a:rPr lang="en-US" altLang="ko-KR" sz="1200" dirty="0">
                <a:solidFill>
                  <a:schemeClr val="tx1"/>
                </a:solidFill>
                <a:latin typeface="굴림"/>
                <a:ea typeface="굴림"/>
                <a:cs typeface="+mn-cs"/>
              </a:rPr>
              <a:t> Ctrl + D).</a:t>
            </a:r>
            <a:endParaRPr lang="ko-KR" altLang="ko-KR" sz="1200" dirty="0">
              <a:solidFill>
                <a:schemeClr val="tx1"/>
              </a:solidFill>
              <a:latin typeface="굴림"/>
              <a:ea typeface="굴림"/>
              <a:cs typeface="+mn-cs"/>
            </a:endParaRPr>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9</a:t>
            </a:fld>
            <a:endParaRPr lang="en-US" altLang="ko-KR"/>
          </a:p>
        </p:txBody>
      </p:sp>
    </p:spTree>
    <p:extLst>
      <p:ext uri="{BB962C8B-B14F-4D97-AF65-F5344CB8AC3E}">
        <p14:creationId xmlns:p14="http://schemas.microsoft.com/office/powerpoint/2010/main" val="3716482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marL="0" lvl="0" indent="0" algn="l" defTabSz="858145" eaLnBrk="0" latinLnBrk="1" hangingPunct="0">
              <a:lnSpc>
                <a:spcPct val="100000"/>
              </a:lnSpc>
              <a:spcBef>
                <a:spcPct val="30000"/>
              </a:spcBef>
              <a:spcAft>
                <a:spcPct val="0"/>
              </a:spcAft>
              <a:buClrTx/>
              <a:buNone/>
              <a:defRPr lang="ko-KR" altLang="en-US"/>
            </a:pPr>
            <a:r>
              <a:rPr lang="en-US" altLang="ko-KR" dirty="0"/>
              <a:t>&gt;&gt;&gt; print(“</a:t>
            </a:r>
            <a:r>
              <a:rPr lang="ko-KR" altLang="en-US" dirty="0" err="1"/>
              <a:t>ㅁㅁㅁㅁㅁㅁㅁㅁㅁㅁㅁㅁㄴㄴㄴㄴㄴㄴㄴㄴㄴㄴㄴㄴㄴ노ㅗㅗㅗㅗㅗㅗㅗㅗㅗㅗㅗㅗㅗㅗㅗㅗㅇㅇㅇㅇㅇㅇㅇㅇㅇㅇㅇㅇㅇㅇㅇㅇㅇㅇㅇ</a:t>
            </a:r>
            <a:r>
              <a:rPr lang="en-US" altLang="ko-KR" dirty="0"/>
              <a:t>“)</a:t>
            </a:r>
          </a:p>
          <a:p>
            <a:pPr lvl="0">
              <a:defRPr lang="ko-KR" altLang="en-US"/>
            </a:pPr>
            <a:r>
              <a:rPr lang="ko-KR" altLang="en-US" dirty="0"/>
              <a:t>길게 </a:t>
            </a:r>
            <a:r>
              <a:rPr lang="ko-KR" altLang="en-US" dirty="0" err="1"/>
              <a:t>사용을하면</a:t>
            </a:r>
            <a:r>
              <a:rPr lang="ko-KR" altLang="en-US" dirty="0"/>
              <a:t> 불편한 점이 있다</a:t>
            </a:r>
            <a:r>
              <a:rPr lang="en-US" altLang="ko-KR" dirty="0"/>
              <a:t>. </a:t>
            </a:r>
            <a:r>
              <a:rPr lang="ko-KR" altLang="en-US" dirty="0"/>
              <a:t>그래서 다음 예제에 나오게 된다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a:defRPr lang="ko-KR" altLang="en-US"/>
            </a:pPr>
            <a:fld id="{DCB46AF4-7EDA-43AA-87AD-15F1BA4D084C}" type="slidenum">
              <a:rPr lang="en-US" altLang="ko-KR"/>
              <a:pPr>
                <a:defRPr lang="ko-KR" altLang="en-US"/>
              </a:pPr>
              <a:t>10</a:t>
            </a:fld>
            <a:endParaRPr lang="en-US" altLang="ko-KR"/>
          </a:p>
        </p:txBody>
      </p:sp>
    </p:spTree>
    <p:extLst>
      <p:ext uri="{BB962C8B-B14F-4D97-AF65-F5344CB8AC3E}">
        <p14:creationId xmlns:p14="http://schemas.microsoft.com/office/powerpoint/2010/main" val="765510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슬라이드 번호 개체 틀 5"/>
          <p:cNvSpPr>
            <a:spLocks noGrp="1"/>
          </p:cNvSpPr>
          <p:nvPr>
            <p:ph type="sldNum" sz="quarter" idx="4"/>
          </p:nvPr>
        </p:nvSpPr>
        <p:spPr>
          <a:xfrm>
            <a:off x="3881430" y="6357958"/>
            <a:ext cx="2133600" cy="365125"/>
          </a:xfrm>
          <a:prstGeom prst="rect">
            <a:avLst/>
          </a:prstGeom>
        </p:spPr>
        <p:txBody>
          <a:bodyPr/>
          <a:lstStyle>
            <a:lvl1pPr>
              <a:defRPr sz="1200"/>
            </a:lvl1pPr>
          </a:lstStyle>
          <a:p>
            <a:fld id="{4C3847D6-C9B6-4093-BD66-9978A2203A77}"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2" cstate="print"/>
          <a:srcRect/>
          <a:stretch>
            <a:fillRect/>
          </a:stretch>
        </p:blipFill>
        <p:spPr bwMode="auto">
          <a:xfrm>
            <a:off x="0" y="0"/>
            <a:ext cx="9925050" cy="6877050"/>
          </a:xfrm>
          <a:prstGeom prst="rect">
            <a:avLst/>
          </a:prstGeom>
          <a:noFill/>
          <a:ln w="9525">
            <a:noFill/>
            <a:miter lim="800000"/>
            <a:headEnd/>
            <a:tailEnd/>
          </a:ln>
        </p:spPr>
      </p:pic>
      <p:sp>
        <p:nvSpPr>
          <p:cNvPr id="2" name="제목 1"/>
          <p:cNvSpPr>
            <a:spLocks noGrp="1"/>
          </p:cNvSpPr>
          <p:nvPr>
            <p:ph type="title"/>
          </p:nvPr>
        </p:nvSpPr>
        <p:spPr>
          <a:xfrm>
            <a:off x="782638" y="4406900"/>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빈내용1">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7" name="슬라이드 번호 개체 틀 5"/>
          <p:cNvSpPr>
            <a:spLocks noGrp="1"/>
          </p:cNvSpPr>
          <p:nvPr>
            <p:ph type="sldNum" sz="quarter" idx="4"/>
          </p:nvPr>
        </p:nvSpPr>
        <p:spPr>
          <a:xfrm>
            <a:off x="3881430" y="6357958"/>
            <a:ext cx="2133600" cy="365125"/>
          </a:xfrm>
          <a:prstGeom prst="rect">
            <a:avLst/>
          </a:prstGeom>
        </p:spPr>
        <p:txBody>
          <a:bodyPr/>
          <a:lstStyle>
            <a:lvl1pPr>
              <a:defRPr sz="1200"/>
            </a:lvl1pPr>
          </a:lstStyle>
          <a:p>
            <a:fld id="{4C3847D6-C9B6-4093-BD66-9978A2203A77}"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rcRect/>
          <a:stretch>
            <a:fillRect/>
          </a:stretch>
        </p:blipFill>
        <p:spPr bwMode="auto">
          <a:xfrm>
            <a:off x="0" y="0"/>
            <a:ext cx="9925050" cy="6877050"/>
          </a:xfrm>
          <a:prstGeom prst="rect">
            <a:avLst/>
          </a:prstGeom>
          <a:noFill/>
          <a:ln w="9525">
            <a:noFill/>
            <a:miter lim="800000"/>
            <a:headEnd/>
            <a:tailEnd/>
          </a:ln>
        </p:spPr>
      </p:pic>
      <p:sp>
        <p:nvSpPr>
          <p:cNvPr id="2" name="제목 1"/>
          <p:cNvSpPr>
            <a:spLocks noGrp="1"/>
          </p:cNvSpPr>
          <p:nvPr>
            <p:ph type="title"/>
          </p:nvPr>
        </p:nvSpPr>
        <p:spPr/>
        <p:txBody>
          <a:bodyPr/>
          <a:lstStyle/>
          <a:p>
            <a:r>
              <a:rPr lang="ko-KR" altLang="en-US"/>
              <a:t>마스터 제목 스타일 편집</a:t>
            </a:r>
          </a:p>
        </p:txBody>
      </p:sp>
      <p:sp>
        <p:nvSpPr>
          <p:cNvPr id="5" name="슬라이드 번호 개체 틀 5"/>
          <p:cNvSpPr>
            <a:spLocks noGrp="1"/>
          </p:cNvSpPr>
          <p:nvPr>
            <p:ph type="sldNum" sz="quarter" idx="4"/>
          </p:nvPr>
        </p:nvSpPr>
        <p:spPr>
          <a:xfrm>
            <a:off x="3881430" y="6357958"/>
            <a:ext cx="2133600" cy="365125"/>
          </a:xfrm>
          <a:prstGeom prst="rect">
            <a:avLst/>
          </a:prstGeom>
        </p:spPr>
        <p:txBody>
          <a:bodyPr/>
          <a:lstStyle>
            <a:lvl1pPr>
              <a:defRPr sz="1200"/>
            </a:lvl1pPr>
          </a:lstStyle>
          <a:p>
            <a:fld id="{4C3847D6-C9B6-4093-BD66-9978A2203A77}"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cstate="print"/>
          <a:srcRect/>
          <a:stretch>
            <a:fillRect/>
          </a:stretch>
        </p:blipFill>
        <p:spPr bwMode="auto">
          <a:xfrm>
            <a:off x="0" y="0"/>
            <a:ext cx="9925050" cy="6877050"/>
          </a:xfrm>
          <a:prstGeom prst="rect">
            <a:avLst/>
          </a:prstGeom>
          <a:noFill/>
          <a:ln w="9525">
            <a:noFill/>
            <a:miter lim="800000"/>
            <a:headEnd/>
            <a:tailEnd/>
          </a:ln>
        </p:spPr>
      </p:pic>
      <p:sp>
        <p:nvSpPr>
          <p:cNvPr id="2" name="제목 1"/>
          <p:cNvSpPr>
            <a:spLocks noGrp="1"/>
          </p:cNvSpPr>
          <p:nvPr>
            <p:ph type="title"/>
          </p:nvPr>
        </p:nvSpPr>
        <p:spPr>
          <a:xfrm>
            <a:off x="1881166" y="2428868"/>
            <a:ext cx="6429420" cy="1143008"/>
          </a:xfrm>
        </p:spPr>
        <p:txBody>
          <a:bodyPr/>
          <a:lstStyle>
            <a:lvl1pPr algn="ctr">
              <a:defRPr sz="3600"/>
            </a:lvl1pPr>
          </a:lstStyle>
          <a:p>
            <a:r>
              <a:rPr lang="ko-KR" altLang="en-US" dirty="0"/>
              <a:t>마스터 제목 스타일 편집</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기본 디자인">
    <p:bg>
      <p:bgPr>
        <a:solidFill>
          <a:schemeClr val="bg1"/>
        </a:solid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7">
            <a:alphaModFix/>
            <a:lum/>
          </a:blip>
          <a:srcRect/>
          <a:stretch>
            <a:fillRect/>
          </a:stretch>
        </p:blipFill>
        <p:spPr>
          <a:xfrm>
            <a:off x="0" y="0"/>
            <a:ext cx="9925050" cy="6877050"/>
          </a:xfrm>
          <a:prstGeom prst="rect">
            <a:avLst/>
          </a:prstGeom>
          <a:noFill/>
          <a:ln w="9525">
            <a:noFill/>
            <a:miter/>
          </a:ln>
        </p:spPr>
      </p:pic>
      <p:sp>
        <p:nvSpPr>
          <p:cNvPr id="3075" name="Rectangle 2"/>
          <p:cNvSpPr>
            <a:spLocks noGrp="1" noChangeArrowheads="1"/>
          </p:cNvSpPr>
          <p:nvPr>
            <p:ph type="title"/>
          </p:nvPr>
        </p:nvSpPr>
        <p:spPr>
          <a:xfrm>
            <a:off x="368302" y="295276"/>
            <a:ext cx="5727706" cy="490518"/>
          </a:xfrm>
          <a:prstGeom prst="rect">
            <a:avLst/>
          </a:prstGeom>
          <a:noFill/>
          <a:ln w="9525">
            <a:noFill/>
            <a:miter/>
          </a:ln>
        </p:spPr>
        <p:txBody>
          <a:bodyPr vert="horz" wrap="square" lIns="91440" tIns="45720" rIns="91440" bIns="45720" anchor="ctr" anchorCtr="0"/>
          <a:lstStyle/>
          <a:p>
            <a:pPr lvl="0"/>
            <a:r>
              <a:rPr lang="ko-KR" altLang="en-US"/>
              <a:t>마스터 제목 스타일 편집</a:t>
            </a:r>
          </a:p>
        </p:txBody>
      </p:sp>
      <p:sp>
        <p:nvSpPr>
          <p:cNvPr id="3076" name="Rectangle 10"/>
          <p:cNvSpPr>
            <a:spLocks noGrp="1" noChangeArrowheads="1"/>
          </p:cNvSpPr>
          <p:nvPr>
            <p:ph type="body" idx="1"/>
          </p:nvPr>
        </p:nvSpPr>
        <p:spPr>
          <a:xfrm>
            <a:off x="666720" y="1214422"/>
            <a:ext cx="8534400" cy="5105400"/>
          </a:xfrm>
          <a:prstGeom prst="rect">
            <a:avLst/>
          </a:prstGeom>
          <a:noFill/>
          <a:ln w="9525">
            <a:noFill/>
            <a:miter/>
          </a:ln>
        </p:spPr>
        <p:txBody>
          <a:bodyPr vert="horz" wrap="square" lIns="91440" tIns="45720" rIns="91440" bIns="45720" anchor="t" anchorCtr="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슬라이드 번호 개체 틀 5"/>
          <p:cNvSpPr>
            <a:spLocks noGrp="1"/>
          </p:cNvSpPr>
          <p:nvPr>
            <p:ph type="sldNum" sz="quarter" idx="4"/>
          </p:nvPr>
        </p:nvSpPr>
        <p:spPr>
          <a:xfrm>
            <a:off x="3881430" y="6357958"/>
            <a:ext cx="2133600" cy="365125"/>
          </a:xfrm>
          <a:prstGeom prst="rect">
            <a:avLst/>
          </a:prstGeom>
        </p:spPr>
        <p:txBody>
          <a:bodyPr/>
          <a:lstStyle>
            <a:lvl1pPr>
              <a:defRPr sz="1200"/>
            </a:lvl1pPr>
          </a:lstStyle>
          <a:p>
            <a:fld id="{4C3847D6-C9B6-4093-BD66-9978A2203A77}"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Lst>
  <p:hf hdr="0" ftr="0" dt="0"/>
  <p:txStyles>
    <p:titleStyle>
      <a:lvl1pPr algn="l" rtl="0" eaLnBrk="0" fontAlgn="base" latinLnBrk="1" hangingPunct="0">
        <a:spcBef>
          <a:spcPct val="0"/>
        </a:spcBef>
        <a:spcAft>
          <a:spcPct val="0"/>
        </a:spcAft>
        <a:defRPr kumimoji="1" sz="2400">
          <a:solidFill>
            <a:schemeClr val="tx2"/>
          </a:solidFill>
          <a:latin typeface="+mj-lt"/>
          <a:ea typeface="+mj-ea"/>
          <a:cs typeface="+mj-cs"/>
        </a:defRPr>
      </a:lvl1pPr>
      <a:lvl2pPr algn="l" rtl="0" eaLnBrk="0" fontAlgn="base" latinLnBrk="1" hangingPunct="0">
        <a:spcBef>
          <a:spcPct val="0"/>
        </a:spcBef>
        <a:spcAft>
          <a:spcPct val="0"/>
        </a:spcAft>
        <a:defRPr kumimoji="1" sz="1600">
          <a:solidFill>
            <a:schemeClr val="tx2"/>
          </a:solidFill>
          <a:latin typeface="HY헤드라인M"/>
          <a:ea typeface="HY헤드라인M"/>
        </a:defRPr>
      </a:lvl2pPr>
      <a:lvl3pPr algn="l" rtl="0" eaLnBrk="0" fontAlgn="base" latinLnBrk="1" hangingPunct="0">
        <a:spcBef>
          <a:spcPct val="0"/>
        </a:spcBef>
        <a:spcAft>
          <a:spcPct val="0"/>
        </a:spcAft>
        <a:defRPr kumimoji="1" sz="1600">
          <a:solidFill>
            <a:schemeClr val="tx2"/>
          </a:solidFill>
          <a:latin typeface="HY헤드라인M"/>
          <a:ea typeface="HY헤드라인M"/>
        </a:defRPr>
      </a:lvl3pPr>
      <a:lvl4pPr algn="l" rtl="0" eaLnBrk="0" fontAlgn="base" latinLnBrk="1" hangingPunct="0">
        <a:spcBef>
          <a:spcPct val="0"/>
        </a:spcBef>
        <a:spcAft>
          <a:spcPct val="0"/>
        </a:spcAft>
        <a:defRPr kumimoji="1" sz="1600">
          <a:solidFill>
            <a:schemeClr val="tx2"/>
          </a:solidFill>
          <a:latin typeface="HY헤드라인M"/>
          <a:ea typeface="HY헤드라인M"/>
        </a:defRPr>
      </a:lvl4pPr>
      <a:lvl5pPr algn="l" rtl="0" eaLnBrk="0" fontAlgn="base" latinLnBrk="1" hangingPunct="0">
        <a:spcBef>
          <a:spcPct val="0"/>
        </a:spcBef>
        <a:spcAft>
          <a:spcPct val="0"/>
        </a:spcAft>
        <a:defRPr kumimoji="1" sz="1600">
          <a:solidFill>
            <a:schemeClr val="tx2"/>
          </a:solidFill>
          <a:latin typeface="HY헤드라인M"/>
          <a:ea typeface="HY헤드라인M"/>
        </a:defRPr>
      </a:lvl5pPr>
      <a:lvl6pPr marL="457200" algn="l" rtl="0" fontAlgn="base" latinLnBrk="1">
        <a:spcBef>
          <a:spcPct val="0"/>
        </a:spcBef>
        <a:spcAft>
          <a:spcPct val="0"/>
        </a:spcAft>
        <a:defRPr kumimoji="1" sz="1600">
          <a:solidFill>
            <a:schemeClr val="tx2"/>
          </a:solidFill>
          <a:latin typeface="HY헤드라인M"/>
          <a:ea typeface="HY헤드라인M"/>
        </a:defRPr>
      </a:lvl6pPr>
      <a:lvl7pPr marL="914400" algn="l" rtl="0" fontAlgn="base" latinLnBrk="1">
        <a:spcBef>
          <a:spcPct val="0"/>
        </a:spcBef>
        <a:spcAft>
          <a:spcPct val="0"/>
        </a:spcAft>
        <a:defRPr kumimoji="1" sz="1600">
          <a:solidFill>
            <a:schemeClr val="tx2"/>
          </a:solidFill>
          <a:latin typeface="HY헤드라인M"/>
          <a:ea typeface="HY헤드라인M"/>
        </a:defRPr>
      </a:lvl7pPr>
      <a:lvl8pPr marL="1371600" algn="l" rtl="0" fontAlgn="base" latinLnBrk="1">
        <a:spcBef>
          <a:spcPct val="0"/>
        </a:spcBef>
        <a:spcAft>
          <a:spcPct val="0"/>
        </a:spcAft>
        <a:defRPr kumimoji="1" sz="1600">
          <a:solidFill>
            <a:schemeClr val="tx2"/>
          </a:solidFill>
          <a:latin typeface="HY헤드라인M"/>
          <a:ea typeface="HY헤드라인M"/>
        </a:defRPr>
      </a:lvl8pPr>
      <a:lvl9pPr marL="1828800" algn="l" rtl="0" fontAlgn="base" latinLnBrk="1">
        <a:spcBef>
          <a:spcPct val="0"/>
        </a:spcBef>
        <a:spcAft>
          <a:spcPct val="0"/>
        </a:spcAft>
        <a:defRPr kumimoji="1" sz="1600">
          <a:solidFill>
            <a:schemeClr val="tx2"/>
          </a:solidFill>
          <a:latin typeface="HY헤드라인M"/>
          <a:ea typeface="HY헤드라인M"/>
        </a:defRPr>
      </a:lvl9pPr>
    </p:titleStyle>
    <p:bodyStyle>
      <a:lvl1pPr marL="342900" indent="-342900" algn="l" rtl="0" eaLnBrk="0" fontAlgn="base" latinLnBrk="1" hangingPunct="0">
        <a:spcBef>
          <a:spcPct val="20000"/>
        </a:spcBef>
        <a:spcAft>
          <a:spcPct val="0"/>
        </a:spcAft>
        <a:buFont typeface="Wingdings"/>
        <a:buChar char="v"/>
        <a:defRPr kumimoji="1" sz="1800" b="1">
          <a:solidFill>
            <a:schemeClr val="tx1"/>
          </a:solidFill>
          <a:latin typeface="+mn-lt"/>
          <a:ea typeface="+mn-ea"/>
          <a:cs typeface="+mn-cs"/>
        </a:defRPr>
      </a:lvl1pPr>
      <a:lvl2pPr marL="623888" indent="-265113" algn="l" rtl="0" eaLnBrk="0" fontAlgn="base" latinLnBrk="1" hangingPunct="0">
        <a:spcBef>
          <a:spcPct val="20000"/>
        </a:spcBef>
        <a:spcAft>
          <a:spcPct val="0"/>
        </a:spcAft>
        <a:buFont typeface="Wingdings"/>
        <a:buChar char="§"/>
        <a:defRPr kumimoji="1" sz="1600">
          <a:solidFill>
            <a:schemeClr val="tx1"/>
          </a:solidFill>
          <a:latin typeface="+mn-lt"/>
          <a:ea typeface="+mn-ea"/>
        </a:defRPr>
      </a:lvl2pPr>
      <a:lvl3pPr marL="896938" indent="-273050" algn="l" rtl="0" eaLnBrk="0" fontAlgn="base" latinLnBrk="1" hangingPunct="0">
        <a:spcBef>
          <a:spcPct val="20000"/>
        </a:spcBef>
        <a:spcAft>
          <a:spcPct val="0"/>
        </a:spcAft>
        <a:buChar char="•"/>
        <a:defRPr kumimoji="1" sz="1400">
          <a:solidFill>
            <a:schemeClr val="tx1"/>
          </a:solidFill>
          <a:latin typeface="+mn-lt"/>
          <a:ea typeface="+mn-ea"/>
        </a:defRPr>
      </a:lvl3pPr>
      <a:lvl4pPr marL="1255713" indent="-273050" algn="l" rtl="0" eaLnBrk="0" fontAlgn="base" latinLnBrk="1" hangingPunct="0">
        <a:spcBef>
          <a:spcPct val="20000"/>
        </a:spcBef>
        <a:spcAft>
          <a:spcPct val="0"/>
        </a:spcAft>
        <a:buFont typeface="Arial"/>
        <a:buChar char="•"/>
        <a:defRPr kumimoji="1" sz="1200">
          <a:solidFill>
            <a:schemeClr val="tx1"/>
          </a:solidFill>
          <a:latin typeface="+mn-lt"/>
          <a:ea typeface="+mn-ea"/>
        </a:defRPr>
      </a:lvl4pPr>
      <a:lvl5pPr marL="1520825" indent="-265113" algn="l" rtl="0" eaLnBrk="0" fontAlgn="base" latinLnBrk="1" hangingPunct="0">
        <a:spcBef>
          <a:spcPct val="20000"/>
        </a:spcBef>
        <a:spcAft>
          <a:spcPct val="0"/>
        </a:spcAft>
        <a:buChar char="»"/>
        <a:defRPr kumimoji="1" sz="1000">
          <a:solidFill>
            <a:schemeClr val="tx1"/>
          </a:solidFill>
          <a:latin typeface="+mn-lt"/>
          <a:ea typeface="+mn-ea"/>
        </a:defRPr>
      </a:lvl5pPr>
      <a:lvl6pPr marL="2514600" indent="-228600" algn="l" rtl="0" fontAlgn="base" latinLnBrk="1">
        <a:spcBef>
          <a:spcPct val="20000"/>
        </a:spcBef>
        <a:spcAft>
          <a:spcPct val="0"/>
        </a:spcAft>
        <a:buChar char="»"/>
        <a:defRPr kumimoji="1" sz="1000">
          <a:solidFill>
            <a:schemeClr val="tx1"/>
          </a:solidFill>
          <a:latin typeface="+mn-lt"/>
          <a:ea typeface="+mn-ea"/>
        </a:defRPr>
      </a:lvl6pPr>
      <a:lvl7pPr marL="2971800" indent="-228600" algn="l" rtl="0" fontAlgn="base" latinLnBrk="1">
        <a:spcBef>
          <a:spcPct val="20000"/>
        </a:spcBef>
        <a:spcAft>
          <a:spcPct val="0"/>
        </a:spcAft>
        <a:buChar char="»"/>
        <a:defRPr kumimoji="1" sz="1000">
          <a:solidFill>
            <a:schemeClr val="tx1"/>
          </a:solidFill>
          <a:latin typeface="+mn-lt"/>
          <a:ea typeface="+mn-ea"/>
        </a:defRPr>
      </a:lvl7pPr>
      <a:lvl8pPr marL="3429000" indent="-228600" algn="l" rtl="0" fontAlgn="base" latinLnBrk="1">
        <a:spcBef>
          <a:spcPct val="20000"/>
        </a:spcBef>
        <a:spcAft>
          <a:spcPct val="0"/>
        </a:spcAft>
        <a:buChar char="»"/>
        <a:defRPr kumimoji="1" sz="1000">
          <a:solidFill>
            <a:schemeClr val="tx1"/>
          </a:solidFill>
          <a:latin typeface="+mn-lt"/>
          <a:ea typeface="+mn-ea"/>
        </a:defRPr>
      </a:lvl8pPr>
      <a:lvl9pPr marL="3886200" indent="-228600" algn="l" rtl="0" fontAlgn="base" latinLnBrk="1">
        <a:spcBef>
          <a:spcPct val="20000"/>
        </a:spcBef>
        <a:spcAft>
          <a:spcPct val="0"/>
        </a:spcAft>
        <a:buChar char="»"/>
        <a:defRPr kumimoji="1" sz="1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lvl="0"/>
            <a:r>
              <a:rPr lang="en-US" altLang="ko-KR" sz="3200" dirty="0" err="1"/>
              <a:t>python_Programming</a:t>
            </a:r>
            <a:r>
              <a:rPr lang="en-US" altLang="ko-KR" sz="3200" dirty="0"/>
              <a:t/>
            </a:r>
            <a:br>
              <a:rPr lang="en-US" altLang="ko-KR" sz="3200" dirty="0"/>
            </a:br>
            <a:r>
              <a:rPr lang="ko-KR" altLang="en-US" sz="3200" dirty="0"/>
              <a:t>설치하기</a:t>
            </a:r>
            <a:endParaRPr lang="en-US" altLang="ko-KR" sz="3200" dirty="0"/>
          </a:p>
        </p:txBody>
      </p:sp>
      <p:sp>
        <p:nvSpPr>
          <p:cNvPr id="26627" name="Rectangle 3"/>
          <p:cNvSpPr>
            <a:spLocks noGrp="1" noChangeArrowheads="1"/>
          </p:cNvSpPr>
          <p:nvPr>
            <p:ph type="body" idx="1"/>
          </p:nvPr>
        </p:nvSpPr>
        <p:spPr/>
        <p:txBody>
          <a:bodyPr/>
          <a:lstStyle/>
          <a:p>
            <a:endParaRPr lang="ko-KR" altLang="en-US" b="1">
              <a:effectLst>
                <a:outerShdw blurRad="38100" dist="38100" dir="2700000" algn="tl" rotWithShape="0">
                  <a:srgbClr val="000000">
                    <a:alpha val="40000"/>
                  </a:srgbClr>
                </a:outerShdw>
              </a:effectLst>
              <a:latin typeface="휴먼모음T"/>
              <a:ea typeface="휴먼모음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lvl="0"/>
            <a:r>
              <a:rPr lang="ko-KR" altLang="en-US" dirty="0"/>
              <a:t>예제</a:t>
            </a:r>
            <a:endParaRPr lang="en-US" altLang="ko-KR" dirty="0"/>
          </a:p>
        </p:txBody>
      </p:sp>
      <p:sp>
        <p:nvSpPr>
          <p:cNvPr id="1031" name="Line 7"/>
          <p:cNvSpPr>
            <a:spLocks noChangeShapeType="1"/>
          </p:cNvSpPr>
          <p:nvPr/>
        </p:nvSpPr>
        <p:spPr>
          <a:xfrm>
            <a:off x="1322520" y="3414713"/>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1052513"/>
            <a:ext cx="0" cy="5029200"/>
          </a:xfrm>
          <a:prstGeom prst="line">
            <a:avLst/>
          </a:prstGeom>
          <a:noFill/>
          <a:ln w="9525">
            <a:solidFill>
              <a:schemeClr val="bg1"/>
            </a:solidFill>
            <a:prstDash val="dashDot"/>
            <a:miter/>
          </a:ln>
          <a:effectLst/>
        </p:spPr>
        <p:txBody>
          <a:bodyPr wrap="none"/>
          <a:lstStyle/>
          <a:p>
            <a:endParaRPr lang="ko-KR" altLang="en-US"/>
          </a:p>
        </p:txBody>
      </p:sp>
      <p:sp>
        <p:nvSpPr>
          <p:cNvPr id="6" name="텍스트 개체 틀 5"/>
          <p:cNvSpPr txBox="1">
            <a:spLocks noGrp="1"/>
          </p:cNvSpPr>
          <p:nvPr>
            <p:ph type="body" idx="1"/>
          </p:nvPr>
        </p:nvSpPr>
        <p:spPr>
          <a:xfrm>
            <a:off x="690695" y="1412776"/>
            <a:ext cx="8197850" cy="3724096"/>
          </a:xfrm>
          <a:prstGeom prst="rect">
            <a:avLst/>
          </a:prstGeom>
          <a:noFill/>
        </p:spPr>
        <p:txBody>
          <a:bodyPr wrap="square">
            <a:spAutoFit/>
          </a:bodyPr>
          <a:lstStyle/>
          <a:p>
            <a:pPr lvl="0"/>
            <a:r>
              <a:rPr lang="en-US" altLang="ko-KR" sz="2000" dirty="0"/>
              <a:t>Print</a:t>
            </a:r>
          </a:p>
          <a:p>
            <a:pPr marL="0" lvl="0" indent="0">
              <a:buNone/>
            </a:pPr>
            <a:endParaRPr lang="en-US" altLang="ko-KR" sz="2000" dirty="0"/>
          </a:p>
          <a:p>
            <a:pPr marL="0" lvl="0" indent="0">
              <a:buNone/>
            </a:pPr>
            <a:r>
              <a:rPr lang="en-US" altLang="ko-KR" sz="2000" dirty="0"/>
              <a:t>&gt;&gt;&gt; print(“hello”)</a:t>
            </a:r>
          </a:p>
          <a:p>
            <a:pPr marL="0" lvl="0" indent="0">
              <a:buNone/>
            </a:pPr>
            <a:endParaRPr lang="en-US" altLang="ko-KR" sz="2000" dirty="0"/>
          </a:p>
          <a:p>
            <a:pPr marL="0" lvl="0" indent="0">
              <a:buNone/>
            </a:pPr>
            <a:r>
              <a:rPr lang="en-US" altLang="ko-KR" sz="2000" dirty="0"/>
              <a:t>&gt;&gt;&gt; print(“python </a:t>
            </a:r>
            <a:r>
              <a:rPr lang="ko-KR" altLang="en-US" sz="2000" dirty="0"/>
              <a:t>첫날 입니다</a:t>
            </a:r>
            <a:r>
              <a:rPr lang="en-US" altLang="ko-KR" sz="2000" dirty="0"/>
              <a:t>“)</a:t>
            </a:r>
          </a:p>
          <a:p>
            <a:pPr marL="0" lvl="0" indent="0">
              <a:buNone/>
            </a:pPr>
            <a:endParaRPr lang="en-US" altLang="ko-KR" sz="2000" dirty="0"/>
          </a:p>
          <a:p>
            <a:pPr marL="0" lvl="0" indent="0">
              <a:buNone/>
            </a:pPr>
            <a:r>
              <a:rPr lang="en-US" altLang="ko-KR" sz="2000" dirty="0"/>
              <a:t>&gt;&gt;&gt; print(“python</a:t>
            </a:r>
            <a:r>
              <a:rPr lang="ko-KR" altLang="en-US" sz="2000" dirty="0"/>
              <a:t>을 시작해 볼까요</a:t>
            </a:r>
            <a:r>
              <a:rPr lang="en-US" altLang="ko-KR" sz="2000" dirty="0"/>
              <a:t>“)</a:t>
            </a:r>
          </a:p>
          <a:p>
            <a:pPr marL="0" lvl="0" indent="0">
              <a:buNone/>
            </a:pPr>
            <a:endParaRPr lang="en-US" altLang="ko-KR" sz="2000" dirty="0"/>
          </a:p>
          <a:p>
            <a:pPr lvl="0">
              <a:buFont typeface="Wingdings" panose="05000000000000000000" pitchFamily="2" charset="2"/>
              <a:buChar char="l"/>
            </a:pPr>
            <a:r>
              <a:rPr lang="en-US" altLang="ko-KR" sz="2000" dirty="0"/>
              <a:t>Print “  “</a:t>
            </a:r>
            <a:r>
              <a:rPr lang="ko-KR" altLang="en-US" sz="2000" dirty="0"/>
              <a:t>안의 내용을 길게 작성하여 출력해 보자</a:t>
            </a:r>
            <a:r>
              <a:rPr lang="en-US" altLang="ko-KR" sz="2000" dirty="0"/>
              <a:t>.</a:t>
            </a:r>
          </a:p>
          <a:p>
            <a:pPr marL="0" lvl="0" indent="0">
              <a:buNone/>
            </a:pPr>
            <a:endParaRPr lang="en-US" altLang="ko-KR" sz="2000" dirty="0"/>
          </a:p>
        </p:txBody>
      </p:sp>
    </p:spTree>
    <p:extLst>
      <p:ext uri="{BB962C8B-B14F-4D97-AF65-F5344CB8AC3E}">
        <p14:creationId xmlns:p14="http://schemas.microsoft.com/office/powerpoint/2010/main" val="3410053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lvl="0"/>
            <a:r>
              <a:rPr lang="ko-KR" altLang="en-US" dirty="0"/>
              <a:t>예제</a:t>
            </a:r>
            <a:endParaRPr lang="en-US" altLang="ko-KR" dirty="0"/>
          </a:p>
        </p:txBody>
      </p:sp>
      <p:sp>
        <p:nvSpPr>
          <p:cNvPr id="1031" name="Line 7"/>
          <p:cNvSpPr>
            <a:spLocks noChangeShapeType="1"/>
          </p:cNvSpPr>
          <p:nvPr/>
        </p:nvSpPr>
        <p:spPr>
          <a:xfrm>
            <a:off x="1322520" y="3414713"/>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1052513"/>
            <a:ext cx="0" cy="5029200"/>
          </a:xfrm>
          <a:prstGeom prst="line">
            <a:avLst/>
          </a:prstGeom>
          <a:noFill/>
          <a:ln w="9525">
            <a:solidFill>
              <a:schemeClr val="bg1"/>
            </a:solidFill>
            <a:prstDash val="dashDot"/>
            <a:miter/>
          </a:ln>
          <a:effectLst/>
        </p:spPr>
        <p:txBody>
          <a:bodyPr wrap="none"/>
          <a:lstStyle/>
          <a:p>
            <a:endParaRPr lang="ko-KR" altLang="en-US"/>
          </a:p>
        </p:txBody>
      </p:sp>
      <p:sp>
        <p:nvSpPr>
          <p:cNvPr id="6" name="텍스트 개체 틀 5"/>
          <p:cNvSpPr txBox="1">
            <a:spLocks noGrp="1"/>
          </p:cNvSpPr>
          <p:nvPr>
            <p:ph type="body" idx="1"/>
          </p:nvPr>
        </p:nvSpPr>
        <p:spPr>
          <a:xfrm>
            <a:off x="1317083" y="295276"/>
            <a:ext cx="8197850" cy="2616101"/>
          </a:xfrm>
          <a:prstGeom prst="rect">
            <a:avLst/>
          </a:prstGeom>
          <a:noFill/>
        </p:spPr>
        <p:txBody>
          <a:bodyPr wrap="square">
            <a:spAutoFit/>
          </a:bodyPr>
          <a:lstStyle/>
          <a:p>
            <a:pPr lvl="0"/>
            <a:r>
              <a:rPr lang="en-US" altLang="ko-KR" sz="2000" dirty="0"/>
              <a:t>Print</a:t>
            </a:r>
          </a:p>
          <a:p>
            <a:pPr marL="0" lvl="0" indent="0">
              <a:buNone/>
            </a:pPr>
            <a:endParaRPr lang="en-US" altLang="ko-KR" sz="2000" dirty="0"/>
          </a:p>
          <a:p>
            <a:pPr marL="0" lvl="0" indent="0">
              <a:buNone/>
            </a:pPr>
            <a:r>
              <a:rPr lang="en-US" altLang="ko-KR" sz="2000" dirty="0"/>
              <a:t>&gt;&gt;&gt; print("</a:t>
            </a:r>
            <a:r>
              <a:rPr lang="ko-KR" altLang="en-US" sz="2000" dirty="0" err="1"/>
              <a:t>쌍따옴표</a:t>
            </a:r>
            <a:r>
              <a:rPr lang="ko-KR" altLang="en-US" sz="2000" dirty="0"/>
              <a:t> 안의 내용 출력</a:t>
            </a:r>
            <a:r>
              <a:rPr lang="en-US" altLang="ko-KR" sz="2000" dirty="0"/>
              <a:t>"); print("</a:t>
            </a:r>
            <a:r>
              <a:rPr lang="ko-KR" altLang="en-US" sz="2000" dirty="0"/>
              <a:t>이어 쓰기 실행</a:t>
            </a:r>
            <a:r>
              <a:rPr lang="en-US" altLang="ko-KR" sz="2000" dirty="0"/>
              <a:t>")</a:t>
            </a:r>
          </a:p>
          <a:p>
            <a:pPr marL="0" lvl="0" indent="0">
              <a:buNone/>
            </a:pPr>
            <a:endParaRPr lang="en-US" altLang="ko-KR" sz="2000" dirty="0"/>
          </a:p>
          <a:p>
            <a:pPr marL="0" lvl="0" indent="0">
              <a:buNone/>
            </a:pPr>
            <a:r>
              <a:rPr lang="en-US" altLang="ko-KR" sz="2000" dirty="0"/>
              <a:t>&gt;&gt;&gt; print("</a:t>
            </a:r>
            <a:r>
              <a:rPr lang="ko-KR" altLang="en-US" sz="2000" dirty="0" err="1"/>
              <a:t>이어쓰기</a:t>
            </a:r>
            <a:r>
              <a:rPr lang="en-US" altLang="ko-KR" sz="2000" dirty="0"/>
              <a:t>;"); print(";(</a:t>
            </a:r>
            <a:r>
              <a:rPr lang="ko-KR" altLang="en-US" sz="2000" dirty="0" err="1"/>
              <a:t>쎄미콜론이라고</a:t>
            </a:r>
            <a:r>
              <a:rPr lang="ko-KR" altLang="en-US" sz="2000" dirty="0"/>
              <a:t> 읽는다</a:t>
            </a:r>
            <a:r>
              <a:rPr lang="en-US" altLang="ko-KR" sz="2000" dirty="0"/>
              <a:t>)")</a:t>
            </a:r>
          </a:p>
          <a:p>
            <a:pPr marL="0" lvl="0" indent="0">
              <a:buNone/>
            </a:pPr>
            <a:endParaRPr lang="en-US" altLang="ko-KR" sz="2000" dirty="0"/>
          </a:p>
          <a:p>
            <a:pPr marL="0" lvl="0" indent="0">
              <a:buNone/>
            </a:pPr>
            <a:endParaRPr lang="en-US" altLang="ko-KR" sz="2000" dirty="0"/>
          </a:p>
        </p:txBody>
      </p:sp>
    </p:spTree>
    <p:extLst>
      <p:ext uri="{BB962C8B-B14F-4D97-AF65-F5344CB8AC3E}">
        <p14:creationId xmlns:p14="http://schemas.microsoft.com/office/powerpoint/2010/main" val="4108341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lvl="0"/>
            <a:r>
              <a:rPr lang="en-US" altLang="ko-KR"/>
              <a:t>ESCAPE </a:t>
            </a:r>
            <a:r>
              <a:rPr lang="ko-KR" altLang="en-US"/>
              <a:t>문자</a:t>
            </a:r>
            <a:endParaRPr lang="en-US" altLang="ko-KR"/>
          </a:p>
        </p:txBody>
      </p:sp>
      <p:sp>
        <p:nvSpPr>
          <p:cNvPr id="1031" name="Line 7"/>
          <p:cNvSpPr>
            <a:spLocks noChangeShapeType="1"/>
          </p:cNvSpPr>
          <p:nvPr/>
        </p:nvSpPr>
        <p:spPr>
          <a:xfrm>
            <a:off x="1322520" y="3414713"/>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1052513"/>
            <a:ext cx="0" cy="5029200"/>
          </a:xfrm>
          <a:prstGeom prst="line">
            <a:avLst/>
          </a:prstGeom>
          <a:noFill/>
          <a:ln w="9525">
            <a:solidFill>
              <a:schemeClr val="bg1"/>
            </a:solidFill>
            <a:prstDash val="dashDot"/>
            <a:miter/>
          </a:ln>
          <a:effectLst/>
        </p:spPr>
        <p:txBody>
          <a:bodyPr wrap="none"/>
          <a:lstStyle/>
          <a:p>
            <a:endParaRPr lang="ko-KR" altLang="en-US"/>
          </a:p>
        </p:txBody>
      </p:sp>
      <p:sp>
        <p:nvSpPr>
          <p:cNvPr id="6" name="텍스트 개체 틀 5"/>
          <p:cNvSpPr txBox="1">
            <a:spLocks noGrp="1"/>
          </p:cNvSpPr>
          <p:nvPr>
            <p:ph type="body" idx="1"/>
          </p:nvPr>
        </p:nvSpPr>
        <p:spPr>
          <a:xfrm>
            <a:off x="690695" y="1412776"/>
            <a:ext cx="8197850" cy="954107"/>
          </a:xfrm>
          <a:prstGeom prst="rect">
            <a:avLst/>
          </a:prstGeom>
          <a:noFill/>
        </p:spPr>
        <p:txBody>
          <a:bodyPr wrap="square">
            <a:spAutoFit/>
          </a:bodyPr>
          <a:lstStyle/>
          <a:p>
            <a:pPr lvl="0"/>
            <a:r>
              <a:rPr lang="en-US" altLang="ko-KR" sz="2000" dirty="0"/>
              <a:t> </a:t>
            </a:r>
            <a:r>
              <a:rPr lang="en-US" altLang="ko-KR" sz="1500" dirty="0"/>
              <a:t>ESCAPE </a:t>
            </a:r>
            <a:r>
              <a:rPr lang="ko-KR" altLang="en-US" sz="1500" dirty="0"/>
              <a:t>문자</a:t>
            </a:r>
            <a:r>
              <a:rPr lang="en-US" altLang="ko-KR" sz="1500" dirty="0"/>
              <a:t> </a:t>
            </a:r>
            <a:r>
              <a:rPr lang="ko-KR" altLang="en-US" sz="1500" dirty="0"/>
              <a:t>란</a:t>
            </a:r>
            <a:r>
              <a:rPr lang="en-US" altLang="ko-KR" sz="1500" dirty="0"/>
              <a:t>?</a:t>
            </a:r>
          </a:p>
          <a:p>
            <a:pPr lvl="0"/>
            <a:r>
              <a:rPr lang="ko-KR" altLang="en-US" sz="1500" dirty="0"/>
              <a:t> </a:t>
            </a:r>
            <a:r>
              <a:rPr lang="en-US" altLang="ko-KR" sz="1500" dirty="0"/>
              <a:t>-. </a:t>
            </a:r>
            <a:r>
              <a:rPr lang="ko-KR" altLang="en-US" sz="1500" dirty="0"/>
              <a:t>특수한</a:t>
            </a:r>
            <a:r>
              <a:rPr lang="en-US" altLang="ko-KR" sz="1500" dirty="0"/>
              <a:t> </a:t>
            </a:r>
            <a:r>
              <a:rPr lang="ko-KR" altLang="en-US" sz="1500" dirty="0"/>
              <a:t>기능을 하는 특수 문자</a:t>
            </a:r>
          </a:p>
          <a:p>
            <a:pPr lvl="0"/>
            <a:r>
              <a:rPr lang="en-US" altLang="ko-KR" sz="1500" dirty="0"/>
              <a:t>   -&gt; ‘\’ </a:t>
            </a:r>
            <a:r>
              <a:rPr lang="ko-KR" altLang="en-US" sz="1500" dirty="0"/>
              <a:t>문자 뒤에 약속된 기능을 가진 문자를 입력하여 특수한 기능을 수행</a:t>
            </a:r>
          </a:p>
        </p:txBody>
      </p:sp>
      <p:graphicFrame>
        <p:nvGraphicFramePr>
          <p:cNvPr id="8" name="Group 266"/>
          <p:cNvGraphicFramePr>
            <a:graphicFrameLocks noGrp="1"/>
          </p:cNvGraphicFramePr>
          <p:nvPr>
            <p:extLst>
              <p:ext uri="{D42A27DB-BD31-4B8C-83A1-F6EECF244321}">
                <p14:modId xmlns:p14="http://schemas.microsoft.com/office/powerpoint/2010/main" val="2379084895"/>
              </p:ext>
            </p:extLst>
          </p:nvPr>
        </p:nvGraphicFramePr>
        <p:xfrm>
          <a:off x="812540" y="2633602"/>
          <a:ext cx="7511976" cy="2440107"/>
        </p:xfrm>
        <a:graphic>
          <a:graphicData uri="http://schemas.openxmlformats.org/drawingml/2006/table">
            <a:tbl>
              <a:tblPr>
                <a:tableStyleId>{68D230F3-CF80-4859-8CE7-A43EE81993B5}</a:tableStyleId>
              </a:tblPr>
              <a:tblGrid>
                <a:gridCol w="2474634">
                  <a:extLst>
                    <a:ext uri="{9D8B030D-6E8A-4147-A177-3AD203B41FA5}">
                      <a16:colId xmlns="" xmlns:a16="http://schemas.microsoft.com/office/drawing/2014/main" val="20000"/>
                    </a:ext>
                  </a:extLst>
                </a:gridCol>
                <a:gridCol w="5037342">
                  <a:extLst>
                    <a:ext uri="{9D8B030D-6E8A-4147-A177-3AD203B41FA5}">
                      <a16:colId xmlns="" xmlns:a16="http://schemas.microsoft.com/office/drawing/2014/main" val="20001"/>
                    </a:ext>
                  </a:extLst>
                </a:gridCol>
              </a:tblGrid>
              <a:tr h="593511">
                <a:tc>
                  <a:txBody>
                    <a:bodyPr/>
                    <a:lstStyle/>
                    <a:p>
                      <a:pPr marL="0" lvl="0" indent="0" algn="ctr" defTabSz="1440180" latinLnBrk="1" hangingPunct="1">
                        <a:lnSpc>
                          <a:spcPct val="100000"/>
                        </a:lnSpc>
                        <a:spcBef>
                          <a:spcPct val="20000"/>
                        </a:spcBef>
                        <a:spcAft>
                          <a:spcPct val="0"/>
                        </a:spcAft>
                        <a:buFont typeface="Wingdings"/>
                        <a:buNone/>
                      </a:pPr>
                      <a:r>
                        <a:rPr lang="en-US" altLang="ko-KR" sz="1800" dirty="0"/>
                        <a:t>ESCAPE </a:t>
                      </a:r>
                      <a:r>
                        <a:rPr lang="ko-KR" altLang="en-US" sz="1800" dirty="0"/>
                        <a:t>문자</a:t>
                      </a:r>
                      <a:endParaRPr lang="ko-KR" altLang="en-US" sz="1800" b="0" i="0" dirty="0">
                        <a:solidFill>
                          <a:schemeClr val="bg1"/>
                        </a:solidFill>
                        <a:latin typeface="굴림"/>
                        <a:ea typeface="굴림"/>
                      </a:endParaRPr>
                    </a:p>
                  </a:txBody>
                  <a:tcPr marL="99060" marR="99060" anchor="ctr" horzOverflow="overflow">
                    <a:lnT w="12700" cap="flat" cmpd="sng" algn="ctr">
                      <a:solidFill>
                        <a:srgbClr val="0070C0"/>
                      </a:solidFill>
                      <a:prstDash val="solid"/>
                      <a:round/>
                    </a:lnT>
                    <a:lnB w="12700" cap="flat" cmpd="sng" algn="ctr">
                      <a:solidFill>
                        <a:srgbClr val="0070C0"/>
                      </a:solidFill>
                      <a:prstDash val="solid"/>
                      <a:round/>
                    </a:lnB>
                  </a:tcPr>
                </a:tc>
                <a:tc>
                  <a:txBody>
                    <a:bodyPr/>
                    <a:lstStyle/>
                    <a:p>
                      <a:pPr marL="0" lvl="0" indent="0" algn="ctr" defTabSz="1440180" latinLnBrk="1" hangingPunct="1">
                        <a:lnSpc>
                          <a:spcPct val="100000"/>
                        </a:lnSpc>
                        <a:spcBef>
                          <a:spcPct val="20000"/>
                        </a:spcBef>
                        <a:spcAft>
                          <a:spcPct val="0"/>
                        </a:spcAft>
                        <a:buFont typeface="Wingdings"/>
                        <a:buNone/>
                      </a:pPr>
                      <a:r>
                        <a:rPr lang="ko-KR" altLang="en-US" sz="1800" dirty="0"/>
                        <a:t>기          능</a:t>
                      </a:r>
                      <a:endParaRPr lang="ko-KR" altLang="en-US" sz="1800" b="0" i="0" dirty="0">
                        <a:solidFill>
                          <a:schemeClr val="bg1"/>
                        </a:solidFill>
                        <a:latin typeface="굴림"/>
                        <a:ea typeface="굴림"/>
                      </a:endParaRPr>
                    </a:p>
                  </a:txBody>
                  <a:tcPr marL="99060" marR="99060" anchor="ctr" horzOverflow="overflow">
                    <a:lnT w="12700" cap="flat" cmpd="sng" algn="ctr">
                      <a:solidFill>
                        <a:srgbClr val="0070C0"/>
                      </a:solidFill>
                      <a:prstDash val="solid"/>
                      <a:round/>
                    </a:lnT>
                    <a:lnB w="12700" cap="flat" cmpd="sng" algn="ctr">
                      <a:solidFill>
                        <a:srgbClr val="0070C0"/>
                      </a:solidFill>
                      <a:prstDash val="solid"/>
                      <a:round/>
                    </a:lnB>
                  </a:tcPr>
                </a:tc>
                <a:extLst>
                  <a:ext uri="{0D108BD9-81ED-4DB2-BD59-A6C34878D82A}">
                    <a16:rowId xmlns="" xmlns:a16="http://schemas.microsoft.com/office/drawing/2014/main" val="10000"/>
                  </a:ext>
                </a:extLst>
              </a:tr>
              <a:tr h="180994">
                <a:tc>
                  <a:txBody>
                    <a:bodyPr/>
                    <a:lstStyle/>
                    <a:p>
                      <a:pPr marL="0" lvl="0" indent="0" algn="ctr" defTabSz="1440180" latinLnBrk="1" hangingPunct="1">
                        <a:lnSpc>
                          <a:spcPct val="100000"/>
                        </a:lnSpc>
                        <a:spcBef>
                          <a:spcPct val="20000"/>
                        </a:spcBef>
                        <a:spcAft>
                          <a:spcPct val="0"/>
                        </a:spcAft>
                        <a:buFont typeface="Wingdings"/>
                        <a:buNone/>
                      </a:pPr>
                      <a:r>
                        <a:rPr lang="en-US" altLang="ko-KR" sz="1800" dirty="0">
                          <a:solidFill>
                            <a:schemeClr val="tx1"/>
                          </a:solidFill>
                        </a:rPr>
                        <a:t>\n</a:t>
                      </a:r>
                      <a:endParaRPr lang="en-US" altLang="ko-KR" sz="1800" b="0" i="0" dirty="0">
                        <a:solidFill>
                          <a:schemeClr val="tx1"/>
                        </a:solidFill>
                        <a:latin typeface="굴림"/>
                        <a:ea typeface="굴림"/>
                      </a:endParaRPr>
                    </a:p>
                  </a:txBody>
                  <a:tcPr marL="99060" marR="99060" anchor="ctr" horzOverflow="overflow">
                    <a:lnT w="12700" cap="flat" cmpd="sng" algn="ctr">
                      <a:solidFill>
                        <a:srgbClr val="0070C0"/>
                      </a:solidFill>
                      <a:prstDash val="solid"/>
                      <a:round/>
                    </a:lnT>
                  </a:tcPr>
                </a:tc>
                <a:tc>
                  <a:txBody>
                    <a:bodyPr/>
                    <a:lstStyle/>
                    <a:p>
                      <a:pPr marL="0" lvl="0" indent="0" algn="l" defTabSz="1440180" latinLnBrk="1" hangingPunct="1">
                        <a:lnSpc>
                          <a:spcPct val="100000"/>
                        </a:lnSpc>
                        <a:spcBef>
                          <a:spcPct val="20000"/>
                        </a:spcBef>
                        <a:spcAft>
                          <a:spcPct val="0"/>
                        </a:spcAft>
                        <a:buFont typeface="Wingdings"/>
                        <a:buNone/>
                      </a:pPr>
                      <a:r>
                        <a:rPr lang="en-US" altLang="ko-KR" sz="1800" dirty="0">
                          <a:solidFill>
                            <a:schemeClr val="tx1"/>
                          </a:solidFill>
                        </a:rPr>
                        <a:t>New line(</a:t>
                      </a:r>
                      <a:r>
                        <a:rPr lang="ko-KR" altLang="en-US" sz="1800" dirty="0">
                          <a:solidFill>
                            <a:schemeClr val="tx1"/>
                          </a:solidFill>
                        </a:rPr>
                        <a:t>새로운 줄로 이동</a:t>
                      </a:r>
                      <a:r>
                        <a:rPr lang="en-US" altLang="ko-KR" sz="1800" dirty="0">
                          <a:solidFill>
                            <a:schemeClr val="tx1"/>
                          </a:solidFill>
                        </a:rPr>
                        <a:t>)</a:t>
                      </a:r>
                      <a:endParaRPr lang="en-US" altLang="ko-KR" sz="1800" b="0" i="0" dirty="0">
                        <a:solidFill>
                          <a:schemeClr val="tx1"/>
                        </a:solidFill>
                        <a:latin typeface="굴림"/>
                        <a:ea typeface="굴림"/>
                      </a:endParaRPr>
                    </a:p>
                  </a:txBody>
                  <a:tcPr marL="99060" marR="99060" anchor="ctr" horzOverflow="overflow">
                    <a:lnT w="12700" cap="flat" cmpd="sng" algn="ctr">
                      <a:solidFill>
                        <a:srgbClr val="0070C0"/>
                      </a:solidFill>
                      <a:prstDash val="solid"/>
                      <a:round/>
                    </a:lnT>
                  </a:tcPr>
                </a:tc>
                <a:extLst>
                  <a:ext uri="{0D108BD9-81ED-4DB2-BD59-A6C34878D82A}">
                    <a16:rowId xmlns="" xmlns:a16="http://schemas.microsoft.com/office/drawing/2014/main" val="10001"/>
                  </a:ext>
                </a:extLst>
              </a:tr>
              <a:tr h="547116">
                <a:tc>
                  <a:txBody>
                    <a:bodyPr/>
                    <a:lstStyle/>
                    <a:p>
                      <a:pPr marL="0" lvl="0" indent="0" algn="ctr" defTabSz="1440180" latinLnBrk="1" hangingPunct="1">
                        <a:lnSpc>
                          <a:spcPct val="100000"/>
                        </a:lnSpc>
                        <a:spcBef>
                          <a:spcPct val="20000"/>
                        </a:spcBef>
                        <a:spcAft>
                          <a:spcPct val="0"/>
                        </a:spcAft>
                        <a:buFont typeface="Wingdings"/>
                        <a:buNone/>
                      </a:pPr>
                      <a:r>
                        <a:rPr lang="en-US" altLang="ko-KR" sz="1800" dirty="0">
                          <a:solidFill>
                            <a:schemeClr val="tx1"/>
                          </a:solidFill>
                        </a:rPr>
                        <a:t>\t</a:t>
                      </a:r>
                      <a:endParaRPr lang="en-US" altLang="ko-KR" sz="1800" b="0" i="0" dirty="0">
                        <a:solidFill>
                          <a:schemeClr val="tx1"/>
                        </a:solidFill>
                        <a:latin typeface="굴림"/>
                        <a:ea typeface="굴림"/>
                      </a:endParaRPr>
                    </a:p>
                  </a:txBody>
                  <a:tcPr marL="99060" marR="99060" anchor="ctr" horzOverflow="overflow"/>
                </a:tc>
                <a:tc>
                  <a:txBody>
                    <a:bodyPr/>
                    <a:lstStyle/>
                    <a:p>
                      <a:pPr marL="0" lvl="0" indent="0" algn="l" defTabSz="1440180" latinLnBrk="1" hangingPunct="1">
                        <a:lnSpc>
                          <a:spcPct val="100000"/>
                        </a:lnSpc>
                        <a:spcBef>
                          <a:spcPct val="20000"/>
                        </a:spcBef>
                        <a:spcAft>
                          <a:spcPct val="0"/>
                        </a:spcAft>
                        <a:buFont typeface="Wingdings"/>
                        <a:buNone/>
                      </a:pPr>
                      <a:r>
                        <a:rPr lang="en-US" altLang="ko-KR" sz="1800" dirty="0">
                          <a:solidFill>
                            <a:schemeClr val="tx1"/>
                          </a:solidFill>
                        </a:rPr>
                        <a:t>Tab(</a:t>
                      </a:r>
                      <a:r>
                        <a:rPr lang="ko-KR" altLang="en-US" sz="1800" dirty="0">
                          <a:solidFill>
                            <a:schemeClr val="tx1"/>
                          </a:solidFill>
                        </a:rPr>
                        <a:t>탭 크기만큼 이동</a:t>
                      </a:r>
                      <a:r>
                        <a:rPr lang="en-US" altLang="ko-KR" sz="1800" dirty="0">
                          <a:solidFill>
                            <a:schemeClr val="tx1"/>
                          </a:solidFill>
                        </a:rPr>
                        <a:t>)</a:t>
                      </a:r>
                      <a:endParaRPr lang="en-US" altLang="ko-KR" sz="1800" b="0" i="0" dirty="0">
                        <a:solidFill>
                          <a:schemeClr val="tx1"/>
                        </a:solidFill>
                        <a:latin typeface="굴림"/>
                        <a:ea typeface="굴림"/>
                      </a:endParaRPr>
                    </a:p>
                  </a:txBody>
                  <a:tcPr marL="99060" marR="99060" anchor="ctr" horzOverflow="overflow"/>
                </a:tc>
                <a:extLst>
                  <a:ext uri="{0D108BD9-81ED-4DB2-BD59-A6C34878D82A}">
                    <a16:rowId xmlns="" xmlns:a16="http://schemas.microsoft.com/office/drawing/2014/main" val="2122283182"/>
                  </a:ext>
                </a:extLst>
              </a:tr>
              <a:tr h="555080">
                <a:tc>
                  <a:txBody>
                    <a:bodyPr/>
                    <a:lstStyle/>
                    <a:p>
                      <a:pPr marL="0" lvl="0" indent="0" algn="ctr" defTabSz="1440180" latinLnBrk="1" hangingPunct="1">
                        <a:lnSpc>
                          <a:spcPct val="100000"/>
                        </a:lnSpc>
                        <a:spcBef>
                          <a:spcPct val="20000"/>
                        </a:spcBef>
                        <a:spcAft>
                          <a:spcPct val="0"/>
                        </a:spcAft>
                        <a:buFont typeface="Wingdings"/>
                        <a:buNone/>
                      </a:pPr>
                      <a:r>
                        <a:rPr lang="en-US" altLang="ko-KR" sz="1800" dirty="0">
                          <a:solidFill>
                            <a:schemeClr val="tx1"/>
                          </a:solidFill>
                        </a:rPr>
                        <a:t>\”</a:t>
                      </a:r>
                      <a:endParaRPr lang="en-US" altLang="ko-KR" sz="1800" b="0" i="0" dirty="0">
                        <a:solidFill>
                          <a:schemeClr val="tx1"/>
                        </a:solidFill>
                        <a:latin typeface="굴림"/>
                        <a:ea typeface="굴림"/>
                      </a:endParaRPr>
                    </a:p>
                  </a:txBody>
                  <a:tcPr marL="99060" marR="99060" anchor="ctr" horzOverflow="overflow"/>
                </a:tc>
                <a:tc>
                  <a:txBody>
                    <a:bodyPr/>
                    <a:lstStyle/>
                    <a:p>
                      <a:pPr marL="0" lvl="0" indent="0" algn="l" defTabSz="1440180" latinLnBrk="1" hangingPunct="1">
                        <a:lnSpc>
                          <a:spcPct val="100000"/>
                        </a:lnSpc>
                        <a:spcBef>
                          <a:spcPct val="20000"/>
                        </a:spcBef>
                        <a:spcAft>
                          <a:spcPct val="0"/>
                        </a:spcAft>
                        <a:buFont typeface="Wingdings"/>
                        <a:buNone/>
                      </a:pPr>
                      <a:r>
                        <a:rPr lang="en-US" altLang="ko-KR" sz="1800" dirty="0">
                          <a:solidFill>
                            <a:schemeClr val="tx1"/>
                          </a:solidFill>
                        </a:rPr>
                        <a:t>” </a:t>
                      </a:r>
                      <a:r>
                        <a:rPr lang="ko-KR" altLang="en-US" sz="1800" dirty="0">
                          <a:solidFill>
                            <a:schemeClr val="tx1"/>
                          </a:solidFill>
                        </a:rPr>
                        <a:t>출력 함</a:t>
                      </a:r>
                      <a:endParaRPr lang="en-US" altLang="ko-KR" sz="1800" dirty="0">
                        <a:solidFill>
                          <a:schemeClr val="tx1"/>
                        </a:solidFill>
                      </a:endParaRPr>
                    </a:p>
                  </a:txBody>
                  <a:tcPr marL="99060" marR="99060" anchor="ctr" horzOverflow="overflow"/>
                </a:tc>
                <a:extLst>
                  <a:ext uri="{0D108BD9-81ED-4DB2-BD59-A6C34878D82A}">
                    <a16:rowId xmlns="" xmlns:a16="http://schemas.microsoft.com/office/drawing/2014/main" val="3397001573"/>
                  </a:ext>
                </a:extLst>
              </a:tr>
              <a:tr h="378640">
                <a:tc>
                  <a:txBody>
                    <a:bodyPr/>
                    <a:lstStyle/>
                    <a:p>
                      <a:pPr marL="0" lvl="0" indent="0" algn="ctr" defTabSz="1440180" latinLnBrk="1" hangingPunct="1">
                        <a:lnSpc>
                          <a:spcPct val="100000"/>
                        </a:lnSpc>
                        <a:spcBef>
                          <a:spcPct val="20000"/>
                        </a:spcBef>
                        <a:spcAft>
                          <a:spcPct val="0"/>
                        </a:spcAft>
                        <a:buFont typeface="Wingdings"/>
                        <a:buNone/>
                      </a:pPr>
                      <a:r>
                        <a:rPr lang="en-US" altLang="ko-KR" sz="1800" b="0" i="0" dirty="0">
                          <a:solidFill>
                            <a:schemeClr val="tx1"/>
                          </a:solidFill>
                          <a:latin typeface="굴림"/>
                          <a:ea typeface="굴림"/>
                        </a:rPr>
                        <a:t>\’</a:t>
                      </a:r>
                    </a:p>
                  </a:txBody>
                  <a:tcPr marL="99060" marR="99060" anchor="ctr" horzOverflow="overflow"/>
                </a:tc>
                <a:tc>
                  <a:txBody>
                    <a:bodyPr/>
                    <a:lstStyle/>
                    <a:p>
                      <a:pPr marL="0" lvl="0" indent="0" algn="l" defTabSz="1440180" latinLnBrk="1" hangingPunct="1">
                        <a:lnSpc>
                          <a:spcPct val="100000"/>
                        </a:lnSpc>
                        <a:spcBef>
                          <a:spcPct val="20000"/>
                        </a:spcBef>
                        <a:spcAft>
                          <a:spcPct val="0"/>
                        </a:spcAft>
                        <a:buFont typeface="Wingdings"/>
                        <a:buNone/>
                      </a:pPr>
                      <a:r>
                        <a:rPr lang="en-US" altLang="ko-KR" sz="1800" dirty="0">
                          <a:solidFill>
                            <a:schemeClr val="tx1"/>
                          </a:solidFill>
                        </a:rPr>
                        <a:t>‘ </a:t>
                      </a:r>
                      <a:r>
                        <a:rPr lang="ko-KR" altLang="en-US" sz="1800" dirty="0">
                          <a:solidFill>
                            <a:schemeClr val="tx1"/>
                          </a:solidFill>
                        </a:rPr>
                        <a:t>출력 함</a:t>
                      </a:r>
                      <a:endParaRPr lang="en-US" altLang="ko-KR" sz="1800" dirty="0">
                        <a:solidFill>
                          <a:schemeClr val="tx1"/>
                        </a:solidFill>
                      </a:endParaRPr>
                    </a:p>
                  </a:txBody>
                  <a:tcPr marL="99060" marR="99060" anchor="ctr" horzOverflow="overflow"/>
                </a:tc>
                <a:extLst>
                  <a:ext uri="{0D108BD9-81ED-4DB2-BD59-A6C34878D82A}">
                    <a16:rowId xmlns="" xmlns:a16="http://schemas.microsoft.com/office/drawing/2014/main" val="2684146736"/>
                  </a:ext>
                </a:extLst>
              </a:tr>
            </a:tbl>
          </a:graphicData>
        </a:graphic>
      </p:graphicFrame>
    </p:spTree>
    <p:extLst>
      <p:ext uri="{BB962C8B-B14F-4D97-AF65-F5344CB8AC3E}">
        <p14:creationId xmlns:p14="http://schemas.microsoft.com/office/powerpoint/2010/main" val="3609787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lvl="0"/>
            <a:r>
              <a:rPr lang="ko-KR" altLang="en-US" dirty="0"/>
              <a:t>예제</a:t>
            </a:r>
            <a:endParaRPr lang="en-US" altLang="ko-KR" dirty="0"/>
          </a:p>
        </p:txBody>
      </p:sp>
      <p:sp>
        <p:nvSpPr>
          <p:cNvPr id="1031" name="Line 7"/>
          <p:cNvSpPr>
            <a:spLocks noChangeShapeType="1"/>
          </p:cNvSpPr>
          <p:nvPr/>
        </p:nvSpPr>
        <p:spPr>
          <a:xfrm>
            <a:off x="1322520" y="3414713"/>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1052513"/>
            <a:ext cx="0" cy="5029200"/>
          </a:xfrm>
          <a:prstGeom prst="line">
            <a:avLst/>
          </a:prstGeom>
          <a:noFill/>
          <a:ln w="9525">
            <a:solidFill>
              <a:schemeClr val="bg1"/>
            </a:solidFill>
            <a:prstDash val="dashDot"/>
            <a:miter/>
          </a:ln>
          <a:effectLst/>
        </p:spPr>
        <p:txBody>
          <a:bodyPr wrap="none"/>
          <a:lstStyle/>
          <a:p>
            <a:endParaRPr lang="ko-KR" altLang="en-US"/>
          </a:p>
        </p:txBody>
      </p:sp>
      <p:sp>
        <p:nvSpPr>
          <p:cNvPr id="6" name="텍스트 개체 틀 5"/>
          <p:cNvSpPr txBox="1">
            <a:spLocks noGrp="1"/>
          </p:cNvSpPr>
          <p:nvPr>
            <p:ph type="body" idx="1"/>
          </p:nvPr>
        </p:nvSpPr>
        <p:spPr>
          <a:xfrm>
            <a:off x="1363662" y="188640"/>
            <a:ext cx="8197850" cy="1877437"/>
          </a:xfrm>
          <a:prstGeom prst="rect">
            <a:avLst/>
          </a:prstGeom>
          <a:noFill/>
        </p:spPr>
        <p:txBody>
          <a:bodyPr wrap="square">
            <a:spAutoFit/>
          </a:bodyPr>
          <a:lstStyle/>
          <a:p>
            <a:pPr marL="0" lvl="0" indent="0">
              <a:buNone/>
            </a:pPr>
            <a:endParaRPr lang="en-US" altLang="ko-KR" sz="2000" dirty="0"/>
          </a:p>
          <a:p>
            <a:pPr marL="0" lvl="0" indent="0">
              <a:buNone/>
            </a:pPr>
            <a:r>
              <a:rPr lang="en-US" altLang="ko-KR" sz="2000" dirty="0"/>
              <a:t>print("Hello Python");</a:t>
            </a:r>
          </a:p>
          <a:p>
            <a:pPr marL="0" lvl="0" indent="0">
              <a:buNone/>
            </a:pPr>
            <a:r>
              <a:rPr lang="en-US" altLang="ko-KR" sz="2000" dirty="0"/>
              <a:t>print("Hello \</a:t>
            </a:r>
            <a:r>
              <a:rPr lang="en-US" altLang="ko-KR" sz="2000" dirty="0" err="1"/>
              <a:t>nPython</a:t>
            </a:r>
            <a:r>
              <a:rPr lang="en-US" altLang="ko-KR" sz="2000" dirty="0"/>
              <a:t>");</a:t>
            </a:r>
          </a:p>
          <a:p>
            <a:pPr marL="0" lvl="0" indent="0">
              <a:buNone/>
            </a:pPr>
            <a:r>
              <a:rPr lang="en-US" altLang="ko-KR" sz="2000" dirty="0"/>
              <a:t>print("</a:t>
            </a:r>
            <a:r>
              <a:rPr lang="ko-KR" altLang="en-US" sz="2000" dirty="0" err="1"/>
              <a:t>쒼나는</a:t>
            </a:r>
            <a:r>
              <a:rPr lang="en-US" altLang="ko-KR" sz="2000" dirty="0"/>
              <a:t>");print("Python")</a:t>
            </a:r>
          </a:p>
          <a:p>
            <a:pPr marL="0" lvl="0" indent="0">
              <a:buNone/>
            </a:pPr>
            <a:endParaRPr lang="en-US" altLang="ko-KR" sz="2000" dirty="0"/>
          </a:p>
        </p:txBody>
      </p:sp>
    </p:spTree>
    <p:extLst>
      <p:ext uri="{BB962C8B-B14F-4D97-AF65-F5344CB8AC3E}">
        <p14:creationId xmlns:p14="http://schemas.microsoft.com/office/powerpoint/2010/main" val="2483027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모서리가 둥근 직사각형 1"/>
          <p:cNvSpPr/>
          <p:nvPr/>
        </p:nvSpPr>
        <p:spPr>
          <a:xfrm>
            <a:off x="1257614" y="656692"/>
            <a:ext cx="3024336" cy="1620180"/>
          </a:xfrm>
          <a:prstGeom prst="roundRect">
            <a:avLst/>
          </a:prstGeom>
          <a:solidFill>
            <a:schemeClr val="bg1"/>
          </a:solidFill>
          <a:ln w="9525" cap="flat" cmpd="sng" algn="ctr">
            <a:solidFill>
              <a:schemeClr val="accent1">
                <a:lumMod val="75000"/>
              </a:schemeClr>
            </a:solidFill>
            <a:prstDash val="solid"/>
            <a:roun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None/>
            </a:pPr>
            <a:endParaRPr kumimoji="1" lang="ko-KR" altLang="en-US" sz="1200" b="1" i="0" u="none" strike="noStrike" cap="none" normalizeH="0" baseline="0" dirty="0">
              <a:solidFill>
                <a:schemeClr val="tx1"/>
              </a:solidFill>
              <a:latin typeface="굴림"/>
              <a:ea typeface="굴림"/>
            </a:endParaRPr>
          </a:p>
        </p:txBody>
      </p:sp>
      <p:sp>
        <p:nvSpPr>
          <p:cNvPr id="1026" name="Rectangle 2"/>
          <p:cNvSpPr>
            <a:spLocks noGrp="1" noChangeArrowheads="1"/>
          </p:cNvSpPr>
          <p:nvPr>
            <p:ph type="title"/>
          </p:nvPr>
        </p:nvSpPr>
        <p:spPr/>
        <p:txBody>
          <a:bodyPr/>
          <a:lstStyle/>
          <a:p>
            <a:pPr lvl="0"/>
            <a:r>
              <a:rPr lang="ko-KR" altLang="en-US" dirty="0"/>
              <a:t>예제</a:t>
            </a:r>
            <a:endParaRPr lang="en-US" altLang="ko-KR" dirty="0"/>
          </a:p>
        </p:txBody>
      </p:sp>
      <p:sp>
        <p:nvSpPr>
          <p:cNvPr id="1031" name="Line 7"/>
          <p:cNvSpPr>
            <a:spLocks noChangeShapeType="1"/>
          </p:cNvSpPr>
          <p:nvPr/>
        </p:nvSpPr>
        <p:spPr>
          <a:xfrm>
            <a:off x="2019622" y="2154573"/>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1052513"/>
            <a:ext cx="0" cy="5029200"/>
          </a:xfrm>
          <a:prstGeom prst="line">
            <a:avLst/>
          </a:prstGeom>
          <a:noFill/>
          <a:ln w="9525">
            <a:solidFill>
              <a:schemeClr val="bg1"/>
            </a:solidFill>
            <a:prstDash val="dashDot"/>
            <a:miter/>
          </a:ln>
          <a:effectLst/>
        </p:spPr>
        <p:txBody>
          <a:bodyPr wrap="none"/>
          <a:lstStyle/>
          <a:p>
            <a:endParaRPr lang="ko-KR" altLang="en-US"/>
          </a:p>
        </p:txBody>
      </p:sp>
      <p:sp>
        <p:nvSpPr>
          <p:cNvPr id="6" name="텍스트 개체 틀 5"/>
          <p:cNvSpPr txBox="1">
            <a:spLocks noGrp="1"/>
          </p:cNvSpPr>
          <p:nvPr>
            <p:ph type="body" idx="1"/>
          </p:nvPr>
        </p:nvSpPr>
        <p:spPr>
          <a:xfrm>
            <a:off x="1387797" y="116632"/>
            <a:ext cx="2894153" cy="2985433"/>
          </a:xfrm>
          <a:prstGeom prst="rect">
            <a:avLst/>
          </a:prstGeom>
          <a:noFill/>
        </p:spPr>
        <p:txBody>
          <a:bodyPr wrap="square">
            <a:spAutoFit/>
          </a:bodyPr>
          <a:lstStyle/>
          <a:p>
            <a:pPr lvl="0"/>
            <a:r>
              <a:rPr lang="en-US" altLang="ko-KR" sz="2000" dirty="0"/>
              <a:t>Print</a:t>
            </a:r>
          </a:p>
          <a:p>
            <a:pPr marL="0" lvl="0" indent="0">
              <a:buNone/>
            </a:pPr>
            <a:endParaRPr lang="en-US" altLang="ko-KR" sz="2000" dirty="0"/>
          </a:p>
          <a:p>
            <a:pPr marL="0" lvl="0" indent="0">
              <a:buNone/>
            </a:pPr>
            <a:r>
              <a:rPr lang="en-US" altLang="ko-KR" sz="2000" dirty="0"/>
              <a:t>     print("Hello"</a:t>
            </a:r>
          </a:p>
          <a:p>
            <a:pPr marL="0" lvl="0" indent="0">
              <a:buNone/>
            </a:pPr>
            <a:r>
              <a:rPr lang="en-US" altLang="ko-KR" sz="2000" dirty="0"/>
              <a:t>      " Python"</a:t>
            </a:r>
          </a:p>
          <a:p>
            <a:pPr marL="0" lvl="0" indent="0">
              <a:buNone/>
            </a:pPr>
            <a:r>
              <a:rPr lang="en-US" altLang="ko-KR" sz="2000" dirty="0"/>
              <a:t>      " Start")</a:t>
            </a:r>
          </a:p>
          <a:p>
            <a:pPr marL="0" lvl="0" indent="0">
              <a:buNone/>
            </a:pPr>
            <a:endParaRPr lang="en-US" altLang="ko-KR" sz="2000" dirty="0"/>
          </a:p>
          <a:p>
            <a:pPr marL="0" lvl="0" indent="0">
              <a:buNone/>
            </a:pPr>
            <a:endParaRPr lang="en-US" altLang="ko-KR" sz="2000" dirty="0"/>
          </a:p>
          <a:p>
            <a:pPr marL="0" lvl="0" indent="0">
              <a:buNone/>
            </a:pPr>
            <a:endParaRPr lang="en-US" altLang="ko-KR" sz="2000" dirty="0"/>
          </a:p>
        </p:txBody>
      </p:sp>
      <p:sp>
        <p:nvSpPr>
          <p:cNvPr id="8" name="모서리가 둥근 직사각형 7"/>
          <p:cNvSpPr/>
          <p:nvPr/>
        </p:nvSpPr>
        <p:spPr>
          <a:xfrm>
            <a:off x="5902130" y="656692"/>
            <a:ext cx="3072563" cy="1620180"/>
          </a:xfrm>
          <a:prstGeom prst="roundRect">
            <a:avLst/>
          </a:prstGeom>
          <a:solidFill>
            <a:schemeClr val="bg1"/>
          </a:solidFill>
          <a:ln w="9525" cap="flat" cmpd="sng" algn="ctr">
            <a:solidFill>
              <a:schemeClr val="accent1">
                <a:lumMod val="75000"/>
              </a:schemeClr>
            </a:solidFill>
            <a:prstDash val="solid"/>
            <a:roun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None/>
            </a:pPr>
            <a:endParaRPr kumimoji="1" lang="ko-KR" altLang="en-US" sz="1200" b="1" i="0" u="none" strike="noStrike" cap="none" normalizeH="0" baseline="0" dirty="0">
              <a:solidFill>
                <a:schemeClr val="tx1"/>
              </a:solidFill>
              <a:latin typeface="굴림"/>
              <a:ea typeface="굴림"/>
            </a:endParaRPr>
          </a:p>
        </p:txBody>
      </p:sp>
      <p:sp>
        <p:nvSpPr>
          <p:cNvPr id="3" name="직사각형 2"/>
          <p:cNvSpPr/>
          <p:nvPr/>
        </p:nvSpPr>
        <p:spPr>
          <a:xfrm>
            <a:off x="6156649" y="846697"/>
            <a:ext cx="2656520" cy="1015663"/>
          </a:xfrm>
          <a:prstGeom prst="rect">
            <a:avLst/>
          </a:prstGeom>
        </p:spPr>
        <p:txBody>
          <a:bodyPr wrap="square">
            <a:spAutoFit/>
          </a:bodyPr>
          <a:lstStyle/>
          <a:p>
            <a:pPr marL="0" lvl="0" indent="0" algn="l">
              <a:buNone/>
            </a:pPr>
            <a:r>
              <a:rPr lang="en-US" altLang="ko-KR" sz="2000" dirty="0"/>
              <a:t>      print("Hello\n"</a:t>
            </a:r>
          </a:p>
          <a:p>
            <a:pPr marL="0" lvl="0" indent="0" algn="l">
              <a:buNone/>
            </a:pPr>
            <a:r>
              <a:rPr lang="en-US" altLang="ko-KR" sz="2000" dirty="0"/>
              <a:t>      " Python\n"</a:t>
            </a:r>
          </a:p>
          <a:p>
            <a:pPr marL="0" lvl="0" indent="0" algn="l">
              <a:buNone/>
            </a:pPr>
            <a:r>
              <a:rPr lang="en-US" altLang="ko-KR" sz="2000" dirty="0"/>
              <a:t>      " Start")</a:t>
            </a:r>
          </a:p>
        </p:txBody>
      </p:sp>
      <p:sp>
        <p:nvSpPr>
          <p:cNvPr id="4" name="오른쪽 화살표 3"/>
          <p:cNvSpPr/>
          <p:nvPr/>
        </p:nvSpPr>
        <p:spPr>
          <a:xfrm>
            <a:off x="4822010" y="1268760"/>
            <a:ext cx="664712" cy="396044"/>
          </a:xfrm>
          <a:prstGeom prst="rightArrow">
            <a:avLst/>
          </a:prstGeom>
          <a:gradFill flip="none" rotWithShape="1">
            <a:gsLst>
              <a:gs pos="0">
                <a:srgbClr val="8488C4">
                  <a:alpha val="57000"/>
                </a:srgbClr>
              </a:gs>
              <a:gs pos="53000">
                <a:srgbClr val="D4DEFF"/>
              </a:gs>
              <a:gs pos="83000">
                <a:srgbClr val="D4DEFF"/>
              </a:gs>
              <a:gs pos="100000">
                <a:srgbClr val="96AB94"/>
              </a:gs>
            </a:gsLst>
            <a:lin ang="5400000" scaled="1"/>
            <a:tileRect/>
          </a:gradFill>
          <a:ln w="9525" cap="flat" cmpd="sng" algn="ctr">
            <a:noFill/>
            <a:prstDash val="solid"/>
            <a:roun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None/>
            </a:pPr>
            <a:endParaRPr kumimoji="1" lang="ko-KR" altLang="en-US" sz="1200" b="1" i="0" u="none" strike="noStrike" cap="none" normalizeH="0" baseline="0" dirty="0">
              <a:solidFill>
                <a:schemeClr val="tx1"/>
              </a:solidFill>
              <a:latin typeface="굴림"/>
              <a:ea typeface="굴림"/>
            </a:endParaRPr>
          </a:p>
        </p:txBody>
      </p:sp>
    </p:spTree>
    <p:extLst>
      <p:ext uri="{BB962C8B-B14F-4D97-AF65-F5344CB8AC3E}">
        <p14:creationId xmlns:p14="http://schemas.microsoft.com/office/powerpoint/2010/main" val="3436588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altLang="ko-KR" dirty="0"/>
              <a:t>Quiz</a:t>
            </a:r>
          </a:p>
        </p:txBody>
      </p:sp>
      <p:sp>
        <p:nvSpPr>
          <p:cNvPr id="12291" name="Rectangle 3"/>
          <p:cNvSpPr>
            <a:spLocks noGrp="1" noChangeArrowheads="1"/>
          </p:cNvSpPr>
          <p:nvPr>
            <p:ph type="body" idx="1"/>
          </p:nvPr>
        </p:nvSpPr>
        <p:spPr>
          <a:xfrm>
            <a:off x="639320" y="1235880"/>
            <a:ext cx="8490260" cy="5289550"/>
          </a:xfrm>
        </p:spPr>
        <p:txBody>
          <a:bodyPr/>
          <a:lstStyle/>
          <a:p>
            <a:pPr lvl="1">
              <a:buFont typeface="Wingdings"/>
              <a:buChar char="v"/>
            </a:pPr>
            <a:r>
              <a:rPr lang="ko-KR" altLang="en-US" sz="2000" b="1" dirty="0"/>
              <a:t>본인의 인적 사항을 출력 하시오</a:t>
            </a:r>
            <a:r>
              <a:rPr lang="en-US" altLang="ko-KR" sz="2000" b="1" dirty="0"/>
              <a:t>.</a:t>
            </a:r>
          </a:p>
          <a:p>
            <a:pPr lvl="1">
              <a:buFont typeface="Arial"/>
              <a:buChar char="•"/>
            </a:pPr>
            <a:endParaRPr lang="en-US" altLang="ko-KR" sz="2000" b="1" dirty="0"/>
          </a:p>
          <a:p>
            <a:pPr marL="358775" lvl="1" indent="0">
              <a:buNone/>
            </a:pPr>
            <a:r>
              <a:rPr lang="ko-KR" altLang="en-US" sz="2000" b="1" dirty="0"/>
              <a:t>저의 이름은 홍길동 입니다</a:t>
            </a:r>
            <a:endParaRPr lang="en-US" altLang="ko-KR" sz="2000" b="1" dirty="0"/>
          </a:p>
          <a:p>
            <a:pPr marL="358775" lvl="1" indent="0">
              <a:buNone/>
            </a:pPr>
            <a:r>
              <a:rPr lang="ko-KR" altLang="en-US" sz="2000" b="1" dirty="0"/>
              <a:t>저의 나이는 </a:t>
            </a:r>
            <a:r>
              <a:rPr lang="en-US" altLang="ko-KR" sz="2000" b="1" dirty="0"/>
              <a:t>20</a:t>
            </a:r>
            <a:r>
              <a:rPr lang="ko-KR" altLang="en-US" sz="2000" b="1" dirty="0"/>
              <a:t>살 입니다</a:t>
            </a:r>
            <a:endParaRPr lang="en-US" altLang="ko-KR" sz="2000" b="1" dirty="0"/>
          </a:p>
          <a:p>
            <a:pPr marL="358775" lvl="1" indent="0">
              <a:buNone/>
            </a:pPr>
            <a:r>
              <a:rPr lang="ko-KR" altLang="en-US" sz="2000" b="1" dirty="0"/>
              <a:t>주소는 산골자기 입니다</a:t>
            </a:r>
          </a:p>
          <a:p>
            <a:pPr lvl="1">
              <a:buFont typeface="Arial"/>
              <a:buChar char="•"/>
            </a:pPr>
            <a:endParaRPr lang="en-US" altLang="ko-KR" sz="2000" b="1" dirty="0"/>
          </a:p>
          <a:p>
            <a:pPr lvl="1">
              <a:buFont typeface="Arial"/>
              <a:buChar char="•"/>
            </a:pPr>
            <a:r>
              <a:rPr lang="en-US" altLang="ko-KR" sz="2000" b="1" dirty="0"/>
              <a:t>(</a:t>
            </a:r>
            <a:r>
              <a:rPr lang="ko-KR" altLang="en-US" sz="2000" b="1" dirty="0"/>
              <a:t>작성 후 불러오기</a:t>
            </a:r>
            <a:r>
              <a:rPr lang="en-US" altLang="ko-KR" sz="2000" b="1" dirty="0"/>
              <a:t>)</a:t>
            </a:r>
          </a:p>
          <a:p>
            <a:pPr lvl="1">
              <a:buFont typeface="Arial"/>
              <a:buChar char="•"/>
            </a:pPr>
            <a:endParaRPr lang="en-US" altLang="ko-KR" sz="2000" b="1" dirty="0"/>
          </a:p>
        </p:txBody>
      </p:sp>
      <p:sp>
        <p:nvSpPr>
          <p:cNvPr id="12292" name="Rectangle 4"/>
          <p:cNvSpPr>
            <a:spLocks noChangeArrowheads="1"/>
          </p:cNvSpPr>
          <p:nvPr/>
        </p:nvSpPr>
        <p:spPr>
          <a:xfrm>
            <a:off x="4887910" y="1235880"/>
            <a:ext cx="4457700" cy="5289550"/>
          </a:xfrm>
          <a:prstGeom prst="rect">
            <a:avLst/>
          </a:prstGeom>
          <a:noFill/>
          <a:ln>
            <a:noFill/>
          </a:ln>
          <a:effectLst/>
        </p:spPr>
        <p:txBody>
          <a:bodyPr/>
          <a:lstStyle/>
          <a:p>
            <a:pPr algn="l" latinLnBrk="1" hangingPunct="1">
              <a:spcBef>
                <a:spcPct val="20000"/>
              </a:spcBef>
            </a:pPr>
            <a:endParaRPr lang="en-US" altLang="ko-KR" sz="1600">
              <a:latin typeface="+mn-ea"/>
              <a:ea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모서리가 둥근 직사각형 6"/>
          <p:cNvSpPr/>
          <p:nvPr/>
        </p:nvSpPr>
        <p:spPr>
          <a:xfrm>
            <a:off x="860199" y="795130"/>
            <a:ext cx="3072563" cy="1620180"/>
          </a:xfrm>
          <a:prstGeom prst="roundRect">
            <a:avLst/>
          </a:prstGeom>
          <a:solidFill>
            <a:schemeClr val="bg1"/>
          </a:solidFill>
          <a:ln w="9525" cap="flat" cmpd="sng" algn="ctr">
            <a:solidFill>
              <a:schemeClr val="accent1">
                <a:lumMod val="75000"/>
              </a:schemeClr>
            </a:solidFill>
            <a:prstDash val="solid"/>
            <a:roun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None/>
            </a:pPr>
            <a:endParaRPr kumimoji="1" lang="ko-KR" altLang="en-US" sz="1200" b="1" i="0" u="none" strike="noStrike" cap="none" normalizeH="0" baseline="0" dirty="0">
              <a:solidFill>
                <a:schemeClr val="tx1"/>
              </a:solidFill>
              <a:latin typeface="굴림"/>
              <a:ea typeface="굴림"/>
            </a:endParaRPr>
          </a:p>
        </p:txBody>
      </p:sp>
      <p:sp>
        <p:nvSpPr>
          <p:cNvPr id="8" name="모서리가 둥근 직사각형 7"/>
          <p:cNvSpPr/>
          <p:nvPr/>
        </p:nvSpPr>
        <p:spPr>
          <a:xfrm>
            <a:off x="5576723" y="795130"/>
            <a:ext cx="3072563" cy="1620180"/>
          </a:xfrm>
          <a:prstGeom prst="roundRect">
            <a:avLst/>
          </a:prstGeom>
          <a:solidFill>
            <a:schemeClr val="bg1"/>
          </a:solidFill>
          <a:ln w="9525" cap="flat" cmpd="sng" algn="ctr">
            <a:solidFill>
              <a:schemeClr val="accent1">
                <a:lumMod val="75000"/>
              </a:schemeClr>
            </a:solidFill>
            <a:prstDash val="solid"/>
            <a:roun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None/>
            </a:pPr>
            <a:endParaRPr kumimoji="1" lang="ko-KR" altLang="en-US" sz="1200" b="1" i="0" u="none" strike="noStrike" cap="none" normalizeH="0" baseline="0" dirty="0">
              <a:solidFill>
                <a:schemeClr val="tx1"/>
              </a:solidFill>
              <a:latin typeface="굴림"/>
              <a:ea typeface="굴림"/>
            </a:endParaRPr>
          </a:p>
        </p:txBody>
      </p:sp>
      <p:sp>
        <p:nvSpPr>
          <p:cNvPr id="1026" name="Rectangle 2"/>
          <p:cNvSpPr>
            <a:spLocks noGrp="1" noChangeArrowheads="1"/>
          </p:cNvSpPr>
          <p:nvPr>
            <p:ph type="title"/>
          </p:nvPr>
        </p:nvSpPr>
        <p:spPr/>
        <p:txBody>
          <a:bodyPr/>
          <a:lstStyle/>
          <a:p>
            <a:pPr lvl="0"/>
            <a:r>
              <a:rPr lang="ko-KR" altLang="en-US" dirty="0"/>
              <a:t>예제</a:t>
            </a:r>
            <a:endParaRPr lang="en-US" altLang="ko-KR" dirty="0"/>
          </a:p>
        </p:txBody>
      </p:sp>
      <p:sp>
        <p:nvSpPr>
          <p:cNvPr id="1031" name="Line 7"/>
          <p:cNvSpPr>
            <a:spLocks noChangeShapeType="1"/>
          </p:cNvSpPr>
          <p:nvPr/>
        </p:nvSpPr>
        <p:spPr>
          <a:xfrm>
            <a:off x="1838231" y="2118569"/>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1052513"/>
            <a:ext cx="0" cy="5029200"/>
          </a:xfrm>
          <a:prstGeom prst="line">
            <a:avLst/>
          </a:prstGeom>
          <a:noFill/>
          <a:ln w="9525">
            <a:solidFill>
              <a:schemeClr val="bg1"/>
            </a:solidFill>
            <a:prstDash val="dashDot"/>
            <a:miter/>
          </a:ln>
          <a:effectLst/>
        </p:spPr>
        <p:txBody>
          <a:bodyPr wrap="none"/>
          <a:lstStyle/>
          <a:p>
            <a:endParaRPr lang="ko-KR" altLang="en-US"/>
          </a:p>
        </p:txBody>
      </p:sp>
      <p:sp>
        <p:nvSpPr>
          <p:cNvPr id="6" name="텍스트 개체 틀 5"/>
          <p:cNvSpPr txBox="1">
            <a:spLocks noGrp="1"/>
          </p:cNvSpPr>
          <p:nvPr>
            <p:ph type="body" idx="1"/>
          </p:nvPr>
        </p:nvSpPr>
        <p:spPr>
          <a:xfrm>
            <a:off x="1206406" y="116632"/>
            <a:ext cx="2174073" cy="2246769"/>
          </a:xfrm>
          <a:prstGeom prst="rect">
            <a:avLst/>
          </a:prstGeom>
          <a:noFill/>
        </p:spPr>
        <p:txBody>
          <a:bodyPr wrap="square">
            <a:spAutoFit/>
          </a:bodyPr>
          <a:lstStyle/>
          <a:p>
            <a:pPr lvl="0"/>
            <a:r>
              <a:rPr lang="en-US" altLang="ko-KR" sz="2000" dirty="0"/>
              <a:t>Print</a:t>
            </a:r>
          </a:p>
          <a:p>
            <a:pPr marL="0" lvl="0" indent="0">
              <a:buNone/>
            </a:pPr>
            <a:endParaRPr lang="en-US" altLang="ko-KR" sz="2000" dirty="0"/>
          </a:p>
          <a:p>
            <a:pPr marL="0" lvl="0" indent="0">
              <a:buNone/>
            </a:pPr>
            <a:r>
              <a:rPr lang="en-US" altLang="ko-KR" sz="2000" dirty="0"/>
              <a:t>print("Have\t"</a:t>
            </a:r>
          </a:p>
          <a:p>
            <a:pPr marL="0" lvl="0" indent="0">
              <a:buNone/>
            </a:pPr>
            <a:r>
              <a:rPr lang="en-US" altLang="ko-KR" sz="2000" dirty="0"/>
              <a:t>      "a\t"</a:t>
            </a:r>
          </a:p>
          <a:p>
            <a:pPr marL="0" lvl="0" indent="0">
              <a:buNone/>
            </a:pPr>
            <a:r>
              <a:rPr lang="en-US" altLang="ko-KR" sz="2000" dirty="0"/>
              <a:t>      "Good\t"</a:t>
            </a:r>
          </a:p>
          <a:p>
            <a:pPr marL="0" lvl="0" indent="0">
              <a:buNone/>
            </a:pPr>
            <a:r>
              <a:rPr lang="en-US" altLang="ko-KR" sz="2000" dirty="0"/>
              <a:t>      "Time.");</a:t>
            </a:r>
          </a:p>
        </p:txBody>
      </p:sp>
      <p:sp>
        <p:nvSpPr>
          <p:cNvPr id="2" name="직사각형 1"/>
          <p:cNvSpPr/>
          <p:nvPr/>
        </p:nvSpPr>
        <p:spPr>
          <a:xfrm>
            <a:off x="5940660" y="920444"/>
            <a:ext cx="3260812" cy="1323439"/>
          </a:xfrm>
          <a:prstGeom prst="rect">
            <a:avLst/>
          </a:prstGeom>
        </p:spPr>
        <p:txBody>
          <a:bodyPr wrap="square">
            <a:spAutoFit/>
          </a:bodyPr>
          <a:lstStyle/>
          <a:p>
            <a:pPr algn="l"/>
            <a:r>
              <a:rPr lang="fr-FR" altLang="ko-KR" sz="2000" dirty="0"/>
              <a:t>print("1234567\t"</a:t>
            </a:r>
          </a:p>
          <a:p>
            <a:pPr algn="l"/>
            <a:r>
              <a:rPr lang="fr-FR" altLang="ko-KR" sz="2000" dirty="0"/>
              <a:t>      "1\t"</a:t>
            </a:r>
          </a:p>
          <a:p>
            <a:pPr algn="l"/>
            <a:r>
              <a:rPr lang="fr-FR" altLang="ko-KR" sz="2000" dirty="0"/>
              <a:t>      "12345678\t"</a:t>
            </a:r>
          </a:p>
          <a:p>
            <a:pPr algn="l"/>
            <a:r>
              <a:rPr lang="fr-FR" altLang="ko-KR" sz="2000" dirty="0"/>
              <a:t>      "123");</a:t>
            </a:r>
            <a:endParaRPr lang="ko-KR" altLang="en-US" sz="2000" dirty="0"/>
          </a:p>
        </p:txBody>
      </p:sp>
      <p:sp>
        <p:nvSpPr>
          <p:cNvPr id="3" name="오른쪽 화살표 2"/>
          <p:cNvSpPr/>
          <p:nvPr/>
        </p:nvSpPr>
        <p:spPr>
          <a:xfrm>
            <a:off x="4424595" y="1412776"/>
            <a:ext cx="720080" cy="432048"/>
          </a:xfrm>
          <a:prstGeom prst="rightArrow">
            <a:avLst/>
          </a:prstGeom>
          <a:gradFill flip="none" rotWithShape="1">
            <a:gsLst>
              <a:gs pos="0">
                <a:srgbClr val="8488C4">
                  <a:alpha val="57000"/>
                </a:srgbClr>
              </a:gs>
              <a:gs pos="53000">
                <a:srgbClr val="D4DEFF"/>
              </a:gs>
              <a:gs pos="83000">
                <a:srgbClr val="D4DEFF"/>
              </a:gs>
              <a:gs pos="100000">
                <a:srgbClr val="96AB94"/>
              </a:gs>
            </a:gsLst>
            <a:lin ang="5400000" scaled="1"/>
            <a:tileRect/>
          </a:gradFill>
          <a:ln w="9525" cap="flat" cmpd="sng" algn="ctr">
            <a:noFill/>
            <a:prstDash val="solid"/>
            <a:roun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None/>
            </a:pPr>
            <a:endParaRPr kumimoji="1" lang="ko-KR" altLang="en-US" sz="1200" b="1" i="0" u="none" strike="noStrike" cap="none" normalizeH="0" baseline="0" dirty="0">
              <a:solidFill>
                <a:schemeClr val="tx1"/>
              </a:solidFill>
              <a:latin typeface="굴림"/>
              <a:ea typeface="굴림"/>
            </a:endParaRPr>
          </a:p>
        </p:txBody>
      </p:sp>
    </p:spTree>
    <p:extLst>
      <p:ext uri="{BB962C8B-B14F-4D97-AF65-F5344CB8AC3E}">
        <p14:creationId xmlns:p14="http://schemas.microsoft.com/office/powerpoint/2010/main" val="1615113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lvl="0"/>
            <a:r>
              <a:rPr lang="ko-KR" altLang="en-US" dirty="0"/>
              <a:t>예제</a:t>
            </a:r>
            <a:endParaRPr lang="en-US" altLang="ko-KR" dirty="0"/>
          </a:p>
        </p:txBody>
      </p:sp>
      <p:sp>
        <p:nvSpPr>
          <p:cNvPr id="1031" name="Line 7"/>
          <p:cNvSpPr>
            <a:spLocks noChangeShapeType="1"/>
          </p:cNvSpPr>
          <p:nvPr/>
        </p:nvSpPr>
        <p:spPr>
          <a:xfrm>
            <a:off x="1322520" y="3414713"/>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1052513"/>
            <a:ext cx="0" cy="5029200"/>
          </a:xfrm>
          <a:prstGeom prst="line">
            <a:avLst/>
          </a:prstGeom>
          <a:noFill/>
          <a:ln w="9525">
            <a:solidFill>
              <a:schemeClr val="bg1"/>
            </a:solidFill>
            <a:prstDash val="dashDot"/>
            <a:miter/>
          </a:ln>
          <a:effectLst/>
        </p:spPr>
        <p:txBody>
          <a:bodyPr wrap="none"/>
          <a:lstStyle/>
          <a:p>
            <a:endParaRPr lang="ko-KR" altLang="en-US"/>
          </a:p>
        </p:txBody>
      </p:sp>
      <p:sp>
        <p:nvSpPr>
          <p:cNvPr id="6" name="텍스트 개체 틀 5"/>
          <p:cNvSpPr txBox="1">
            <a:spLocks noGrp="1"/>
          </p:cNvSpPr>
          <p:nvPr>
            <p:ph type="body" idx="1"/>
          </p:nvPr>
        </p:nvSpPr>
        <p:spPr>
          <a:xfrm>
            <a:off x="1471558" y="967549"/>
            <a:ext cx="8438769" cy="2616101"/>
          </a:xfrm>
          <a:prstGeom prst="rect">
            <a:avLst/>
          </a:prstGeom>
          <a:noFill/>
        </p:spPr>
        <p:txBody>
          <a:bodyPr wrap="square">
            <a:spAutoFit/>
          </a:bodyPr>
          <a:lstStyle/>
          <a:p>
            <a:pPr marL="0" lvl="0" indent="0">
              <a:buNone/>
            </a:pPr>
            <a:r>
              <a:rPr lang="en-US" altLang="ko-KR" sz="2000" dirty="0"/>
              <a:t>print("</a:t>
            </a:r>
            <a:r>
              <a:rPr lang="ko-KR" altLang="en-US" sz="2000" dirty="0"/>
              <a:t>쌍 따옴표 </a:t>
            </a:r>
            <a:r>
              <a:rPr lang="en-US" altLang="ko-KR" sz="2000" dirty="0"/>
              <a:t>\"")</a:t>
            </a:r>
          </a:p>
          <a:p>
            <a:pPr lvl="0"/>
            <a:endParaRPr lang="en-US" altLang="ko-KR" sz="2000" dirty="0"/>
          </a:p>
          <a:p>
            <a:pPr marL="0" lvl="0" indent="0">
              <a:buNone/>
            </a:pPr>
            <a:r>
              <a:rPr lang="en-US" altLang="ko-KR" sz="2000" dirty="0"/>
              <a:t>print("</a:t>
            </a:r>
            <a:r>
              <a:rPr lang="ko-KR" altLang="en-US" sz="2000" dirty="0" err="1"/>
              <a:t>홋</a:t>
            </a:r>
            <a:r>
              <a:rPr lang="ko-KR" altLang="en-US" sz="2000" dirty="0"/>
              <a:t> 따옴표 </a:t>
            </a:r>
            <a:r>
              <a:rPr lang="en-US" altLang="ko-KR" sz="2000" dirty="0"/>
              <a:t>' ")</a:t>
            </a:r>
          </a:p>
          <a:p>
            <a:pPr lvl="0"/>
            <a:endParaRPr lang="en-US" altLang="ko-KR" sz="2000" dirty="0"/>
          </a:p>
          <a:p>
            <a:pPr marL="0" lvl="0" indent="0">
              <a:buNone/>
            </a:pPr>
            <a:r>
              <a:rPr lang="en-US" altLang="ko-KR" sz="2000" dirty="0"/>
              <a:t>print('</a:t>
            </a:r>
            <a:r>
              <a:rPr lang="ko-KR" altLang="en-US" sz="2000" dirty="0"/>
              <a:t>쌍 따옴표 </a:t>
            </a:r>
            <a:r>
              <a:rPr lang="en-US" altLang="ko-KR" sz="2000" dirty="0"/>
              <a:t>" ')</a:t>
            </a:r>
          </a:p>
          <a:p>
            <a:pPr lvl="0"/>
            <a:endParaRPr lang="en-US" altLang="ko-KR" sz="2000" dirty="0"/>
          </a:p>
          <a:p>
            <a:pPr marL="0" lvl="0" indent="0">
              <a:buNone/>
            </a:pPr>
            <a:r>
              <a:rPr lang="en-US" altLang="ko-KR" sz="2000" dirty="0"/>
              <a:t>print('</a:t>
            </a:r>
            <a:r>
              <a:rPr lang="ko-KR" altLang="en-US" sz="2000" dirty="0" err="1"/>
              <a:t>홋</a:t>
            </a:r>
            <a:r>
              <a:rPr lang="ko-KR" altLang="en-US" sz="2000" dirty="0"/>
              <a:t> 따옴표 </a:t>
            </a:r>
            <a:r>
              <a:rPr lang="en-US" altLang="ko-KR" sz="2000" dirty="0"/>
              <a:t>\' ')</a:t>
            </a:r>
          </a:p>
        </p:txBody>
      </p:sp>
    </p:spTree>
    <p:extLst>
      <p:ext uri="{BB962C8B-B14F-4D97-AF65-F5344CB8AC3E}">
        <p14:creationId xmlns:p14="http://schemas.microsoft.com/office/powerpoint/2010/main" val="3938121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lvl="0"/>
            <a:r>
              <a:rPr lang="ko-KR" altLang="en-US" dirty="0"/>
              <a:t>예제</a:t>
            </a:r>
            <a:endParaRPr lang="en-US" altLang="ko-KR" dirty="0"/>
          </a:p>
        </p:txBody>
      </p:sp>
      <p:sp>
        <p:nvSpPr>
          <p:cNvPr id="1031" name="Line 7"/>
          <p:cNvSpPr>
            <a:spLocks noChangeShapeType="1"/>
          </p:cNvSpPr>
          <p:nvPr/>
        </p:nvSpPr>
        <p:spPr>
          <a:xfrm>
            <a:off x="1322520" y="3414713"/>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1052513"/>
            <a:ext cx="0" cy="5029200"/>
          </a:xfrm>
          <a:prstGeom prst="line">
            <a:avLst/>
          </a:prstGeom>
          <a:noFill/>
          <a:ln w="9525">
            <a:solidFill>
              <a:schemeClr val="bg1"/>
            </a:solidFill>
            <a:prstDash val="dashDot"/>
            <a:miter/>
          </a:ln>
          <a:effectLst/>
        </p:spPr>
        <p:txBody>
          <a:bodyPr wrap="none"/>
          <a:lstStyle/>
          <a:p>
            <a:endParaRPr lang="ko-KR" altLang="en-US"/>
          </a:p>
        </p:txBody>
      </p:sp>
      <p:sp>
        <p:nvSpPr>
          <p:cNvPr id="6" name="텍스트 개체 틀 5"/>
          <p:cNvSpPr txBox="1">
            <a:spLocks noGrp="1"/>
          </p:cNvSpPr>
          <p:nvPr>
            <p:ph type="body" idx="1"/>
          </p:nvPr>
        </p:nvSpPr>
        <p:spPr>
          <a:xfrm>
            <a:off x="690695" y="1412776"/>
            <a:ext cx="8438769" cy="2246769"/>
          </a:xfrm>
          <a:prstGeom prst="rect">
            <a:avLst/>
          </a:prstGeom>
          <a:noFill/>
        </p:spPr>
        <p:txBody>
          <a:bodyPr wrap="square">
            <a:spAutoFit/>
          </a:bodyPr>
          <a:lstStyle/>
          <a:p>
            <a:pPr marL="0" lvl="0" indent="0">
              <a:buNone/>
            </a:pPr>
            <a:r>
              <a:rPr lang="en-US" altLang="ko-KR" sz="2000" dirty="0"/>
              <a:t>print('</a:t>
            </a:r>
            <a:r>
              <a:rPr lang="ko-KR" altLang="en-US" sz="2000" dirty="0"/>
              <a:t>표현 </a:t>
            </a:r>
            <a:r>
              <a:rPr lang="en-US" altLang="ko-KR" sz="2000" dirty="0"/>
              <a:t>\ </a:t>
            </a:r>
            <a:r>
              <a:rPr lang="ko-KR" altLang="en-US" sz="2000" dirty="0"/>
              <a:t>방식</a:t>
            </a:r>
            <a:r>
              <a:rPr lang="en-US" altLang="ko-KR" sz="2000" dirty="0"/>
              <a:t>')</a:t>
            </a:r>
          </a:p>
          <a:p>
            <a:pPr marL="0" lvl="0" indent="0">
              <a:buNone/>
            </a:pPr>
            <a:r>
              <a:rPr lang="en-US" altLang="ko-KR" sz="2000" dirty="0"/>
              <a:t>print('</a:t>
            </a:r>
            <a:r>
              <a:rPr lang="ko-KR" altLang="en-US" sz="2000" dirty="0"/>
              <a:t>표현 </a:t>
            </a:r>
            <a:r>
              <a:rPr lang="en-US" altLang="ko-KR" sz="2000" dirty="0"/>
              <a:t>\2 </a:t>
            </a:r>
            <a:r>
              <a:rPr lang="ko-KR" altLang="en-US" sz="2000" dirty="0"/>
              <a:t>방식</a:t>
            </a:r>
            <a:r>
              <a:rPr lang="en-US" altLang="ko-KR" sz="2000" dirty="0"/>
              <a:t>')</a:t>
            </a:r>
          </a:p>
          <a:p>
            <a:pPr marL="0" lvl="0" indent="0">
              <a:buNone/>
            </a:pPr>
            <a:r>
              <a:rPr lang="en-US" altLang="ko-KR" sz="2000" dirty="0"/>
              <a:t>print('</a:t>
            </a:r>
            <a:r>
              <a:rPr lang="ko-KR" altLang="en-US" sz="2000" dirty="0"/>
              <a:t>표현 </a:t>
            </a:r>
            <a:r>
              <a:rPr lang="en-US" altLang="ko-KR" sz="2000" dirty="0"/>
              <a:t>\\2 </a:t>
            </a:r>
            <a:r>
              <a:rPr lang="ko-KR" altLang="en-US" sz="2000" dirty="0"/>
              <a:t>방식</a:t>
            </a:r>
            <a:r>
              <a:rPr lang="en-US" altLang="ko-KR" sz="2000" dirty="0"/>
              <a:t>')</a:t>
            </a:r>
          </a:p>
          <a:p>
            <a:pPr marL="0" lvl="0" indent="0">
              <a:buNone/>
            </a:pPr>
            <a:r>
              <a:rPr lang="en-US" altLang="ko-KR" sz="2000" dirty="0"/>
              <a:t>#print('</a:t>
            </a:r>
            <a:r>
              <a:rPr lang="ko-KR" altLang="en-US" sz="2000" dirty="0"/>
              <a:t>표현  방식</a:t>
            </a:r>
            <a:r>
              <a:rPr lang="en-US" altLang="ko-KR" sz="2000" dirty="0"/>
              <a:t>\') #error code</a:t>
            </a:r>
          </a:p>
          <a:p>
            <a:pPr marL="0" lvl="0" indent="0">
              <a:buNone/>
            </a:pPr>
            <a:r>
              <a:rPr lang="en-US" altLang="ko-KR" sz="2000" dirty="0"/>
              <a:t>print('</a:t>
            </a:r>
            <a:r>
              <a:rPr lang="ko-KR" altLang="en-US" sz="2000" dirty="0"/>
              <a:t>표현 방식</a:t>
            </a:r>
            <a:r>
              <a:rPr lang="en-US" altLang="ko-KR" sz="2000" dirty="0"/>
              <a:t>\\')</a:t>
            </a:r>
          </a:p>
          <a:p>
            <a:pPr marL="0" lvl="0" indent="0">
              <a:buNone/>
            </a:pPr>
            <a:endParaRPr lang="en-US" altLang="ko-KR" sz="2000" dirty="0"/>
          </a:p>
        </p:txBody>
      </p:sp>
    </p:spTree>
    <p:extLst>
      <p:ext uri="{BB962C8B-B14F-4D97-AF65-F5344CB8AC3E}">
        <p14:creationId xmlns:p14="http://schemas.microsoft.com/office/powerpoint/2010/main" val="2931841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lvl="0"/>
            <a:r>
              <a:rPr lang="ko-KR" altLang="en-US" dirty="0"/>
              <a:t>한글</a:t>
            </a:r>
          </a:p>
        </p:txBody>
      </p:sp>
      <p:sp>
        <p:nvSpPr>
          <p:cNvPr id="2" name="직사각형 1"/>
          <p:cNvSpPr/>
          <p:nvPr/>
        </p:nvSpPr>
        <p:spPr>
          <a:xfrm>
            <a:off x="416496" y="897047"/>
            <a:ext cx="3982180" cy="830997"/>
          </a:xfrm>
          <a:prstGeom prst="rect">
            <a:avLst/>
          </a:prstGeom>
        </p:spPr>
        <p:txBody>
          <a:bodyPr wrap="none">
            <a:spAutoFit/>
          </a:bodyPr>
          <a:lstStyle/>
          <a:p>
            <a:r>
              <a:rPr lang="ko-KR" altLang="ko-KR" dirty="0"/>
              <a:t># -*- coding: ms949 </a:t>
            </a:r>
            <a:r>
              <a:rPr lang="ko-KR" altLang="ko-KR"/>
              <a:t>-*- </a:t>
            </a:r>
            <a:endParaRPr lang="en-US" altLang="ko-KR"/>
          </a:p>
          <a:p>
            <a:endParaRPr lang="en-US" altLang="ko-KR"/>
          </a:p>
        </p:txBody>
      </p:sp>
      <p:sp>
        <p:nvSpPr>
          <p:cNvPr id="4" name="직사각형 3"/>
          <p:cNvSpPr/>
          <p:nvPr/>
        </p:nvSpPr>
        <p:spPr>
          <a:xfrm>
            <a:off x="416496" y="1740122"/>
            <a:ext cx="8145178" cy="461665"/>
          </a:xfrm>
          <a:prstGeom prst="rect">
            <a:avLst/>
          </a:prstGeom>
        </p:spPr>
        <p:txBody>
          <a:bodyPr wrap="none">
            <a:spAutoFit/>
          </a:bodyPr>
          <a:lstStyle/>
          <a:p>
            <a:r>
              <a:rPr lang="en-US" altLang="ko-KR"/>
              <a:t>VS Code </a:t>
            </a:r>
            <a:r>
              <a:rPr lang="ko-KR" altLang="en-US"/>
              <a:t>를</a:t>
            </a:r>
            <a:r>
              <a:rPr lang="en-US" altLang="ko-KR"/>
              <a:t> </a:t>
            </a:r>
            <a:r>
              <a:rPr lang="ko-KR" altLang="en-US"/>
              <a:t>사용자는  설정파일을 다음과 같이 변경하세요</a:t>
            </a:r>
            <a:endParaRPr lang="en-US" altLang="ko-KR"/>
          </a:p>
        </p:txBody>
      </p:sp>
      <p:sp>
        <p:nvSpPr>
          <p:cNvPr id="3" name="직사각형 2"/>
          <p:cNvSpPr/>
          <p:nvPr/>
        </p:nvSpPr>
        <p:spPr>
          <a:xfrm>
            <a:off x="670887" y="2217100"/>
            <a:ext cx="8568952" cy="3970318"/>
          </a:xfrm>
          <a:prstGeom prst="rect">
            <a:avLst/>
          </a:prstGeom>
        </p:spPr>
        <p:txBody>
          <a:bodyPr wrap="square">
            <a:spAutoFit/>
          </a:bodyPr>
          <a:lstStyle/>
          <a:p>
            <a:pPr algn="l"/>
            <a:r>
              <a:rPr lang="en-US" altLang="ko-KR" sz="1800" b="0"/>
              <a:t>{</a:t>
            </a:r>
          </a:p>
          <a:p>
            <a:pPr algn="l"/>
            <a:r>
              <a:rPr lang="en-US" altLang="ko-KR" sz="1800" b="0"/>
              <a:t>"editor.fontSize": 30,</a:t>
            </a:r>
          </a:p>
          <a:p>
            <a:pPr algn="l"/>
            <a:r>
              <a:rPr lang="en-US" altLang="ko-KR" sz="1800" b="0"/>
              <a:t>"code-runner.saveFileBeforeRun": true,</a:t>
            </a:r>
          </a:p>
          <a:p>
            <a:pPr algn="l"/>
            <a:r>
              <a:rPr lang="en-US" altLang="ko-KR" sz="1800" b="0"/>
              <a:t>"code-runner.runInTerminal": true,</a:t>
            </a:r>
          </a:p>
          <a:p>
            <a:pPr algn="l"/>
            <a:r>
              <a:rPr lang="en-US" altLang="ko-KR" sz="1800" b="0"/>
              <a:t>"python.linting.enabled": false,</a:t>
            </a:r>
          </a:p>
          <a:p>
            <a:pPr algn="l"/>
            <a:r>
              <a:rPr lang="en-US" altLang="ko-KR" sz="1800" b="0"/>
              <a:t>"python.pythonPath": "C:\\Program Files\\python\\Python36", </a:t>
            </a:r>
          </a:p>
          <a:p>
            <a:pPr algn="l"/>
            <a:r>
              <a:rPr lang="en-US" altLang="ko-KR" sz="1800" b="0"/>
              <a:t>"window.zoomLevel": 0,</a:t>
            </a:r>
          </a:p>
          <a:p>
            <a:pPr algn="l"/>
            <a:r>
              <a:rPr lang="en-US" altLang="ko-KR" sz="1800" b="0"/>
              <a:t>"terminal.integrated.fontSize": 30,</a:t>
            </a:r>
          </a:p>
          <a:p>
            <a:pPr algn="l"/>
            <a:r>
              <a:rPr lang="en-US" altLang="ko-KR" sz="1800" b="0"/>
              <a:t>"terminal.integrated.fontLigatures": true,</a:t>
            </a:r>
          </a:p>
          <a:p>
            <a:pPr algn="l"/>
            <a:r>
              <a:rPr lang="en-US" altLang="ko-KR" sz="1800" b="0"/>
              <a:t>"terminal.integrated.enableBold": true,</a:t>
            </a:r>
          </a:p>
          <a:p>
            <a:pPr algn="l"/>
            <a:r>
              <a:rPr lang="en-US" altLang="ko-KR" sz="1800" b="0"/>
              <a:t>"terminal.integrated.shell.windows": "C:\\Windows\\system32\\cmd.exe",</a:t>
            </a:r>
          </a:p>
          <a:p>
            <a:pPr algn="l"/>
            <a:r>
              <a:rPr lang="en-US" altLang="ko-KR" sz="1800" b="0"/>
              <a:t>"files.autoSave": "afterDelay"</a:t>
            </a:r>
          </a:p>
          <a:p>
            <a:pPr algn="l"/>
            <a:r>
              <a:rPr lang="en-US" altLang="ko-KR" sz="1800" b="0"/>
              <a:t>}</a:t>
            </a:r>
          </a:p>
        </p:txBody>
      </p:sp>
    </p:spTree>
    <p:extLst>
      <p:ext uri="{BB962C8B-B14F-4D97-AF65-F5344CB8AC3E}">
        <p14:creationId xmlns:p14="http://schemas.microsoft.com/office/powerpoint/2010/main" val="2402649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lvl="0"/>
            <a:r>
              <a:rPr lang="en-US" altLang="ko-KR"/>
              <a:t> python_?</a:t>
            </a:r>
            <a:endParaRPr lang="ko-KR" altLang="en-US"/>
          </a:p>
        </p:txBody>
      </p:sp>
      <p:sp>
        <p:nvSpPr>
          <p:cNvPr id="5123" name="Rectangle 3"/>
          <p:cNvSpPr>
            <a:spLocks noGrp="1" noChangeArrowheads="1"/>
          </p:cNvSpPr>
          <p:nvPr>
            <p:ph type="body" idx="1"/>
          </p:nvPr>
        </p:nvSpPr>
        <p:spPr/>
        <p:txBody>
          <a:bodyPr/>
          <a:lstStyle/>
          <a:p>
            <a:pPr lvl="0"/>
            <a:r>
              <a:rPr lang="ko-KR" altLang="ko-KR" dirty="0" err="1"/>
              <a:t>파이썬이란</a:t>
            </a:r>
            <a:r>
              <a:rPr lang="en-US" altLang="ko-KR" dirty="0"/>
              <a:t> </a:t>
            </a:r>
            <a:r>
              <a:rPr lang="en-US" altLang="ko-KR" dirty="0" err="1"/>
              <a:t>무엇인가</a:t>
            </a:r>
            <a:r>
              <a:rPr lang="en-US" altLang="ko-KR" dirty="0"/>
              <a:t>?</a:t>
            </a:r>
          </a:p>
          <a:p>
            <a:pPr marL="0" indent="0">
              <a:buNone/>
            </a:pPr>
            <a:r>
              <a:rPr lang="ko-KR" altLang="ko-KR" dirty="0" err="1"/>
              <a:t>파이썬이란</a:t>
            </a:r>
            <a:r>
              <a:rPr lang="en-US" altLang="ko-KR" dirty="0"/>
              <a:t> 1990년 </a:t>
            </a:r>
            <a:r>
              <a:rPr lang="en-US" altLang="ko-KR" dirty="0" err="1"/>
              <a:t>암스테르담의</a:t>
            </a:r>
            <a:r>
              <a:rPr lang="en-US" altLang="ko-KR" dirty="0"/>
              <a:t> </a:t>
            </a:r>
            <a:r>
              <a:rPr lang="en-US" altLang="ko-KR" dirty="0" err="1"/>
              <a:t>귀도</a:t>
            </a:r>
            <a:r>
              <a:rPr lang="en-US" altLang="ko-KR" dirty="0"/>
              <a:t> 반 </a:t>
            </a:r>
            <a:r>
              <a:rPr lang="en-US" altLang="ko-KR" dirty="0" err="1"/>
              <a:t>로섬에</a:t>
            </a:r>
            <a:r>
              <a:rPr lang="en-US" altLang="ko-KR" dirty="0"/>
              <a:t> </a:t>
            </a:r>
            <a:r>
              <a:rPr lang="en-US" altLang="ko-KR" dirty="0" err="1"/>
              <a:t>의해</a:t>
            </a:r>
            <a:r>
              <a:rPr lang="en-US" altLang="ko-KR" dirty="0"/>
              <a:t> </a:t>
            </a:r>
            <a:r>
              <a:rPr lang="en-US" altLang="ko-KR" dirty="0" err="1"/>
              <a:t>만들어진</a:t>
            </a:r>
            <a:r>
              <a:rPr lang="en-US" altLang="ko-KR" dirty="0"/>
              <a:t> </a:t>
            </a:r>
            <a:r>
              <a:rPr lang="en-US" altLang="ko-KR" dirty="0" err="1"/>
              <a:t>인터프리터</a:t>
            </a:r>
            <a:r>
              <a:rPr lang="en-US" altLang="ko-KR" dirty="0"/>
              <a:t> </a:t>
            </a:r>
            <a:r>
              <a:rPr lang="en-US" altLang="ko-KR" dirty="0" err="1"/>
              <a:t>언어이다</a:t>
            </a:r>
            <a:r>
              <a:rPr lang="en-US" altLang="ko-KR" dirty="0"/>
              <a:t>. </a:t>
            </a:r>
            <a:r>
              <a:rPr lang="en-US" altLang="ko-KR" dirty="0" err="1"/>
              <a:t>귀도는</a:t>
            </a:r>
            <a:r>
              <a:rPr lang="en-US" altLang="ko-KR" dirty="0"/>
              <a:t> 이 </a:t>
            </a:r>
            <a:r>
              <a:rPr lang="ko-KR" altLang="ko-KR" dirty="0" err="1"/>
              <a:t>파이썬이라는</a:t>
            </a:r>
            <a:r>
              <a:rPr lang="en-US" altLang="ko-KR" dirty="0"/>
              <a:t> </a:t>
            </a:r>
            <a:r>
              <a:rPr lang="en-US" altLang="ko-KR" dirty="0" err="1"/>
              <a:t>이름을</a:t>
            </a:r>
            <a:r>
              <a:rPr lang="en-US" altLang="ko-KR" dirty="0"/>
              <a:t> </a:t>
            </a:r>
            <a:r>
              <a:rPr lang="en-US" altLang="ko-KR" dirty="0" err="1"/>
              <a:t>어린이를</a:t>
            </a:r>
            <a:r>
              <a:rPr lang="en-US" altLang="ko-KR" dirty="0"/>
              <a:t> </a:t>
            </a:r>
            <a:r>
              <a:rPr lang="en-US" altLang="ko-KR" dirty="0" err="1"/>
              <a:t>위한</a:t>
            </a:r>
            <a:r>
              <a:rPr lang="en-US" altLang="ko-KR" dirty="0"/>
              <a:t> </a:t>
            </a:r>
            <a:r>
              <a:rPr lang="en-US" altLang="ko-KR" dirty="0" err="1"/>
              <a:t>프로그램인</a:t>
            </a:r>
            <a:r>
              <a:rPr lang="en-US" altLang="ko-KR" dirty="0"/>
              <a:t> ‘Monty Python's Flying </a:t>
            </a:r>
            <a:r>
              <a:rPr lang="en-US" altLang="ko-KR" dirty="0" err="1"/>
              <a:t>Circus’라는</a:t>
            </a:r>
            <a:r>
              <a:rPr lang="en-US" altLang="ko-KR" dirty="0"/>
              <a:t> </a:t>
            </a:r>
            <a:r>
              <a:rPr lang="en-US" altLang="ko-KR" dirty="0" err="1"/>
              <a:t>코미디</a:t>
            </a:r>
            <a:r>
              <a:rPr lang="en-US" altLang="ko-KR" dirty="0"/>
              <a:t> </a:t>
            </a:r>
            <a:r>
              <a:rPr lang="en-US" altLang="ko-KR" dirty="0" err="1"/>
              <a:t>쇼에서</a:t>
            </a:r>
            <a:r>
              <a:rPr lang="en-US" altLang="ko-KR" dirty="0"/>
              <a:t> </a:t>
            </a:r>
            <a:r>
              <a:rPr lang="ko-KR" altLang="ko-KR" dirty="0"/>
              <a:t>따왔다고</a:t>
            </a:r>
            <a:r>
              <a:rPr lang="en-US" altLang="ko-KR" dirty="0"/>
              <a:t> </a:t>
            </a:r>
            <a:r>
              <a:rPr lang="en-US" altLang="ko-KR" dirty="0" err="1"/>
              <a:t>한다</a:t>
            </a:r>
            <a:r>
              <a:rPr lang="en-US" altLang="ko-KR" dirty="0"/>
              <a:t>. </a:t>
            </a:r>
            <a:r>
              <a:rPr lang="en-US" altLang="ko-KR" dirty="0" err="1"/>
              <a:t>파이썬</a:t>
            </a:r>
            <a:r>
              <a:rPr lang="en-US" altLang="ko-KR" dirty="0"/>
              <a:t>(Python)의 </a:t>
            </a:r>
            <a:r>
              <a:rPr lang="en-US" altLang="ko-KR" dirty="0" err="1"/>
              <a:t>사전적인</a:t>
            </a:r>
            <a:r>
              <a:rPr lang="en-US" altLang="ko-KR" dirty="0"/>
              <a:t> </a:t>
            </a:r>
            <a:r>
              <a:rPr lang="en-US" altLang="ko-KR" dirty="0" err="1"/>
              <a:t>뜻은</a:t>
            </a:r>
            <a:r>
              <a:rPr lang="en-US" altLang="ko-KR" dirty="0"/>
              <a:t> </a:t>
            </a:r>
            <a:r>
              <a:rPr lang="en-US" altLang="ko-KR" dirty="0" err="1"/>
              <a:t>고대</a:t>
            </a:r>
            <a:r>
              <a:rPr lang="en-US" altLang="ko-KR" dirty="0"/>
              <a:t> </a:t>
            </a:r>
            <a:r>
              <a:rPr lang="en-US" altLang="ko-KR" dirty="0" err="1"/>
              <a:t>신화</a:t>
            </a:r>
            <a:r>
              <a:rPr lang="en-US" altLang="ko-KR" dirty="0"/>
              <a:t> </a:t>
            </a:r>
            <a:r>
              <a:rPr lang="en-US" altLang="ko-KR" dirty="0" err="1"/>
              <a:t>속의</a:t>
            </a:r>
            <a:r>
              <a:rPr lang="en-US" altLang="ko-KR" dirty="0"/>
              <a:t> </a:t>
            </a:r>
            <a:r>
              <a:rPr lang="en-US" altLang="ko-KR" dirty="0" err="1"/>
              <a:t>파르나수스</a:t>
            </a:r>
            <a:r>
              <a:rPr lang="en-US" altLang="ko-KR" dirty="0"/>
              <a:t>(Parnassus) </a:t>
            </a:r>
            <a:r>
              <a:rPr lang="en-US" altLang="ko-KR" dirty="0" err="1"/>
              <a:t>산의</a:t>
            </a:r>
            <a:r>
              <a:rPr lang="en-US" altLang="ko-KR" dirty="0"/>
              <a:t> </a:t>
            </a:r>
            <a:r>
              <a:rPr lang="en-US" altLang="ko-KR" dirty="0" err="1"/>
              <a:t>동굴에</a:t>
            </a:r>
            <a:r>
              <a:rPr lang="en-US" altLang="ko-KR" dirty="0"/>
              <a:t> </a:t>
            </a:r>
            <a:r>
              <a:rPr lang="ko-KR" altLang="ko-KR" dirty="0"/>
              <a:t>살던</a:t>
            </a:r>
            <a:r>
              <a:rPr lang="en-US" altLang="ko-KR" dirty="0"/>
              <a:t> 큰 </a:t>
            </a:r>
            <a:r>
              <a:rPr lang="en-US" altLang="ko-KR" dirty="0" err="1"/>
              <a:t>뱀으로서</a:t>
            </a:r>
            <a:r>
              <a:rPr lang="en-US" altLang="ko-KR" dirty="0"/>
              <a:t>, </a:t>
            </a:r>
            <a:r>
              <a:rPr lang="en-US" altLang="ko-KR" dirty="0" err="1"/>
              <a:t>아폴로가</a:t>
            </a:r>
            <a:r>
              <a:rPr lang="en-US" altLang="ko-KR" dirty="0"/>
              <a:t> </a:t>
            </a:r>
            <a:r>
              <a:rPr lang="en-US" altLang="ko-KR" dirty="0" err="1"/>
              <a:t>델파이에서</a:t>
            </a:r>
            <a:r>
              <a:rPr lang="en-US" altLang="ko-KR" dirty="0"/>
              <a:t> </a:t>
            </a:r>
            <a:r>
              <a:rPr lang="en-US" altLang="ko-KR" dirty="0" err="1"/>
              <a:t>파이썬을</a:t>
            </a:r>
            <a:r>
              <a:rPr lang="en-US" altLang="ko-KR" dirty="0"/>
              <a:t> </a:t>
            </a:r>
            <a:r>
              <a:rPr lang="en-US" altLang="ko-KR" dirty="0" err="1"/>
              <a:t>퇴치했다는</a:t>
            </a:r>
            <a:r>
              <a:rPr lang="en-US" altLang="ko-KR" dirty="0"/>
              <a:t> </a:t>
            </a:r>
            <a:r>
              <a:rPr lang="en-US" altLang="ko-KR" dirty="0" err="1"/>
              <a:t>이야기가</a:t>
            </a:r>
            <a:r>
              <a:rPr lang="en-US" altLang="ko-KR" dirty="0"/>
              <a:t> </a:t>
            </a:r>
            <a:r>
              <a:rPr lang="en-US" altLang="ko-KR" dirty="0" err="1"/>
              <a:t>전해지고</a:t>
            </a:r>
            <a:r>
              <a:rPr lang="en-US" altLang="ko-KR" dirty="0"/>
              <a:t> </a:t>
            </a:r>
            <a:r>
              <a:rPr lang="en-US" altLang="ko-KR" dirty="0" err="1"/>
              <a:t>있다</a:t>
            </a:r>
            <a:r>
              <a:rPr lang="en-US" altLang="ko-KR" dirty="0"/>
              <a:t>. </a:t>
            </a:r>
            <a:r>
              <a:rPr lang="en-US" altLang="ko-KR" dirty="0" err="1"/>
              <a:t>대부분의</a:t>
            </a:r>
            <a:r>
              <a:rPr lang="en-US" altLang="ko-KR" dirty="0"/>
              <a:t> </a:t>
            </a:r>
            <a:r>
              <a:rPr lang="ko-KR" altLang="ko-KR" dirty="0" err="1"/>
              <a:t>파이썬</a:t>
            </a:r>
            <a:r>
              <a:rPr lang="en-US" altLang="ko-KR" dirty="0"/>
              <a:t> 책 </a:t>
            </a:r>
            <a:r>
              <a:rPr lang="en-US" altLang="ko-KR" dirty="0" err="1"/>
              <a:t>표지와</a:t>
            </a:r>
            <a:r>
              <a:rPr lang="en-US" altLang="ko-KR" dirty="0"/>
              <a:t> </a:t>
            </a:r>
            <a:r>
              <a:rPr lang="en-US" altLang="ko-KR" dirty="0" err="1"/>
              <a:t>아이콘이</a:t>
            </a:r>
            <a:r>
              <a:rPr lang="en-US" altLang="ko-KR" dirty="0"/>
              <a:t> 뱀 </a:t>
            </a:r>
            <a:r>
              <a:rPr lang="en-US" altLang="ko-KR" dirty="0" err="1"/>
              <a:t>모양으로</a:t>
            </a:r>
            <a:r>
              <a:rPr lang="en-US" altLang="ko-KR" dirty="0"/>
              <a:t> </a:t>
            </a:r>
            <a:r>
              <a:rPr lang="en-US" altLang="ko-KR" dirty="0" err="1"/>
              <a:t>그려져</a:t>
            </a:r>
            <a:r>
              <a:rPr lang="en-US" altLang="ko-KR" dirty="0"/>
              <a:t> </a:t>
            </a:r>
            <a:r>
              <a:rPr lang="en-US" altLang="ko-KR" dirty="0" err="1"/>
              <a:t>있는</a:t>
            </a:r>
            <a:r>
              <a:rPr lang="en-US" altLang="ko-KR" dirty="0"/>
              <a:t> </a:t>
            </a:r>
            <a:r>
              <a:rPr lang="en-US" altLang="ko-KR" dirty="0" err="1"/>
              <a:t>이유가</a:t>
            </a:r>
            <a:r>
              <a:rPr lang="en-US" altLang="ko-KR" dirty="0"/>
              <a:t> </a:t>
            </a:r>
            <a:r>
              <a:rPr lang="en-US" altLang="ko-KR" dirty="0" err="1"/>
              <a:t>여기에</a:t>
            </a:r>
            <a:r>
              <a:rPr lang="en-US" altLang="ko-KR" dirty="0"/>
              <a:t> </a:t>
            </a:r>
            <a:r>
              <a:rPr lang="en-US" altLang="ko-KR" dirty="0" err="1"/>
              <a:t>있다</a:t>
            </a:r>
            <a:r>
              <a:rPr lang="en-US" altLang="ko-KR" dirty="0"/>
              <a:t>.</a:t>
            </a:r>
          </a:p>
          <a:p>
            <a:pPr marL="0" indent="0">
              <a:buNone/>
            </a:pPr>
            <a:r>
              <a:rPr lang="ko-KR" altLang="ko-KR" dirty="0"/>
              <a:t>현재</a:t>
            </a:r>
            <a:r>
              <a:rPr lang="en-US" altLang="ko-KR" dirty="0"/>
              <a:t> </a:t>
            </a:r>
            <a:r>
              <a:rPr lang="en-US" altLang="ko-KR" dirty="0" err="1"/>
              <a:t>외국에서는</a:t>
            </a:r>
            <a:r>
              <a:rPr lang="en-US" altLang="ko-KR" dirty="0"/>
              <a:t> </a:t>
            </a:r>
            <a:r>
              <a:rPr lang="en-US" altLang="ko-KR" dirty="0" err="1"/>
              <a:t>학습의</a:t>
            </a:r>
            <a:r>
              <a:rPr lang="en-US" altLang="ko-KR" dirty="0"/>
              <a:t> </a:t>
            </a:r>
            <a:r>
              <a:rPr lang="en-US" altLang="ko-KR" dirty="0" err="1"/>
              <a:t>목적뿐만</a:t>
            </a:r>
            <a:r>
              <a:rPr lang="en-US" altLang="ko-KR" dirty="0"/>
              <a:t> </a:t>
            </a:r>
            <a:r>
              <a:rPr lang="en-US" altLang="ko-KR" dirty="0" err="1"/>
              <a:t>아니라</a:t>
            </a:r>
            <a:r>
              <a:rPr lang="en-US" altLang="ko-KR" dirty="0"/>
              <a:t> </a:t>
            </a:r>
            <a:r>
              <a:rPr lang="en-US" altLang="ko-KR" dirty="0" err="1"/>
              <a:t>실용적인</a:t>
            </a:r>
            <a:r>
              <a:rPr lang="en-US" altLang="ko-KR" dirty="0"/>
              <a:t> </a:t>
            </a:r>
            <a:r>
              <a:rPr lang="ko-KR" altLang="ko-KR" dirty="0"/>
              <a:t>부분에서도</a:t>
            </a:r>
            <a:r>
              <a:rPr lang="en-US" altLang="ko-KR" dirty="0"/>
              <a:t> </a:t>
            </a:r>
            <a:r>
              <a:rPr lang="en-US" altLang="ko-KR" dirty="0" err="1"/>
              <a:t>많이</a:t>
            </a:r>
            <a:r>
              <a:rPr lang="en-US" altLang="ko-KR" dirty="0"/>
              <a:t> </a:t>
            </a:r>
            <a:r>
              <a:rPr lang="en-US" altLang="ko-KR" dirty="0" err="1"/>
              <a:t>사용되고</a:t>
            </a:r>
            <a:r>
              <a:rPr lang="en-US" altLang="ko-KR" dirty="0"/>
              <a:t> </a:t>
            </a:r>
            <a:r>
              <a:rPr lang="en-US" altLang="ko-KR" dirty="0" err="1"/>
              <a:t>있는데</a:t>
            </a:r>
            <a:r>
              <a:rPr lang="en-US" altLang="ko-KR" dirty="0"/>
              <a:t> 그 </a:t>
            </a:r>
            <a:r>
              <a:rPr lang="en-US" altLang="ko-KR" dirty="0" err="1"/>
              <a:t>대표적인</a:t>
            </a:r>
            <a:r>
              <a:rPr lang="en-US" altLang="ko-KR" dirty="0"/>
              <a:t> </a:t>
            </a:r>
            <a:r>
              <a:rPr lang="en-US" altLang="ko-KR" dirty="0" err="1"/>
              <a:t>예를</a:t>
            </a:r>
            <a:r>
              <a:rPr lang="en-US" altLang="ko-KR" dirty="0"/>
              <a:t> </a:t>
            </a:r>
            <a:r>
              <a:rPr lang="en-US" altLang="ko-KR" dirty="0" err="1"/>
              <a:t>보면</a:t>
            </a:r>
            <a:r>
              <a:rPr lang="en-US" altLang="ko-KR" dirty="0"/>
              <a:t> </a:t>
            </a:r>
            <a:r>
              <a:rPr lang="en-US" altLang="ko-KR" dirty="0" err="1"/>
              <a:t>레드햇</a:t>
            </a:r>
            <a:r>
              <a:rPr lang="en-US" altLang="ko-KR" dirty="0"/>
              <a:t> </a:t>
            </a:r>
            <a:r>
              <a:rPr lang="en-US" altLang="ko-KR" dirty="0" err="1"/>
              <a:t>리눅스의</a:t>
            </a:r>
            <a:r>
              <a:rPr lang="en-US" altLang="ko-KR" dirty="0"/>
              <a:t> </a:t>
            </a:r>
            <a:r>
              <a:rPr lang="en-US" altLang="ko-KR" dirty="0" err="1"/>
              <a:t>설치</a:t>
            </a:r>
            <a:r>
              <a:rPr lang="en-US" altLang="ko-KR" dirty="0"/>
              <a:t> </a:t>
            </a:r>
            <a:r>
              <a:rPr lang="en-US" altLang="ko-KR" dirty="0" err="1"/>
              <a:t>프로그램인</a:t>
            </a:r>
            <a:r>
              <a:rPr lang="en-US" altLang="ko-KR" dirty="0"/>
              <a:t> </a:t>
            </a:r>
            <a:r>
              <a:rPr lang="en-US" altLang="ko-KR" dirty="0" err="1"/>
              <a:t>아나콘다</a:t>
            </a:r>
            <a:r>
              <a:rPr lang="en-US" altLang="ko-KR" dirty="0"/>
              <a:t>,</a:t>
            </a:r>
          </a:p>
          <a:p>
            <a:pPr marL="0" indent="0">
              <a:buNone/>
            </a:pPr>
            <a:r>
              <a:rPr lang="ko-KR" altLang="ko-KR" dirty="0"/>
              <a:t>구글</a:t>
            </a:r>
            <a:r>
              <a:rPr lang="en-US" altLang="ko-KR" dirty="0"/>
              <a:t>(Google)</a:t>
            </a:r>
            <a:r>
              <a:rPr lang="en-US" altLang="ko-KR" dirty="0" err="1"/>
              <a:t>이나</a:t>
            </a:r>
            <a:r>
              <a:rPr lang="en-US" altLang="ko-KR" dirty="0"/>
              <a:t> </a:t>
            </a:r>
            <a:r>
              <a:rPr lang="en-US" altLang="ko-KR" dirty="0" err="1"/>
              <a:t>인포시크</a:t>
            </a:r>
            <a:r>
              <a:rPr lang="en-US" altLang="ko-KR" dirty="0"/>
              <a:t>(</a:t>
            </a:r>
            <a:r>
              <a:rPr lang="en-US" altLang="ko-KR" dirty="0" err="1"/>
              <a:t>Infoseek</a:t>
            </a:r>
            <a:r>
              <a:rPr lang="en-US" altLang="ko-KR" dirty="0"/>
              <a:t>)</a:t>
            </a:r>
            <a:r>
              <a:rPr lang="en-US" altLang="ko-KR" dirty="0" err="1"/>
              <a:t>에서</a:t>
            </a:r>
            <a:r>
              <a:rPr lang="en-US" altLang="ko-KR" dirty="0"/>
              <a:t> </a:t>
            </a:r>
            <a:r>
              <a:rPr lang="en-US" altLang="ko-KR" dirty="0" err="1"/>
              <a:t>사용되는</a:t>
            </a:r>
            <a:r>
              <a:rPr lang="en-US" altLang="ko-KR" dirty="0"/>
              <a:t> </a:t>
            </a:r>
            <a:r>
              <a:rPr lang="en-US" altLang="ko-KR" dirty="0" err="1"/>
              <a:t>검색</a:t>
            </a:r>
            <a:r>
              <a:rPr lang="en-US" altLang="ko-KR" dirty="0"/>
              <a:t> </a:t>
            </a:r>
            <a:r>
              <a:rPr lang="en-US" altLang="ko-KR" dirty="0" err="1"/>
              <a:t>프로그램</a:t>
            </a:r>
            <a:r>
              <a:rPr lang="en-US" altLang="ko-KR" dirty="0"/>
              <a:t>, </a:t>
            </a:r>
            <a:r>
              <a:rPr lang="en-US" altLang="ko-KR" dirty="0" err="1"/>
              <a:t>야후의</a:t>
            </a:r>
            <a:r>
              <a:rPr lang="en-US" altLang="ko-KR" dirty="0"/>
              <a:t> </a:t>
            </a:r>
            <a:r>
              <a:rPr lang="en-US" altLang="ko-KR" dirty="0" err="1"/>
              <a:t>많은</a:t>
            </a:r>
            <a:r>
              <a:rPr lang="en-US" altLang="ko-KR" dirty="0"/>
              <a:t> </a:t>
            </a:r>
            <a:r>
              <a:rPr lang="en-US" altLang="ko-KR" dirty="0" err="1"/>
              <a:t>인터넷</a:t>
            </a:r>
            <a:r>
              <a:rPr lang="en-US" altLang="ko-KR" dirty="0"/>
              <a:t> </a:t>
            </a:r>
            <a:r>
              <a:rPr lang="en-US" altLang="ko-KR" dirty="0" err="1"/>
              <a:t>서비스</a:t>
            </a:r>
            <a:r>
              <a:rPr lang="en-US" altLang="ko-KR" dirty="0"/>
              <a:t> </a:t>
            </a:r>
            <a:r>
              <a:rPr lang="ko-KR" altLang="ko-KR" dirty="0"/>
              <a:t>프로그램</a:t>
            </a:r>
            <a:r>
              <a:rPr lang="en-US" altLang="ko-KR" dirty="0"/>
              <a:t> </a:t>
            </a:r>
            <a:r>
              <a:rPr lang="en-US" altLang="ko-KR" dirty="0" err="1"/>
              <a:t>등이</a:t>
            </a:r>
            <a:r>
              <a:rPr lang="en-US" altLang="ko-KR" dirty="0"/>
              <a:t> </a:t>
            </a:r>
            <a:r>
              <a:rPr lang="en-US" altLang="ko-KR" dirty="0" err="1"/>
              <a:t>파이썬으로</a:t>
            </a:r>
            <a:r>
              <a:rPr lang="en-US" altLang="ko-KR" dirty="0"/>
              <a:t> </a:t>
            </a:r>
            <a:r>
              <a:rPr lang="en-US" altLang="ko-KR" dirty="0" err="1"/>
              <a:t>개발되었다</a:t>
            </a:r>
            <a:r>
              <a:rPr lang="en-US" altLang="ko-KR" dirty="0"/>
              <a:t>.</a:t>
            </a:r>
            <a:endParaRPr lang="ko-KR" altLang="ko-K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lvl="0"/>
            <a:r>
              <a:rPr lang="ko-KR" altLang="en-US" dirty="0"/>
              <a:t>예제</a:t>
            </a:r>
            <a:endParaRPr lang="en-US" altLang="ko-KR" dirty="0"/>
          </a:p>
        </p:txBody>
      </p:sp>
      <p:sp>
        <p:nvSpPr>
          <p:cNvPr id="1031" name="Line 7"/>
          <p:cNvSpPr>
            <a:spLocks noChangeShapeType="1"/>
          </p:cNvSpPr>
          <p:nvPr/>
        </p:nvSpPr>
        <p:spPr>
          <a:xfrm>
            <a:off x="1322520" y="3414713"/>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1052513"/>
            <a:ext cx="0" cy="5029200"/>
          </a:xfrm>
          <a:prstGeom prst="line">
            <a:avLst/>
          </a:prstGeom>
          <a:noFill/>
          <a:ln w="9525">
            <a:solidFill>
              <a:schemeClr val="bg1"/>
            </a:solidFill>
            <a:prstDash val="dashDot"/>
            <a:miter/>
          </a:ln>
          <a:effectLst/>
        </p:spPr>
        <p:txBody>
          <a:bodyPr wrap="none"/>
          <a:lstStyle/>
          <a:p>
            <a:endParaRPr lang="ko-KR" altLang="en-US"/>
          </a:p>
        </p:txBody>
      </p:sp>
      <p:sp>
        <p:nvSpPr>
          <p:cNvPr id="6" name="텍스트 개체 틀 5"/>
          <p:cNvSpPr txBox="1">
            <a:spLocks noGrp="1"/>
          </p:cNvSpPr>
          <p:nvPr>
            <p:ph type="body" idx="1"/>
          </p:nvPr>
        </p:nvSpPr>
        <p:spPr>
          <a:xfrm>
            <a:off x="690695" y="1056619"/>
            <a:ext cx="8197850" cy="2246769"/>
          </a:xfrm>
          <a:prstGeom prst="rect">
            <a:avLst/>
          </a:prstGeom>
          <a:noFill/>
        </p:spPr>
        <p:txBody>
          <a:bodyPr wrap="square">
            <a:spAutoFit/>
          </a:bodyPr>
          <a:lstStyle/>
          <a:p>
            <a:pPr marL="0" lvl="0" indent="0">
              <a:buNone/>
            </a:pPr>
            <a:r>
              <a:rPr lang="en-US" altLang="ko-KR" sz="2000" dirty="0"/>
              <a:t>print("Hello Python");</a:t>
            </a:r>
          </a:p>
          <a:p>
            <a:pPr marL="0" lvl="0" indent="0">
              <a:buNone/>
            </a:pPr>
            <a:endParaRPr lang="en-US" altLang="ko-KR" sz="2000" dirty="0"/>
          </a:p>
          <a:p>
            <a:pPr marL="0" lvl="0" indent="0">
              <a:buNone/>
            </a:pPr>
            <a:r>
              <a:rPr lang="en-US" altLang="ko-KR" sz="2000" dirty="0"/>
              <a:t>print("Hello \</a:t>
            </a:r>
            <a:r>
              <a:rPr lang="en-US" altLang="ko-KR" sz="2000" dirty="0" err="1"/>
              <a:t>nPython</a:t>
            </a:r>
            <a:r>
              <a:rPr lang="en-US" altLang="ko-KR" sz="2000" dirty="0"/>
              <a:t>");</a:t>
            </a:r>
          </a:p>
          <a:p>
            <a:pPr marL="0" lvl="0" indent="0">
              <a:buNone/>
            </a:pPr>
            <a:endParaRPr lang="en-US" altLang="ko-KR" sz="2000" dirty="0"/>
          </a:p>
          <a:p>
            <a:pPr marL="0" lvl="0" indent="0">
              <a:buNone/>
            </a:pPr>
            <a:r>
              <a:rPr lang="en-US" altLang="ko-KR" sz="2000" dirty="0"/>
              <a:t>print("</a:t>
            </a:r>
            <a:r>
              <a:rPr lang="ko-KR" altLang="en-US" sz="2000" dirty="0"/>
              <a:t>즐기자</a:t>
            </a:r>
            <a:r>
              <a:rPr lang="en-US" altLang="ko-KR" sz="2000" dirty="0"/>
              <a:t>");print("Python")</a:t>
            </a:r>
          </a:p>
          <a:p>
            <a:pPr marL="0" lvl="0" indent="0">
              <a:buNone/>
            </a:pPr>
            <a:endParaRPr lang="en-US" altLang="ko-KR" sz="2000" dirty="0"/>
          </a:p>
        </p:txBody>
      </p:sp>
    </p:spTree>
    <p:extLst>
      <p:ext uri="{BB962C8B-B14F-4D97-AF65-F5344CB8AC3E}">
        <p14:creationId xmlns:p14="http://schemas.microsoft.com/office/powerpoint/2010/main" val="1629198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lvl="0">
              <a:defRPr lang="ko-KR" altLang="en-US"/>
            </a:pPr>
            <a:r>
              <a:rPr lang="ko-KR" altLang="en-US"/>
              <a:t>예제</a:t>
            </a:r>
            <a:endParaRPr lang="en-US" altLang="ko-KR"/>
          </a:p>
        </p:txBody>
      </p:sp>
      <p:sp>
        <p:nvSpPr>
          <p:cNvPr id="1031" name="Line 7"/>
          <p:cNvSpPr>
            <a:spLocks noChangeShapeType="1"/>
          </p:cNvSpPr>
          <p:nvPr/>
        </p:nvSpPr>
        <p:spPr>
          <a:xfrm>
            <a:off x="1322520" y="3414713"/>
            <a:ext cx="7181850" cy="0"/>
          </a:xfrm>
          <a:prstGeom prst="line">
            <a:avLst/>
          </a:prstGeom>
          <a:noFill/>
          <a:ln w="9525">
            <a:solidFill>
              <a:schemeClr val="bg1"/>
            </a:solidFill>
            <a:prstDash val="dashDot"/>
            <a:miter/>
          </a:ln>
          <a:effectLst/>
        </p:spPr>
        <p:txBody>
          <a:bodyPr wrap="none"/>
          <a:lstStyle/>
          <a:p>
            <a:pPr lvl="0">
              <a:defRPr lang="ko-KR" altLang="en-US"/>
            </a:pPr>
            <a:endParaRPr lang="ko-KR" altLang="en-US"/>
          </a:p>
        </p:txBody>
      </p:sp>
      <p:sp>
        <p:nvSpPr>
          <p:cNvPr id="1032" name="Line 8"/>
          <p:cNvSpPr>
            <a:spLocks noChangeShapeType="1"/>
          </p:cNvSpPr>
          <p:nvPr/>
        </p:nvSpPr>
        <p:spPr>
          <a:xfrm flipV="1">
            <a:off x="4789620" y="1052513"/>
            <a:ext cx="0" cy="5029200"/>
          </a:xfrm>
          <a:prstGeom prst="line">
            <a:avLst/>
          </a:prstGeom>
          <a:noFill/>
          <a:ln w="9525">
            <a:solidFill>
              <a:schemeClr val="bg1"/>
            </a:solidFill>
            <a:prstDash val="dashDot"/>
            <a:miter/>
          </a:ln>
          <a:effectLst/>
        </p:spPr>
        <p:txBody>
          <a:bodyPr wrap="none"/>
          <a:lstStyle/>
          <a:p>
            <a:pPr lvl="0">
              <a:defRPr lang="ko-KR" altLang="en-US"/>
            </a:pPr>
            <a:endParaRPr lang="ko-KR" altLang="en-US"/>
          </a:p>
        </p:txBody>
      </p:sp>
      <p:sp>
        <p:nvSpPr>
          <p:cNvPr id="6" name="텍스트 개체 틀 5"/>
          <p:cNvSpPr txBox="1">
            <a:spLocks noGrp="1"/>
          </p:cNvSpPr>
          <p:nvPr>
            <p:ph type="body" idx="1"/>
          </p:nvPr>
        </p:nvSpPr>
        <p:spPr>
          <a:xfrm>
            <a:off x="690695" y="1412776"/>
            <a:ext cx="8438769" cy="2595344"/>
          </a:xfrm>
          <a:prstGeom prst="rect">
            <a:avLst/>
          </a:prstGeom>
          <a:noFill/>
        </p:spPr>
        <p:txBody>
          <a:bodyPr wrap="square">
            <a:spAutoFit/>
          </a:bodyPr>
          <a:lstStyle/>
          <a:p>
            <a:pPr marL="0" lvl="0" indent="0">
              <a:buNone/>
              <a:defRPr lang="ko-KR" altLang="en-US"/>
            </a:pPr>
            <a:r>
              <a:rPr lang="en-US" altLang="ko-KR" sz="2000" dirty="0"/>
              <a:t>print(123 + 123)</a:t>
            </a:r>
          </a:p>
          <a:p>
            <a:pPr marL="0" lvl="0" indent="0">
              <a:buNone/>
              <a:defRPr lang="ko-KR" altLang="en-US"/>
            </a:pPr>
            <a:endParaRPr lang="en-US" altLang="ko-KR" sz="2000" dirty="0"/>
          </a:p>
          <a:p>
            <a:pPr marL="0" lvl="0" indent="0">
              <a:buNone/>
              <a:defRPr lang="ko-KR" altLang="en-US"/>
            </a:pPr>
            <a:r>
              <a:rPr lang="en-US" altLang="ko-KR" sz="2000" dirty="0"/>
              <a:t>print(542 - 242)</a:t>
            </a:r>
          </a:p>
          <a:p>
            <a:pPr marL="0" lvl="0" indent="0">
              <a:buNone/>
              <a:defRPr lang="ko-KR" altLang="en-US"/>
            </a:pPr>
            <a:endParaRPr lang="en-US" altLang="ko-KR" sz="2000" dirty="0"/>
          </a:p>
          <a:p>
            <a:pPr marL="0" lvl="0" indent="0">
              <a:buNone/>
              <a:defRPr lang="ko-KR" altLang="en-US"/>
            </a:pPr>
            <a:r>
              <a:rPr lang="en-US" altLang="ko-KR" sz="2000" dirty="0"/>
              <a:t>print(2 * 123)</a:t>
            </a:r>
          </a:p>
          <a:p>
            <a:pPr marL="0" lvl="0" indent="0">
              <a:buNone/>
              <a:defRPr lang="ko-KR" altLang="en-US"/>
            </a:pPr>
            <a:endParaRPr lang="en-US" altLang="ko-KR" sz="2000" dirty="0"/>
          </a:p>
          <a:p>
            <a:pPr marL="0" lvl="0" indent="0">
              <a:buNone/>
              <a:defRPr lang="ko-KR" altLang="en-US"/>
            </a:pPr>
            <a:r>
              <a:rPr lang="en-US" altLang="ko-KR" sz="2000" dirty="0"/>
              <a:t>print(120 / 3)</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lvl="0"/>
            <a:r>
              <a:rPr lang="ko-KR" altLang="en-US" dirty="0"/>
              <a:t>예제</a:t>
            </a:r>
            <a:endParaRPr lang="en-US" altLang="ko-KR" dirty="0"/>
          </a:p>
        </p:txBody>
      </p:sp>
      <p:sp>
        <p:nvSpPr>
          <p:cNvPr id="1031" name="Line 7"/>
          <p:cNvSpPr>
            <a:spLocks noChangeShapeType="1"/>
          </p:cNvSpPr>
          <p:nvPr/>
        </p:nvSpPr>
        <p:spPr>
          <a:xfrm>
            <a:off x="1322520" y="3414713"/>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1052513"/>
            <a:ext cx="0" cy="5029200"/>
          </a:xfrm>
          <a:prstGeom prst="line">
            <a:avLst/>
          </a:prstGeom>
          <a:noFill/>
          <a:ln w="9525">
            <a:solidFill>
              <a:schemeClr val="bg1"/>
            </a:solidFill>
            <a:prstDash val="dashDot"/>
            <a:miter/>
          </a:ln>
          <a:effectLst/>
        </p:spPr>
        <p:txBody>
          <a:bodyPr wrap="none"/>
          <a:lstStyle/>
          <a:p>
            <a:endParaRPr lang="ko-KR" altLang="en-US"/>
          </a:p>
        </p:txBody>
      </p:sp>
      <p:sp>
        <p:nvSpPr>
          <p:cNvPr id="6" name="텍스트 개체 틀 5"/>
          <p:cNvSpPr txBox="1">
            <a:spLocks noGrp="1"/>
          </p:cNvSpPr>
          <p:nvPr>
            <p:ph type="body" idx="1"/>
          </p:nvPr>
        </p:nvSpPr>
        <p:spPr>
          <a:xfrm>
            <a:off x="570235" y="1196752"/>
            <a:ext cx="8438769" cy="2616101"/>
          </a:xfrm>
          <a:prstGeom prst="rect">
            <a:avLst/>
          </a:prstGeom>
          <a:noFill/>
        </p:spPr>
        <p:txBody>
          <a:bodyPr wrap="square">
            <a:spAutoFit/>
          </a:bodyPr>
          <a:lstStyle/>
          <a:p>
            <a:pPr marL="0" lvl="0" indent="0">
              <a:buNone/>
            </a:pPr>
            <a:r>
              <a:rPr lang="en-US" altLang="ko-KR" sz="2000" dirty="0">
                <a:latin typeface="+mn-ea"/>
              </a:rPr>
              <a:t>print("</a:t>
            </a:r>
            <a:r>
              <a:rPr lang="ko-KR" altLang="en-US" sz="2000" dirty="0">
                <a:latin typeface="+mn-ea"/>
              </a:rPr>
              <a:t>덧셈 결과 </a:t>
            </a:r>
            <a:r>
              <a:rPr lang="en-US" altLang="ko-KR" sz="2000" dirty="0">
                <a:latin typeface="+mn-ea"/>
              </a:rPr>
              <a:t>: ",123  + 123)</a:t>
            </a:r>
          </a:p>
          <a:p>
            <a:pPr marL="0" lvl="0" indent="0">
              <a:buNone/>
            </a:pPr>
            <a:endParaRPr lang="en-US" altLang="ko-KR" sz="2000" dirty="0">
              <a:latin typeface="+mn-ea"/>
            </a:endParaRPr>
          </a:p>
          <a:p>
            <a:pPr marL="0" lvl="0" indent="0">
              <a:buNone/>
            </a:pPr>
            <a:r>
              <a:rPr lang="en-US" altLang="ko-KR" sz="2000" dirty="0">
                <a:latin typeface="+mn-ea"/>
              </a:rPr>
              <a:t>print("</a:t>
            </a:r>
            <a:r>
              <a:rPr lang="ko-KR" altLang="en-US" sz="2000" dirty="0">
                <a:latin typeface="+mn-ea"/>
              </a:rPr>
              <a:t>뺄셈 결과 </a:t>
            </a:r>
            <a:r>
              <a:rPr lang="en-US" altLang="ko-KR" sz="2000" dirty="0">
                <a:latin typeface="+mn-ea"/>
              </a:rPr>
              <a:t>: ",542 - 242)</a:t>
            </a:r>
          </a:p>
          <a:p>
            <a:pPr marL="0" lvl="0" indent="0">
              <a:buNone/>
            </a:pPr>
            <a:endParaRPr lang="en-US" altLang="ko-KR" sz="2000" dirty="0">
              <a:latin typeface="+mn-ea"/>
            </a:endParaRPr>
          </a:p>
          <a:p>
            <a:pPr marL="0" lvl="0" indent="0">
              <a:buNone/>
            </a:pPr>
            <a:r>
              <a:rPr lang="en-US" altLang="ko-KR" sz="2000" dirty="0">
                <a:latin typeface="+mn-ea"/>
              </a:rPr>
              <a:t>print("</a:t>
            </a:r>
            <a:r>
              <a:rPr lang="ko-KR" altLang="en-US" sz="2000" dirty="0">
                <a:latin typeface="+mn-ea"/>
              </a:rPr>
              <a:t>곱셈 결과 </a:t>
            </a:r>
            <a:r>
              <a:rPr lang="en-US" altLang="ko-KR" sz="2000" dirty="0">
                <a:latin typeface="+mn-ea"/>
              </a:rPr>
              <a:t>: ",2 * 123)</a:t>
            </a:r>
          </a:p>
          <a:p>
            <a:pPr marL="0" lvl="0" indent="0">
              <a:buNone/>
            </a:pPr>
            <a:endParaRPr lang="en-US" altLang="ko-KR" sz="2000" dirty="0">
              <a:latin typeface="+mn-ea"/>
            </a:endParaRPr>
          </a:p>
          <a:p>
            <a:pPr marL="0" lvl="0" indent="0">
              <a:buNone/>
            </a:pPr>
            <a:r>
              <a:rPr lang="en-US" altLang="ko-KR" sz="2000" dirty="0">
                <a:latin typeface="+mn-ea"/>
              </a:rPr>
              <a:t>print("</a:t>
            </a:r>
            <a:r>
              <a:rPr lang="ko-KR" altLang="en-US" sz="2000" dirty="0">
                <a:latin typeface="+mn-ea"/>
              </a:rPr>
              <a:t>나눗셈 결과 </a:t>
            </a:r>
            <a:r>
              <a:rPr lang="en-US" altLang="ko-KR" sz="2000" dirty="0">
                <a:latin typeface="+mn-ea"/>
              </a:rPr>
              <a:t>: ",120 / 3)</a:t>
            </a:r>
          </a:p>
        </p:txBody>
      </p:sp>
    </p:spTree>
    <p:extLst>
      <p:ext uri="{BB962C8B-B14F-4D97-AF65-F5344CB8AC3E}">
        <p14:creationId xmlns:p14="http://schemas.microsoft.com/office/powerpoint/2010/main" val="3898317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ko-KR" altLang="en-US" dirty="0"/>
              <a:t>진법</a:t>
            </a:r>
          </a:p>
        </p:txBody>
      </p:sp>
      <p:sp>
        <p:nvSpPr>
          <p:cNvPr id="5" name="내용 개체 틀 4"/>
          <p:cNvSpPr>
            <a:spLocks noGrp="1"/>
          </p:cNvSpPr>
          <p:nvPr>
            <p:ph idx="1"/>
          </p:nvPr>
        </p:nvSpPr>
        <p:spPr/>
        <p:txBody>
          <a:bodyPr/>
          <a:lstStyle/>
          <a:p>
            <a:r>
              <a:rPr lang="ko-KR" altLang="en-US" dirty="0"/>
              <a:t>개요</a:t>
            </a:r>
            <a:endParaRPr lang="en-US" altLang="ko-KR" dirty="0"/>
          </a:p>
          <a:p>
            <a:pPr lvl="1"/>
            <a:r>
              <a:rPr lang="ko-KR" altLang="en-US" dirty="0"/>
              <a:t>지정된 범위의 수로 표현하는 방법</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r>
              <a:rPr lang="en-US" altLang="ko-KR" dirty="0"/>
              <a:t>Quiz</a:t>
            </a:r>
          </a:p>
          <a:p>
            <a:pPr lvl="1"/>
            <a:r>
              <a:rPr lang="ko-KR" altLang="en-US" dirty="0"/>
              <a:t>다음 수들을 각 진법으로 변경하여 표현해 보자</a:t>
            </a:r>
            <a:endParaRPr lang="en-US" altLang="ko-KR" dirty="0"/>
          </a:p>
          <a:p>
            <a:pPr lvl="2"/>
            <a:r>
              <a:rPr lang="en-US" altLang="ko-KR" dirty="0"/>
              <a:t>0x36</a:t>
            </a:r>
          </a:p>
          <a:p>
            <a:pPr lvl="2"/>
            <a:r>
              <a:rPr lang="en-US" altLang="ko-KR" dirty="0"/>
              <a:t>97</a:t>
            </a:r>
          </a:p>
          <a:p>
            <a:pPr lvl="2"/>
            <a:r>
              <a:rPr lang="en-US" altLang="ko-KR" dirty="0"/>
              <a:t>053</a:t>
            </a:r>
          </a:p>
          <a:p>
            <a:pPr lvl="2"/>
            <a:r>
              <a:rPr lang="en-US" altLang="ko-KR" dirty="0"/>
              <a:t>0b1101 0100</a:t>
            </a:r>
          </a:p>
        </p:txBody>
      </p:sp>
      <p:graphicFrame>
        <p:nvGraphicFramePr>
          <p:cNvPr id="6" name="표 5"/>
          <p:cNvGraphicFramePr>
            <a:graphicFrameLocks noGrp="1"/>
          </p:cNvGraphicFramePr>
          <p:nvPr>
            <p:extLst>
              <p:ext uri="{D42A27DB-BD31-4B8C-83A1-F6EECF244321}">
                <p14:modId xmlns:p14="http://schemas.microsoft.com/office/powerpoint/2010/main" val="2886362199"/>
              </p:ext>
            </p:extLst>
          </p:nvPr>
        </p:nvGraphicFramePr>
        <p:xfrm>
          <a:off x="1064460" y="2006860"/>
          <a:ext cx="8209140" cy="1854200"/>
        </p:xfrm>
        <a:graphic>
          <a:graphicData uri="http://schemas.openxmlformats.org/drawingml/2006/table">
            <a:tbl>
              <a:tblPr firstRow="1" bandRow="1">
                <a:tableStyleId>{69C7853C-536D-4A76-A0AE-DD22124D55A5}</a:tableStyleId>
              </a:tblPr>
              <a:tblGrid>
                <a:gridCol w="1432199">
                  <a:extLst>
                    <a:ext uri="{9D8B030D-6E8A-4147-A177-3AD203B41FA5}">
                      <a16:colId xmlns="" xmlns:a16="http://schemas.microsoft.com/office/drawing/2014/main" val="20000"/>
                    </a:ext>
                  </a:extLst>
                </a:gridCol>
                <a:gridCol w="1736241">
                  <a:extLst>
                    <a:ext uri="{9D8B030D-6E8A-4147-A177-3AD203B41FA5}">
                      <a16:colId xmlns="" xmlns:a16="http://schemas.microsoft.com/office/drawing/2014/main" val="20001"/>
                    </a:ext>
                  </a:extLst>
                </a:gridCol>
                <a:gridCol w="1224170">
                  <a:extLst>
                    <a:ext uri="{9D8B030D-6E8A-4147-A177-3AD203B41FA5}">
                      <a16:colId xmlns="" xmlns:a16="http://schemas.microsoft.com/office/drawing/2014/main" val="20002"/>
                    </a:ext>
                  </a:extLst>
                </a:gridCol>
                <a:gridCol w="3816530">
                  <a:extLst>
                    <a:ext uri="{9D8B030D-6E8A-4147-A177-3AD203B41FA5}">
                      <a16:colId xmlns="" xmlns:a16="http://schemas.microsoft.com/office/drawing/2014/main" val="20003"/>
                    </a:ext>
                  </a:extLst>
                </a:gridCol>
              </a:tblGrid>
              <a:tr h="370840">
                <a:tc>
                  <a:txBody>
                    <a:bodyPr/>
                    <a:lstStyle/>
                    <a:p>
                      <a:pPr algn="ctr" latinLnBrk="1"/>
                      <a:r>
                        <a:rPr lang="ko-KR" altLang="en-US" dirty="0">
                          <a:solidFill>
                            <a:schemeClr val="tx1">
                              <a:lumMod val="75000"/>
                              <a:lumOff val="25000"/>
                            </a:schemeClr>
                          </a:solidFill>
                        </a:rPr>
                        <a:t>진법</a:t>
                      </a:r>
                    </a:p>
                  </a:txBody>
                  <a:tcPr>
                    <a:lnR w="12700" cap="flat" cmpd="sng" algn="ctr">
                      <a:solidFill>
                        <a:schemeClr val="bg1">
                          <a:lumMod val="65000"/>
                        </a:schemeClr>
                      </a:solidFill>
                      <a:prstDash val="solid"/>
                      <a:round/>
                      <a:headEnd type="none" w="med" len="med"/>
                      <a:tailEnd type="none" w="med" len="med"/>
                    </a:lnR>
                    <a:solidFill>
                      <a:srgbClr val="CCECFF"/>
                    </a:solidFill>
                  </a:tcPr>
                </a:tc>
                <a:tc>
                  <a:txBody>
                    <a:bodyPr/>
                    <a:lstStyle/>
                    <a:p>
                      <a:pPr algn="ctr" latinLnBrk="1"/>
                      <a:r>
                        <a:rPr lang="ko-KR" altLang="en-US" dirty="0">
                          <a:solidFill>
                            <a:schemeClr val="tx1">
                              <a:lumMod val="75000"/>
                              <a:lumOff val="25000"/>
                            </a:schemeClr>
                          </a:solidFill>
                        </a:rPr>
                        <a:t>범위</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solidFill>
                      <a:srgbClr val="CCECFF"/>
                    </a:solidFill>
                  </a:tcPr>
                </a:tc>
                <a:tc>
                  <a:txBody>
                    <a:bodyPr/>
                    <a:lstStyle/>
                    <a:p>
                      <a:pPr algn="ctr" latinLnBrk="1"/>
                      <a:r>
                        <a:rPr lang="ko-KR" altLang="en-US" dirty="0" err="1">
                          <a:solidFill>
                            <a:schemeClr val="tx1">
                              <a:lumMod val="75000"/>
                              <a:lumOff val="25000"/>
                            </a:schemeClr>
                          </a:solidFill>
                        </a:rPr>
                        <a:t>표현식</a:t>
                      </a:r>
                      <a:endParaRPr lang="ko-KR" altLang="en-US" dirty="0">
                        <a:solidFill>
                          <a:schemeClr val="tx1">
                            <a:lumMod val="75000"/>
                            <a:lumOff val="25000"/>
                          </a:schemeClr>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solidFill>
                      <a:srgbClr val="CCECFF"/>
                    </a:solidFill>
                  </a:tcPr>
                </a:tc>
                <a:tc>
                  <a:txBody>
                    <a:bodyPr/>
                    <a:lstStyle/>
                    <a:p>
                      <a:pPr algn="ctr" latinLnBrk="1"/>
                      <a:r>
                        <a:rPr lang="ko-KR" altLang="en-US" dirty="0">
                          <a:solidFill>
                            <a:schemeClr val="tx1">
                              <a:lumMod val="75000"/>
                              <a:lumOff val="25000"/>
                            </a:schemeClr>
                          </a:solidFill>
                        </a:rPr>
                        <a:t>사용 예</a:t>
                      </a:r>
                    </a:p>
                  </a:txBody>
                  <a:tcPr>
                    <a:lnL w="12700" cap="flat" cmpd="sng" algn="ctr">
                      <a:solidFill>
                        <a:schemeClr val="bg1">
                          <a:lumMod val="65000"/>
                        </a:schemeClr>
                      </a:solidFill>
                      <a:prstDash val="solid"/>
                      <a:round/>
                      <a:headEnd type="none" w="med" len="med"/>
                      <a:tailEnd type="none" w="med" len="med"/>
                    </a:lnL>
                    <a:solidFill>
                      <a:srgbClr val="CCECFF"/>
                    </a:solidFill>
                  </a:tcPr>
                </a:tc>
                <a:extLst>
                  <a:ext uri="{0D108BD9-81ED-4DB2-BD59-A6C34878D82A}">
                    <a16:rowId xmlns="" xmlns:a16="http://schemas.microsoft.com/office/drawing/2014/main" val="10000"/>
                  </a:ext>
                </a:extLst>
              </a:tr>
              <a:tr h="370840">
                <a:tc>
                  <a:txBody>
                    <a:bodyPr/>
                    <a:lstStyle/>
                    <a:p>
                      <a:pPr algn="ctr" latinLnBrk="1"/>
                      <a:r>
                        <a:rPr lang="en-US" altLang="ko-KR" dirty="0"/>
                        <a:t>2</a:t>
                      </a:r>
                      <a:r>
                        <a:rPr lang="ko-KR" altLang="en-US" dirty="0"/>
                        <a:t>진수</a:t>
                      </a:r>
                    </a:p>
                  </a:txBody>
                  <a:tcPr>
                    <a:lnR w="12700" cap="flat" cmpd="sng" algn="ctr">
                      <a:solidFill>
                        <a:schemeClr val="bg1">
                          <a:lumMod val="65000"/>
                        </a:schemeClr>
                      </a:solidFill>
                      <a:prstDash val="solid"/>
                      <a:round/>
                      <a:headEnd type="none" w="med" len="med"/>
                      <a:tailEnd type="none" w="med" len="med"/>
                    </a:lnR>
                  </a:tcPr>
                </a:tc>
                <a:tc>
                  <a:txBody>
                    <a:bodyPr/>
                    <a:lstStyle/>
                    <a:p>
                      <a:pPr latinLnBrk="1"/>
                      <a:r>
                        <a:rPr lang="en-US" altLang="ko-KR" dirty="0"/>
                        <a:t>0,</a:t>
                      </a:r>
                      <a:r>
                        <a:rPr lang="en-US" altLang="ko-KR" baseline="0" dirty="0"/>
                        <a:t> 1</a:t>
                      </a:r>
                      <a:endParaRPr lang="ko-KR" alt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algn="ctr" latinLnBrk="1"/>
                      <a:r>
                        <a:rPr lang="en-US" altLang="ko-KR" dirty="0"/>
                        <a:t>0b</a:t>
                      </a:r>
                      <a:endParaRPr lang="ko-KR" alt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atinLnBrk="1"/>
                      <a:r>
                        <a:rPr lang="en-US" altLang="ko-KR" dirty="0">
                          <a:solidFill>
                            <a:srgbClr val="FF0000"/>
                          </a:solidFill>
                        </a:rPr>
                        <a:t>0b</a:t>
                      </a:r>
                      <a:r>
                        <a:rPr lang="en-US" altLang="ko-KR" dirty="0"/>
                        <a:t>0100</a:t>
                      </a:r>
                      <a:r>
                        <a:rPr lang="en-US" altLang="ko-KR" baseline="0" dirty="0"/>
                        <a:t> 0001</a:t>
                      </a:r>
                      <a:endParaRPr lang="ko-KR" altLang="en-US" dirty="0"/>
                    </a:p>
                  </a:txBody>
                  <a:tcPr>
                    <a:lnL w="12700" cap="flat" cmpd="sng" algn="ctr">
                      <a:solidFill>
                        <a:schemeClr val="bg1">
                          <a:lumMod val="65000"/>
                        </a:schemeClr>
                      </a:solidFill>
                      <a:prstDash val="solid"/>
                      <a:round/>
                      <a:headEnd type="none" w="med" len="med"/>
                      <a:tailEnd type="none" w="med" len="med"/>
                    </a:lnL>
                  </a:tcPr>
                </a:tc>
                <a:extLst>
                  <a:ext uri="{0D108BD9-81ED-4DB2-BD59-A6C34878D82A}">
                    <a16:rowId xmlns="" xmlns:a16="http://schemas.microsoft.com/office/drawing/2014/main" val="10001"/>
                  </a:ext>
                </a:extLst>
              </a:tr>
              <a:tr h="370840">
                <a:tc>
                  <a:txBody>
                    <a:bodyPr/>
                    <a:lstStyle/>
                    <a:p>
                      <a:pPr algn="ctr" latinLnBrk="1"/>
                      <a:r>
                        <a:rPr lang="en-US" altLang="ko-KR" dirty="0"/>
                        <a:t>8</a:t>
                      </a:r>
                      <a:r>
                        <a:rPr lang="ko-KR" altLang="en-US" dirty="0"/>
                        <a:t>진수</a:t>
                      </a:r>
                    </a:p>
                  </a:txBody>
                  <a:tcPr>
                    <a:lnR w="12700" cap="flat" cmpd="sng" algn="ctr">
                      <a:solidFill>
                        <a:schemeClr val="bg1">
                          <a:lumMod val="65000"/>
                        </a:schemeClr>
                      </a:solidFill>
                      <a:prstDash val="solid"/>
                      <a:round/>
                      <a:headEnd type="none" w="med" len="med"/>
                      <a:tailEnd type="none" w="med" len="med"/>
                    </a:lnR>
                  </a:tcPr>
                </a:tc>
                <a:tc>
                  <a:txBody>
                    <a:bodyPr/>
                    <a:lstStyle/>
                    <a:p>
                      <a:pPr latinLnBrk="1"/>
                      <a:r>
                        <a:rPr lang="en-US" altLang="ko-KR" dirty="0"/>
                        <a:t>0 ~ 7</a:t>
                      </a:r>
                      <a:endParaRPr lang="ko-KR" alt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algn="ctr" latinLnBrk="1"/>
                      <a:r>
                        <a:rPr lang="en-US" altLang="ko-KR" dirty="0"/>
                        <a:t>0o</a:t>
                      </a:r>
                      <a:endParaRPr lang="ko-KR" alt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atinLnBrk="1"/>
                      <a:r>
                        <a:rPr lang="en-US" altLang="ko-KR" dirty="0">
                          <a:solidFill>
                            <a:srgbClr val="FF0000"/>
                          </a:solidFill>
                        </a:rPr>
                        <a:t>0o</a:t>
                      </a:r>
                      <a:r>
                        <a:rPr lang="en-US" altLang="ko-KR" dirty="0"/>
                        <a:t>101</a:t>
                      </a:r>
                      <a:endParaRPr lang="ko-KR" altLang="en-US" dirty="0"/>
                    </a:p>
                  </a:txBody>
                  <a:tcPr>
                    <a:lnL w="12700" cap="flat" cmpd="sng" algn="ctr">
                      <a:solidFill>
                        <a:schemeClr val="bg1">
                          <a:lumMod val="65000"/>
                        </a:schemeClr>
                      </a:solidFill>
                      <a:prstDash val="solid"/>
                      <a:round/>
                      <a:headEnd type="none" w="med" len="med"/>
                      <a:tailEnd type="none" w="med" len="med"/>
                    </a:lnL>
                  </a:tcPr>
                </a:tc>
                <a:extLst>
                  <a:ext uri="{0D108BD9-81ED-4DB2-BD59-A6C34878D82A}">
                    <a16:rowId xmlns="" xmlns:a16="http://schemas.microsoft.com/office/drawing/2014/main" val="10002"/>
                  </a:ext>
                </a:extLst>
              </a:tr>
              <a:tr h="370840">
                <a:tc>
                  <a:txBody>
                    <a:bodyPr/>
                    <a:lstStyle/>
                    <a:p>
                      <a:pPr algn="ctr" latinLnBrk="1"/>
                      <a:r>
                        <a:rPr lang="en-US" altLang="ko-KR" dirty="0"/>
                        <a:t>10</a:t>
                      </a:r>
                      <a:r>
                        <a:rPr lang="ko-KR" altLang="en-US" dirty="0"/>
                        <a:t>진수</a:t>
                      </a:r>
                    </a:p>
                  </a:txBody>
                  <a:tcPr>
                    <a:lnR w="12700" cap="flat" cmpd="sng" algn="ctr">
                      <a:solidFill>
                        <a:schemeClr val="bg1">
                          <a:lumMod val="65000"/>
                        </a:schemeClr>
                      </a:solidFill>
                      <a:prstDash val="solid"/>
                      <a:round/>
                      <a:headEnd type="none" w="med" len="med"/>
                      <a:tailEnd type="none" w="med" len="med"/>
                    </a:lnR>
                  </a:tcPr>
                </a:tc>
                <a:tc>
                  <a:txBody>
                    <a:bodyPr/>
                    <a:lstStyle/>
                    <a:p>
                      <a:pPr latinLnBrk="1"/>
                      <a:r>
                        <a:rPr lang="en-US" altLang="ko-KR" dirty="0"/>
                        <a:t>0 ~ 9</a:t>
                      </a:r>
                      <a:endParaRPr lang="ko-KR" alt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algn="ctr" latinLnBrk="1"/>
                      <a:endParaRPr lang="ko-KR" alt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atinLnBrk="1"/>
                      <a:r>
                        <a:rPr lang="en-US" altLang="ko-KR" dirty="0"/>
                        <a:t>65</a:t>
                      </a:r>
                      <a:endParaRPr lang="ko-KR" altLang="en-US" dirty="0"/>
                    </a:p>
                  </a:txBody>
                  <a:tcPr>
                    <a:lnL w="12700" cap="flat" cmpd="sng" algn="ctr">
                      <a:solidFill>
                        <a:schemeClr val="bg1">
                          <a:lumMod val="65000"/>
                        </a:schemeClr>
                      </a:solidFill>
                      <a:prstDash val="solid"/>
                      <a:round/>
                      <a:headEnd type="none" w="med" len="med"/>
                      <a:tailEnd type="none" w="med" len="med"/>
                    </a:lnL>
                  </a:tcPr>
                </a:tc>
                <a:extLst>
                  <a:ext uri="{0D108BD9-81ED-4DB2-BD59-A6C34878D82A}">
                    <a16:rowId xmlns="" xmlns:a16="http://schemas.microsoft.com/office/drawing/2014/main" val="10003"/>
                  </a:ext>
                </a:extLst>
              </a:tr>
              <a:tr h="370840">
                <a:tc>
                  <a:txBody>
                    <a:bodyPr/>
                    <a:lstStyle/>
                    <a:p>
                      <a:pPr algn="ctr" latinLnBrk="1"/>
                      <a:r>
                        <a:rPr lang="en-US" altLang="ko-KR" dirty="0"/>
                        <a:t>16</a:t>
                      </a:r>
                      <a:r>
                        <a:rPr lang="ko-KR" altLang="en-US" dirty="0"/>
                        <a:t>진수</a:t>
                      </a:r>
                    </a:p>
                  </a:txBody>
                  <a:tcPr>
                    <a:lnR w="12700" cap="flat" cmpd="sng" algn="ctr">
                      <a:solidFill>
                        <a:schemeClr val="bg1">
                          <a:lumMod val="65000"/>
                        </a:schemeClr>
                      </a:solidFill>
                      <a:prstDash val="solid"/>
                      <a:round/>
                      <a:headEnd type="none" w="med" len="med"/>
                      <a:tailEnd type="none" w="med" len="med"/>
                    </a:lnR>
                  </a:tcPr>
                </a:tc>
                <a:tc>
                  <a:txBody>
                    <a:bodyPr/>
                    <a:lstStyle/>
                    <a:p>
                      <a:pPr latinLnBrk="1"/>
                      <a:r>
                        <a:rPr lang="en-US" altLang="ko-KR" dirty="0"/>
                        <a:t>0 ~ 9, A</a:t>
                      </a:r>
                      <a:r>
                        <a:rPr lang="ko-KR" altLang="en-US" dirty="0"/>
                        <a:t> </a:t>
                      </a:r>
                      <a:r>
                        <a:rPr lang="en-US" altLang="ko-KR" dirty="0"/>
                        <a:t>~ F</a:t>
                      </a:r>
                      <a:endParaRPr lang="ko-KR" alt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algn="ctr" latinLnBrk="1"/>
                      <a:r>
                        <a:rPr lang="en-US" altLang="ko-KR" dirty="0"/>
                        <a:t>0x</a:t>
                      </a:r>
                      <a:endParaRPr lang="ko-KR" alt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atinLnBrk="1"/>
                      <a:r>
                        <a:rPr lang="en-US" altLang="ko-KR" dirty="0">
                          <a:solidFill>
                            <a:srgbClr val="FF0000"/>
                          </a:solidFill>
                        </a:rPr>
                        <a:t>0x</a:t>
                      </a:r>
                      <a:r>
                        <a:rPr lang="en-US" altLang="ko-KR" dirty="0"/>
                        <a:t>41</a:t>
                      </a:r>
                      <a:endParaRPr lang="ko-KR" altLang="en-US" dirty="0"/>
                    </a:p>
                  </a:txBody>
                  <a:tcPr>
                    <a:lnL w="12700" cap="flat" cmpd="sng" algn="ctr">
                      <a:solidFill>
                        <a:schemeClr val="bg1">
                          <a:lumMod val="65000"/>
                        </a:schemeClr>
                      </a:solidFill>
                      <a:prstDash val="solid"/>
                      <a:round/>
                      <a:headEnd type="none" w="med" len="med"/>
                      <a:tailEnd type="none" w="med" len="med"/>
                    </a:ln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451583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ko-KR" altLang="en-US" dirty="0"/>
              <a:t>예제</a:t>
            </a:r>
          </a:p>
        </p:txBody>
      </p:sp>
      <p:sp>
        <p:nvSpPr>
          <p:cNvPr id="5" name="내용 개체 틀 4"/>
          <p:cNvSpPr>
            <a:spLocks noGrp="1"/>
          </p:cNvSpPr>
          <p:nvPr>
            <p:ph idx="1"/>
          </p:nvPr>
        </p:nvSpPr>
        <p:spPr>
          <a:xfrm>
            <a:off x="955104" y="260648"/>
            <a:ext cx="8534400" cy="5267086"/>
          </a:xfrm>
        </p:spPr>
        <p:txBody>
          <a:bodyPr/>
          <a:lstStyle/>
          <a:p>
            <a:pPr marL="358775" lvl="1" indent="0">
              <a:buNone/>
            </a:pPr>
            <a:r>
              <a:rPr lang="en-US" altLang="ko-KR" sz="2800" b="1" dirty="0">
                <a:latin typeface="HY견고딕" panose="02030600000101010101" pitchFamily="18" charset="-127"/>
                <a:ea typeface="HY견고딕" panose="02030600000101010101" pitchFamily="18" charset="-127"/>
              </a:rPr>
              <a:t>print("2</a:t>
            </a:r>
            <a:r>
              <a:rPr lang="ko-KR" altLang="en-US" sz="2800" b="1" dirty="0">
                <a:latin typeface="HY견고딕" panose="02030600000101010101" pitchFamily="18" charset="-127"/>
                <a:ea typeface="HY견고딕" panose="02030600000101010101" pitchFamily="18" charset="-127"/>
              </a:rPr>
              <a:t>진수 </a:t>
            </a:r>
            <a:r>
              <a:rPr lang="en-US" altLang="ko-KR" sz="2800" b="1" dirty="0">
                <a:latin typeface="HY견고딕" panose="02030600000101010101" pitchFamily="18" charset="-127"/>
                <a:ea typeface="HY견고딕" panose="02030600000101010101" pitchFamily="18" charset="-127"/>
              </a:rPr>
              <a:t>: ",bin(0b01111011))</a:t>
            </a:r>
          </a:p>
          <a:p>
            <a:pPr marL="358775" lvl="1" indent="0">
              <a:buNone/>
            </a:pPr>
            <a:r>
              <a:rPr lang="en-US" altLang="ko-KR" sz="2800" b="1" dirty="0">
                <a:latin typeface="HY견고딕" panose="02030600000101010101" pitchFamily="18" charset="-127"/>
                <a:ea typeface="HY견고딕" panose="02030600000101010101" pitchFamily="18" charset="-127"/>
              </a:rPr>
              <a:t>print("8</a:t>
            </a:r>
            <a:r>
              <a:rPr lang="ko-KR" altLang="en-US" sz="2800" b="1" dirty="0">
                <a:latin typeface="HY견고딕" panose="02030600000101010101" pitchFamily="18" charset="-127"/>
                <a:ea typeface="HY견고딕" panose="02030600000101010101" pitchFamily="18" charset="-127"/>
              </a:rPr>
              <a:t>진수 </a:t>
            </a:r>
            <a:r>
              <a:rPr lang="en-US" altLang="ko-KR" sz="2800" b="1" dirty="0">
                <a:latin typeface="HY견고딕" panose="02030600000101010101" pitchFamily="18" charset="-127"/>
                <a:ea typeface="HY견고딕" panose="02030600000101010101" pitchFamily="18" charset="-127"/>
              </a:rPr>
              <a:t>: ",</a:t>
            </a:r>
            <a:r>
              <a:rPr lang="en-US" altLang="ko-KR" sz="2800" b="1" dirty="0" err="1">
                <a:latin typeface="HY견고딕" panose="02030600000101010101" pitchFamily="18" charset="-127"/>
                <a:ea typeface="HY견고딕" panose="02030600000101010101" pitchFamily="18" charset="-127"/>
              </a:rPr>
              <a:t>oct</a:t>
            </a:r>
            <a:r>
              <a:rPr lang="en-US" altLang="ko-KR" sz="2800" b="1" dirty="0">
                <a:latin typeface="HY견고딕" panose="02030600000101010101" pitchFamily="18" charset="-127"/>
                <a:ea typeface="HY견고딕" panose="02030600000101010101" pitchFamily="18" charset="-127"/>
              </a:rPr>
              <a:t>(0b01111011))</a:t>
            </a:r>
          </a:p>
          <a:p>
            <a:pPr marL="358775" lvl="1" indent="0">
              <a:buNone/>
            </a:pPr>
            <a:r>
              <a:rPr lang="en-US" altLang="ko-KR" sz="2800" b="1" dirty="0">
                <a:latin typeface="HY견고딕" panose="02030600000101010101" pitchFamily="18" charset="-127"/>
                <a:ea typeface="HY견고딕" panose="02030600000101010101" pitchFamily="18" charset="-127"/>
              </a:rPr>
              <a:t>print("16</a:t>
            </a:r>
            <a:r>
              <a:rPr lang="ko-KR" altLang="en-US" sz="2800" b="1" dirty="0">
                <a:latin typeface="HY견고딕" panose="02030600000101010101" pitchFamily="18" charset="-127"/>
                <a:ea typeface="HY견고딕" panose="02030600000101010101" pitchFamily="18" charset="-127"/>
              </a:rPr>
              <a:t>진수 </a:t>
            </a:r>
            <a:r>
              <a:rPr lang="en-US" altLang="ko-KR" sz="2800" b="1" dirty="0">
                <a:latin typeface="HY견고딕" panose="02030600000101010101" pitchFamily="18" charset="-127"/>
                <a:ea typeface="HY견고딕" panose="02030600000101010101" pitchFamily="18" charset="-127"/>
              </a:rPr>
              <a:t>: ",hex(0b01111011))</a:t>
            </a:r>
          </a:p>
          <a:p>
            <a:pPr marL="358775" lvl="1" indent="0">
              <a:buNone/>
            </a:pPr>
            <a:r>
              <a:rPr lang="en-US" altLang="ko-KR" sz="2800" b="1" dirty="0">
                <a:latin typeface="HY견고딕" panose="02030600000101010101" pitchFamily="18" charset="-127"/>
                <a:ea typeface="HY견고딕" panose="02030600000101010101" pitchFamily="18" charset="-127"/>
              </a:rPr>
              <a:t>print("10</a:t>
            </a:r>
            <a:r>
              <a:rPr lang="ko-KR" altLang="en-US" sz="2800" b="1" dirty="0">
                <a:latin typeface="HY견고딕" panose="02030600000101010101" pitchFamily="18" charset="-127"/>
                <a:ea typeface="HY견고딕" panose="02030600000101010101" pitchFamily="18" charset="-127"/>
              </a:rPr>
              <a:t>진수 </a:t>
            </a:r>
            <a:r>
              <a:rPr lang="en-US" altLang="ko-KR" sz="2800" b="1" dirty="0">
                <a:latin typeface="HY견고딕" panose="02030600000101010101" pitchFamily="18" charset="-127"/>
                <a:ea typeface="HY견고딕" panose="02030600000101010101" pitchFamily="18" charset="-127"/>
              </a:rPr>
              <a:t>: ",0b01111011)</a:t>
            </a:r>
          </a:p>
        </p:txBody>
      </p:sp>
    </p:spTree>
    <p:extLst>
      <p:ext uri="{BB962C8B-B14F-4D97-AF65-F5344CB8AC3E}">
        <p14:creationId xmlns:p14="http://schemas.microsoft.com/office/powerpoint/2010/main" val="2462185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a:xfrm>
            <a:off x="859187" y="2996952"/>
            <a:ext cx="8630317" cy="3312368"/>
          </a:xfrm>
        </p:spPr>
        <p:txBody>
          <a:bodyPr/>
          <a:lstStyle/>
          <a:p>
            <a:pPr lvl="1">
              <a:buNone/>
            </a:pPr>
            <a:r>
              <a:rPr lang="en-US" altLang="ko-KR" sz="2400" b="1"/>
              <a:t> </a:t>
            </a:r>
          </a:p>
        </p:txBody>
      </p:sp>
      <p:sp>
        <p:nvSpPr>
          <p:cNvPr id="1031" name="Line 7"/>
          <p:cNvSpPr>
            <a:spLocks noChangeShapeType="1"/>
          </p:cNvSpPr>
          <p:nvPr/>
        </p:nvSpPr>
        <p:spPr>
          <a:xfrm>
            <a:off x="1322520" y="3414713"/>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1052513"/>
            <a:ext cx="0" cy="5029200"/>
          </a:xfrm>
          <a:prstGeom prst="line">
            <a:avLst/>
          </a:prstGeom>
          <a:noFill/>
          <a:ln w="9525">
            <a:solidFill>
              <a:schemeClr val="bg1"/>
            </a:solidFill>
            <a:prstDash val="dashDot"/>
            <a:miter/>
          </a:ln>
          <a:effectLst/>
        </p:spPr>
        <p:txBody>
          <a:bodyPr wrap="none"/>
          <a:lstStyle/>
          <a:p>
            <a:endParaRPr lang="ko-KR" altLang="en-US"/>
          </a:p>
        </p:txBody>
      </p:sp>
      <p:sp>
        <p:nvSpPr>
          <p:cNvPr id="3" name="제목 2"/>
          <p:cNvSpPr>
            <a:spLocks noGrp="1"/>
          </p:cNvSpPr>
          <p:nvPr>
            <p:ph type="title"/>
          </p:nvPr>
        </p:nvSpPr>
        <p:spPr/>
        <p:txBody>
          <a:bodyPr/>
          <a:lstStyle/>
          <a:p>
            <a:pPr lvl="0"/>
            <a:r>
              <a:rPr lang="en-US" altLang="ko-KR"/>
              <a:t> </a:t>
            </a:r>
            <a:r>
              <a:rPr lang="ko-KR" altLang="en-US"/>
              <a:t>서식 문자</a:t>
            </a:r>
          </a:p>
        </p:txBody>
      </p:sp>
      <p:graphicFrame>
        <p:nvGraphicFramePr>
          <p:cNvPr id="7" name="Group 112"/>
          <p:cNvGraphicFramePr>
            <a:graphicFrameLocks noGrp="1"/>
          </p:cNvGraphicFramePr>
          <p:nvPr>
            <p:extLst>
              <p:ext uri="{D42A27DB-BD31-4B8C-83A1-F6EECF244321}">
                <p14:modId xmlns:p14="http://schemas.microsoft.com/office/powerpoint/2010/main" val="2993389810"/>
              </p:ext>
            </p:extLst>
          </p:nvPr>
        </p:nvGraphicFramePr>
        <p:xfrm>
          <a:off x="779628" y="1700808"/>
          <a:ext cx="7697787" cy="2972760"/>
        </p:xfrm>
        <a:graphic>
          <a:graphicData uri="http://schemas.openxmlformats.org/drawingml/2006/table">
            <a:tbl>
              <a:tblPr>
                <a:tableStyleId>{68D230F3-CF80-4859-8CE7-A43EE81993B5}</a:tableStyleId>
              </a:tblPr>
              <a:tblGrid>
                <a:gridCol w="1924447">
                  <a:extLst>
                    <a:ext uri="{9D8B030D-6E8A-4147-A177-3AD203B41FA5}">
                      <a16:colId xmlns="" xmlns:a16="http://schemas.microsoft.com/office/drawing/2014/main" val="20000"/>
                    </a:ext>
                  </a:extLst>
                </a:gridCol>
                <a:gridCol w="5773340">
                  <a:extLst>
                    <a:ext uri="{9D8B030D-6E8A-4147-A177-3AD203B41FA5}">
                      <a16:colId xmlns="" xmlns:a16="http://schemas.microsoft.com/office/drawing/2014/main" val="20001"/>
                    </a:ext>
                  </a:extLst>
                </a:gridCol>
              </a:tblGrid>
              <a:tr h="425237">
                <a:tc>
                  <a:txBody>
                    <a:bodyPr/>
                    <a:lstStyle/>
                    <a:p>
                      <a:pPr marL="0" lvl="0" indent="0" algn="ctr" defTabSz="1440180" latinLnBrk="1" hangingPunct="1">
                        <a:lnSpc>
                          <a:spcPct val="100000"/>
                        </a:lnSpc>
                        <a:spcBef>
                          <a:spcPct val="20000"/>
                        </a:spcBef>
                        <a:spcAft>
                          <a:spcPct val="0"/>
                        </a:spcAft>
                        <a:buFont typeface="Wingdings"/>
                        <a:buNone/>
                      </a:pPr>
                      <a:r>
                        <a:rPr lang="ko-KR" altLang="en-US" sz="1800" b="1" dirty="0"/>
                        <a:t>서식</a:t>
                      </a:r>
                      <a:r>
                        <a:rPr lang="en-US" altLang="ko-KR" sz="1800" b="1" dirty="0"/>
                        <a:t>(</a:t>
                      </a:r>
                      <a:r>
                        <a:rPr lang="ko-KR" altLang="en-US" sz="1800" b="1" dirty="0"/>
                        <a:t>제어</a:t>
                      </a:r>
                      <a:r>
                        <a:rPr lang="en-US" altLang="ko-KR" sz="1800" b="1" dirty="0"/>
                        <a:t>)</a:t>
                      </a:r>
                      <a:r>
                        <a:rPr lang="ko-KR" altLang="en-US" sz="1800" b="1" dirty="0"/>
                        <a:t>문자</a:t>
                      </a:r>
                      <a:endParaRPr lang="ko-KR" altLang="en-US" sz="1800" b="1" i="0" dirty="0">
                        <a:solidFill>
                          <a:schemeClr val="bg1"/>
                        </a:solidFill>
                        <a:latin typeface="굴림"/>
                        <a:ea typeface="굴림"/>
                      </a:endParaRPr>
                    </a:p>
                  </a:txBody>
                  <a:tcPr marL="99060" marR="99060" anchor="ctr" horzOverflow="overflow">
                    <a:lnT w="12700" cap="flat" cmpd="sng" algn="ctr">
                      <a:solidFill>
                        <a:srgbClr val="0070C0"/>
                      </a:solidFill>
                      <a:prstDash val="solid"/>
                      <a:round/>
                    </a:lnT>
                    <a:lnB w="12700" cap="flat" cmpd="sng" algn="ctr">
                      <a:solidFill>
                        <a:srgbClr val="0070C0"/>
                      </a:solidFill>
                      <a:prstDash val="solid"/>
                      <a:round/>
                    </a:lnB>
                  </a:tcPr>
                </a:tc>
                <a:tc>
                  <a:txBody>
                    <a:bodyPr/>
                    <a:lstStyle/>
                    <a:p>
                      <a:pPr marL="0" lvl="0" indent="0" algn="ctr" defTabSz="1440180" latinLnBrk="1" hangingPunct="1">
                        <a:lnSpc>
                          <a:spcPct val="100000"/>
                        </a:lnSpc>
                        <a:spcBef>
                          <a:spcPct val="20000"/>
                        </a:spcBef>
                        <a:spcAft>
                          <a:spcPct val="0"/>
                        </a:spcAft>
                        <a:buFont typeface="Wingdings"/>
                        <a:buNone/>
                      </a:pPr>
                      <a:r>
                        <a:rPr lang="ko-KR" altLang="en-US" sz="1800" b="1" dirty="0"/>
                        <a:t>출  </a:t>
                      </a:r>
                      <a:r>
                        <a:rPr lang="ko-KR" altLang="en-US" sz="1800" b="1" dirty="0" err="1"/>
                        <a:t>력</a:t>
                      </a:r>
                      <a:r>
                        <a:rPr lang="ko-KR" altLang="en-US" sz="1800" b="1" dirty="0"/>
                        <a:t>  결  과</a:t>
                      </a:r>
                      <a:endParaRPr lang="ko-KR" altLang="en-US" sz="1800" b="1" i="0" dirty="0">
                        <a:solidFill>
                          <a:schemeClr val="bg1"/>
                        </a:solidFill>
                        <a:latin typeface="굴림"/>
                        <a:ea typeface="굴림"/>
                      </a:endParaRPr>
                    </a:p>
                  </a:txBody>
                  <a:tcPr marL="99060" marR="99060" anchor="ctr" horzOverflow="overflow">
                    <a:lnT w="12700" cap="flat" cmpd="sng" algn="ctr">
                      <a:solidFill>
                        <a:srgbClr val="0070C0"/>
                      </a:solidFill>
                      <a:prstDash val="solid"/>
                      <a:round/>
                    </a:lnT>
                    <a:lnB w="12700" cap="flat" cmpd="sng" algn="ctr">
                      <a:solidFill>
                        <a:srgbClr val="0070C0"/>
                      </a:solidFill>
                      <a:prstDash val="solid"/>
                      <a:round/>
                    </a:lnB>
                  </a:tcPr>
                </a:tc>
                <a:extLst>
                  <a:ext uri="{0D108BD9-81ED-4DB2-BD59-A6C34878D82A}">
                    <a16:rowId xmlns="" xmlns:a16="http://schemas.microsoft.com/office/drawing/2014/main" val="10000"/>
                  </a:ext>
                </a:extLst>
              </a:tr>
              <a:tr h="423937">
                <a:tc>
                  <a:txBody>
                    <a:bodyPr/>
                    <a:lstStyle/>
                    <a:p>
                      <a:pPr marL="0" lvl="0" indent="0" algn="ctr" defTabSz="1440180" latinLnBrk="1" hangingPunct="1">
                        <a:lnSpc>
                          <a:spcPct val="100000"/>
                        </a:lnSpc>
                        <a:spcBef>
                          <a:spcPct val="20000"/>
                        </a:spcBef>
                        <a:spcAft>
                          <a:spcPct val="0"/>
                        </a:spcAft>
                        <a:buFont typeface="Wingdings"/>
                        <a:buNone/>
                      </a:pPr>
                      <a:r>
                        <a:rPr lang="en-US" altLang="ko-KR" sz="1800" b="1" dirty="0">
                          <a:solidFill>
                            <a:schemeClr val="tx1"/>
                          </a:solidFill>
                        </a:rPr>
                        <a:t>%d</a:t>
                      </a:r>
                      <a:endParaRPr lang="en-US" altLang="ko-KR" sz="1800" b="1" i="0" dirty="0">
                        <a:solidFill>
                          <a:schemeClr val="tx1"/>
                        </a:solidFill>
                        <a:latin typeface="굴림"/>
                        <a:ea typeface="굴림"/>
                      </a:endParaRPr>
                    </a:p>
                  </a:txBody>
                  <a:tcPr marL="99060" marR="99060" anchor="ctr" horzOverflow="overflow">
                    <a:lnT w="12700" cap="flat" cmpd="sng" algn="ctr">
                      <a:solidFill>
                        <a:srgbClr val="0070C0"/>
                      </a:solidFill>
                      <a:prstDash val="solid"/>
                      <a:round/>
                    </a:lnT>
                  </a:tcPr>
                </a:tc>
                <a:tc>
                  <a:txBody>
                    <a:bodyPr/>
                    <a:lstStyle/>
                    <a:p>
                      <a:pPr marL="0" lvl="0" indent="0" algn="l" defTabSz="1440180" latinLnBrk="1" hangingPunct="1">
                        <a:lnSpc>
                          <a:spcPct val="100000"/>
                        </a:lnSpc>
                        <a:spcBef>
                          <a:spcPct val="20000"/>
                        </a:spcBef>
                        <a:spcAft>
                          <a:spcPct val="0"/>
                        </a:spcAft>
                        <a:buFont typeface="Wingdings"/>
                        <a:buNone/>
                      </a:pPr>
                      <a:r>
                        <a:rPr lang="en-US" altLang="ko-KR" sz="1800" b="1" dirty="0">
                          <a:solidFill>
                            <a:schemeClr val="tx1"/>
                          </a:solidFill>
                        </a:rPr>
                        <a:t>10</a:t>
                      </a:r>
                      <a:r>
                        <a:rPr lang="ko-KR" altLang="en-US" sz="1800" b="1" dirty="0">
                          <a:solidFill>
                            <a:schemeClr val="tx1"/>
                          </a:solidFill>
                        </a:rPr>
                        <a:t>진 정수</a:t>
                      </a:r>
                      <a:endParaRPr lang="ko-KR" altLang="en-US" sz="1800" b="1" i="0" dirty="0">
                        <a:solidFill>
                          <a:schemeClr val="tx1"/>
                        </a:solidFill>
                        <a:latin typeface="굴림"/>
                        <a:ea typeface="굴림"/>
                      </a:endParaRPr>
                    </a:p>
                  </a:txBody>
                  <a:tcPr marL="99060" marR="99060" anchor="ctr" horzOverflow="overflow">
                    <a:lnT w="12700" cap="flat" cmpd="sng" algn="ctr">
                      <a:solidFill>
                        <a:srgbClr val="0070C0"/>
                      </a:solidFill>
                      <a:prstDash val="solid"/>
                      <a:round/>
                    </a:lnT>
                  </a:tcPr>
                </a:tc>
                <a:extLst>
                  <a:ext uri="{0D108BD9-81ED-4DB2-BD59-A6C34878D82A}">
                    <a16:rowId xmlns="" xmlns:a16="http://schemas.microsoft.com/office/drawing/2014/main" val="10001"/>
                  </a:ext>
                </a:extLst>
              </a:tr>
              <a:tr h="426538">
                <a:tc>
                  <a:txBody>
                    <a:bodyPr/>
                    <a:lstStyle/>
                    <a:p>
                      <a:pPr marL="0" lvl="0" indent="0" algn="ctr" defTabSz="1440180" latinLnBrk="1" hangingPunct="1">
                        <a:lnSpc>
                          <a:spcPct val="100000"/>
                        </a:lnSpc>
                        <a:spcBef>
                          <a:spcPct val="20000"/>
                        </a:spcBef>
                        <a:spcAft>
                          <a:spcPct val="0"/>
                        </a:spcAft>
                        <a:buFont typeface="Wingdings"/>
                        <a:buNone/>
                      </a:pPr>
                      <a:r>
                        <a:rPr lang="en-US" altLang="ko-KR" sz="1800" b="1">
                          <a:solidFill>
                            <a:schemeClr val="tx1"/>
                          </a:solidFill>
                        </a:rPr>
                        <a:t>%o</a:t>
                      </a:r>
                      <a:endParaRPr lang="en-US" altLang="ko-KR" sz="1800" b="1" i="0">
                        <a:solidFill>
                          <a:schemeClr val="tx1"/>
                        </a:solidFill>
                        <a:latin typeface="굴림"/>
                        <a:ea typeface="굴림"/>
                      </a:endParaRPr>
                    </a:p>
                  </a:txBody>
                  <a:tcPr marL="99060" marR="99060" anchor="ctr" horzOverflow="overflow"/>
                </a:tc>
                <a:tc>
                  <a:txBody>
                    <a:bodyPr/>
                    <a:lstStyle/>
                    <a:p>
                      <a:pPr marL="0" lvl="0" indent="0" algn="l" defTabSz="1440180" latinLnBrk="1" hangingPunct="1">
                        <a:lnSpc>
                          <a:spcPct val="100000"/>
                        </a:lnSpc>
                        <a:spcBef>
                          <a:spcPct val="20000"/>
                        </a:spcBef>
                        <a:spcAft>
                          <a:spcPct val="0"/>
                        </a:spcAft>
                        <a:buFont typeface="Wingdings"/>
                        <a:buNone/>
                      </a:pPr>
                      <a:r>
                        <a:rPr lang="en-US" altLang="ko-KR" sz="1800" b="1">
                          <a:solidFill>
                            <a:schemeClr val="tx1"/>
                          </a:solidFill>
                        </a:rPr>
                        <a:t>8</a:t>
                      </a:r>
                      <a:r>
                        <a:rPr lang="ko-KR" altLang="en-US" sz="1800" b="1">
                          <a:solidFill>
                            <a:schemeClr val="tx1"/>
                          </a:solidFill>
                        </a:rPr>
                        <a:t>진 정수</a:t>
                      </a:r>
                      <a:endParaRPr lang="ko-KR" altLang="en-US" sz="1800" b="1" i="0">
                        <a:solidFill>
                          <a:schemeClr val="tx1"/>
                        </a:solidFill>
                        <a:latin typeface="굴림"/>
                        <a:ea typeface="굴림"/>
                      </a:endParaRPr>
                    </a:p>
                  </a:txBody>
                  <a:tcPr marL="99060" marR="99060" anchor="ctr" horzOverflow="overflow"/>
                </a:tc>
                <a:extLst>
                  <a:ext uri="{0D108BD9-81ED-4DB2-BD59-A6C34878D82A}">
                    <a16:rowId xmlns="" xmlns:a16="http://schemas.microsoft.com/office/drawing/2014/main" val="10002"/>
                  </a:ext>
                </a:extLst>
              </a:tr>
              <a:tr h="423937">
                <a:tc>
                  <a:txBody>
                    <a:bodyPr/>
                    <a:lstStyle/>
                    <a:p>
                      <a:pPr marL="0" lvl="0" indent="0" algn="ctr" defTabSz="1440180" latinLnBrk="1" hangingPunct="1">
                        <a:lnSpc>
                          <a:spcPct val="100000"/>
                        </a:lnSpc>
                        <a:spcBef>
                          <a:spcPct val="20000"/>
                        </a:spcBef>
                        <a:spcAft>
                          <a:spcPct val="0"/>
                        </a:spcAft>
                        <a:buFont typeface="Wingdings"/>
                        <a:buNone/>
                      </a:pPr>
                      <a:r>
                        <a:rPr lang="en-US" altLang="ko-KR" sz="1800" b="1">
                          <a:solidFill>
                            <a:schemeClr val="tx1"/>
                          </a:solidFill>
                        </a:rPr>
                        <a:t>%x</a:t>
                      </a:r>
                      <a:endParaRPr lang="en-US" altLang="ko-KR" sz="1800" b="1" i="0">
                        <a:solidFill>
                          <a:schemeClr val="tx1"/>
                        </a:solidFill>
                        <a:latin typeface="굴림"/>
                        <a:ea typeface="굴림"/>
                      </a:endParaRPr>
                    </a:p>
                  </a:txBody>
                  <a:tcPr marL="99060" marR="99060" anchor="ctr" horzOverflow="overflow"/>
                </a:tc>
                <a:tc>
                  <a:txBody>
                    <a:bodyPr/>
                    <a:lstStyle/>
                    <a:p>
                      <a:pPr marL="0" lvl="0" indent="0" algn="l" defTabSz="1440180" latinLnBrk="1" hangingPunct="1">
                        <a:lnSpc>
                          <a:spcPct val="100000"/>
                        </a:lnSpc>
                        <a:spcBef>
                          <a:spcPct val="20000"/>
                        </a:spcBef>
                        <a:spcAft>
                          <a:spcPct val="0"/>
                        </a:spcAft>
                        <a:buFont typeface="Wingdings"/>
                        <a:buNone/>
                      </a:pPr>
                      <a:r>
                        <a:rPr lang="en-US" altLang="ko-KR" sz="1800" b="1" dirty="0">
                          <a:solidFill>
                            <a:schemeClr val="tx1"/>
                          </a:solidFill>
                        </a:rPr>
                        <a:t>16</a:t>
                      </a:r>
                      <a:r>
                        <a:rPr lang="ko-KR" altLang="en-US" sz="1800" b="1" dirty="0">
                          <a:solidFill>
                            <a:schemeClr val="tx1"/>
                          </a:solidFill>
                        </a:rPr>
                        <a:t>진 정수</a:t>
                      </a:r>
                      <a:endParaRPr lang="ko-KR" altLang="en-US" sz="1800" b="1" i="0" dirty="0">
                        <a:solidFill>
                          <a:schemeClr val="tx1"/>
                        </a:solidFill>
                        <a:latin typeface="굴림"/>
                        <a:ea typeface="굴림"/>
                      </a:endParaRPr>
                    </a:p>
                  </a:txBody>
                  <a:tcPr marL="99060" marR="99060" anchor="ctr" horzOverflow="overflow"/>
                </a:tc>
                <a:extLst>
                  <a:ext uri="{0D108BD9-81ED-4DB2-BD59-A6C34878D82A}">
                    <a16:rowId xmlns="" xmlns:a16="http://schemas.microsoft.com/office/drawing/2014/main" val="10003"/>
                  </a:ext>
                </a:extLst>
              </a:tr>
              <a:tr h="423937">
                <a:tc>
                  <a:txBody>
                    <a:bodyPr/>
                    <a:lstStyle/>
                    <a:p>
                      <a:pPr marL="0" lvl="0" indent="0" algn="ctr" defTabSz="1440180" latinLnBrk="1" hangingPunct="1">
                        <a:lnSpc>
                          <a:spcPct val="100000"/>
                        </a:lnSpc>
                        <a:spcBef>
                          <a:spcPct val="20000"/>
                        </a:spcBef>
                        <a:spcAft>
                          <a:spcPct val="0"/>
                        </a:spcAft>
                        <a:buFont typeface="Wingdings"/>
                        <a:buNone/>
                      </a:pPr>
                      <a:r>
                        <a:rPr lang="en-US" altLang="ko-KR" sz="1800" b="1">
                          <a:solidFill>
                            <a:schemeClr val="tx1"/>
                          </a:solidFill>
                        </a:rPr>
                        <a:t>%f</a:t>
                      </a:r>
                      <a:endParaRPr lang="en-US" altLang="ko-KR" sz="1800" b="1" i="0">
                        <a:solidFill>
                          <a:schemeClr val="tx1"/>
                        </a:solidFill>
                        <a:latin typeface="굴림"/>
                        <a:ea typeface="굴림"/>
                      </a:endParaRPr>
                    </a:p>
                  </a:txBody>
                  <a:tcPr marL="99060" marR="99060" anchor="ctr" horzOverflow="overflow"/>
                </a:tc>
                <a:tc>
                  <a:txBody>
                    <a:bodyPr/>
                    <a:lstStyle/>
                    <a:p>
                      <a:pPr marL="0" lvl="0" indent="0" algn="l" defTabSz="1440180" latinLnBrk="1" hangingPunct="1">
                        <a:lnSpc>
                          <a:spcPct val="100000"/>
                        </a:lnSpc>
                        <a:spcBef>
                          <a:spcPct val="20000"/>
                        </a:spcBef>
                        <a:spcAft>
                          <a:spcPct val="0"/>
                        </a:spcAft>
                        <a:buFont typeface="Wingdings"/>
                        <a:buNone/>
                      </a:pPr>
                      <a:r>
                        <a:rPr lang="ko-KR" altLang="en-US" sz="1800" b="1" i="0">
                          <a:solidFill>
                            <a:schemeClr val="tx1"/>
                          </a:solidFill>
                          <a:latin typeface="+mn-lt"/>
                          <a:ea typeface="+mn-ea"/>
                          <a:cs typeface="+mn-cs"/>
                        </a:rPr>
                        <a:t>실수</a:t>
                      </a:r>
                      <a:r>
                        <a:rPr lang="en-US" altLang="ko-KR" sz="1800" b="1" i="0">
                          <a:solidFill>
                            <a:schemeClr val="tx1"/>
                          </a:solidFill>
                          <a:latin typeface="+mn-lt"/>
                          <a:ea typeface="+mn-ea"/>
                          <a:cs typeface="+mn-cs"/>
                        </a:rPr>
                        <a:t>(</a:t>
                      </a:r>
                      <a:r>
                        <a:rPr lang="ko-KR" altLang="en-US" sz="1800" b="1" i="0">
                          <a:solidFill>
                            <a:schemeClr val="tx1"/>
                          </a:solidFill>
                          <a:latin typeface="+mn-lt"/>
                          <a:ea typeface="+mn-ea"/>
                          <a:cs typeface="+mn-cs"/>
                        </a:rPr>
                        <a:t>소수점이 붙은 수</a:t>
                      </a:r>
                      <a:r>
                        <a:rPr lang="en-US" altLang="ko-KR" sz="1800" b="1" i="0">
                          <a:solidFill>
                            <a:schemeClr val="tx1"/>
                          </a:solidFill>
                          <a:latin typeface="+mn-lt"/>
                          <a:ea typeface="+mn-ea"/>
                          <a:cs typeface="+mn-cs"/>
                        </a:rPr>
                        <a:t>)</a:t>
                      </a:r>
                      <a:endParaRPr lang="ko-KR" altLang="en-US" sz="1800" b="1" i="0">
                        <a:solidFill>
                          <a:schemeClr val="tx1"/>
                        </a:solidFill>
                        <a:latin typeface="굴림"/>
                        <a:ea typeface="굴림"/>
                      </a:endParaRPr>
                    </a:p>
                  </a:txBody>
                  <a:tcPr marL="99060" marR="99060" anchor="ctr" horzOverflow="overflow"/>
                </a:tc>
                <a:extLst>
                  <a:ext uri="{0D108BD9-81ED-4DB2-BD59-A6C34878D82A}">
                    <a16:rowId xmlns="" xmlns:a16="http://schemas.microsoft.com/office/drawing/2014/main" val="10004"/>
                  </a:ext>
                </a:extLst>
              </a:tr>
              <a:tr h="423937">
                <a:tc>
                  <a:txBody>
                    <a:bodyPr/>
                    <a:lstStyle/>
                    <a:p>
                      <a:pPr marL="0" lvl="0" indent="0" algn="ctr" defTabSz="1440180" latinLnBrk="1" hangingPunct="1">
                        <a:lnSpc>
                          <a:spcPct val="100000"/>
                        </a:lnSpc>
                        <a:spcBef>
                          <a:spcPct val="20000"/>
                        </a:spcBef>
                        <a:spcAft>
                          <a:spcPct val="0"/>
                        </a:spcAft>
                        <a:buFont typeface="Wingdings"/>
                        <a:buNone/>
                      </a:pPr>
                      <a:r>
                        <a:rPr lang="en-US" altLang="ko-KR" sz="1800" b="1">
                          <a:solidFill>
                            <a:schemeClr val="tx1"/>
                          </a:solidFill>
                        </a:rPr>
                        <a:t>%c</a:t>
                      </a:r>
                      <a:endParaRPr lang="en-US" altLang="ko-KR" sz="1800" b="1" i="0">
                        <a:solidFill>
                          <a:schemeClr val="tx1"/>
                        </a:solidFill>
                        <a:latin typeface="굴림"/>
                        <a:ea typeface="굴림"/>
                      </a:endParaRPr>
                    </a:p>
                  </a:txBody>
                  <a:tcPr marL="99060" marR="99060" anchor="ctr" horzOverflow="overflow"/>
                </a:tc>
                <a:tc>
                  <a:txBody>
                    <a:bodyPr/>
                    <a:lstStyle/>
                    <a:p>
                      <a:pPr marL="0" lvl="0" indent="0" algn="l" defTabSz="1440180" latinLnBrk="1" hangingPunct="1">
                        <a:lnSpc>
                          <a:spcPct val="100000"/>
                        </a:lnSpc>
                        <a:spcBef>
                          <a:spcPct val="20000"/>
                        </a:spcBef>
                        <a:spcAft>
                          <a:spcPct val="0"/>
                        </a:spcAft>
                        <a:buFont typeface="Wingdings"/>
                        <a:buNone/>
                      </a:pPr>
                      <a:r>
                        <a:rPr lang="ko-KR" altLang="en-US" sz="1800" b="1">
                          <a:solidFill>
                            <a:schemeClr val="tx1"/>
                          </a:solidFill>
                        </a:rPr>
                        <a:t>단일 문자</a:t>
                      </a:r>
                      <a:endParaRPr lang="en-US" altLang="ko-KR" sz="1800" b="1" i="0">
                        <a:solidFill>
                          <a:schemeClr val="tx1"/>
                        </a:solidFill>
                        <a:latin typeface="굴림"/>
                        <a:ea typeface="굴림"/>
                      </a:endParaRPr>
                    </a:p>
                  </a:txBody>
                  <a:tcPr marL="99060" marR="99060" anchor="ctr" horzOverflow="overflow"/>
                </a:tc>
                <a:extLst>
                  <a:ext uri="{0D108BD9-81ED-4DB2-BD59-A6C34878D82A}">
                    <a16:rowId xmlns="" xmlns:a16="http://schemas.microsoft.com/office/drawing/2014/main" val="10005"/>
                  </a:ext>
                </a:extLst>
              </a:tr>
              <a:tr h="425237">
                <a:tc>
                  <a:txBody>
                    <a:bodyPr/>
                    <a:lstStyle/>
                    <a:p>
                      <a:pPr marL="0" lvl="0" indent="0" algn="ctr" defTabSz="1440180" latinLnBrk="1" hangingPunct="1">
                        <a:lnSpc>
                          <a:spcPct val="100000"/>
                        </a:lnSpc>
                        <a:spcBef>
                          <a:spcPct val="20000"/>
                        </a:spcBef>
                        <a:spcAft>
                          <a:spcPct val="0"/>
                        </a:spcAft>
                        <a:buFont typeface="Wingdings"/>
                        <a:buNone/>
                      </a:pPr>
                      <a:r>
                        <a:rPr lang="en-US" altLang="ko-KR" sz="1800" b="1">
                          <a:solidFill>
                            <a:schemeClr val="tx1"/>
                          </a:solidFill>
                        </a:rPr>
                        <a:t>%s</a:t>
                      </a:r>
                      <a:endParaRPr lang="en-US" altLang="ko-KR" sz="1800" b="1" i="0">
                        <a:solidFill>
                          <a:schemeClr val="tx1"/>
                        </a:solidFill>
                        <a:latin typeface="굴림"/>
                        <a:ea typeface="굴림"/>
                      </a:endParaRPr>
                    </a:p>
                  </a:txBody>
                  <a:tcPr marL="99060" marR="99060" anchor="ctr" horzOverflow="overflow"/>
                </a:tc>
                <a:tc>
                  <a:txBody>
                    <a:bodyPr/>
                    <a:lstStyle/>
                    <a:p>
                      <a:pPr marL="0" lvl="0" indent="0" algn="l" defTabSz="1440180" latinLnBrk="1" hangingPunct="1">
                        <a:lnSpc>
                          <a:spcPct val="100000"/>
                        </a:lnSpc>
                        <a:spcBef>
                          <a:spcPct val="20000"/>
                        </a:spcBef>
                        <a:spcAft>
                          <a:spcPct val="0"/>
                        </a:spcAft>
                        <a:buFont typeface="Wingdings"/>
                        <a:buNone/>
                      </a:pPr>
                      <a:r>
                        <a:rPr lang="ko-KR" altLang="en-US" sz="1800" b="1" dirty="0">
                          <a:solidFill>
                            <a:schemeClr val="tx1"/>
                          </a:solidFill>
                        </a:rPr>
                        <a:t>문자열</a:t>
                      </a:r>
                      <a:endParaRPr lang="en-US" altLang="ko-KR" sz="1800" b="1" i="0" dirty="0">
                        <a:solidFill>
                          <a:schemeClr val="tx1"/>
                        </a:solidFill>
                        <a:latin typeface="굴림"/>
                        <a:ea typeface="굴림"/>
                      </a:endParaRPr>
                    </a:p>
                  </a:txBody>
                  <a:tcPr marL="99060" marR="99060" anchor="ctr" horzOverflow="overflow"/>
                </a:tc>
                <a:extLst>
                  <a:ext uri="{0D108BD9-81ED-4DB2-BD59-A6C34878D82A}">
                    <a16:rowId xmlns="" xmlns:a16="http://schemas.microsoft.com/office/drawing/2014/main" val="10006"/>
                  </a:ext>
                </a:extLst>
              </a:tr>
            </a:tbl>
          </a:graphicData>
        </a:graphic>
      </p:graphicFrame>
      <p:sp>
        <p:nvSpPr>
          <p:cNvPr id="11" name="TextBox 10"/>
          <p:cNvSpPr txBox="1"/>
          <p:nvPr/>
        </p:nvSpPr>
        <p:spPr>
          <a:xfrm>
            <a:off x="476079" y="915978"/>
            <a:ext cx="8869409" cy="784830"/>
          </a:xfrm>
          <a:prstGeom prst="rect">
            <a:avLst/>
          </a:prstGeom>
          <a:noFill/>
        </p:spPr>
        <p:txBody>
          <a:bodyPr wrap="square">
            <a:spAutoFit/>
          </a:bodyPr>
          <a:lstStyle/>
          <a:p>
            <a:pPr algn="l"/>
            <a:r>
              <a:rPr lang="en-US" altLang="ko-KR" sz="1500" dirty="0"/>
              <a:t> </a:t>
            </a:r>
            <a:r>
              <a:rPr lang="ko-KR" altLang="en-US" sz="1500" dirty="0"/>
              <a:t>◈ 서식</a:t>
            </a:r>
            <a:r>
              <a:rPr lang="en-US" altLang="ko-KR" sz="1500" dirty="0"/>
              <a:t>(</a:t>
            </a:r>
            <a:r>
              <a:rPr lang="ko-KR" altLang="en-US" sz="1500" dirty="0"/>
              <a:t>제어</a:t>
            </a:r>
            <a:r>
              <a:rPr lang="en-US" altLang="ko-KR" sz="1500" dirty="0"/>
              <a:t>)</a:t>
            </a:r>
            <a:r>
              <a:rPr lang="ko-KR" altLang="en-US" sz="1500" dirty="0"/>
              <a:t>문자 란</a:t>
            </a:r>
            <a:r>
              <a:rPr lang="en-US" altLang="ko-KR" sz="1500" dirty="0"/>
              <a:t>?</a:t>
            </a:r>
          </a:p>
          <a:p>
            <a:pPr algn="l"/>
            <a:r>
              <a:rPr lang="en-US" altLang="ko-KR" sz="1500" dirty="0"/>
              <a:t> - </a:t>
            </a:r>
            <a:r>
              <a:rPr lang="ko-KR" altLang="en-US" sz="1500" dirty="0"/>
              <a:t>따옴표 밖의 자료</a:t>
            </a:r>
            <a:r>
              <a:rPr lang="en-US" altLang="ko-KR" sz="1500" dirty="0"/>
              <a:t>(</a:t>
            </a:r>
            <a:r>
              <a:rPr lang="ko-KR" altLang="en-US" sz="1500" dirty="0"/>
              <a:t>상수</a:t>
            </a:r>
            <a:r>
              <a:rPr lang="en-US" altLang="ko-KR" sz="1500" dirty="0"/>
              <a:t>,</a:t>
            </a:r>
            <a:r>
              <a:rPr lang="ko-KR" altLang="en-US" sz="1500" dirty="0"/>
              <a:t>변수</a:t>
            </a:r>
            <a:r>
              <a:rPr lang="en-US" altLang="ko-KR" sz="1500" dirty="0"/>
              <a:t>,</a:t>
            </a:r>
            <a:r>
              <a:rPr lang="ko-KR" altLang="en-US" sz="1500" dirty="0" err="1"/>
              <a:t>연산식</a:t>
            </a:r>
            <a:r>
              <a:rPr lang="en-US" altLang="ko-KR" sz="1500" dirty="0"/>
              <a:t>)</a:t>
            </a:r>
            <a:r>
              <a:rPr lang="ko-KR" altLang="en-US" sz="1500" dirty="0"/>
              <a:t>의 출력 위치와 형식을 정해주는 문자</a:t>
            </a:r>
          </a:p>
          <a:p>
            <a:pPr algn="l"/>
            <a:r>
              <a:rPr lang="en-US" altLang="ko-KR" sz="1500" dirty="0"/>
              <a:t>   -&gt; ‘%’ </a:t>
            </a:r>
            <a:r>
              <a:rPr lang="ko-KR" altLang="en-US" sz="1500" dirty="0"/>
              <a:t>문자와 알파벳 한 자로 구성됨</a:t>
            </a:r>
            <a:r>
              <a:rPr lang="en-US" altLang="ko-KR" sz="1500" dirty="0"/>
              <a:t>. </a:t>
            </a:r>
            <a:r>
              <a:rPr lang="ko-KR" altLang="en-US" sz="1500" dirty="0"/>
              <a:t>알파벳 한 글자가 무엇인지에 따라 자료의 표현방식이 정해짐</a:t>
            </a:r>
            <a:endParaRPr lang="en-US" altLang="ko-KR" sz="15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lvl="0"/>
            <a:r>
              <a:rPr lang="ko-KR" altLang="en-US"/>
              <a:t>예 제</a:t>
            </a:r>
            <a:endParaRPr lang="en-US" altLang="ko-KR"/>
          </a:p>
        </p:txBody>
      </p:sp>
      <p:sp>
        <p:nvSpPr>
          <p:cNvPr id="1027" name="Rectangle 3"/>
          <p:cNvSpPr>
            <a:spLocks noGrp="1" noChangeArrowheads="1"/>
          </p:cNvSpPr>
          <p:nvPr>
            <p:ph type="body" idx="1"/>
          </p:nvPr>
        </p:nvSpPr>
        <p:spPr>
          <a:xfrm>
            <a:off x="28600" y="822425"/>
            <a:ext cx="8568952" cy="5184576"/>
          </a:xfrm>
        </p:spPr>
        <p:txBody>
          <a:bodyPr/>
          <a:lstStyle/>
          <a:p>
            <a:pPr marL="0" indent="0">
              <a:buNone/>
            </a:pPr>
            <a:r>
              <a:rPr lang="en-US" altLang="ko-KR" sz="2400" dirty="0">
                <a:latin typeface="HY견고딕" panose="02030600000101010101" pitchFamily="18" charset="-127"/>
                <a:ea typeface="HY견고딕" panose="02030600000101010101" pitchFamily="18" charset="-127"/>
              </a:rPr>
              <a:t>print("%d" % 123)</a:t>
            </a:r>
          </a:p>
          <a:p>
            <a:pPr marL="0" indent="0">
              <a:buNone/>
            </a:pPr>
            <a:r>
              <a:rPr lang="en-US" altLang="ko-KR" sz="2400" dirty="0">
                <a:latin typeface="HY견고딕" panose="02030600000101010101" pitchFamily="18" charset="-127"/>
                <a:ea typeface="HY견고딕" panose="02030600000101010101" pitchFamily="18" charset="-127"/>
              </a:rPr>
              <a:t>#print("%d %d" % 123)</a:t>
            </a:r>
          </a:p>
          <a:p>
            <a:pPr marL="0" indent="0">
              <a:buNone/>
            </a:pPr>
            <a:r>
              <a:rPr lang="en-US" altLang="ko-KR" sz="2400" dirty="0">
                <a:latin typeface="HY견고딕" panose="02030600000101010101" pitchFamily="18" charset="-127"/>
                <a:ea typeface="HY견고딕" panose="02030600000101010101" pitchFamily="18" charset="-127"/>
              </a:rPr>
              <a:t>#print("%d " % (123 , 321))</a:t>
            </a:r>
          </a:p>
          <a:p>
            <a:pPr marL="0" indent="0">
              <a:buNone/>
            </a:pPr>
            <a:r>
              <a:rPr lang="en-US" altLang="ko-KR" sz="2400" dirty="0">
                <a:latin typeface="HY견고딕" panose="02030600000101010101" pitchFamily="18" charset="-127"/>
                <a:ea typeface="HY견고딕" panose="02030600000101010101" pitchFamily="18" charset="-127"/>
              </a:rPr>
              <a:t>print("%d %d " % (123 , 321)) </a:t>
            </a:r>
          </a:p>
          <a:p>
            <a:pPr marL="0" indent="0">
              <a:buNone/>
            </a:pPr>
            <a:r>
              <a:rPr lang="en-US" altLang="ko-KR" sz="2400" dirty="0">
                <a:latin typeface="HY견고딕" panose="02030600000101010101" pitchFamily="18" charset="-127"/>
                <a:ea typeface="HY견고딕" panose="02030600000101010101" pitchFamily="18" charset="-127"/>
              </a:rPr>
              <a:t>print("%d + %d = %d" % (123 , 321 , 123 + 321)) </a:t>
            </a:r>
          </a:p>
          <a:p>
            <a:pPr marL="0" indent="0">
              <a:buNone/>
            </a:pPr>
            <a:endParaRPr lang="en-US" altLang="ko-KR" sz="2400" dirty="0">
              <a:latin typeface="HY견고딕" panose="02030600000101010101" pitchFamily="18" charset="-127"/>
              <a:ea typeface="HY견고딕" panose="02030600000101010101" pitchFamily="18" charset="-127"/>
            </a:endParaRPr>
          </a:p>
          <a:p>
            <a:pPr marL="0" indent="0">
              <a:buNone/>
            </a:pPr>
            <a:endParaRPr lang="en-US" altLang="ko-KR" sz="2400" b="1" dirty="0">
              <a:latin typeface="HY견고딕" panose="02030600000101010101" pitchFamily="18" charset="-127"/>
              <a:ea typeface="HY견고딕" panose="02030600000101010101" pitchFamily="18" charset="-127"/>
            </a:endParaRPr>
          </a:p>
          <a:p>
            <a:pPr marL="0" indent="0">
              <a:buNone/>
            </a:pPr>
            <a:endParaRPr lang="en-US" altLang="ko-KR" sz="2400" b="1" dirty="0">
              <a:latin typeface="HY견고딕" panose="02030600000101010101" pitchFamily="18" charset="-127"/>
              <a:ea typeface="HY견고딕" panose="02030600000101010101" pitchFamily="18" charset="-127"/>
            </a:endParaRPr>
          </a:p>
        </p:txBody>
      </p:sp>
      <p:sp>
        <p:nvSpPr>
          <p:cNvPr id="1031" name="Line 7"/>
          <p:cNvSpPr>
            <a:spLocks noChangeShapeType="1"/>
          </p:cNvSpPr>
          <p:nvPr/>
        </p:nvSpPr>
        <p:spPr>
          <a:xfrm>
            <a:off x="1322520" y="3414713"/>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1052513"/>
            <a:ext cx="0" cy="5029200"/>
          </a:xfrm>
          <a:prstGeom prst="line">
            <a:avLst/>
          </a:prstGeom>
          <a:noFill/>
          <a:ln w="9525">
            <a:solidFill>
              <a:schemeClr val="bg1"/>
            </a:solidFill>
            <a:prstDash val="dashDot"/>
            <a:miter/>
          </a:ln>
          <a:effectLst/>
        </p:spPr>
        <p:txBody>
          <a:bodyPr wrap="none"/>
          <a:lstStyle/>
          <a:p>
            <a:endParaRPr lang="ko-KR"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lvl="0"/>
            <a:r>
              <a:rPr lang="ko-KR" altLang="en-US"/>
              <a:t>예 제</a:t>
            </a:r>
            <a:endParaRPr lang="en-US" altLang="ko-KR"/>
          </a:p>
        </p:txBody>
      </p:sp>
      <p:sp>
        <p:nvSpPr>
          <p:cNvPr id="1027" name="Rectangle 3"/>
          <p:cNvSpPr>
            <a:spLocks noGrp="1" noChangeArrowheads="1"/>
          </p:cNvSpPr>
          <p:nvPr>
            <p:ph type="body" idx="1"/>
          </p:nvPr>
        </p:nvSpPr>
        <p:spPr>
          <a:xfrm>
            <a:off x="628969" y="977801"/>
            <a:ext cx="8568952" cy="5184576"/>
          </a:xfrm>
        </p:spPr>
        <p:txBody>
          <a:bodyPr/>
          <a:lstStyle/>
          <a:p>
            <a:pPr marL="0" indent="0">
              <a:buNone/>
            </a:pPr>
            <a:r>
              <a:rPr lang="en-US" altLang="ko-KR" dirty="0">
                <a:latin typeface="+mn-ea"/>
              </a:rPr>
              <a:t>print(" 10</a:t>
            </a:r>
            <a:r>
              <a:rPr lang="ko-KR" altLang="en-US" dirty="0">
                <a:latin typeface="+mn-ea"/>
              </a:rPr>
              <a:t>진 정수 </a:t>
            </a:r>
            <a:r>
              <a:rPr lang="en-US" altLang="ko-KR" dirty="0">
                <a:latin typeface="+mn-ea"/>
              </a:rPr>
              <a:t>: %d" % 123)</a:t>
            </a:r>
          </a:p>
          <a:p>
            <a:pPr marL="0" indent="0">
              <a:buNone/>
            </a:pPr>
            <a:r>
              <a:rPr lang="en-US" altLang="ko-KR" dirty="0">
                <a:latin typeface="+mn-ea"/>
              </a:rPr>
              <a:t>print(" 10</a:t>
            </a:r>
            <a:r>
              <a:rPr lang="ko-KR" altLang="en-US" dirty="0">
                <a:latin typeface="+mn-ea"/>
              </a:rPr>
              <a:t>진 정수 </a:t>
            </a:r>
            <a:r>
              <a:rPr lang="en-US" altLang="ko-KR" dirty="0">
                <a:latin typeface="+mn-ea"/>
              </a:rPr>
              <a:t>: %d" % 0o173)</a:t>
            </a:r>
          </a:p>
          <a:p>
            <a:pPr marL="0" indent="0">
              <a:buNone/>
            </a:pPr>
            <a:r>
              <a:rPr lang="en-US" altLang="ko-KR" dirty="0">
                <a:latin typeface="+mn-ea"/>
              </a:rPr>
              <a:t>print(" 10</a:t>
            </a:r>
            <a:r>
              <a:rPr lang="ko-KR" altLang="en-US" dirty="0">
                <a:latin typeface="+mn-ea"/>
              </a:rPr>
              <a:t>진 정수 </a:t>
            </a:r>
            <a:r>
              <a:rPr lang="en-US" altLang="ko-KR" dirty="0">
                <a:latin typeface="+mn-ea"/>
              </a:rPr>
              <a:t>: %d" % 0x7b)</a:t>
            </a:r>
          </a:p>
          <a:p>
            <a:pPr marL="0" indent="0">
              <a:buNone/>
            </a:pPr>
            <a:endParaRPr lang="en-US" altLang="ko-KR" dirty="0">
              <a:latin typeface="+mn-ea"/>
            </a:endParaRPr>
          </a:p>
          <a:p>
            <a:pPr marL="0" indent="0">
              <a:buNone/>
            </a:pPr>
            <a:r>
              <a:rPr lang="en-US" altLang="ko-KR" dirty="0">
                <a:latin typeface="+mn-ea"/>
              </a:rPr>
              <a:t>print(" 8</a:t>
            </a:r>
            <a:r>
              <a:rPr lang="ko-KR" altLang="en-US" dirty="0">
                <a:latin typeface="+mn-ea"/>
              </a:rPr>
              <a:t>진 정수 </a:t>
            </a:r>
            <a:r>
              <a:rPr lang="en-US" altLang="ko-KR" dirty="0">
                <a:latin typeface="+mn-ea"/>
              </a:rPr>
              <a:t>: %o" % 123)</a:t>
            </a:r>
          </a:p>
          <a:p>
            <a:pPr marL="0" indent="0">
              <a:buNone/>
            </a:pPr>
            <a:r>
              <a:rPr lang="en-US" altLang="ko-KR" dirty="0">
                <a:latin typeface="+mn-ea"/>
              </a:rPr>
              <a:t>print(" 8</a:t>
            </a:r>
            <a:r>
              <a:rPr lang="ko-KR" altLang="en-US" dirty="0">
                <a:latin typeface="+mn-ea"/>
              </a:rPr>
              <a:t>진 정수 </a:t>
            </a:r>
            <a:r>
              <a:rPr lang="en-US" altLang="ko-KR" dirty="0">
                <a:latin typeface="+mn-ea"/>
              </a:rPr>
              <a:t>: %o" % 0o173)</a:t>
            </a:r>
          </a:p>
          <a:p>
            <a:pPr marL="0" indent="0">
              <a:buNone/>
            </a:pPr>
            <a:r>
              <a:rPr lang="en-US" altLang="ko-KR" dirty="0">
                <a:latin typeface="+mn-ea"/>
              </a:rPr>
              <a:t>print(" 8</a:t>
            </a:r>
            <a:r>
              <a:rPr lang="ko-KR" altLang="en-US" dirty="0">
                <a:latin typeface="+mn-ea"/>
              </a:rPr>
              <a:t>진 정수 </a:t>
            </a:r>
            <a:r>
              <a:rPr lang="en-US" altLang="ko-KR" dirty="0">
                <a:latin typeface="+mn-ea"/>
              </a:rPr>
              <a:t>: %o" % 0x7b)</a:t>
            </a:r>
          </a:p>
          <a:p>
            <a:pPr marL="0" indent="0">
              <a:buNone/>
            </a:pPr>
            <a:endParaRPr lang="en-US" altLang="ko-KR" dirty="0">
              <a:latin typeface="+mn-ea"/>
            </a:endParaRPr>
          </a:p>
          <a:p>
            <a:pPr marL="0" indent="0">
              <a:buNone/>
            </a:pPr>
            <a:r>
              <a:rPr lang="en-US" altLang="ko-KR" dirty="0">
                <a:latin typeface="+mn-ea"/>
              </a:rPr>
              <a:t>print(" 16</a:t>
            </a:r>
            <a:r>
              <a:rPr lang="ko-KR" altLang="en-US" dirty="0">
                <a:latin typeface="+mn-ea"/>
              </a:rPr>
              <a:t>진 정수 </a:t>
            </a:r>
            <a:r>
              <a:rPr lang="en-US" altLang="ko-KR" dirty="0">
                <a:latin typeface="+mn-ea"/>
              </a:rPr>
              <a:t>: %x" % 123)</a:t>
            </a:r>
          </a:p>
          <a:p>
            <a:pPr marL="0" indent="0">
              <a:buNone/>
            </a:pPr>
            <a:r>
              <a:rPr lang="en-US" altLang="ko-KR" dirty="0">
                <a:latin typeface="+mn-ea"/>
              </a:rPr>
              <a:t>print(" 16</a:t>
            </a:r>
            <a:r>
              <a:rPr lang="ko-KR" altLang="en-US" dirty="0">
                <a:latin typeface="+mn-ea"/>
              </a:rPr>
              <a:t>진 정수 </a:t>
            </a:r>
            <a:r>
              <a:rPr lang="en-US" altLang="ko-KR" dirty="0">
                <a:latin typeface="+mn-ea"/>
              </a:rPr>
              <a:t>: %x" % 0o173)</a:t>
            </a:r>
          </a:p>
          <a:p>
            <a:pPr marL="0" indent="0">
              <a:buNone/>
            </a:pPr>
            <a:r>
              <a:rPr lang="en-US" altLang="ko-KR" dirty="0">
                <a:latin typeface="+mn-ea"/>
              </a:rPr>
              <a:t>print(" 16</a:t>
            </a:r>
            <a:r>
              <a:rPr lang="ko-KR" altLang="en-US" dirty="0">
                <a:latin typeface="+mn-ea"/>
              </a:rPr>
              <a:t>진 정수 </a:t>
            </a:r>
            <a:r>
              <a:rPr lang="en-US" altLang="ko-KR" dirty="0">
                <a:latin typeface="+mn-ea"/>
              </a:rPr>
              <a:t>: %x" % 0x7b)</a:t>
            </a:r>
          </a:p>
        </p:txBody>
      </p:sp>
      <p:sp>
        <p:nvSpPr>
          <p:cNvPr id="1031" name="Line 7"/>
          <p:cNvSpPr>
            <a:spLocks noChangeShapeType="1"/>
          </p:cNvSpPr>
          <p:nvPr/>
        </p:nvSpPr>
        <p:spPr>
          <a:xfrm>
            <a:off x="1322520" y="3414713"/>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664968" y="977801"/>
            <a:ext cx="0" cy="5029200"/>
          </a:xfrm>
          <a:prstGeom prst="line">
            <a:avLst/>
          </a:prstGeom>
          <a:noFill/>
          <a:ln w="9525">
            <a:solidFill>
              <a:schemeClr val="bg1"/>
            </a:solidFill>
            <a:prstDash val="dashDot"/>
            <a:miter/>
          </a:ln>
          <a:effectLst/>
        </p:spPr>
        <p:txBody>
          <a:bodyPr wrap="none"/>
          <a:lstStyle/>
          <a:p>
            <a:endParaRPr lang="ko-KR"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lvl="0"/>
            <a:r>
              <a:rPr lang="ko-KR" altLang="en-US" dirty="0"/>
              <a:t>예 제</a:t>
            </a:r>
            <a:endParaRPr lang="en-US" altLang="ko-KR" dirty="0"/>
          </a:p>
        </p:txBody>
      </p:sp>
      <p:sp>
        <p:nvSpPr>
          <p:cNvPr id="1027" name="Rectangle 3"/>
          <p:cNvSpPr>
            <a:spLocks noGrp="1" noChangeArrowheads="1"/>
          </p:cNvSpPr>
          <p:nvPr>
            <p:ph type="body" idx="1"/>
          </p:nvPr>
        </p:nvSpPr>
        <p:spPr>
          <a:xfrm>
            <a:off x="1856656" y="404664"/>
            <a:ext cx="9289032" cy="5364596"/>
          </a:xfrm>
        </p:spPr>
        <p:txBody>
          <a:bodyPr/>
          <a:lstStyle/>
          <a:p>
            <a:pPr marL="0" indent="0">
              <a:buNone/>
            </a:pPr>
            <a:r>
              <a:rPr lang="en-US" altLang="ko-KR" dirty="0">
                <a:latin typeface="HY견고딕" panose="02030600000101010101" pitchFamily="18" charset="-127"/>
                <a:ea typeface="HY견고딕" panose="02030600000101010101" pitchFamily="18" charset="-127"/>
              </a:rPr>
              <a:t>print(" </a:t>
            </a:r>
            <a:r>
              <a:rPr lang="ko-KR" altLang="en-US" dirty="0">
                <a:latin typeface="HY견고딕" panose="02030600000101010101" pitchFamily="18" charset="-127"/>
                <a:ea typeface="HY견고딕" panose="02030600000101010101" pitchFamily="18" charset="-127"/>
              </a:rPr>
              <a:t>정수 표현 </a:t>
            </a:r>
            <a:r>
              <a:rPr lang="en-US" altLang="ko-KR" dirty="0">
                <a:latin typeface="HY견고딕" panose="02030600000101010101" pitchFamily="18" charset="-127"/>
                <a:ea typeface="HY견고딕" panose="02030600000101010101" pitchFamily="18" charset="-127"/>
              </a:rPr>
              <a:t>: %d" % 123)</a:t>
            </a:r>
          </a:p>
          <a:p>
            <a:pPr marL="0" indent="0">
              <a:buNone/>
            </a:pPr>
            <a:r>
              <a:rPr lang="en-US" altLang="ko-KR" dirty="0">
                <a:latin typeface="HY견고딕" panose="02030600000101010101" pitchFamily="18" charset="-127"/>
                <a:ea typeface="HY견고딕" panose="02030600000101010101" pitchFamily="18" charset="-127"/>
              </a:rPr>
              <a:t>print(" </a:t>
            </a:r>
            <a:r>
              <a:rPr lang="ko-KR" altLang="en-US" dirty="0">
                <a:latin typeface="HY견고딕" panose="02030600000101010101" pitchFamily="18" charset="-127"/>
                <a:ea typeface="HY견고딕" panose="02030600000101010101" pitchFamily="18" charset="-127"/>
              </a:rPr>
              <a:t>정수 표현 </a:t>
            </a:r>
            <a:r>
              <a:rPr lang="en-US" altLang="ko-KR" dirty="0">
                <a:latin typeface="HY견고딕" panose="02030600000101010101" pitchFamily="18" charset="-127"/>
                <a:ea typeface="HY견고딕" panose="02030600000101010101" pitchFamily="18" charset="-127"/>
              </a:rPr>
              <a:t>: %d" % 123.123)</a:t>
            </a:r>
          </a:p>
          <a:p>
            <a:pPr marL="0" indent="0">
              <a:buNone/>
            </a:pPr>
            <a:r>
              <a:rPr lang="en-US" altLang="ko-KR" dirty="0">
                <a:latin typeface="HY견고딕" panose="02030600000101010101" pitchFamily="18" charset="-127"/>
                <a:ea typeface="HY견고딕" panose="02030600000101010101" pitchFamily="18" charset="-127"/>
              </a:rPr>
              <a:t>print(" </a:t>
            </a:r>
            <a:r>
              <a:rPr lang="ko-KR" altLang="en-US" dirty="0">
                <a:latin typeface="HY견고딕" panose="02030600000101010101" pitchFamily="18" charset="-127"/>
                <a:ea typeface="HY견고딕" panose="02030600000101010101" pitchFamily="18" charset="-127"/>
              </a:rPr>
              <a:t>정수 표현 </a:t>
            </a:r>
            <a:r>
              <a:rPr lang="en-US" altLang="ko-KR" dirty="0">
                <a:latin typeface="HY견고딕" panose="02030600000101010101" pitchFamily="18" charset="-127"/>
                <a:ea typeface="HY견고딕" panose="02030600000101010101" pitchFamily="18" charset="-127"/>
              </a:rPr>
              <a:t>: %d %d" % (123,456))</a:t>
            </a:r>
          </a:p>
          <a:p>
            <a:pPr marL="0" indent="0">
              <a:buNone/>
            </a:pPr>
            <a:endParaRPr lang="en-US" altLang="ko-KR" dirty="0">
              <a:latin typeface="HY견고딕" panose="02030600000101010101" pitchFamily="18" charset="-127"/>
              <a:ea typeface="HY견고딕" panose="02030600000101010101" pitchFamily="18" charset="-127"/>
            </a:endParaRPr>
          </a:p>
          <a:p>
            <a:pPr marL="0" indent="0">
              <a:buNone/>
            </a:pPr>
            <a:r>
              <a:rPr lang="en-US" altLang="ko-KR" dirty="0">
                <a:latin typeface="HY견고딕" panose="02030600000101010101" pitchFamily="18" charset="-127"/>
                <a:ea typeface="HY견고딕" panose="02030600000101010101" pitchFamily="18" charset="-127"/>
              </a:rPr>
              <a:t>print("\n </a:t>
            </a:r>
            <a:r>
              <a:rPr lang="ko-KR" altLang="en-US" dirty="0">
                <a:latin typeface="HY견고딕" panose="02030600000101010101" pitchFamily="18" charset="-127"/>
                <a:ea typeface="HY견고딕" panose="02030600000101010101" pitchFamily="18" charset="-127"/>
              </a:rPr>
              <a:t>실수 표현 </a:t>
            </a:r>
            <a:r>
              <a:rPr lang="en-US" altLang="ko-KR" dirty="0">
                <a:latin typeface="HY견고딕" panose="02030600000101010101" pitchFamily="18" charset="-127"/>
                <a:ea typeface="HY견고딕" panose="02030600000101010101" pitchFamily="18" charset="-127"/>
              </a:rPr>
              <a:t>: %f" % 456)</a:t>
            </a:r>
          </a:p>
          <a:p>
            <a:pPr marL="0" indent="0">
              <a:buNone/>
            </a:pPr>
            <a:r>
              <a:rPr lang="en-US" altLang="ko-KR" dirty="0">
                <a:latin typeface="HY견고딕" panose="02030600000101010101" pitchFamily="18" charset="-127"/>
                <a:ea typeface="HY견고딕" panose="02030600000101010101" pitchFamily="18" charset="-127"/>
              </a:rPr>
              <a:t>print(" </a:t>
            </a:r>
            <a:r>
              <a:rPr lang="ko-KR" altLang="en-US" dirty="0">
                <a:latin typeface="HY견고딕" panose="02030600000101010101" pitchFamily="18" charset="-127"/>
                <a:ea typeface="HY견고딕" panose="02030600000101010101" pitchFamily="18" charset="-127"/>
              </a:rPr>
              <a:t>실수 표현 </a:t>
            </a:r>
            <a:r>
              <a:rPr lang="en-US" altLang="ko-KR" dirty="0">
                <a:latin typeface="HY견고딕" panose="02030600000101010101" pitchFamily="18" charset="-127"/>
                <a:ea typeface="HY견고딕" panose="02030600000101010101" pitchFamily="18" charset="-127"/>
              </a:rPr>
              <a:t>: </a:t>
            </a:r>
            <a:r>
              <a:rPr lang="en-US" altLang="ko-KR" dirty="0">
                <a:solidFill>
                  <a:srgbClr val="FF0000"/>
                </a:solidFill>
                <a:latin typeface="HY견고딕" panose="02030600000101010101" pitchFamily="18" charset="-127"/>
                <a:ea typeface="HY견고딕" panose="02030600000101010101" pitchFamily="18" charset="-127"/>
              </a:rPr>
              <a:t>%.2f</a:t>
            </a:r>
            <a:r>
              <a:rPr lang="en-US" altLang="ko-KR" dirty="0">
                <a:latin typeface="HY견고딕" panose="02030600000101010101" pitchFamily="18" charset="-127"/>
                <a:ea typeface="HY견고딕" panose="02030600000101010101" pitchFamily="18" charset="-127"/>
              </a:rPr>
              <a:t>" % 456.456)  </a:t>
            </a:r>
            <a:r>
              <a:rPr lang="en-US" altLang="ko-KR" dirty="0">
                <a:solidFill>
                  <a:srgbClr val="FF0000"/>
                </a:solidFill>
                <a:latin typeface="HY견고딕" panose="02030600000101010101" pitchFamily="18" charset="-127"/>
                <a:ea typeface="HY견고딕" panose="02030600000101010101" pitchFamily="18" charset="-127"/>
              </a:rPr>
              <a:t># </a:t>
            </a:r>
            <a:r>
              <a:rPr lang="ko-KR" altLang="en-US" dirty="0">
                <a:solidFill>
                  <a:srgbClr val="FF0000"/>
                </a:solidFill>
                <a:latin typeface="HY견고딕" panose="02030600000101010101" pitchFamily="18" charset="-127"/>
                <a:ea typeface="HY견고딕" panose="02030600000101010101" pitchFamily="18" charset="-127"/>
              </a:rPr>
              <a:t>서식문자의  확장기호</a:t>
            </a:r>
            <a:endParaRPr lang="en-US" altLang="ko-KR" dirty="0">
              <a:solidFill>
                <a:srgbClr val="FF0000"/>
              </a:solidFill>
              <a:latin typeface="HY견고딕" panose="02030600000101010101" pitchFamily="18" charset="-127"/>
              <a:ea typeface="HY견고딕" panose="02030600000101010101" pitchFamily="18" charset="-127"/>
            </a:endParaRPr>
          </a:p>
          <a:p>
            <a:pPr marL="0" indent="0">
              <a:buNone/>
            </a:pPr>
            <a:r>
              <a:rPr lang="en-US" altLang="ko-KR" dirty="0">
                <a:latin typeface="HY견고딕" panose="02030600000101010101" pitchFamily="18" charset="-127"/>
                <a:ea typeface="HY견고딕" panose="02030600000101010101" pitchFamily="18" charset="-127"/>
              </a:rPr>
              <a:t>print(" </a:t>
            </a:r>
            <a:r>
              <a:rPr lang="ko-KR" altLang="en-US" dirty="0">
                <a:latin typeface="HY견고딕" panose="02030600000101010101" pitchFamily="18" charset="-127"/>
                <a:ea typeface="HY견고딕" panose="02030600000101010101" pitchFamily="18" charset="-127"/>
              </a:rPr>
              <a:t>실수 표현 </a:t>
            </a:r>
            <a:r>
              <a:rPr lang="en-US" altLang="ko-KR" dirty="0">
                <a:latin typeface="HY견고딕" panose="02030600000101010101" pitchFamily="18" charset="-127"/>
                <a:ea typeface="HY견고딕" panose="02030600000101010101" pitchFamily="18" charset="-127"/>
              </a:rPr>
              <a:t>: %f %f" % (456.456 , 123.123))</a:t>
            </a:r>
          </a:p>
          <a:p>
            <a:pPr marL="0" indent="0">
              <a:buNone/>
            </a:pPr>
            <a:endParaRPr lang="en-US" altLang="ko-KR" dirty="0">
              <a:latin typeface="HY견고딕" panose="02030600000101010101" pitchFamily="18" charset="-127"/>
              <a:ea typeface="HY견고딕" panose="02030600000101010101" pitchFamily="18" charset="-127"/>
            </a:endParaRPr>
          </a:p>
          <a:p>
            <a:pPr marL="0" indent="0">
              <a:buNone/>
            </a:pPr>
            <a:endParaRPr lang="en-US" altLang="ko-KR" dirty="0">
              <a:latin typeface="HY견고딕" panose="02030600000101010101" pitchFamily="18" charset="-127"/>
              <a:ea typeface="HY견고딕" panose="02030600000101010101" pitchFamily="18" charset="-127"/>
            </a:endParaRPr>
          </a:p>
          <a:p>
            <a:pPr marL="0" indent="0">
              <a:buNone/>
            </a:pPr>
            <a:endParaRPr lang="en-US" altLang="ko-KR" dirty="0">
              <a:latin typeface="HY견고딕" panose="02030600000101010101" pitchFamily="18" charset="-127"/>
              <a:ea typeface="HY견고딕" panose="02030600000101010101" pitchFamily="18" charset="-127"/>
            </a:endParaRPr>
          </a:p>
          <a:p>
            <a:pPr marL="0" indent="0">
              <a:buNone/>
            </a:pPr>
            <a:endParaRPr lang="en-US" altLang="ko-KR" dirty="0">
              <a:latin typeface="HY견고딕" panose="02030600000101010101" pitchFamily="18" charset="-127"/>
              <a:ea typeface="HY견고딕" panose="02030600000101010101" pitchFamily="18" charset="-127"/>
            </a:endParaRPr>
          </a:p>
        </p:txBody>
      </p:sp>
      <p:sp>
        <p:nvSpPr>
          <p:cNvPr id="1031" name="Line 7"/>
          <p:cNvSpPr>
            <a:spLocks noChangeShapeType="1"/>
          </p:cNvSpPr>
          <p:nvPr/>
        </p:nvSpPr>
        <p:spPr>
          <a:xfrm>
            <a:off x="1322520" y="3414713"/>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1052513"/>
            <a:ext cx="0" cy="5029200"/>
          </a:xfrm>
          <a:prstGeom prst="line">
            <a:avLst/>
          </a:prstGeom>
          <a:noFill/>
          <a:ln w="9525">
            <a:solidFill>
              <a:schemeClr val="bg1"/>
            </a:solidFill>
            <a:prstDash val="dashDot"/>
            <a:miter/>
          </a:ln>
          <a:effectLst/>
        </p:spPr>
        <p:txBody>
          <a:bodyPr wrap="none"/>
          <a:lstStyle/>
          <a:p>
            <a:endParaRPr lang="ko-KR"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lvl="0"/>
            <a:r>
              <a:rPr lang="ko-KR" altLang="en-US"/>
              <a:t>예제</a:t>
            </a:r>
            <a:endParaRPr lang="en-US" altLang="ko-KR"/>
          </a:p>
        </p:txBody>
      </p:sp>
      <p:sp>
        <p:nvSpPr>
          <p:cNvPr id="1027" name="Rectangle 3"/>
          <p:cNvSpPr>
            <a:spLocks noGrp="1" noChangeArrowheads="1"/>
          </p:cNvSpPr>
          <p:nvPr>
            <p:ph type="body" idx="1"/>
          </p:nvPr>
        </p:nvSpPr>
        <p:spPr>
          <a:xfrm>
            <a:off x="1640632" y="404664"/>
            <a:ext cx="9289032" cy="5328592"/>
          </a:xfrm>
        </p:spPr>
        <p:txBody>
          <a:bodyPr/>
          <a:lstStyle/>
          <a:p>
            <a:pPr marL="0" indent="0">
              <a:buNone/>
            </a:pPr>
            <a:r>
              <a:rPr lang="en-US" altLang="ko-KR" dirty="0">
                <a:latin typeface="HY견고딕" panose="02030600000101010101" pitchFamily="18" charset="-127"/>
                <a:ea typeface="HY견고딕" panose="02030600000101010101" pitchFamily="18" charset="-127"/>
              </a:rPr>
              <a:t>print(" </a:t>
            </a:r>
            <a:r>
              <a:rPr lang="ko-KR" altLang="en-US" dirty="0">
                <a:latin typeface="HY견고딕" panose="02030600000101010101" pitchFamily="18" charset="-127"/>
                <a:ea typeface="HY견고딕" panose="02030600000101010101" pitchFamily="18" charset="-127"/>
              </a:rPr>
              <a:t>문자 표현 </a:t>
            </a:r>
            <a:r>
              <a:rPr lang="en-US" altLang="ko-KR" dirty="0">
                <a:latin typeface="HY견고딕" panose="02030600000101010101" pitchFamily="18" charset="-127"/>
                <a:ea typeface="HY견고딕" panose="02030600000101010101" pitchFamily="18" charset="-127"/>
              </a:rPr>
              <a:t>: %c %c" % ("</a:t>
            </a:r>
            <a:r>
              <a:rPr lang="ko-KR" altLang="en-US" dirty="0">
                <a:latin typeface="HY견고딕" panose="02030600000101010101" pitchFamily="18" charset="-127"/>
                <a:ea typeface="HY견고딕" panose="02030600000101010101" pitchFamily="18" charset="-127"/>
              </a:rPr>
              <a:t>한</a:t>
            </a:r>
            <a:r>
              <a:rPr lang="en-US" altLang="ko-KR" dirty="0">
                <a:latin typeface="HY견고딕" panose="02030600000101010101" pitchFamily="18" charset="-127"/>
                <a:ea typeface="HY견고딕" panose="02030600000101010101" pitchFamily="18" charset="-127"/>
              </a:rPr>
              <a:t>","</a:t>
            </a:r>
            <a:r>
              <a:rPr lang="ko-KR" altLang="en-US" dirty="0">
                <a:latin typeface="HY견고딕" panose="02030600000101010101" pitchFamily="18" charset="-127"/>
                <a:ea typeface="HY견고딕" panose="02030600000101010101" pitchFamily="18" charset="-127"/>
              </a:rPr>
              <a:t>글</a:t>
            </a:r>
            <a:r>
              <a:rPr lang="en-US" altLang="ko-KR" dirty="0">
                <a:latin typeface="HY견고딕" panose="02030600000101010101" pitchFamily="18" charset="-127"/>
                <a:ea typeface="HY견고딕" panose="02030600000101010101" pitchFamily="18" charset="-127"/>
              </a:rPr>
              <a:t>"))</a:t>
            </a:r>
          </a:p>
          <a:p>
            <a:pPr marL="0" indent="0">
              <a:buNone/>
            </a:pPr>
            <a:r>
              <a:rPr lang="en-US" altLang="ko-KR" dirty="0">
                <a:latin typeface="HY견고딕" panose="02030600000101010101" pitchFamily="18" charset="-127"/>
                <a:ea typeface="HY견고딕" panose="02030600000101010101" pitchFamily="18" charset="-127"/>
              </a:rPr>
              <a:t>print(" </a:t>
            </a:r>
            <a:r>
              <a:rPr lang="ko-KR" altLang="en-US" dirty="0">
                <a:latin typeface="HY견고딕" panose="02030600000101010101" pitchFamily="18" charset="-127"/>
                <a:ea typeface="HY견고딕" panose="02030600000101010101" pitchFamily="18" charset="-127"/>
              </a:rPr>
              <a:t>문자 표현 </a:t>
            </a:r>
            <a:r>
              <a:rPr lang="en-US" altLang="ko-KR" dirty="0">
                <a:latin typeface="HY견고딕" panose="02030600000101010101" pitchFamily="18" charset="-127"/>
                <a:ea typeface="HY견고딕" panose="02030600000101010101" pitchFamily="18" charset="-127"/>
              </a:rPr>
              <a:t>: %c %c" % ('</a:t>
            </a:r>
            <a:r>
              <a:rPr lang="ko-KR" altLang="en-US" dirty="0">
                <a:latin typeface="HY견고딕" panose="02030600000101010101" pitchFamily="18" charset="-127"/>
                <a:ea typeface="HY견고딕" panose="02030600000101010101" pitchFamily="18" charset="-127"/>
              </a:rPr>
              <a:t>표</a:t>
            </a:r>
            <a:r>
              <a:rPr lang="en-US" altLang="ko-KR" dirty="0">
                <a:latin typeface="HY견고딕" panose="02030600000101010101" pitchFamily="18" charset="-127"/>
                <a:ea typeface="HY견고딕" panose="02030600000101010101" pitchFamily="18" charset="-127"/>
              </a:rPr>
              <a:t>','</a:t>
            </a:r>
            <a:r>
              <a:rPr lang="ko-KR" altLang="en-US" dirty="0">
                <a:latin typeface="HY견고딕" panose="02030600000101010101" pitchFamily="18" charset="-127"/>
                <a:ea typeface="HY견고딕" panose="02030600000101010101" pitchFamily="18" charset="-127"/>
              </a:rPr>
              <a:t>현</a:t>
            </a:r>
            <a:r>
              <a:rPr lang="en-US" altLang="ko-KR" dirty="0">
                <a:latin typeface="HY견고딕" panose="02030600000101010101" pitchFamily="18" charset="-127"/>
                <a:ea typeface="HY견고딕" panose="02030600000101010101" pitchFamily="18" charset="-127"/>
              </a:rPr>
              <a:t>'))</a:t>
            </a:r>
          </a:p>
          <a:p>
            <a:pPr marL="0" indent="0">
              <a:buNone/>
            </a:pPr>
            <a:endParaRPr lang="en-US" altLang="ko-KR" dirty="0">
              <a:latin typeface="HY견고딕" panose="02030600000101010101" pitchFamily="18" charset="-127"/>
              <a:ea typeface="HY견고딕" panose="02030600000101010101" pitchFamily="18" charset="-127"/>
            </a:endParaRPr>
          </a:p>
          <a:p>
            <a:pPr marL="0" indent="0">
              <a:buNone/>
            </a:pPr>
            <a:r>
              <a:rPr lang="en-US" altLang="ko-KR" dirty="0">
                <a:latin typeface="HY견고딕" panose="02030600000101010101" pitchFamily="18" charset="-127"/>
                <a:ea typeface="HY견고딕" panose="02030600000101010101" pitchFamily="18" charset="-127"/>
              </a:rPr>
              <a:t>print("\n </a:t>
            </a:r>
            <a:r>
              <a:rPr lang="ko-KR" altLang="en-US" dirty="0">
                <a:latin typeface="HY견고딕" panose="02030600000101010101" pitchFamily="18" charset="-127"/>
                <a:ea typeface="HY견고딕" panose="02030600000101010101" pitchFamily="18" charset="-127"/>
              </a:rPr>
              <a:t>문자열 표현 </a:t>
            </a:r>
            <a:r>
              <a:rPr lang="en-US" altLang="ko-KR" dirty="0">
                <a:latin typeface="HY견고딕" panose="02030600000101010101" pitchFamily="18" charset="-127"/>
                <a:ea typeface="HY견고딕" panose="02030600000101010101" pitchFamily="18" charset="-127"/>
              </a:rPr>
              <a:t>: %s" % "</a:t>
            </a:r>
            <a:r>
              <a:rPr lang="ko-KR" altLang="en-US" dirty="0">
                <a:latin typeface="HY견고딕" panose="02030600000101010101" pitchFamily="18" charset="-127"/>
                <a:ea typeface="HY견고딕" panose="02030600000101010101" pitchFamily="18" charset="-127"/>
              </a:rPr>
              <a:t>안녕</a:t>
            </a:r>
            <a:r>
              <a:rPr lang="en-US" altLang="ko-KR" dirty="0">
                <a:latin typeface="HY견고딕" panose="02030600000101010101" pitchFamily="18" charset="-127"/>
                <a:ea typeface="HY견고딕" panose="02030600000101010101" pitchFamily="18" charset="-127"/>
              </a:rPr>
              <a:t>")</a:t>
            </a:r>
          </a:p>
          <a:p>
            <a:pPr marL="0" indent="0">
              <a:buNone/>
            </a:pPr>
            <a:r>
              <a:rPr lang="en-US" altLang="ko-KR" dirty="0">
                <a:latin typeface="HY견고딕" panose="02030600000101010101" pitchFamily="18" charset="-127"/>
                <a:ea typeface="HY견고딕" panose="02030600000101010101" pitchFamily="18" charset="-127"/>
              </a:rPr>
              <a:t>print(" </a:t>
            </a:r>
            <a:r>
              <a:rPr lang="ko-KR" altLang="en-US" dirty="0">
                <a:latin typeface="HY견고딕" panose="02030600000101010101" pitchFamily="18" charset="-127"/>
                <a:ea typeface="HY견고딕" panose="02030600000101010101" pitchFamily="18" charset="-127"/>
              </a:rPr>
              <a:t>문자열 표현 </a:t>
            </a:r>
            <a:r>
              <a:rPr lang="en-US" altLang="ko-KR" dirty="0">
                <a:latin typeface="HY견고딕" panose="02030600000101010101" pitchFamily="18" charset="-127"/>
                <a:ea typeface="HY견고딕" panose="02030600000101010101" pitchFamily="18" charset="-127"/>
              </a:rPr>
              <a:t>: %s\</a:t>
            </a:r>
            <a:r>
              <a:rPr lang="en-US" altLang="ko-KR" dirty="0" err="1">
                <a:latin typeface="HY견고딕" panose="02030600000101010101" pitchFamily="18" charset="-127"/>
                <a:ea typeface="HY견고딕" panose="02030600000101010101" pitchFamily="18" charset="-127"/>
              </a:rPr>
              <a:t>t%s</a:t>
            </a:r>
            <a:r>
              <a:rPr lang="en-US" altLang="ko-KR" dirty="0">
                <a:latin typeface="HY견고딕" panose="02030600000101010101" pitchFamily="18" charset="-127"/>
                <a:ea typeface="HY견고딕" panose="02030600000101010101" pitchFamily="18" charset="-127"/>
              </a:rPr>
              <a:t>" % (‘</a:t>
            </a:r>
            <a:r>
              <a:rPr lang="ko-KR" altLang="en-US" dirty="0">
                <a:latin typeface="HY견고딕" panose="02030600000101010101" pitchFamily="18" charset="-127"/>
                <a:ea typeface="HY견고딕" panose="02030600000101010101" pitchFamily="18" charset="-127"/>
              </a:rPr>
              <a:t>문자열</a:t>
            </a:r>
            <a:r>
              <a:rPr lang="en-US" altLang="ko-KR" dirty="0">
                <a:latin typeface="HY견고딕" panose="02030600000101010101" pitchFamily="18" charset="-127"/>
                <a:ea typeface="HY견고딕" panose="02030600000101010101" pitchFamily="18" charset="-127"/>
              </a:rPr>
              <a:t>’,”</a:t>
            </a:r>
            <a:r>
              <a:rPr lang="ko-KR" altLang="en-US" dirty="0" err="1">
                <a:latin typeface="HY견고딕" panose="02030600000101010101" pitchFamily="18" charset="-127"/>
                <a:ea typeface="HY견고딕" panose="02030600000101010101" pitchFamily="18" charset="-127"/>
              </a:rPr>
              <a:t>표현방식</a:t>
            </a:r>
            <a:r>
              <a:rPr lang="en-US" altLang="ko-KR" dirty="0">
                <a:latin typeface="HY견고딕" panose="02030600000101010101" pitchFamily="18" charset="-127"/>
                <a:ea typeface="HY견고딕" panose="02030600000101010101" pitchFamily="18" charset="-127"/>
              </a:rPr>
              <a:t>”))</a:t>
            </a:r>
          </a:p>
          <a:p>
            <a:pPr marL="0" indent="0">
              <a:buNone/>
            </a:pPr>
            <a:endParaRPr lang="en-US" altLang="ko-KR" dirty="0">
              <a:latin typeface="HY견고딕" panose="02030600000101010101" pitchFamily="18" charset="-127"/>
              <a:ea typeface="HY견고딕" panose="02030600000101010101" pitchFamily="18" charset="-127"/>
            </a:endParaRPr>
          </a:p>
          <a:p>
            <a:pPr marL="0" indent="0">
              <a:buNone/>
            </a:pPr>
            <a:endParaRPr lang="en-US" altLang="ko-KR" dirty="0">
              <a:latin typeface="HY견고딕" panose="02030600000101010101" pitchFamily="18" charset="-127"/>
              <a:ea typeface="HY견고딕" panose="02030600000101010101" pitchFamily="18" charset="-127"/>
            </a:endParaRPr>
          </a:p>
          <a:p>
            <a:pPr marL="0" indent="0">
              <a:buNone/>
            </a:pPr>
            <a:endParaRPr lang="en-US" altLang="ko-KR" dirty="0">
              <a:latin typeface="HY견고딕" panose="02030600000101010101" pitchFamily="18" charset="-127"/>
              <a:ea typeface="HY견고딕" panose="02030600000101010101" pitchFamily="18" charset="-127"/>
            </a:endParaRPr>
          </a:p>
          <a:p>
            <a:pPr marL="0" indent="0">
              <a:buNone/>
            </a:pPr>
            <a:endParaRPr lang="en-US" altLang="ko-KR" dirty="0">
              <a:latin typeface="HY견고딕" panose="02030600000101010101" pitchFamily="18" charset="-127"/>
              <a:ea typeface="HY견고딕" panose="02030600000101010101" pitchFamily="18" charset="-127"/>
            </a:endParaRPr>
          </a:p>
          <a:p>
            <a:pPr marL="0" indent="0">
              <a:buNone/>
            </a:pPr>
            <a:endParaRPr lang="en-US" altLang="ko-KR" dirty="0">
              <a:latin typeface="HY견고딕" panose="02030600000101010101" pitchFamily="18" charset="-127"/>
              <a:ea typeface="HY견고딕" panose="02030600000101010101" pitchFamily="18" charset="-127"/>
            </a:endParaRPr>
          </a:p>
        </p:txBody>
      </p:sp>
      <p:sp>
        <p:nvSpPr>
          <p:cNvPr id="1031" name="Line 7"/>
          <p:cNvSpPr>
            <a:spLocks noChangeShapeType="1"/>
          </p:cNvSpPr>
          <p:nvPr/>
        </p:nvSpPr>
        <p:spPr>
          <a:xfrm>
            <a:off x="1322520" y="3414713"/>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1052513"/>
            <a:ext cx="0" cy="5029200"/>
          </a:xfrm>
          <a:prstGeom prst="line">
            <a:avLst/>
          </a:prstGeom>
          <a:noFill/>
          <a:ln w="9525">
            <a:solidFill>
              <a:schemeClr val="bg1"/>
            </a:solidFill>
            <a:prstDash val="dashDot"/>
            <a:miter/>
          </a:ln>
          <a:effectLst/>
        </p:spPr>
        <p:txBody>
          <a:bodyPr wrap="none"/>
          <a:lstStyle/>
          <a:p>
            <a:endParaRPr lang="ko-KR" altLang="en-US"/>
          </a:p>
        </p:txBody>
      </p:sp>
    </p:spTree>
    <p:extLst>
      <p:ext uri="{BB962C8B-B14F-4D97-AF65-F5344CB8AC3E}">
        <p14:creationId xmlns:p14="http://schemas.microsoft.com/office/powerpoint/2010/main" val="335196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lvl="0"/>
            <a:r>
              <a:rPr lang="en-US" altLang="ko-KR"/>
              <a:t>Python </a:t>
            </a:r>
            <a:r>
              <a:rPr lang="ko-KR" altLang="en-US"/>
              <a:t>특징</a:t>
            </a:r>
          </a:p>
        </p:txBody>
      </p:sp>
      <p:sp>
        <p:nvSpPr>
          <p:cNvPr id="5123" name="Rectangle 3"/>
          <p:cNvSpPr>
            <a:spLocks noGrp="1" noChangeArrowheads="1"/>
          </p:cNvSpPr>
          <p:nvPr>
            <p:ph type="body" idx="1"/>
          </p:nvPr>
        </p:nvSpPr>
        <p:spPr/>
        <p:txBody>
          <a:bodyPr/>
          <a:lstStyle/>
          <a:p>
            <a:pPr lvl="0"/>
            <a:r>
              <a:rPr lang="ko-KR" altLang="en-US" dirty="0"/>
              <a:t>인간다운 언어이다</a:t>
            </a:r>
          </a:p>
          <a:p>
            <a:pPr marL="0" indent="0">
              <a:buNone/>
            </a:pPr>
            <a:r>
              <a:rPr lang="en-US" altLang="ko-KR" dirty="0"/>
              <a:t>      if 4 in [1,2,3,4]: print(“4</a:t>
            </a:r>
            <a:r>
              <a:rPr lang="ko-KR" altLang="en-US" dirty="0"/>
              <a:t>가 있습니다</a:t>
            </a:r>
            <a:r>
              <a:rPr lang="en-US" altLang="ko-KR" dirty="0"/>
              <a:t>“)</a:t>
            </a:r>
          </a:p>
          <a:p>
            <a:pPr marL="0" indent="0">
              <a:buNone/>
            </a:pPr>
            <a:endParaRPr lang="en-US" altLang="ko-KR" dirty="0"/>
          </a:p>
          <a:p>
            <a:pPr lvl="0"/>
            <a:r>
              <a:rPr lang="en-US" altLang="ko-KR" dirty="0"/>
              <a:t> </a:t>
            </a:r>
            <a:r>
              <a:rPr lang="ko-KR" altLang="en-US" dirty="0"/>
              <a:t>문법이 쉬워 빠르게 학습할 수 있다</a:t>
            </a:r>
          </a:p>
          <a:p>
            <a:pPr marL="0" indent="0">
              <a:buNone/>
            </a:pPr>
            <a:endParaRPr lang="en-US" altLang="ko-KR" dirty="0"/>
          </a:p>
          <a:p>
            <a:pPr lvl="0"/>
            <a:r>
              <a:rPr lang="en-US" altLang="ko-KR" dirty="0"/>
              <a:t> </a:t>
            </a:r>
            <a:r>
              <a:rPr lang="ko-KR" altLang="en-US" dirty="0"/>
              <a:t>강력하다</a:t>
            </a:r>
          </a:p>
          <a:p>
            <a:pPr marL="0" indent="0">
              <a:buNone/>
            </a:pPr>
            <a:endParaRPr lang="en-US" altLang="ko-KR" dirty="0"/>
          </a:p>
          <a:p>
            <a:pPr lvl="0"/>
            <a:r>
              <a:rPr lang="en-US" altLang="ko-KR" dirty="0"/>
              <a:t> </a:t>
            </a:r>
            <a:r>
              <a:rPr lang="ko-KR" altLang="en-US" dirty="0"/>
              <a:t>무료이다</a:t>
            </a:r>
          </a:p>
          <a:p>
            <a:pPr marL="0" indent="0">
              <a:buNone/>
            </a:pPr>
            <a:endParaRPr lang="en-US" altLang="ko-KR" dirty="0"/>
          </a:p>
          <a:p>
            <a:pPr lvl="0"/>
            <a:r>
              <a:rPr lang="en-US" altLang="ko-KR" dirty="0"/>
              <a:t> </a:t>
            </a:r>
            <a:r>
              <a:rPr lang="ko-KR" altLang="en-US" dirty="0"/>
              <a:t>간결하다</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lvl="0"/>
            <a:r>
              <a:rPr lang="ko-KR" altLang="en-US" dirty="0"/>
              <a:t>서식 지정</a:t>
            </a:r>
            <a:endParaRPr lang="en-US" altLang="ko-KR" dirty="0"/>
          </a:p>
        </p:txBody>
      </p:sp>
      <p:sp>
        <p:nvSpPr>
          <p:cNvPr id="1027" name="Rectangle 3"/>
          <p:cNvSpPr>
            <a:spLocks noGrp="1" noChangeArrowheads="1"/>
          </p:cNvSpPr>
          <p:nvPr>
            <p:ph type="body" idx="1"/>
          </p:nvPr>
        </p:nvSpPr>
        <p:spPr>
          <a:xfrm>
            <a:off x="1064568" y="785794"/>
            <a:ext cx="8496944" cy="5040560"/>
          </a:xfrm>
        </p:spPr>
        <p:txBody>
          <a:bodyPr/>
          <a:lstStyle/>
          <a:p>
            <a:pPr marL="0" indent="0">
              <a:buNone/>
            </a:pPr>
            <a:r>
              <a:rPr lang="en-US" altLang="ko-KR" dirty="0">
                <a:latin typeface="HY견고딕" panose="02030600000101010101" pitchFamily="18" charset="-127"/>
                <a:ea typeface="HY견고딕" panose="02030600000101010101" pitchFamily="18" charset="-127"/>
              </a:rPr>
              <a:t>print("</a:t>
            </a:r>
            <a:r>
              <a:rPr lang="ko-KR" altLang="en-US" dirty="0">
                <a:latin typeface="HY견고딕" panose="02030600000101010101" pitchFamily="18" charset="-127"/>
                <a:ea typeface="HY견고딕" panose="02030600000101010101" pitchFamily="18" charset="-127"/>
              </a:rPr>
              <a:t>기본 값 </a:t>
            </a:r>
            <a:r>
              <a:rPr lang="en-US" altLang="ko-KR" dirty="0">
                <a:latin typeface="HY견고딕" panose="02030600000101010101" pitchFamily="18" charset="-127"/>
                <a:ea typeface="HY견고딕" panose="02030600000101010101" pitchFamily="18" charset="-127"/>
              </a:rPr>
              <a:t>:%d" % 123)</a:t>
            </a:r>
          </a:p>
          <a:p>
            <a:pPr marL="0" indent="0">
              <a:buNone/>
            </a:pPr>
            <a:r>
              <a:rPr lang="en-US" altLang="ko-KR" dirty="0">
                <a:latin typeface="HY견고딕" panose="02030600000101010101" pitchFamily="18" charset="-127"/>
                <a:ea typeface="HY견고딕" panose="02030600000101010101" pitchFamily="18" charset="-127"/>
              </a:rPr>
              <a:t>print("</a:t>
            </a:r>
            <a:r>
              <a:rPr lang="ko-KR" altLang="en-US" dirty="0">
                <a:latin typeface="HY견고딕" panose="02030600000101010101" pitchFamily="18" charset="-127"/>
                <a:ea typeface="HY견고딕" panose="02030600000101010101" pitchFamily="18" charset="-127"/>
              </a:rPr>
              <a:t>설정 값 </a:t>
            </a:r>
            <a:r>
              <a:rPr lang="en-US" altLang="ko-KR" dirty="0">
                <a:latin typeface="HY견고딕" panose="02030600000101010101" pitchFamily="18" charset="-127"/>
                <a:ea typeface="HY견고딕" panose="02030600000101010101" pitchFamily="18" charset="-127"/>
              </a:rPr>
              <a:t>:%5d" % 123)</a:t>
            </a:r>
          </a:p>
          <a:p>
            <a:pPr marL="0" indent="0">
              <a:buNone/>
            </a:pPr>
            <a:r>
              <a:rPr lang="en-US" altLang="ko-KR" dirty="0">
                <a:latin typeface="HY견고딕" panose="02030600000101010101" pitchFamily="18" charset="-127"/>
                <a:ea typeface="HY견고딕" panose="02030600000101010101" pitchFamily="18" charset="-127"/>
              </a:rPr>
              <a:t>print("</a:t>
            </a:r>
            <a:r>
              <a:rPr lang="ko-KR" altLang="en-US" dirty="0">
                <a:latin typeface="HY견고딕" panose="02030600000101010101" pitchFamily="18" charset="-127"/>
                <a:ea typeface="HY견고딕" panose="02030600000101010101" pitchFamily="18" charset="-127"/>
              </a:rPr>
              <a:t>설정 값 </a:t>
            </a:r>
            <a:r>
              <a:rPr lang="en-US" altLang="ko-KR" dirty="0">
                <a:latin typeface="HY견고딕" panose="02030600000101010101" pitchFamily="18" charset="-127"/>
                <a:ea typeface="HY견고딕" panose="02030600000101010101" pitchFamily="18" charset="-127"/>
              </a:rPr>
              <a:t>:%05d" % 123)</a:t>
            </a:r>
          </a:p>
          <a:p>
            <a:pPr marL="0" indent="0">
              <a:buNone/>
            </a:pPr>
            <a:r>
              <a:rPr lang="en-US" altLang="ko-KR" dirty="0">
                <a:latin typeface="HY견고딕" panose="02030600000101010101" pitchFamily="18" charset="-127"/>
                <a:ea typeface="HY견고딕" panose="02030600000101010101" pitchFamily="18" charset="-127"/>
              </a:rPr>
              <a:t>print("</a:t>
            </a:r>
            <a:r>
              <a:rPr lang="ko-KR" altLang="en-US" dirty="0">
                <a:latin typeface="HY견고딕" panose="02030600000101010101" pitchFamily="18" charset="-127"/>
                <a:ea typeface="HY견고딕" panose="02030600000101010101" pitchFamily="18" charset="-127"/>
              </a:rPr>
              <a:t>설정 값 </a:t>
            </a:r>
            <a:r>
              <a:rPr lang="en-US" altLang="ko-KR" dirty="0">
                <a:latin typeface="HY견고딕" panose="02030600000101010101" pitchFamily="18" charset="-127"/>
                <a:ea typeface="HY견고딕" panose="02030600000101010101" pitchFamily="18" charset="-127"/>
              </a:rPr>
              <a:t>:%5d%5d" % (123,123))</a:t>
            </a:r>
          </a:p>
          <a:p>
            <a:pPr marL="0" indent="0">
              <a:buNone/>
            </a:pPr>
            <a:r>
              <a:rPr lang="en-US" altLang="ko-KR" dirty="0">
                <a:latin typeface="HY견고딕" panose="02030600000101010101" pitchFamily="18" charset="-127"/>
                <a:ea typeface="HY견고딕" panose="02030600000101010101" pitchFamily="18" charset="-127"/>
              </a:rPr>
              <a:t>print("</a:t>
            </a:r>
            <a:r>
              <a:rPr lang="ko-KR" altLang="en-US" dirty="0">
                <a:latin typeface="HY견고딕" panose="02030600000101010101" pitchFamily="18" charset="-127"/>
                <a:ea typeface="HY견고딕" panose="02030600000101010101" pitchFamily="18" charset="-127"/>
              </a:rPr>
              <a:t>설정 값 </a:t>
            </a:r>
            <a:r>
              <a:rPr lang="en-US" altLang="ko-KR" dirty="0">
                <a:latin typeface="HY견고딕" panose="02030600000101010101" pitchFamily="18" charset="-127"/>
                <a:ea typeface="HY견고딕" panose="02030600000101010101" pitchFamily="18" charset="-127"/>
              </a:rPr>
              <a:t>:%-5d%-5d" % (123,123))</a:t>
            </a:r>
          </a:p>
        </p:txBody>
      </p:sp>
      <p:sp>
        <p:nvSpPr>
          <p:cNvPr id="1031" name="Line 7"/>
          <p:cNvSpPr>
            <a:spLocks noChangeShapeType="1"/>
          </p:cNvSpPr>
          <p:nvPr/>
        </p:nvSpPr>
        <p:spPr>
          <a:xfrm>
            <a:off x="1322520" y="3414713"/>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1052513"/>
            <a:ext cx="0" cy="5029200"/>
          </a:xfrm>
          <a:prstGeom prst="line">
            <a:avLst/>
          </a:prstGeom>
          <a:noFill/>
          <a:ln w="9525">
            <a:solidFill>
              <a:schemeClr val="bg1"/>
            </a:solidFill>
            <a:prstDash val="dashDot"/>
            <a:miter/>
          </a:ln>
          <a:effectLst/>
        </p:spPr>
        <p:txBody>
          <a:bodyPr wrap="none"/>
          <a:lstStyle/>
          <a:p>
            <a:endParaRPr lang="ko-KR"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lvl="0"/>
            <a:r>
              <a:rPr lang="ko-KR" altLang="en-US"/>
              <a:t>서식 지정</a:t>
            </a:r>
            <a:endParaRPr lang="en-US" altLang="ko-KR"/>
          </a:p>
        </p:txBody>
      </p:sp>
      <p:sp>
        <p:nvSpPr>
          <p:cNvPr id="1027" name="Rectangle 3"/>
          <p:cNvSpPr>
            <a:spLocks noGrp="1" noChangeArrowheads="1"/>
          </p:cNvSpPr>
          <p:nvPr>
            <p:ph type="body" idx="1"/>
          </p:nvPr>
        </p:nvSpPr>
        <p:spPr>
          <a:xfrm>
            <a:off x="1136576" y="774786"/>
            <a:ext cx="8496944" cy="5040560"/>
          </a:xfrm>
        </p:spPr>
        <p:txBody>
          <a:bodyPr/>
          <a:lstStyle/>
          <a:p>
            <a:pPr marL="0" indent="0">
              <a:buNone/>
            </a:pPr>
            <a:r>
              <a:rPr lang="en-US" altLang="ko-KR" dirty="0">
                <a:latin typeface="HY견고딕" panose="02030600000101010101" pitchFamily="18" charset="-127"/>
                <a:ea typeface="HY견고딕" panose="02030600000101010101" pitchFamily="18" charset="-127"/>
              </a:rPr>
              <a:t>print("</a:t>
            </a:r>
            <a:r>
              <a:rPr lang="ko-KR" altLang="en-US" dirty="0">
                <a:latin typeface="HY견고딕" panose="02030600000101010101" pitchFamily="18" charset="-127"/>
                <a:ea typeface="HY견고딕" panose="02030600000101010101" pitchFamily="18" charset="-127"/>
              </a:rPr>
              <a:t>기본 값 </a:t>
            </a:r>
            <a:r>
              <a:rPr lang="en-US" altLang="ko-KR" dirty="0">
                <a:latin typeface="HY견고딕" panose="02030600000101010101" pitchFamily="18" charset="-127"/>
                <a:ea typeface="HY견고딕" panose="02030600000101010101" pitchFamily="18" charset="-127"/>
              </a:rPr>
              <a:t>:%f" % 123.45678)</a:t>
            </a:r>
          </a:p>
          <a:p>
            <a:pPr marL="0" indent="0">
              <a:buNone/>
            </a:pPr>
            <a:r>
              <a:rPr lang="en-US" altLang="ko-KR" dirty="0">
                <a:latin typeface="HY견고딕" panose="02030600000101010101" pitchFamily="18" charset="-127"/>
                <a:ea typeface="HY견고딕" panose="02030600000101010101" pitchFamily="18" charset="-127"/>
              </a:rPr>
              <a:t>print("</a:t>
            </a:r>
            <a:r>
              <a:rPr lang="ko-KR" altLang="en-US" dirty="0">
                <a:latin typeface="HY견고딕" panose="02030600000101010101" pitchFamily="18" charset="-127"/>
                <a:ea typeface="HY견고딕" panose="02030600000101010101" pitchFamily="18" charset="-127"/>
              </a:rPr>
              <a:t>설정 값 </a:t>
            </a:r>
            <a:r>
              <a:rPr lang="en-US" altLang="ko-KR" dirty="0">
                <a:latin typeface="HY견고딕" panose="02030600000101010101" pitchFamily="18" charset="-127"/>
                <a:ea typeface="HY견고딕" panose="02030600000101010101" pitchFamily="18" charset="-127"/>
              </a:rPr>
              <a:t>:%10.3f" % 123.45678)</a:t>
            </a:r>
          </a:p>
          <a:p>
            <a:pPr marL="0" indent="0">
              <a:buNone/>
            </a:pPr>
            <a:r>
              <a:rPr lang="en-US" altLang="ko-KR" dirty="0">
                <a:latin typeface="HY견고딕" panose="02030600000101010101" pitchFamily="18" charset="-127"/>
                <a:ea typeface="HY견고딕" panose="02030600000101010101" pitchFamily="18" charset="-127"/>
              </a:rPr>
              <a:t>print("</a:t>
            </a:r>
            <a:r>
              <a:rPr lang="ko-KR" altLang="en-US" dirty="0">
                <a:latin typeface="HY견고딕" panose="02030600000101010101" pitchFamily="18" charset="-127"/>
                <a:ea typeface="HY견고딕" panose="02030600000101010101" pitchFamily="18" charset="-127"/>
              </a:rPr>
              <a:t>설정 값 </a:t>
            </a:r>
            <a:r>
              <a:rPr lang="en-US" altLang="ko-KR" dirty="0">
                <a:latin typeface="HY견고딕" panose="02030600000101010101" pitchFamily="18" charset="-127"/>
                <a:ea typeface="HY견고딕" panose="02030600000101010101" pitchFamily="18" charset="-127"/>
              </a:rPr>
              <a:t>:%2.1f" % 123.45678)</a:t>
            </a:r>
          </a:p>
          <a:p>
            <a:pPr marL="0" indent="0">
              <a:buNone/>
            </a:pPr>
            <a:r>
              <a:rPr lang="en-US" altLang="ko-KR" dirty="0">
                <a:latin typeface="HY견고딕" panose="02030600000101010101" pitchFamily="18" charset="-127"/>
                <a:ea typeface="HY견고딕" panose="02030600000101010101" pitchFamily="18" charset="-127"/>
              </a:rPr>
              <a:t>print("</a:t>
            </a:r>
            <a:r>
              <a:rPr lang="ko-KR" altLang="en-US" dirty="0">
                <a:latin typeface="HY견고딕" panose="02030600000101010101" pitchFamily="18" charset="-127"/>
                <a:ea typeface="HY견고딕" panose="02030600000101010101" pitchFamily="18" charset="-127"/>
              </a:rPr>
              <a:t>설정 값 </a:t>
            </a:r>
            <a:r>
              <a:rPr lang="en-US" altLang="ko-KR" dirty="0">
                <a:latin typeface="HY견고딕" panose="02030600000101010101" pitchFamily="18" charset="-127"/>
                <a:ea typeface="HY견고딕" panose="02030600000101010101" pitchFamily="18" charset="-127"/>
              </a:rPr>
              <a:t>:%.2f" % 123.45678)</a:t>
            </a:r>
          </a:p>
          <a:p>
            <a:pPr marL="0" indent="0">
              <a:buNone/>
            </a:pPr>
            <a:endParaRPr lang="en-US" altLang="ko-KR" dirty="0">
              <a:latin typeface="HY견고딕" panose="02030600000101010101" pitchFamily="18" charset="-127"/>
              <a:ea typeface="HY견고딕" panose="02030600000101010101" pitchFamily="18" charset="-127"/>
            </a:endParaRPr>
          </a:p>
          <a:p>
            <a:pPr marL="0" indent="0">
              <a:buNone/>
            </a:pPr>
            <a:endParaRPr lang="en-US" altLang="ko-KR" dirty="0">
              <a:latin typeface="HY견고딕" panose="02030600000101010101" pitchFamily="18" charset="-127"/>
              <a:ea typeface="HY견고딕" panose="02030600000101010101" pitchFamily="18" charset="-127"/>
            </a:endParaRPr>
          </a:p>
        </p:txBody>
      </p:sp>
      <p:sp>
        <p:nvSpPr>
          <p:cNvPr id="1031" name="Line 7"/>
          <p:cNvSpPr>
            <a:spLocks noChangeShapeType="1"/>
          </p:cNvSpPr>
          <p:nvPr/>
        </p:nvSpPr>
        <p:spPr>
          <a:xfrm>
            <a:off x="1322520" y="3414713"/>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1052513"/>
            <a:ext cx="0" cy="5029200"/>
          </a:xfrm>
          <a:prstGeom prst="line">
            <a:avLst/>
          </a:prstGeom>
          <a:noFill/>
          <a:ln w="9525">
            <a:solidFill>
              <a:schemeClr val="bg1"/>
            </a:solidFill>
            <a:prstDash val="dashDot"/>
            <a:miter/>
          </a:ln>
          <a:effectLst/>
        </p:spPr>
        <p:txBody>
          <a:bodyPr wrap="none"/>
          <a:lstStyle/>
          <a:p>
            <a:endParaRPr lang="ko-KR"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lvl="0"/>
            <a:r>
              <a:rPr lang="ko-KR" altLang="en-US" dirty="0"/>
              <a:t>서식 지정</a:t>
            </a:r>
            <a:endParaRPr lang="en-US" altLang="ko-KR" dirty="0"/>
          </a:p>
        </p:txBody>
      </p:sp>
      <p:sp>
        <p:nvSpPr>
          <p:cNvPr id="1027" name="Rectangle 3"/>
          <p:cNvSpPr>
            <a:spLocks noGrp="1" noChangeArrowheads="1"/>
          </p:cNvSpPr>
          <p:nvPr>
            <p:ph type="body" idx="1"/>
          </p:nvPr>
        </p:nvSpPr>
        <p:spPr>
          <a:xfrm>
            <a:off x="664973" y="1041153"/>
            <a:ext cx="8496944" cy="5040560"/>
          </a:xfrm>
        </p:spPr>
        <p:txBody>
          <a:bodyPr/>
          <a:lstStyle/>
          <a:p>
            <a:pPr marL="0" indent="0">
              <a:buNone/>
            </a:pPr>
            <a:r>
              <a:rPr lang="en-US" altLang="ko-KR" dirty="0">
                <a:latin typeface="HY견고딕" panose="02030600000101010101" pitchFamily="18" charset="-127"/>
                <a:ea typeface="HY견고딕" panose="02030600000101010101" pitchFamily="18" charset="-127"/>
              </a:rPr>
              <a:t>print("</a:t>
            </a:r>
            <a:r>
              <a:rPr lang="ko-KR" altLang="en-US" dirty="0">
                <a:latin typeface="HY견고딕" panose="02030600000101010101" pitchFamily="18" charset="-127"/>
                <a:ea typeface="HY견고딕" panose="02030600000101010101" pitchFamily="18" charset="-127"/>
              </a:rPr>
              <a:t>기본  값 </a:t>
            </a:r>
            <a:r>
              <a:rPr lang="en-US" altLang="ko-KR" dirty="0">
                <a:latin typeface="HY견고딕" panose="02030600000101010101" pitchFamily="18" charset="-127"/>
                <a:ea typeface="HY견고딕" panose="02030600000101010101" pitchFamily="18" charset="-127"/>
              </a:rPr>
              <a:t>:%s" % "python test")</a:t>
            </a:r>
          </a:p>
          <a:p>
            <a:pPr marL="0" indent="0">
              <a:buNone/>
            </a:pPr>
            <a:endParaRPr lang="en-US" altLang="ko-KR" dirty="0">
              <a:latin typeface="HY견고딕" panose="02030600000101010101" pitchFamily="18" charset="-127"/>
              <a:ea typeface="HY견고딕" panose="02030600000101010101" pitchFamily="18" charset="-127"/>
            </a:endParaRPr>
          </a:p>
          <a:p>
            <a:pPr marL="0" indent="0">
              <a:buNone/>
            </a:pPr>
            <a:r>
              <a:rPr lang="en-US" altLang="ko-KR" dirty="0">
                <a:latin typeface="HY견고딕" panose="02030600000101010101" pitchFamily="18" charset="-127"/>
                <a:ea typeface="HY견고딕" panose="02030600000101010101" pitchFamily="18" charset="-127"/>
              </a:rPr>
              <a:t>print("</a:t>
            </a:r>
            <a:r>
              <a:rPr lang="ko-KR" altLang="en-US" dirty="0">
                <a:latin typeface="HY견고딕" panose="02030600000101010101" pitchFamily="18" charset="-127"/>
                <a:ea typeface="HY견고딕" panose="02030600000101010101" pitchFamily="18" charset="-127"/>
              </a:rPr>
              <a:t>설정  값 </a:t>
            </a:r>
            <a:r>
              <a:rPr lang="en-US" altLang="ko-KR" dirty="0">
                <a:latin typeface="HY견고딕" panose="02030600000101010101" pitchFamily="18" charset="-127"/>
                <a:ea typeface="HY견고딕" panose="02030600000101010101" pitchFamily="18" charset="-127"/>
              </a:rPr>
              <a:t>:%20s" % "python test")</a:t>
            </a:r>
          </a:p>
        </p:txBody>
      </p:sp>
      <p:sp>
        <p:nvSpPr>
          <p:cNvPr id="1031" name="Line 7"/>
          <p:cNvSpPr>
            <a:spLocks noChangeShapeType="1"/>
          </p:cNvSpPr>
          <p:nvPr/>
        </p:nvSpPr>
        <p:spPr>
          <a:xfrm>
            <a:off x="1322520" y="3414713"/>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1052513"/>
            <a:ext cx="0" cy="5029200"/>
          </a:xfrm>
          <a:prstGeom prst="line">
            <a:avLst/>
          </a:prstGeom>
          <a:noFill/>
          <a:ln w="9525">
            <a:solidFill>
              <a:schemeClr val="bg1"/>
            </a:solidFill>
            <a:prstDash val="dashDot"/>
            <a:miter/>
          </a:ln>
          <a:effectLst/>
        </p:spPr>
        <p:txBody>
          <a:bodyPr wrap="none"/>
          <a:lstStyle/>
          <a:p>
            <a:endParaRPr lang="ko-KR" altLang="en-US"/>
          </a:p>
        </p:txBody>
      </p:sp>
    </p:spTree>
    <p:extLst>
      <p:ext uri="{BB962C8B-B14F-4D97-AF65-F5344CB8AC3E}">
        <p14:creationId xmlns:p14="http://schemas.microsoft.com/office/powerpoint/2010/main" val="2521458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lvl="0"/>
            <a:r>
              <a:rPr lang="ko-KR" altLang="en-US"/>
              <a:t>주석</a:t>
            </a:r>
            <a:endParaRPr lang="en-US" altLang="ko-KR"/>
          </a:p>
        </p:txBody>
      </p:sp>
      <p:sp>
        <p:nvSpPr>
          <p:cNvPr id="1031" name="Line 7"/>
          <p:cNvSpPr>
            <a:spLocks noChangeShapeType="1"/>
          </p:cNvSpPr>
          <p:nvPr/>
        </p:nvSpPr>
        <p:spPr>
          <a:xfrm>
            <a:off x="1322520" y="3414713"/>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1052513"/>
            <a:ext cx="0" cy="5029200"/>
          </a:xfrm>
          <a:prstGeom prst="line">
            <a:avLst/>
          </a:prstGeom>
          <a:noFill/>
          <a:ln w="9525">
            <a:solidFill>
              <a:schemeClr val="bg1"/>
            </a:solidFill>
            <a:prstDash val="dashDot"/>
            <a:miter/>
          </a:ln>
          <a:effectLst/>
        </p:spPr>
        <p:txBody>
          <a:bodyPr wrap="none"/>
          <a:lstStyle/>
          <a:p>
            <a:endParaRPr lang="ko-KR" altLang="en-US"/>
          </a:p>
        </p:txBody>
      </p:sp>
      <p:sp>
        <p:nvSpPr>
          <p:cNvPr id="7" name="Content Placeholder 4"/>
          <p:cNvSpPr txBox="1">
            <a:spLocks/>
          </p:cNvSpPr>
          <p:nvPr/>
        </p:nvSpPr>
        <p:spPr>
          <a:xfrm>
            <a:off x="558235" y="1279473"/>
            <a:ext cx="7632756" cy="323165"/>
          </a:xfrm>
          <a:prstGeom prst="rect">
            <a:avLst/>
          </a:prstGeom>
        </p:spPr>
        <p:txBody>
          <a:bodyPr vert="horz" lIns="91440" tIns="45720" rIns="91440" bIns="45720" rtlCol="0">
            <a:spAutoFit/>
          </a:bodyPr>
          <a:lstStyle>
            <a:lvl1pPr marL="2286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1pPr>
            <a:lvl2pPr marL="6858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2pPr>
            <a:lvl3pPr marL="11430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3pPr>
            <a:lvl4pPr marL="16002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4pPr>
            <a:lvl5pPr marL="20574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algun Gothic" panose="020B0503020000020004" pitchFamily="34" charset="-127"/>
                <a:ea typeface="Malgun Gothic" panose="020B0503020000020004" pitchFamily="34" charset="-127"/>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ts val="1800"/>
              </a:lnSpc>
              <a:spcBef>
                <a:spcPts val="1000"/>
              </a:spcBef>
              <a:spcAft>
                <a:spcPts val="2000"/>
              </a:spcAft>
              <a:buClrTx/>
              <a:buSzTx/>
              <a:buFont typeface="Arial" panose="020B0604020202020204" pitchFamily="34" charset="0"/>
              <a:buNone/>
              <a:tabLst/>
              <a:defRPr/>
            </a:pPr>
            <a:r>
              <a:rPr kumimoji="0" lang="ko-KR" altLang="en-US" sz="1600" b="1" i="0" u="none" strike="noStrike" kern="1200" cap="none" spc="0" normalizeH="0" baseline="0" noProof="0" dirty="0">
                <a:ln>
                  <a:noFill/>
                </a:ln>
                <a:solidFill>
                  <a:prstClr val="black">
                    <a:lumMod val="75000"/>
                    <a:lumOff val="25000"/>
                  </a:prstClr>
                </a:solidFill>
                <a:effectLst/>
                <a:uLnTx/>
                <a:uFillTx/>
                <a:latin typeface="Malgun Gothic" panose="020B0503020000020004" pitchFamily="34" charset="-127"/>
                <a:ea typeface="Malgun Gothic" panose="020B0503020000020004" pitchFamily="34" charset="-127"/>
                <a:cs typeface="+mn-cs"/>
              </a:rPr>
              <a:t>프로그램 코드 내에 설명문을 넣기 위해 사용 된다</a:t>
            </a:r>
            <a:r>
              <a:rPr kumimoji="0" lang="en-US" altLang="ko-KR" sz="1600" b="1" i="0" u="none" strike="noStrike" kern="1200" cap="none" spc="0" normalizeH="0" baseline="0" noProof="0" dirty="0">
                <a:ln>
                  <a:noFill/>
                </a:ln>
                <a:solidFill>
                  <a:prstClr val="black">
                    <a:lumMod val="75000"/>
                    <a:lumOff val="25000"/>
                  </a:prstClr>
                </a:solidFill>
                <a:effectLst/>
                <a:uLnTx/>
                <a:uFillTx/>
                <a:latin typeface="Malgun Gothic" panose="020B0503020000020004" pitchFamily="34" charset="-127"/>
                <a:ea typeface="Malgun Gothic" panose="020B0503020000020004" pitchFamily="34" charset="-127"/>
                <a:cs typeface="+mn-cs"/>
              </a:rPr>
              <a:t>.</a:t>
            </a:r>
          </a:p>
        </p:txBody>
      </p:sp>
      <p:sp>
        <p:nvSpPr>
          <p:cNvPr id="9" name="TextBox 8"/>
          <p:cNvSpPr txBox="1"/>
          <p:nvPr/>
        </p:nvSpPr>
        <p:spPr>
          <a:xfrm>
            <a:off x="560099" y="1823280"/>
            <a:ext cx="6497406" cy="2585323"/>
          </a:xfrm>
          <a:prstGeom prst="rect">
            <a:avLst/>
          </a:prstGeom>
        </p:spPr>
        <p:txBody>
          <a:bodyPr vert="horz" wrap="square" lIns="91440" tIns="45720" rIns="91440" bIns="45720" rtlCol="0" anchor="ctr" anchorCtr="0">
            <a:spAutoFit/>
          </a:bodyPr>
          <a:lstStyle/>
          <a:p>
            <a:pPr marL="0" marR="0" lvl="0" indent="0" algn="l" defTabSz="914400" rtl="0" eaLnBrk="1" fontAlgn="auto" latinLnBrk="0" hangingPunct="1">
              <a:lnSpc>
                <a:spcPct val="100000"/>
              </a:lnSpc>
              <a:spcBef>
                <a:spcPts val="0"/>
              </a:spcBef>
              <a:spcAft>
                <a:spcPts val="2000"/>
              </a:spcAft>
              <a:buClrTx/>
              <a:buSzTx/>
              <a:buFont typeface="Arial" panose="020B0604020202020204" pitchFamily="34" charset="0"/>
              <a:buNone/>
              <a:tabLst/>
              <a:defRPr/>
            </a:pPr>
            <a:r>
              <a:rPr kumimoji="0" lang="en-US" altLang="ko-KR" sz="2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r>
              <a:rPr kumimoji="0" lang="ko-KR" altLang="en-US" sz="28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한 줄 주석</a:t>
            </a:r>
            <a:endParaRPr kumimoji="0" lang="en-US" altLang="ko-KR" sz="28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0"/>
              </a:spcAft>
              <a:buClrTx/>
              <a:buSzTx/>
              <a:buFontTx/>
              <a:buNone/>
              <a:tabLst/>
              <a:defRPr/>
            </a:pPr>
            <a:endParaRPr kumimoji="0" lang="en-US" altLang="ko-KR" sz="2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0"/>
              </a:spcAft>
              <a:buClrTx/>
              <a:buSzTx/>
              <a:buFontTx/>
              <a:buNone/>
              <a:tabLst/>
              <a:defRPr/>
            </a:pPr>
            <a:r>
              <a:rPr kumimoji="0" lang="en-US" altLang="ko-KR" sz="2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US" altLang="ko-KR" sz="28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Multi-Line</a:t>
            </a:r>
          </a:p>
          <a:p>
            <a:pPr marL="0" marR="0" lvl="0" indent="0" algn="l" defTabSz="914400" rtl="0" eaLnBrk="1" fontAlgn="auto" latinLnBrk="0" hangingPunct="1">
              <a:lnSpc>
                <a:spcPct val="100000"/>
              </a:lnSpc>
              <a:spcBef>
                <a:spcPts val="0"/>
              </a:spcBef>
              <a:spcAft>
                <a:spcPts val="2000"/>
              </a:spcAft>
              <a:buClrTx/>
              <a:buSzTx/>
              <a:buFontTx/>
              <a:buNone/>
              <a:tabLst/>
              <a:defRPr/>
            </a:pPr>
            <a:r>
              <a:rPr kumimoji="0" lang="ko-KR" altLang="en-US" sz="28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주석</a:t>
            </a:r>
            <a:r>
              <a:rPr kumimoji="0" lang="en-US" altLang="ko-KR" sz="2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endParaRPr kumimoji="0" lang="ko-KR" altLang="en-US" sz="2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953162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Line 7"/>
          <p:cNvSpPr>
            <a:spLocks noChangeShapeType="1"/>
          </p:cNvSpPr>
          <p:nvPr/>
        </p:nvSpPr>
        <p:spPr>
          <a:xfrm>
            <a:off x="1322520" y="3414713"/>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1052513"/>
            <a:ext cx="0" cy="5029200"/>
          </a:xfrm>
          <a:prstGeom prst="line">
            <a:avLst/>
          </a:prstGeom>
          <a:noFill/>
          <a:ln w="9525">
            <a:solidFill>
              <a:schemeClr val="bg1"/>
            </a:solidFill>
            <a:prstDash val="dashDot"/>
            <a:miter/>
          </a:ln>
          <a:effectLst/>
        </p:spPr>
        <p:txBody>
          <a:bodyPr wrap="none"/>
          <a:lstStyle/>
          <a:p>
            <a:endParaRPr lang="ko-KR" altLang="en-US"/>
          </a:p>
        </p:txBody>
      </p:sp>
      <p:sp>
        <p:nvSpPr>
          <p:cNvPr id="11" name="Rectangle 2"/>
          <p:cNvSpPr>
            <a:spLocks noGrp="1" noChangeArrowheads="1"/>
          </p:cNvSpPr>
          <p:nvPr>
            <p:ph type="title"/>
          </p:nvPr>
        </p:nvSpPr>
        <p:spPr>
          <a:xfrm>
            <a:off x="368302" y="295276"/>
            <a:ext cx="5727706" cy="490518"/>
          </a:xfrm>
        </p:spPr>
        <p:txBody>
          <a:bodyPr/>
          <a:lstStyle/>
          <a:p>
            <a:r>
              <a:rPr lang="ko-KR" altLang="en-US"/>
              <a:t>진법 변환 하기</a:t>
            </a:r>
            <a:endParaRPr lang="en-US" altLang="ko-KR"/>
          </a:p>
        </p:txBody>
      </p:sp>
      <p:sp>
        <p:nvSpPr>
          <p:cNvPr id="12" name="Content Placeholder 4"/>
          <p:cNvSpPr txBox="1">
            <a:spLocks/>
          </p:cNvSpPr>
          <p:nvPr/>
        </p:nvSpPr>
        <p:spPr>
          <a:xfrm>
            <a:off x="558235" y="1279473"/>
            <a:ext cx="7632756" cy="323165"/>
          </a:xfrm>
          <a:prstGeom prst="rect">
            <a:avLst/>
          </a:prstGeom>
        </p:spPr>
        <p:txBody>
          <a:bodyPr vert="horz" lIns="91440" tIns="45720" rIns="91440" bIns="45720" rtlCol="0">
            <a:spAutoFit/>
          </a:bodyPr>
          <a:lstStyle>
            <a:lvl1pPr marL="2286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1pPr>
            <a:lvl2pPr marL="6858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2pPr>
            <a:lvl3pPr marL="11430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3pPr>
            <a:lvl4pPr marL="16002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4pPr>
            <a:lvl5pPr marL="20574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algun Gothic" panose="020B0503020000020004" pitchFamily="34" charset="-127"/>
                <a:ea typeface="Malgun Gothic" panose="020B0503020000020004" pitchFamily="34" charset="-127"/>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ts val="1800"/>
              </a:lnSpc>
              <a:spcBef>
                <a:spcPts val="1000"/>
              </a:spcBef>
              <a:spcAft>
                <a:spcPts val="2000"/>
              </a:spcAft>
              <a:buClrTx/>
              <a:buSzTx/>
              <a:buFont typeface="Arial" panose="020B0604020202020204" pitchFamily="34" charset="0"/>
              <a:buNone/>
              <a:tabLst/>
              <a:defRPr/>
            </a:pPr>
            <a:r>
              <a:rPr kumimoji="0" lang="ko-KR" altLang="en-US" sz="1600" b="1" i="0" u="none" strike="noStrike" kern="1200" cap="none" spc="0" normalizeH="0" baseline="0" noProof="0">
                <a:ln>
                  <a:noFill/>
                </a:ln>
                <a:solidFill>
                  <a:prstClr val="black">
                    <a:lumMod val="75000"/>
                    <a:lumOff val="25000"/>
                  </a:prstClr>
                </a:solidFill>
                <a:effectLst/>
                <a:uLnTx/>
                <a:uFillTx/>
                <a:latin typeface="Malgun Gothic" panose="020B0503020000020004" pitchFamily="34" charset="-127"/>
                <a:ea typeface="Malgun Gothic" panose="020B0503020000020004" pitchFamily="34" charset="-127"/>
                <a:cs typeface="+mn-cs"/>
              </a:rPr>
              <a:t>서로 다른 진법 간에 변환을 수행하는 함수이다</a:t>
            </a:r>
            <a:r>
              <a:rPr kumimoji="0" lang="en-US" altLang="ko-KR" sz="1600" b="1" i="0" u="none" strike="noStrike" kern="1200" cap="none" spc="0" normalizeH="0" baseline="0" noProof="0">
                <a:ln>
                  <a:noFill/>
                </a:ln>
                <a:solidFill>
                  <a:prstClr val="black">
                    <a:lumMod val="75000"/>
                    <a:lumOff val="25000"/>
                  </a:prstClr>
                </a:solidFill>
                <a:effectLst/>
                <a:uLnTx/>
                <a:uFillTx/>
                <a:latin typeface="Malgun Gothic" panose="020B0503020000020004" pitchFamily="34" charset="-127"/>
                <a:ea typeface="Malgun Gothic" panose="020B0503020000020004" pitchFamily="34" charset="-127"/>
                <a:cs typeface="+mn-cs"/>
              </a:rPr>
              <a:t>.</a:t>
            </a:r>
            <a:endParaRPr kumimoji="0" lang="en-US" altLang="ko-KR" sz="1600" b="1" i="0" u="none" strike="noStrike" kern="1200" cap="none" spc="0" normalizeH="0" baseline="0" noProof="0" dirty="0">
              <a:ln>
                <a:noFill/>
              </a:ln>
              <a:solidFill>
                <a:prstClr val="black">
                  <a:lumMod val="75000"/>
                  <a:lumOff val="25000"/>
                </a:prstClr>
              </a:solidFill>
              <a:effectLst/>
              <a:uLnTx/>
              <a:uFillTx/>
              <a:latin typeface="Malgun Gothic" panose="020B0503020000020004" pitchFamily="34" charset="-127"/>
              <a:ea typeface="Malgun Gothic" panose="020B0503020000020004" pitchFamily="34" charset="-127"/>
              <a:cs typeface="+mn-cs"/>
            </a:endParaRPr>
          </a:p>
        </p:txBody>
      </p:sp>
      <p:graphicFrame>
        <p:nvGraphicFramePr>
          <p:cNvPr id="13" name="내용 개체 틀 3"/>
          <p:cNvGraphicFramePr>
            <a:graphicFrameLocks noGrp="1"/>
          </p:cNvGraphicFramePr>
          <p:nvPr>
            <p:ph sz="half" idx="4294967295"/>
            <p:extLst>
              <p:ext uri="{D42A27DB-BD31-4B8C-83A1-F6EECF244321}">
                <p14:modId xmlns:p14="http://schemas.microsoft.com/office/powerpoint/2010/main" val="4083345843"/>
              </p:ext>
            </p:extLst>
          </p:nvPr>
        </p:nvGraphicFramePr>
        <p:xfrm>
          <a:off x="550862" y="1817399"/>
          <a:ext cx="5545145" cy="1899632"/>
        </p:xfrm>
        <a:graphic>
          <a:graphicData uri="http://schemas.openxmlformats.org/drawingml/2006/table">
            <a:tbl>
              <a:tblPr firstRow="1" bandRow="1">
                <a:tableStyleId>{72833802-FEF1-4C79-8D5D-14CF1EAF98D9}</a:tableStyleId>
              </a:tblPr>
              <a:tblGrid>
                <a:gridCol w="868473">
                  <a:extLst>
                    <a:ext uri="{9D8B030D-6E8A-4147-A177-3AD203B41FA5}">
                      <a16:colId xmlns="" xmlns:a16="http://schemas.microsoft.com/office/drawing/2014/main" val="3536611246"/>
                    </a:ext>
                  </a:extLst>
                </a:gridCol>
                <a:gridCol w="4676672">
                  <a:extLst>
                    <a:ext uri="{9D8B030D-6E8A-4147-A177-3AD203B41FA5}">
                      <a16:colId xmlns="" xmlns:a16="http://schemas.microsoft.com/office/drawing/2014/main" val="4233106353"/>
                    </a:ext>
                  </a:extLst>
                </a:gridCol>
              </a:tblGrid>
              <a:tr h="474908">
                <a:tc>
                  <a:txBody>
                    <a:bodyPr/>
                    <a:lstStyle/>
                    <a:p>
                      <a:pPr latinLnBrk="1"/>
                      <a:r>
                        <a:rPr lang="ko-KR" altLang="en-US" dirty="0"/>
                        <a:t>함수</a:t>
                      </a:r>
                    </a:p>
                  </a:txBody>
                  <a:tcPr/>
                </a:tc>
                <a:tc>
                  <a:txBody>
                    <a:bodyPr/>
                    <a:lstStyle/>
                    <a:p>
                      <a:pPr latinLnBrk="1"/>
                      <a:r>
                        <a:rPr lang="ko-KR" altLang="en-US" dirty="0"/>
                        <a:t>설명</a:t>
                      </a:r>
                    </a:p>
                  </a:txBody>
                  <a:tcPr/>
                </a:tc>
                <a:extLst>
                  <a:ext uri="{0D108BD9-81ED-4DB2-BD59-A6C34878D82A}">
                    <a16:rowId xmlns="" xmlns:a16="http://schemas.microsoft.com/office/drawing/2014/main" val="1101446062"/>
                  </a:ext>
                </a:extLst>
              </a:tr>
              <a:tr h="474908">
                <a:tc>
                  <a:txBody>
                    <a:bodyPr/>
                    <a:lstStyle/>
                    <a:p>
                      <a:pPr latinLnBrk="1"/>
                      <a:r>
                        <a:rPr lang="en-US" altLang="ko-KR" dirty="0"/>
                        <a:t>bin()</a:t>
                      </a:r>
                      <a:endParaRPr lang="ko-KR" altLang="en-US" dirty="0"/>
                    </a:p>
                  </a:txBody>
                  <a:tcPr/>
                </a:tc>
                <a:tc>
                  <a:txBody>
                    <a:bodyPr/>
                    <a:lstStyle/>
                    <a:p>
                      <a:pPr latinLnBrk="1"/>
                      <a:r>
                        <a:rPr lang="en-US" altLang="ko-KR" dirty="0"/>
                        <a:t>2</a:t>
                      </a:r>
                      <a:r>
                        <a:rPr lang="ko-KR" altLang="en-US" dirty="0"/>
                        <a:t>진수 값으로 변환</a:t>
                      </a:r>
                    </a:p>
                  </a:txBody>
                  <a:tcPr/>
                </a:tc>
                <a:extLst>
                  <a:ext uri="{0D108BD9-81ED-4DB2-BD59-A6C34878D82A}">
                    <a16:rowId xmlns="" xmlns:a16="http://schemas.microsoft.com/office/drawing/2014/main" val="2165754123"/>
                  </a:ext>
                </a:extLst>
              </a:tr>
              <a:tr h="474908">
                <a:tc>
                  <a:txBody>
                    <a:bodyPr/>
                    <a:lstStyle/>
                    <a:p>
                      <a:pPr latinLnBrk="1"/>
                      <a:r>
                        <a:rPr lang="en-US" altLang="ko-KR" dirty="0" err="1"/>
                        <a:t>oct</a:t>
                      </a:r>
                      <a:r>
                        <a:rPr lang="en-US" altLang="ko-KR" dirty="0"/>
                        <a:t>()</a:t>
                      </a:r>
                      <a:endParaRPr lang="ko-KR" altLang="en-US" dirty="0"/>
                    </a:p>
                  </a:txBody>
                  <a:tcPr/>
                </a:tc>
                <a:tc>
                  <a:txBody>
                    <a:bodyPr/>
                    <a:lstStyle/>
                    <a:p>
                      <a:pPr latinLnBrk="1"/>
                      <a:r>
                        <a:rPr lang="en-US" altLang="ko-KR" dirty="0"/>
                        <a:t>8</a:t>
                      </a:r>
                      <a:r>
                        <a:rPr lang="ko-KR" altLang="en-US" dirty="0"/>
                        <a:t>진수 값으로 변환</a:t>
                      </a:r>
                    </a:p>
                  </a:txBody>
                  <a:tcPr/>
                </a:tc>
                <a:extLst>
                  <a:ext uri="{0D108BD9-81ED-4DB2-BD59-A6C34878D82A}">
                    <a16:rowId xmlns="" xmlns:a16="http://schemas.microsoft.com/office/drawing/2014/main" val="506516349"/>
                  </a:ext>
                </a:extLst>
              </a:tr>
              <a:tr h="474908">
                <a:tc>
                  <a:txBody>
                    <a:bodyPr/>
                    <a:lstStyle/>
                    <a:p>
                      <a:pPr latinLnBrk="1"/>
                      <a:r>
                        <a:rPr lang="en-US" altLang="ko-KR" dirty="0"/>
                        <a:t>hex()</a:t>
                      </a:r>
                      <a:endParaRPr lang="ko-KR" altLang="en-US" dirty="0"/>
                    </a:p>
                  </a:txBody>
                  <a:tcPr/>
                </a:tc>
                <a:tc>
                  <a:txBody>
                    <a:bodyPr/>
                    <a:lstStyle/>
                    <a:p>
                      <a:pPr latinLnBrk="1"/>
                      <a:r>
                        <a:rPr lang="en-US" altLang="ko-KR" dirty="0"/>
                        <a:t>16</a:t>
                      </a:r>
                      <a:r>
                        <a:rPr lang="ko-KR" altLang="en-US" dirty="0"/>
                        <a:t>진수 값으로 변환</a:t>
                      </a:r>
                    </a:p>
                  </a:txBody>
                  <a:tcPr/>
                </a:tc>
                <a:extLst>
                  <a:ext uri="{0D108BD9-81ED-4DB2-BD59-A6C34878D82A}">
                    <a16:rowId xmlns="" xmlns:a16="http://schemas.microsoft.com/office/drawing/2014/main" val="3866793294"/>
                  </a:ext>
                </a:extLst>
              </a:tr>
            </a:tbl>
          </a:graphicData>
        </a:graphic>
      </p:graphicFrame>
    </p:spTree>
    <p:extLst>
      <p:ext uri="{BB962C8B-B14F-4D97-AF65-F5344CB8AC3E}">
        <p14:creationId xmlns:p14="http://schemas.microsoft.com/office/powerpoint/2010/main" val="3894527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Line 7"/>
          <p:cNvSpPr>
            <a:spLocks noChangeShapeType="1"/>
          </p:cNvSpPr>
          <p:nvPr/>
        </p:nvSpPr>
        <p:spPr>
          <a:xfrm>
            <a:off x="1009141" y="3414713"/>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1052513"/>
            <a:ext cx="0" cy="5029200"/>
          </a:xfrm>
          <a:prstGeom prst="line">
            <a:avLst/>
          </a:prstGeom>
          <a:noFill/>
          <a:ln w="9525">
            <a:solidFill>
              <a:schemeClr val="bg1"/>
            </a:solidFill>
            <a:prstDash val="dashDot"/>
            <a:miter/>
          </a:ln>
          <a:effectLst/>
        </p:spPr>
        <p:txBody>
          <a:bodyPr wrap="none"/>
          <a:lstStyle/>
          <a:p>
            <a:endParaRPr lang="ko-KR" altLang="en-US"/>
          </a:p>
        </p:txBody>
      </p:sp>
      <p:sp>
        <p:nvSpPr>
          <p:cNvPr id="11" name="Rectangle 2"/>
          <p:cNvSpPr>
            <a:spLocks noGrp="1" noChangeArrowheads="1"/>
          </p:cNvSpPr>
          <p:nvPr>
            <p:ph type="title"/>
          </p:nvPr>
        </p:nvSpPr>
        <p:spPr>
          <a:xfrm>
            <a:off x="368302" y="295276"/>
            <a:ext cx="5727706" cy="490518"/>
          </a:xfrm>
        </p:spPr>
        <p:txBody>
          <a:bodyPr/>
          <a:lstStyle/>
          <a:p>
            <a:r>
              <a:rPr lang="ko-KR" altLang="en-US"/>
              <a:t>진법 변환 하기</a:t>
            </a:r>
            <a:endParaRPr lang="en-US" altLang="ko-KR"/>
          </a:p>
        </p:txBody>
      </p:sp>
      <p:sp>
        <p:nvSpPr>
          <p:cNvPr id="12" name="Content Placeholder 4"/>
          <p:cNvSpPr txBox="1">
            <a:spLocks/>
          </p:cNvSpPr>
          <p:nvPr/>
        </p:nvSpPr>
        <p:spPr>
          <a:xfrm>
            <a:off x="558235" y="1279473"/>
            <a:ext cx="7632756" cy="323165"/>
          </a:xfrm>
          <a:prstGeom prst="rect">
            <a:avLst/>
          </a:prstGeom>
        </p:spPr>
        <p:txBody>
          <a:bodyPr vert="horz" lIns="91440" tIns="45720" rIns="91440" bIns="45720" rtlCol="0">
            <a:spAutoFit/>
          </a:bodyPr>
          <a:lstStyle>
            <a:lvl1pPr marL="2286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1pPr>
            <a:lvl2pPr marL="6858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2pPr>
            <a:lvl3pPr marL="11430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3pPr>
            <a:lvl4pPr marL="16002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4pPr>
            <a:lvl5pPr marL="20574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algun Gothic" panose="020B0503020000020004" pitchFamily="34" charset="-127"/>
                <a:ea typeface="Malgun Gothic" panose="020B0503020000020004" pitchFamily="34" charset="-127"/>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fontAlgn="auto">
              <a:spcAft>
                <a:spcPts val="2000"/>
              </a:spcAft>
              <a:buNone/>
              <a:defRPr/>
            </a:pPr>
            <a:r>
              <a:rPr kumimoji="0" lang="ko-KR" altLang="en-US" sz="1600" dirty="0">
                <a:solidFill>
                  <a:prstClr val="black">
                    <a:lumMod val="75000"/>
                    <a:lumOff val="25000"/>
                  </a:prstClr>
                </a:solidFill>
              </a:rPr>
              <a:t>진법 변환 함수 안에는 변환 시키고자하는 값을 입력 한다</a:t>
            </a:r>
            <a:r>
              <a:rPr kumimoji="0" lang="en-US" altLang="ko-KR" sz="1600" dirty="0">
                <a:solidFill>
                  <a:prstClr val="black">
                    <a:lumMod val="75000"/>
                    <a:lumOff val="25000"/>
                  </a:prstClr>
                </a:solidFill>
              </a:rPr>
              <a:t>.</a:t>
            </a:r>
          </a:p>
        </p:txBody>
      </p:sp>
      <p:sp>
        <p:nvSpPr>
          <p:cNvPr id="14" name="TextBox 13"/>
          <p:cNvSpPr txBox="1"/>
          <p:nvPr/>
        </p:nvSpPr>
        <p:spPr>
          <a:xfrm>
            <a:off x="560099" y="1817828"/>
            <a:ext cx="6497406" cy="1897955"/>
          </a:xfrm>
          <a:prstGeom prst="rect">
            <a:avLst/>
          </a:prstGeom>
        </p:spPr>
        <p:txBody>
          <a:bodyPr vert="horz" wrap="square" lIns="91440" tIns="45720" rIns="91440" bIns="45720" rtlCol="0" anchor="ctr" anchorCtr="0">
            <a:spAutoFit/>
          </a:bodyPr>
          <a:lstStyle/>
          <a:p>
            <a:pPr marL="0" marR="0" lvl="0" indent="0" algn="l" defTabSz="914400" rtl="0" eaLnBrk="1" fontAlgn="auto" latinLnBrk="0" hangingPunct="1">
              <a:lnSpc>
                <a:spcPct val="100000"/>
              </a:lnSpc>
              <a:spcBef>
                <a:spcPts val="0"/>
              </a:spcBef>
              <a:spcAft>
                <a:spcPts val="2000"/>
              </a:spcAft>
              <a:buClrTx/>
              <a:buSzTx/>
              <a:buFont typeface="Arial" panose="020B0604020202020204" pitchFamily="34" charset="0"/>
              <a:buNone/>
              <a:tabLst/>
              <a:defRPr/>
            </a:pPr>
            <a:r>
              <a:rPr kumimoji="0" lang="en-US" altLang="ko-KR" sz="2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print(</a:t>
            </a:r>
            <a:r>
              <a:rPr kumimoji="0" lang="en-US" altLang="ko-KR" sz="2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bin(</a:t>
            </a:r>
            <a:r>
              <a:rPr kumimoji="0" lang="en-US" altLang="ko-KR" sz="28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100</a:t>
            </a:r>
            <a:r>
              <a:rPr kumimoji="0" lang="en-US" altLang="ko-KR" sz="2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US" altLang="ko-KR" sz="2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0"/>
              </a:spcAft>
              <a:buClrTx/>
              <a:buSzTx/>
              <a:buFont typeface="Arial" panose="020B0604020202020204" pitchFamily="34" charset="0"/>
              <a:buNone/>
              <a:tabLst/>
              <a:defRPr/>
            </a:pPr>
            <a:r>
              <a:rPr kumimoji="0" lang="en-US" altLang="ko-KR" sz="2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print(</a:t>
            </a:r>
            <a:r>
              <a:rPr kumimoji="0" lang="en-US" altLang="ko-KR" sz="28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oct</a:t>
            </a:r>
            <a:r>
              <a:rPr kumimoji="0" lang="en-US" altLang="ko-KR" sz="2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US" altLang="ko-KR" sz="28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100</a:t>
            </a:r>
            <a:r>
              <a:rPr kumimoji="0" lang="en-US" altLang="ko-KR" sz="2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US" altLang="ko-KR" sz="2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0"/>
              </a:spcAft>
              <a:buClrTx/>
              <a:buSzTx/>
              <a:buFont typeface="Arial" panose="020B0604020202020204" pitchFamily="34" charset="0"/>
              <a:buNone/>
              <a:tabLst/>
              <a:defRPr/>
            </a:pPr>
            <a:r>
              <a:rPr kumimoji="0" lang="en-US" altLang="ko-KR" sz="2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print(</a:t>
            </a:r>
            <a:r>
              <a:rPr kumimoji="0" lang="en-US" altLang="ko-KR" sz="2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hex(</a:t>
            </a:r>
            <a:r>
              <a:rPr kumimoji="0" lang="en-US" altLang="ko-KR" sz="28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100</a:t>
            </a:r>
            <a:r>
              <a:rPr kumimoji="0" lang="en-US" altLang="ko-KR" sz="2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US" altLang="ko-KR" sz="2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endParaRPr kumimoji="0" lang="ko-KR" altLang="en-US" sz="2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356939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Line 7"/>
          <p:cNvSpPr>
            <a:spLocks noChangeShapeType="1"/>
          </p:cNvSpPr>
          <p:nvPr/>
        </p:nvSpPr>
        <p:spPr>
          <a:xfrm>
            <a:off x="1637659" y="2982888"/>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5104759" y="620688"/>
            <a:ext cx="0" cy="5029200"/>
          </a:xfrm>
          <a:prstGeom prst="line">
            <a:avLst/>
          </a:prstGeom>
          <a:noFill/>
          <a:ln w="9525">
            <a:solidFill>
              <a:schemeClr val="bg1"/>
            </a:solidFill>
            <a:prstDash val="dashDot"/>
            <a:miter/>
          </a:ln>
          <a:effectLst/>
        </p:spPr>
        <p:txBody>
          <a:bodyPr wrap="none"/>
          <a:lstStyle/>
          <a:p>
            <a:endParaRPr lang="ko-KR" altLang="en-US"/>
          </a:p>
        </p:txBody>
      </p:sp>
      <p:sp>
        <p:nvSpPr>
          <p:cNvPr id="4" name="Rectangle 2"/>
          <p:cNvSpPr>
            <a:spLocks noGrp="1" noChangeArrowheads="1"/>
          </p:cNvSpPr>
          <p:nvPr>
            <p:ph type="title"/>
          </p:nvPr>
        </p:nvSpPr>
        <p:spPr>
          <a:xfrm>
            <a:off x="368302" y="295276"/>
            <a:ext cx="6672930" cy="490518"/>
          </a:xfrm>
        </p:spPr>
        <p:txBody>
          <a:bodyPr/>
          <a:lstStyle/>
          <a:p>
            <a:r>
              <a:rPr lang="ko-KR" altLang="en-US" dirty="0" err="1"/>
              <a:t>서식문자</a:t>
            </a:r>
            <a:r>
              <a:rPr lang="ko-KR" altLang="en-US" dirty="0"/>
              <a:t> 확장 </a:t>
            </a:r>
            <a:r>
              <a:rPr lang="en-US" altLang="ko-KR" dirty="0"/>
              <a:t>(</a:t>
            </a:r>
            <a:r>
              <a:rPr lang="ko-KR" altLang="en-US" dirty="0" err="1"/>
              <a:t>파이썬</a:t>
            </a:r>
            <a:r>
              <a:rPr lang="ko-KR" altLang="en-US" dirty="0"/>
              <a:t> </a:t>
            </a:r>
            <a:r>
              <a:rPr lang="en-US" altLang="ko-KR" dirty="0"/>
              <a:t>3.X </a:t>
            </a:r>
            <a:r>
              <a:rPr lang="ko-KR" altLang="en-US" dirty="0"/>
              <a:t>버전 </a:t>
            </a:r>
            <a:r>
              <a:rPr lang="ko-KR" altLang="en-US" dirty="0" err="1"/>
              <a:t>서식문자</a:t>
            </a:r>
            <a:r>
              <a:rPr lang="en-US" altLang="ko-KR" dirty="0"/>
              <a:t>)</a:t>
            </a:r>
          </a:p>
        </p:txBody>
      </p:sp>
      <p:sp>
        <p:nvSpPr>
          <p:cNvPr id="5" name="Content Placeholder 4"/>
          <p:cNvSpPr txBox="1">
            <a:spLocks/>
          </p:cNvSpPr>
          <p:nvPr/>
        </p:nvSpPr>
        <p:spPr>
          <a:xfrm>
            <a:off x="874314" y="844901"/>
            <a:ext cx="8255150" cy="323165"/>
          </a:xfrm>
          <a:prstGeom prst="rect">
            <a:avLst/>
          </a:prstGeom>
        </p:spPr>
        <p:txBody>
          <a:bodyPr vert="horz" wrap="square" lIns="91440" tIns="45720" rIns="91440" bIns="45720" rtlCol="0">
            <a:spAutoFit/>
          </a:bodyPr>
          <a:lstStyle>
            <a:lvl1pPr marL="2286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1pPr>
            <a:lvl2pPr marL="6858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2pPr>
            <a:lvl3pPr marL="11430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3pPr>
            <a:lvl4pPr marL="16002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4pPr>
            <a:lvl5pPr marL="20574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algun Gothic" panose="020B0503020000020004" pitchFamily="34" charset="-127"/>
                <a:ea typeface="Malgun Gothic" panose="020B0503020000020004" pitchFamily="34" charset="-127"/>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ts val="1800"/>
              </a:lnSpc>
              <a:spcBef>
                <a:spcPts val="1000"/>
              </a:spcBef>
              <a:spcAft>
                <a:spcPts val="2000"/>
              </a:spcAft>
              <a:buClrTx/>
              <a:buSzTx/>
              <a:buFont typeface="Arial" panose="020B0604020202020204" pitchFamily="34" charset="0"/>
              <a:buNone/>
              <a:tabLst/>
              <a:defRPr/>
            </a:pPr>
            <a:r>
              <a:rPr kumimoji="0" lang="ko-KR" altLang="en-US" sz="1600" b="1" i="0" u="none" strike="noStrike" kern="1200" cap="none" spc="0" normalizeH="0" baseline="0" noProof="0" dirty="0">
                <a:ln>
                  <a:noFill/>
                </a:ln>
                <a:solidFill>
                  <a:prstClr val="black">
                    <a:lumMod val="75000"/>
                    <a:lumOff val="25000"/>
                  </a:prstClr>
                </a:solidFill>
                <a:effectLst/>
                <a:uLnTx/>
                <a:uFillTx/>
                <a:latin typeface="Malgun Gothic" panose="020B0503020000020004" pitchFamily="34" charset="-127"/>
                <a:ea typeface="Malgun Gothic" panose="020B0503020000020004" pitchFamily="34" charset="-127"/>
                <a:cs typeface="+mn-cs"/>
              </a:rPr>
              <a:t>출력 되는 문자열에 대해 특정 서식을 지정하고 출력하기 위해서 사용 된다</a:t>
            </a:r>
            <a:r>
              <a:rPr kumimoji="0" lang="en-US" altLang="ko-KR" sz="1600" b="1" i="0" u="none" strike="noStrike" kern="1200" cap="none" spc="0" normalizeH="0" baseline="0" noProof="0" dirty="0">
                <a:ln>
                  <a:noFill/>
                </a:ln>
                <a:solidFill>
                  <a:prstClr val="black">
                    <a:lumMod val="75000"/>
                    <a:lumOff val="25000"/>
                  </a:prstClr>
                </a:solidFill>
                <a:effectLst/>
                <a:uLnTx/>
                <a:uFillTx/>
                <a:latin typeface="Malgun Gothic" panose="020B0503020000020004" pitchFamily="34" charset="-127"/>
                <a:ea typeface="Malgun Gothic" panose="020B0503020000020004" pitchFamily="34" charset="-127"/>
                <a:cs typeface="+mn-cs"/>
              </a:rPr>
              <a:t>.</a:t>
            </a:r>
          </a:p>
        </p:txBody>
      </p:sp>
      <p:graphicFrame>
        <p:nvGraphicFramePr>
          <p:cNvPr id="6" name="내용 개체 틀 3"/>
          <p:cNvGraphicFramePr>
            <a:graphicFrameLocks noGrp="1"/>
          </p:cNvGraphicFramePr>
          <p:nvPr>
            <p:ph sz="half" idx="4294967295"/>
            <p:extLst>
              <p:ext uri="{D42A27DB-BD31-4B8C-83A1-F6EECF244321}">
                <p14:modId xmlns:p14="http://schemas.microsoft.com/office/powerpoint/2010/main" val="441769657"/>
              </p:ext>
            </p:extLst>
          </p:nvPr>
        </p:nvGraphicFramePr>
        <p:xfrm>
          <a:off x="866001" y="1404046"/>
          <a:ext cx="7066434" cy="3307080"/>
        </p:xfrm>
        <a:graphic>
          <a:graphicData uri="http://schemas.openxmlformats.org/drawingml/2006/table">
            <a:tbl>
              <a:tblPr firstRow="1" bandRow="1">
                <a:tableStyleId>{72833802-FEF1-4C79-8D5D-14CF1EAF98D9}</a:tableStyleId>
              </a:tblPr>
              <a:tblGrid>
                <a:gridCol w="1138555">
                  <a:extLst>
                    <a:ext uri="{9D8B030D-6E8A-4147-A177-3AD203B41FA5}">
                      <a16:colId xmlns="" xmlns:a16="http://schemas.microsoft.com/office/drawing/2014/main" val="3536611246"/>
                    </a:ext>
                  </a:extLst>
                </a:gridCol>
                <a:gridCol w="1208850">
                  <a:extLst>
                    <a:ext uri="{9D8B030D-6E8A-4147-A177-3AD203B41FA5}">
                      <a16:colId xmlns="" xmlns:a16="http://schemas.microsoft.com/office/drawing/2014/main" val="4233106353"/>
                    </a:ext>
                  </a:extLst>
                </a:gridCol>
                <a:gridCol w="4719029">
                  <a:extLst>
                    <a:ext uri="{9D8B030D-6E8A-4147-A177-3AD203B41FA5}">
                      <a16:colId xmlns="" xmlns:a16="http://schemas.microsoft.com/office/drawing/2014/main" val="136925260"/>
                    </a:ext>
                  </a:extLst>
                </a:gridCol>
              </a:tblGrid>
              <a:tr h="370840">
                <a:tc>
                  <a:txBody>
                    <a:bodyPr/>
                    <a:lstStyle/>
                    <a:p>
                      <a:pPr latinLnBrk="1"/>
                      <a:r>
                        <a:rPr lang="en-US" altLang="ko-KR" dirty="0"/>
                        <a:t>C </a:t>
                      </a:r>
                      <a:r>
                        <a:rPr lang="ko-KR" altLang="en-US" dirty="0"/>
                        <a:t>스타일</a:t>
                      </a:r>
                    </a:p>
                  </a:txBody>
                  <a:tcPr/>
                </a:tc>
                <a:tc>
                  <a:txBody>
                    <a:bodyPr/>
                    <a:lstStyle/>
                    <a:p>
                      <a:pPr latinLnBrk="1"/>
                      <a:r>
                        <a:rPr lang="en-US" altLang="ko-KR" dirty="0"/>
                        <a:t>Python 3</a:t>
                      </a:r>
                      <a:endParaRPr lang="ko-KR" altLang="en-US" dirty="0"/>
                    </a:p>
                  </a:txBody>
                  <a:tcPr/>
                </a:tc>
                <a:tc>
                  <a:txBody>
                    <a:bodyPr/>
                    <a:lstStyle/>
                    <a:p>
                      <a:pPr latinLnBrk="1"/>
                      <a:r>
                        <a:rPr lang="ko-KR" altLang="en-US" dirty="0"/>
                        <a:t>설명</a:t>
                      </a:r>
                    </a:p>
                  </a:txBody>
                  <a:tcPr/>
                </a:tc>
                <a:extLst>
                  <a:ext uri="{0D108BD9-81ED-4DB2-BD59-A6C34878D82A}">
                    <a16:rowId xmlns="" xmlns:a16="http://schemas.microsoft.com/office/drawing/2014/main" val="1101446062"/>
                  </a:ext>
                </a:extLst>
              </a:tr>
              <a:tr h="370840">
                <a:tc>
                  <a:txBody>
                    <a:bodyPr/>
                    <a:lstStyle/>
                    <a:p>
                      <a:pPr latinLnBrk="1"/>
                      <a:r>
                        <a:rPr lang="en-US" altLang="ko-KR" dirty="0"/>
                        <a:t>%s</a:t>
                      </a:r>
                      <a:endParaRPr lang="ko-KR" altLang="en-US" dirty="0"/>
                    </a:p>
                  </a:txBody>
                  <a:tcPr/>
                </a:tc>
                <a:tc>
                  <a:txBody>
                    <a:bodyPr/>
                    <a:lstStyle/>
                    <a:p>
                      <a:pPr latinLnBrk="1"/>
                      <a:r>
                        <a:rPr lang="en-US" altLang="ko-KR" dirty="0"/>
                        <a:t>{ }</a:t>
                      </a:r>
                    </a:p>
                  </a:txBody>
                  <a:tcPr/>
                </a:tc>
                <a:tc>
                  <a:txBody>
                    <a:bodyPr/>
                    <a:lstStyle/>
                    <a:p>
                      <a:pPr latinLnBrk="1"/>
                      <a:r>
                        <a:rPr lang="ko-KR" altLang="en-US" dirty="0"/>
                        <a:t>문자열 출력</a:t>
                      </a:r>
                    </a:p>
                  </a:txBody>
                  <a:tcPr/>
                </a:tc>
                <a:extLst>
                  <a:ext uri="{0D108BD9-81ED-4DB2-BD59-A6C34878D82A}">
                    <a16:rowId xmlns="" xmlns:a16="http://schemas.microsoft.com/office/drawing/2014/main" val="2165754123"/>
                  </a:ext>
                </a:extLst>
              </a:tr>
              <a:tr h="370840">
                <a:tc>
                  <a:txBody>
                    <a:bodyPr/>
                    <a:lstStyle/>
                    <a:p>
                      <a:pPr latinLnBrk="1"/>
                      <a:r>
                        <a:rPr lang="en-US" altLang="ko-KR" dirty="0"/>
                        <a:t>%d</a:t>
                      </a:r>
                      <a:endParaRPr lang="ko-KR" altLang="en-US" dirty="0"/>
                    </a:p>
                  </a:txBody>
                  <a:tcPr/>
                </a:tc>
                <a:tc>
                  <a:txBody>
                    <a:bodyPr/>
                    <a:lstStyle/>
                    <a:p>
                      <a:pPr latinLnBrk="1"/>
                      <a:r>
                        <a:rPr lang="en-US" altLang="ko-KR" dirty="0"/>
                        <a:t>{ }</a:t>
                      </a:r>
                      <a:endParaRPr lang="ko-KR" altLang="en-US" dirty="0"/>
                    </a:p>
                  </a:txBody>
                  <a:tcPr/>
                </a:tc>
                <a:tc>
                  <a:txBody>
                    <a:bodyPr/>
                    <a:lstStyle/>
                    <a:p>
                      <a:pPr latinLnBrk="1"/>
                      <a:r>
                        <a:rPr lang="ko-KR" altLang="en-US" dirty="0"/>
                        <a:t>정수 출력</a:t>
                      </a:r>
                    </a:p>
                  </a:txBody>
                  <a:tcPr/>
                </a:tc>
                <a:extLst>
                  <a:ext uri="{0D108BD9-81ED-4DB2-BD59-A6C34878D82A}">
                    <a16:rowId xmlns="" xmlns:a16="http://schemas.microsoft.com/office/drawing/2014/main" val="506516349"/>
                  </a:ext>
                </a:extLst>
              </a:tr>
              <a:tr h="185420">
                <a:tc>
                  <a:txBody>
                    <a:bodyPr/>
                    <a:lstStyle/>
                    <a:p>
                      <a:pPr latinLnBrk="1"/>
                      <a:endParaRPr lang="ko-KR" altLang="en-US" dirty="0"/>
                    </a:p>
                  </a:txBody>
                  <a:tcPr/>
                </a:tc>
                <a:tc>
                  <a:txBody>
                    <a:bodyPr/>
                    <a:lstStyle/>
                    <a:p>
                      <a:pPr latinLnBrk="1"/>
                      <a:r>
                        <a:rPr lang="en-US" altLang="ko-KR" dirty="0"/>
                        <a:t>{:b}</a:t>
                      </a:r>
                      <a:endParaRPr lang="ko-KR" altLang="en-US" dirty="0"/>
                    </a:p>
                  </a:txBody>
                  <a:tcPr/>
                </a:tc>
                <a:tc>
                  <a:txBody>
                    <a:bodyPr/>
                    <a:lstStyle/>
                    <a:p>
                      <a:pPr latinLnBrk="1"/>
                      <a:r>
                        <a:rPr lang="ko-KR" altLang="en-US" dirty="0"/>
                        <a:t>표현식 없는 </a:t>
                      </a:r>
                      <a:r>
                        <a:rPr lang="en-US" altLang="ko-KR" dirty="0"/>
                        <a:t>2</a:t>
                      </a:r>
                      <a:r>
                        <a:rPr lang="ko-KR" altLang="en-US" dirty="0"/>
                        <a:t>진수 값 출력</a:t>
                      </a:r>
                    </a:p>
                  </a:txBody>
                  <a:tcPr/>
                </a:tc>
                <a:extLst>
                  <a:ext uri="{0D108BD9-81ED-4DB2-BD59-A6C34878D82A}">
                    <a16:rowId xmlns="" xmlns:a16="http://schemas.microsoft.com/office/drawing/2014/main" val="3866793294"/>
                  </a:ext>
                </a:extLst>
              </a:tr>
              <a:tr h="185420">
                <a:tc>
                  <a:txBody>
                    <a:bodyPr/>
                    <a:lstStyle/>
                    <a:p>
                      <a:pPr latinLnBrk="1"/>
                      <a:r>
                        <a:rPr lang="en-US" altLang="ko-KR" dirty="0"/>
                        <a:t>%o</a:t>
                      </a:r>
                      <a:endParaRPr lang="ko-KR" altLang="en-US" dirty="0"/>
                    </a:p>
                  </a:txBody>
                  <a:tcPr/>
                </a:tc>
                <a:tc>
                  <a:txBody>
                    <a:bodyPr/>
                    <a:lstStyle/>
                    <a:p>
                      <a:pPr latinLnBrk="1"/>
                      <a:r>
                        <a:rPr lang="en-US" altLang="ko-KR" dirty="0"/>
                        <a:t>{:o}</a:t>
                      </a:r>
                      <a:endParaRPr lang="ko-KR" altLang="en-US" dirty="0"/>
                    </a:p>
                  </a:txBody>
                  <a:tcPr/>
                </a:tc>
                <a:tc>
                  <a:txBody>
                    <a:bodyPr/>
                    <a:lstStyle/>
                    <a:p>
                      <a:pPr latinLnBrk="1"/>
                      <a:r>
                        <a:rPr lang="ko-KR" altLang="en-US" dirty="0"/>
                        <a:t>표현식 없는 </a:t>
                      </a:r>
                      <a:r>
                        <a:rPr lang="en-US" altLang="ko-KR" dirty="0"/>
                        <a:t>8</a:t>
                      </a:r>
                      <a:r>
                        <a:rPr lang="ko-KR" altLang="en-US" dirty="0"/>
                        <a:t>진수 값 출력</a:t>
                      </a:r>
                      <a:endParaRPr lang="en-US" altLang="ko-KR" dirty="0"/>
                    </a:p>
                  </a:txBody>
                  <a:tcPr/>
                </a:tc>
                <a:extLst>
                  <a:ext uri="{0D108BD9-81ED-4DB2-BD59-A6C34878D82A}">
                    <a16:rowId xmlns="" xmlns:a16="http://schemas.microsoft.com/office/drawing/2014/main" val="2897086350"/>
                  </a:ext>
                </a:extLst>
              </a:tr>
              <a:tr h="185420">
                <a:tc>
                  <a:txBody>
                    <a:bodyPr/>
                    <a:lstStyle/>
                    <a:p>
                      <a:pPr latinLnBrk="1"/>
                      <a:r>
                        <a:rPr lang="en-US" altLang="ko-KR" dirty="0"/>
                        <a:t>%x</a:t>
                      </a:r>
                      <a:endParaRPr lang="ko-KR" altLang="en-US" dirty="0"/>
                    </a:p>
                  </a:txBody>
                  <a:tcPr/>
                </a:tc>
                <a:tc>
                  <a:txBody>
                    <a:bodyPr/>
                    <a:lstStyle/>
                    <a:p>
                      <a:pPr latinLnBrk="1"/>
                      <a:r>
                        <a:rPr lang="en-US" altLang="ko-KR" dirty="0"/>
                        <a:t>{:x}</a:t>
                      </a:r>
                      <a:endParaRPr lang="ko-KR" altLang="en-US" dirty="0"/>
                    </a:p>
                  </a:txBody>
                  <a:tcPr/>
                </a:tc>
                <a:tc>
                  <a:txBody>
                    <a:bodyPr/>
                    <a:lstStyle/>
                    <a:p>
                      <a:pPr latinLnBrk="1"/>
                      <a:r>
                        <a:rPr lang="ko-KR" altLang="en-US" dirty="0"/>
                        <a:t>표현식 없는 </a:t>
                      </a:r>
                      <a:r>
                        <a:rPr lang="en-US" altLang="ko-KR" dirty="0"/>
                        <a:t>16</a:t>
                      </a:r>
                      <a:r>
                        <a:rPr lang="ko-KR" altLang="en-US" dirty="0"/>
                        <a:t>진수 값 출력</a:t>
                      </a:r>
                      <a:endParaRPr lang="en-US" altLang="ko-KR" dirty="0"/>
                    </a:p>
                  </a:txBody>
                  <a:tcPr/>
                </a:tc>
                <a:extLst>
                  <a:ext uri="{0D108BD9-81ED-4DB2-BD59-A6C34878D82A}">
                    <a16:rowId xmlns="" xmlns:a16="http://schemas.microsoft.com/office/drawing/2014/main" val="2043095890"/>
                  </a:ext>
                </a:extLst>
              </a:tr>
              <a:tr h="121920">
                <a:tc>
                  <a:txBody>
                    <a:bodyPr/>
                    <a:lstStyle/>
                    <a:p>
                      <a:pPr latinLnBrk="1"/>
                      <a:r>
                        <a:rPr lang="en-US" altLang="ko-KR" dirty="0"/>
                        <a:t>%f</a:t>
                      </a:r>
                      <a:endParaRPr lang="ko-KR" altLang="en-US" dirty="0"/>
                    </a:p>
                  </a:txBody>
                  <a:tcPr/>
                </a:tc>
                <a:tc>
                  <a:txBody>
                    <a:bodyPr/>
                    <a:lstStyle/>
                    <a:p>
                      <a:pPr latinLnBrk="1"/>
                      <a:r>
                        <a:rPr lang="en-US" altLang="ko-KR" dirty="0"/>
                        <a:t>{:f}</a:t>
                      </a:r>
                      <a:endParaRPr lang="ko-KR" altLang="en-US" dirty="0"/>
                    </a:p>
                  </a:txBody>
                  <a:tcPr/>
                </a:tc>
                <a:tc>
                  <a:txBody>
                    <a:bodyPr/>
                    <a:lstStyle/>
                    <a:p>
                      <a:pPr latinLnBrk="1"/>
                      <a:r>
                        <a:rPr lang="ko-KR" altLang="en-US" dirty="0"/>
                        <a:t>실수 출력</a:t>
                      </a:r>
                      <a:endParaRPr lang="en-US" altLang="ko-KR" dirty="0"/>
                    </a:p>
                  </a:txBody>
                  <a:tcPr/>
                </a:tc>
                <a:extLst>
                  <a:ext uri="{0D108BD9-81ED-4DB2-BD59-A6C34878D82A}">
                    <a16:rowId xmlns="" xmlns:a16="http://schemas.microsoft.com/office/drawing/2014/main" val="3180320487"/>
                  </a:ext>
                </a:extLst>
              </a:tr>
              <a:tr h="243840">
                <a:tc>
                  <a:txBody>
                    <a:bodyPr/>
                    <a:lstStyle/>
                    <a:p>
                      <a:pPr latinLnBrk="1"/>
                      <a:r>
                        <a:rPr lang="en-US" altLang="ko-KR" dirty="0"/>
                        <a:t>%.2f</a:t>
                      </a:r>
                      <a:endParaRPr lang="ko-KR" altLang="en-US" dirty="0"/>
                    </a:p>
                  </a:txBody>
                  <a:tcPr/>
                </a:tc>
                <a:tc>
                  <a:txBody>
                    <a:bodyPr/>
                    <a:lstStyle/>
                    <a:p>
                      <a:pPr latinLnBrk="1"/>
                      <a:r>
                        <a:rPr lang="en-US" altLang="ko-KR" dirty="0"/>
                        <a:t>{:.2f}</a:t>
                      </a:r>
                      <a:endParaRPr lang="ko-KR" altLang="en-US" dirty="0"/>
                    </a:p>
                  </a:txBody>
                  <a:tcPr/>
                </a:tc>
                <a:tc>
                  <a:txBody>
                    <a:bodyPr/>
                    <a:lstStyle/>
                    <a:p>
                      <a:pPr latinLnBrk="1"/>
                      <a:r>
                        <a:rPr lang="ko-KR" altLang="en-US" dirty="0"/>
                        <a:t>소수점 </a:t>
                      </a:r>
                      <a:r>
                        <a:rPr lang="en-US" altLang="ko-KR" dirty="0"/>
                        <a:t>2</a:t>
                      </a:r>
                      <a:r>
                        <a:rPr lang="ko-KR" altLang="en-US" dirty="0"/>
                        <a:t>자리 까지의 실수 출력</a:t>
                      </a:r>
                      <a:endParaRPr lang="en-US" altLang="ko-KR" dirty="0"/>
                    </a:p>
                  </a:txBody>
                  <a:tcPr/>
                </a:tc>
                <a:extLst>
                  <a:ext uri="{0D108BD9-81ED-4DB2-BD59-A6C34878D82A}">
                    <a16:rowId xmlns="" xmlns:a16="http://schemas.microsoft.com/office/drawing/2014/main" val="662233640"/>
                  </a:ext>
                </a:extLst>
              </a:tr>
              <a:tr h="121920">
                <a:tc>
                  <a:txBody>
                    <a:bodyPr/>
                    <a:lstStyle/>
                    <a:p>
                      <a:pPr latinLnBrk="1"/>
                      <a:r>
                        <a:rPr lang="en-US" altLang="ko-KR" dirty="0"/>
                        <a:t>%6d</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6</a:t>
                      </a:r>
                      <a:r>
                        <a:rPr lang="ko-KR" altLang="en-US" dirty="0"/>
                        <a:t>자리 고정 출력</a:t>
                      </a:r>
                      <a:endParaRPr lang="en-US" altLang="ko-KR" dirty="0"/>
                    </a:p>
                  </a:txBody>
                  <a:tcPr/>
                </a:tc>
                <a:extLst>
                  <a:ext uri="{0D108BD9-81ED-4DB2-BD59-A6C34878D82A}">
                    <a16:rowId xmlns="" xmlns:a16="http://schemas.microsoft.com/office/drawing/2014/main" val="4247042460"/>
                  </a:ext>
                </a:extLst>
              </a:tr>
            </a:tbl>
          </a:graphicData>
        </a:graphic>
      </p:graphicFrame>
    </p:spTree>
    <p:extLst>
      <p:ext uri="{BB962C8B-B14F-4D97-AF65-F5344CB8AC3E}">
        <p14:creationId xmlns:p14="http://schemas.microsoft.com/office/powerpoint/2010/main" val="941447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Line 7"/>
          <p:cNvSpPr>
            <a:spLocks noChangeShapeType="1"/>
          </p:cNvSpPr>
          <p:nvPr/>
        </p:nvSpPr>
        <p:spPr>
          <a:xfrm>
            <a:off x="1322520" y="2910880"/>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548680"/>
            <a:ext cx="0" cy="5029200"/>
          </a:xfrm>
          <a:prstGeom prst="line">
            <a:avLst/>
          </a:prstGeom>
          <a:noFill/>
          <a:ln w="9525">
            <a:solidFill>
              <a:schemeClr val="bg1"/>
            </a:solidFill>
            <a:prstDash val="dashDot"/>
            <a:miter/>
          </a:ln>
          <a:effectLst/>
        </p:spPr>
        <p:txBody>
          <a:bodyPr wrap="none"/>
          <a:lstStyle/>
          <a:p>
            <a:endParaRPr lang="ko-KR" altLang="en-US"/>
          </a:p>
        </p:txBody>
      </p:sp>
      <p:sp>
        <p:nvSpPr>
          <p:cNvPr id="4" name="Rectangle 2"/>
          <p:cNvSpPr>
            <a:spLocks noGrp="1" noChangeArrowheads="1"/>
          </p:cNvSpPr>
          <p:nvPr>
            <p:ph type="title"/>
          </p:nvPr>
        </p:nvSpPr>
        <p:spPr>
          <a:xfrm>
            <a:off x="368302" y="295276"/>
            <a:ext cx="5727706" cy="490518"/>
          </a:xfrm>
        </p:spPr>
        <p:txBody>
          <a:bodyPr/>
          <a:lstStyle/>
          <a:p>
            <a:r>
              <a:rPr lang="ko-KR" altLang="en-US" dirty="0" err="1"/>
              <a:t>서식문자</a:t>
            </a:r>
            <a:r>
              <a:rPr lang="ko-KR" altLang="en-US" dirty="0"/>
              <a:t> 확장 </a:t>
            </a:r>
            <a:r>
              <a:rPr lang="en-US" altLang="ko-KR" dirty="0"/>
              <a:t>(</a:t>
            </a:r>
            <a:r>
              <a:rPr lang="ko-KR" altLang="en-US" dirty="0"/>
              <a:t>예제</a:t>
            </a:r>
            <a:r>
              <a:rPr lang="en-US" altLang="ko-KR" dirty="0"/>
              <a:t>)</a:t>
            </a:r>
          </a:p>
        </p:txBody>
      </p:sp>
      <p:sp>
        <p:nvSpPr>
          <p:cNvPr id="5" name="Content Placeholder 4"/>
          <p:cNvSpPr txBox="1">
            <a:spLocks/>
          </p:cNvSpPr>
          <p:nvPr/>
        </p:nvSpPr>
        <p:spPr>
          <a:xfrm>
            <a:off x="3584848" y="387097"/>
            <a:ext cx="3070574" cy="323165"/>
          </a:xfrm>
          <a:prstGeom prst="rect">
            <a:avLst/>
          </a:prstGeom>
        </p:spPr>
        <p:txBody>
          <a:bodyPr vert="horz" wrap="square" lIns="91440" tIns="45720" rIns="91440" bIns="45720" rtlCol="0">
            <a:spAutoFit/>
          </a:bodyPr>
          <a:lstStyle>
            <a:lvl1pPr marL="2286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1pPr>
            <a:lvl2pPr marL="6858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2pPr>
            <a:lvl3pPr marL="11430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3pPr>
            <a:lvl4pPr marL="16002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4pPr>
            <a:lvl5pPr marL="20574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algun Gothic" panose="020B0503020000020004" pitchFamily="34" charset="-127"/>
                <a:ea typeface="Malgun Gothic" panose="020B0503020000020004" pitchFamily="34" charset="-127"/>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fontAlgn="auto">
              <a:spcAft>
                <a:spcPts val="2000"/>
              </a:spcAft>
              <a:buNone/>
              <a:defRPr/>
            </a:pPr>
            <a:r>
              <a:rPr kumimoji="0" lang="ko-KR" altLang="en-US" sz="1600" dirty="0">
                <a:solidFill>
                  <a:prstClr val="black">
                    <a:lumMod val="75000"/>
                    <a:lumOff val="25000"/>
                  </a:prstClr>
                </a:solidFill>
              </a:rPr>
              <a:t>문자열과 정수 출력 예제</a:t>
            </a:r>
            <a:endParaRPr kumimoji="0" lang="en-US" altLang="ko-KR" sz="1600" dirty="0">
              <a:solidFill>
                <a:prstClr val="black">
                  <a:lumMod val="75000"/>
                  <a:lumOff val="25000"/>
                </a:prstClr>
              </a:solidFill>
            </a:endParaRPr>
          </a:p>
        </p:txBody>
      </p:sp>
      <p:pic>
        <p:nvPicPr>
          <p:cNvPr id="7" name="그림 6"/>
          <p:cNvPicPr>
            <a:picLocks noChangeAspect="1"/>
          </p:cNvPicPr>
          <p:nvPr/>
        </p:nvPicPr>
        <p:blipFill>
          <a:blip r:embed="rId2"/>
          <a:stretch>
            <a:fillRect/>
          </a:stretch>
        </p:blipFill>
        <p:spPr>
          <a:xfrm>
            <a:off x="488505" y="920476"/>
            <a:ext cx="8795912" cy="4657404"/>
          </a:xfrm>
          <a:prstGeom prst="rect">
            <a:avLst/>
          </a:prstGeom>
        </p:spPr>
      </p:pic>
      <p:pic>
        <p:nvPicPr>
          <p:cNvPr id="8" name="그림 7"/>
          <p:cNvPicPr>
            <a:picLocks noChangeAspect="1"/>
          </p:cNvPicPr>
          <p:nvPr/>
        </p:nvPicPr>
        <p:blipFill>
          <a:blip r:embed="rId3"/>
          <a:stretch>
            <a:fillRect/>
          </a:stretch>
        </p:blipFill>
        <p:spPr>
          <a:xfrm>
            <a:off x="502520" y="2382242"/>
            <a:ext cx="8911331" cy="1838846"/>
          </a:xfrm>
          <a:prstGeom prst="rect">
            <a:avLst/>
          </a:prstGeom>
        </p:spPr>
      </p:pic>
    </p:spTree>
    <p:extLst>
      <p:ext uri="{BB962C8B-B14F-4D97-AF65-F5344CB8AC3E}">
        <p14:creationId xmlns:p14="http://schemas.microsoft.com/office/powerpoint/2010/main" val="18593256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Line 7"/>
          <p:cNvSpPr>
            <a:spLocks noChangeShapeType="1"/>
          </p:cNvSpPr>
          <p:nvPr/>
        </p:nvSpPr>
        <p:spPr>
          <a:xfrm>
            <a:off x="1322520" y="2986282"/>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992088"/>
            <a:ext cx="0" cy="5029200"/>
          </a:xfrm>
          <a:prstGeom prst="line">
            <a:avLst/>
          </a:prstGeom>
          <a:noFill/>
          <a:ln w="9525">
            <a:solidFill>
              <a:schemeClr val="bg1"/>
            </a:solidFill>
            <a:prstDash val="dashDot"/>
            <a:miter/>
          </a:ln>
          <a:effectLst/>
        </p:spPr>
        <p:txBody>
          <a:bodyPr wrap="none"/>
          <a:lstStyle/>
          <a:p>
            <a:endParaRPr lang="ko-KR" altLang="en-US"/>
          </a:p>
        </p:txBody>
      </p:sp>
      <p:sp>
        <p:nvSpPr>
          <p:cNvPr id="4" name="Rectangle 2"/>
          <p:cNvSpPr>
            <a:spLocks noGrp="1" noChangeArrowheads="1"/>
          </p:cNvSpPr>
          <p:nvPr>
            <p:ph type="title"/>
          </p:nvPr>
        </p:nvSpPr>
        <p:spPr>
          <a:xfrm>
            <a:off x="368302" y="295276"/>
            <a:ext cx="5727706" cy="490518"/>
          </a:xfrm>
        </p:spPr>
        <p:txBody>
          <a:bodyPr/>
          <a:lstStyle/>
          <a:p>
            <a:r>
              <a:rPr lang="ko-KR" altLang="en-US"/>
              <a:t>서식문자 확장 </a:t>
            </a:r>
            <a:r>
              <a:rPr lang="en-US" altLang="ko-KR"/>
              <a:t>(</a:t>
            </a:r>
            <a:r>
              <a:rPr lang="ko-KR" altLang="en-US"/>
              <a:t>예제</a:t>
            </a:r>
            <a:r>
              <a:rPr lang="en-US" altLang="ko-KR"/>
              <a:t>)</a:t>
            </a:r>
          </a:p>
        </p:txBody>
      </p:sp>
      <p:sp>
        <p:nvSpPr>
          <p:cNvPr id="5" name="Content Placeholder 4"/>
          <p:cNvSpPr txBox="1">
            <a:spLocks/>
          </p:cNvSpPr>
          <p:nvPr/>
        </p:nvSpPr>
        <p:spPr>
          <a:xfrm>
            <a:off x="3440832" y="404664"/>
            <a:ext cx="4248472" cy="323165"/>
          </a:xfrm>
          <a:prstGeom prst="rect">
            <a:avLst/>
          </a:prstGeom>
        </p:spPr>
        <p:txBody>
          <a:bodyPr vert="horz" wrap="square" lIns="91440" tIns="45720" rIns="91440" bIns="45720" rtlCol="0">
            <a:spAutoFit/>
          </a:bodyPr>
          <a:lstStyle>
            <a:lvl1pPr marL="2286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1pPr>
            <a:lvl2pPr marL="6858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2pPr>
            <a:lvl3pPr marL="11430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3pPr>
            <a:lvl4pPr marL="16002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4pPr>
            <a:lvl5pPr marL="20574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algun Gothic" panose="020B0503020000020004" pitchFamily="34" charset="-127"/>
                <a:ea typeface="Malgun Gothic" panose="020B0503020000020004" pitchFamily="34" charset="-127"/>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fontAlgn="auto">
              <a:spcAft>
                <a:spcPts val="2000"/>
              </a:spcAft>
              <a:buNone/>
              <a:defRPr/>
            </a:pPr>
            <a:r>
              <a:rPr kumimoji="0" lang="ko-KR" altLang="en-US" sz="1600">
                <a:solidFill>
                  <a:prstClr val="black">
                    <a:lumMod val="75000"/>
                    <a:lumOff val="25000"/>
                  </a:prstClr>
                </a:solidFill>
              </a:rPr>
              <a:t>문자열과 실수 출력 예제</a:t>
            </a:r>
            <a:endParaRPr kumimoji="0" lang="en-US" altLang="ko-KR" sz="1600" dirty="0">
              <a:solidFill>
                <a:prstClr val="black">
                  <a:lumMod val="75000"/>
                  <a:lumOff val="25000"/>
                </a:prstClr>
              </a:solidFill>
            </a:endParaRPr>
          </a:p>
        </p:txBody>
      </p:sp>
      <p:pic>
        <p:nvPicPr>
          <p:cNvPr id="9" name="그림 8"/>
          <p:cNvPicPr>
            <a:picLocks noChangeAspect="1"/>
          </p:cNvPicPr>
          <p:nvPr/>
        </p:nvPicPr>
        <p:blipFill>
          <a:blip r:embed="rId2"/>
          <a:stretch>
            <a:fillRect/>
          </a:stretch>
        </p:blipFill>
        <p:spPr>
          <a:xfrm>
            <a:off x="560512" y="934123"/>
            <a:ext cx="8962440" cy="4745580"/>
          </a:xfrm>
          <a:prstGeom prst="rect">
            <a:avLst/>
          </a:prstGeom>
        </p:spPr>
      </p:pic>
      <p:pic>
        <p:nvPicPr>
          <p:cNvPr id="10" name="그림 9"/>
          <p:cNvPicPr>
            <a:picLocks noChangeAspect="1"/>
          </p:cNvPicPr>
          <p:nvPr/>
        </p:nvPicPr>
        <p:blipFill>
          <a:blip r:embed="rId3"/>
          <a:stretch>
            <a:fillRect/>
          </a:stretch>
        </p:blipFill>
        <p:spPr>
          <a:xfrm>
            <a:off x="978690" y="2420888"/>
            <a:ext cx="8724046" cy="1800200"/>
          </a:xfrm>
          <a:prstGeom prst="rect">
            <a:avLst/>
          </a:prstGeom>
        </p:spPr>
      </p:pic>
    </p:spTree>
    <p:extLst>
      <p:ext uri="{BB962C8B-B14F-4D97-AF65-F5344CB8AC3E}">
        <p14:creationId xmlns:p14="http://schemas.microsoft.com/office/powerpoint/2010/main" val="2798330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Line 7"/>
          <p:cNvSpPr>
            <a:spLocks noChangeShapeType="1"/>
          </p:cNvSpPr>
          <p:nvPr/>
        </p:nvSpPr>
        <p:spPr>
          <a:xfrm>
            <a:off x="1322520" y="3054896"/>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692696"/>
            <a:ext cx="0" cy="5029200"/>
          </a:xfrm>
          <a:prstGeom prst="line">
            <a:avLst/>
          </a:prstGeom>
          <a:noFill/>
          <a:ln w="9525">
            <a:solidFill>
              <a:schemeClr val="bg1"/>
            </a:solidFill>
            <a:prstDash val="dashDot"/>
            <a:miter/>
          </a:ln>
          <a:effectLst/>
        </p:spPr>
        <p:txBody>
          <a:bodyPr wrap="none"/>
          <a:lstStyle/>
          <a:p>
            <a:endParaRPr lang="ko-KR" altLang="en-US"/>
          </a:p>
        </p:txBody>
      </p:sp>
      <p:sp>
        <p:nvSpPr>
          <p:cNvPr id="4" name="Rectangle 2"/>
          <p:cNvSpPr>
            <a:spLocks noGrp="1" noChangeArrowheads="1"/>
          </p:cNvSpPr>
          <p:nvPr>
            <p:ph type="title"/>
          </p:nvPr>
        </p:nvSpPr>
        <p:spPr>
          <a:xfrm>
            <a:off x="368302" y="295276"/>
            <a:ext cx="5727706" cy="490518"/>
          </a:xfrm>
        </p:spPr>
        <p:txBody>
          <a:bodyPr/>
          <a:lstStyle/>
          <a:p>
            <a:r>
              <a:rPr lang="ko-KR" altLang="en-US"/>
              <a:t>서식문자 확장 </a:t>
            </a:r>
            <a:r>
              <a:rPr lang="en-US" altLang="ko-KR"/>
              <a:t>(</a:t>
            </a:r>
            <a:r>
              <a:rPr lang="ko-KR" altLang="en-US"/>
              <a:t>예제</a:t>
            </a:r>
            <a:r>
              <a:rPr lang="en-US" altLang="ko-KR"/>
              <a:t>)</a:t>
            </a:r>
          </a:p>
        </p:txBody>
      </p:sp>
      <p:sp>
        <p:nvSpPr>
          <p:cNvPr id="5" name="Content Placeholder 4"/>
          <p:cNvSpPr txBox="1">
            <a:spLocks/>
          </p:cNvSpPr>
          <p:nvPr/>
        </p:nvSpPr>
        <p:spPr>
          <a:xfrm>
            <a:off x="3440832" y="369531"/>
            <a:ext cx="4464496" cy="323165"/>
          </a:xfrm>
          <a:prstGeom prst="rect">
            <a:avLst/>
          </a:prstGeom>
        </p:spPr>
        <p:txBody>
          <a:bodyPr vert="horz" wrap="square" lIns="91440" tIns="45720" rIns="91440" bIns="45720" rtlCol="0">
            <a:spAutoFit/>
          </a:bodyPr>
          <a:lstStyle>
            <a:lvl1pPr marL="2286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1pPr>
            <a:lvl2pPr marL="6858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2pPr>
            <a:lvl3pPr marL="11430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3pPr>
            <a:lvl4pPr marL="16002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4pPr>
            <a:lvl5pPr marL="20574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algun Gothic" panose="020B0503020000020004" pitchFamily="34" charset="-127"/>
                <a:ea typeface="Malgun Gothic" panose="020B0503020000020004" pitchFamily="34" charset="-127"/>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2000"/>
              </a:spcAft>
              <a:buNone/>
              <a:defRPr/>
            </a:pPr>
            <a:r>
              <a:rPr kumimoji="0" lang="ko-KR" altLang="en-US" sz="1600">
                <a:solidFill>
                  <a:prstClr val="black">
                    <a:lumMod val="75000"/>
                    <a:lumOff val="25000"/>
                  </a:prstClr>
                </a:solidFill>
              </a:rPr>
              <a:t>고정 길이 출력 예제</a:t>
            </a:r>
            <a:endParaRPr kumimoji="0" lang="en-US" altLang="ko-KR" sz="1600" dirty="0">
              <a:solidFill>
                <a:prstClr val="black">
                  <a:lumMod val="75000"/>
                  <a:lumOff val="25000"/>
                </a:prstClr>
              </a:solidFill>
            </a:endParaRPr>
          </a:p>
        </p:txBody>
      </p:sp>
      <p:pic>
        <p:nvPicPr>
          <p:cNvPr id="9" name="그림 8"/>
          <p:cNvPicPr>
            <a:picLocks noChangeAspect="1"/>
          </p:cNvPicPr>
          <p:nvPr/>
        </p:nvPicPr>
        <p:blipFill>
          <a:blip r:embed="rId2"/>
          <a:stretch>
            <a:fillRect/>
          </a:stretch>
        </p:blipFill>
        <p:spPr>
          <a:xfrm>
            <a:off x="632520" y="764704"/>
            <a:ext cx="9362088" cy="4957192"/>
          </a:xfrm>
          <a:prstGeom prst="rect">
            <a:avLst/>
          </a:prstGeom>
        </p:spPr>
      </p:pic>
      <p:pic>
        <p:nvPicPr>
          <p:cNvPr id="10" name="그림 9"/>
          <p:cNvPicPr>
            <a:picLocks noChangeAspect="1"/>
          </p:cNvPicPr>
          <p:nvPr/>
        </p:nvPicPr>
        <p:blipFill>
          <a:blip r:embed="rId3"/>
          <a:stretch>
            <a:fillRect/>
          </a:stretch>
        </p:blipFill>
        <p:spPr>
          <a:xfrm>
            <a:off x="651979" y="2440533"/>
            <a:ext cx="9213865" cy="2140595"/>
          </a:xfrm>
          <a:prstGeom prst="rect">
            <a:avLst/>
          </a:prstGeom>
        </p:spPr>
      </p:pic>
    </p:spTree>
    <p:extLst>
      <p:ext uri="{BB962C8B-B14F-4D97-AF65-F5344CB8AC3E}">
        <p14:creationId xmlns:p14="http://schemas.microsoft.com/office/powerpoint/2010/main" val="201728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4488" y="295276"/>
            <a:ext cx="5727706" cy="490518"/>
          </a:xfrm>
        </p:spPr>
        <p:txBody>
          <a:bodyPr/>
          <a:lstStyle/>
          <a:p>
            <a:pPr lvl="0"/>
            <a:r>
              <a:rPr lang="en-US" altLang="ko-KR"/>
              <a:t>Puhton  </a:t>
            </a:r>
            <a:r>
              <a:rPr lang="ko-KR" altLang="en-US"/>
              <a:t>설치</a:t>
            </a:r>
          </a:p>
        </p:txBody>
      </p:sp>
      <p:sp>
        <p:nvSpPr>
          <p:cNvPr id="5123" name="Rectangle 3"/>
          <p:cNvSpPr>
            <a:spLocks noGrp="1" noChangeArrowheads="1"/>
          </p:cNvSpPr>
          <p:nvPr>
            <p:ph type="body" idx="1"/>
          </p:nvPr>
        </p:nvSpPr>
        <p:spPr>
          <a:xfrm>
            <a:off x="666720" y="908720"/>
            <a:ext cx="8534400" cy="5411102"/>
          </a:xfrm>
        </p:spPr>
        <p:txBody>
          <a:bodyPr/>
          <a:lstStyle/>
          <a:p>
            <a:pPr lvl="0"/>
            <a:r>
              <a:rPr lang="ko-KR" altLang="ko-KR" sz="2000"/>
              <a:t> </a:t>
            </a:r>
            <a:r>
              <a:rPr lang="en-US" altLang="ko-KR" sz="2000"/>
              <a:t>https://www.python.org/</a:t>
            </a:r>
          </a:p>
          <a:p>
            <a:pPr lvl="0"/>
            <a:endParaRPr lang="ko-KR" altLang="en-US"/>
          </a:p>
          <a:p>
            <a:pPr lvl="0"/>
            <a:endParaRPr lang="ko-KR" altLang="en-US"/>
          </a:p>
        </p:txBody>
      </p:sp>
      <p:pic>
        <p:nvPicPr>
          <p:cNvPr id="2" name="그림 1"/>
          <p:cNvPicPr>
            <a:picLocks noChangeAspect="1"/>
          </p:cNvPicPr>
          <p:nvPr/>
        </p:nvPicPr>
        <p:blipFill rotWithShape="1">
          <a:blip r:embed="rId3">
            <a:alphaModFix/>
            <a:lum/>
          </a:blip>
          <a:stretch>
            <a:fillRect/>
          </a:stretch>
        </p:blipFill>
        <p:spPr>
          <a:xfrm>
            <a:off x="848544" y="1340768"/>
            <a:ext cx="8330579" cy="396044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Line 7"/>
          <p:cNvSpPr>
            <a:spLocks noChangeShapeType="1"/>
          </p:cNvSpPr>
          <p:nvPr/>
        </p:nvSpPr>
        <p:spPr>
          <a:xfrm>
            <a:off x="1322520" y="3054896"/>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692696"/>
            <a:ext cx="0" cy="5029200"/>
          </a:xfrm>
          <a:prstGeom prst="line">
            <a:avLst/>
          </a:prstGeom>
          <a:noFill/>
          <a:ln w="9525">
            <a:solidFill>
              <a:schemeClr val="bg1"/>
            </a:solidFill>
            <a:prstDash val="dashDot"/>
            <a:miter/>
          </a:ln>
          <a:effectLst/>
        </p:spPr>
        <p:txBody>
          <a:bodyPr wrap="none"/>
          <a:lstStyle/>
          <a:p>
            <a:endParaRPr lang="ko-KR" altLang="en-US"/>
          </a:p>
        </p:txBody>
      </p:sp>
      <p:sp>
        <p:nvSpPr>
          <p:cNvPr id="4" name="Rectangle 2"/>
          <p:cNvSpPr>
            <a:spLocks noGrp="1" noChangeArrowheads="1"/>
          </p:cNvSpPr>
          <p:nvPr>
            <p:ph type="title"/>
          </p:nvPr>
        </p:nvSpPr>
        <p:spPr>
          <a:xfrm>
            <a:off x="368302" y="295276"/>
            <a:ext cx="5727706" cy="490518"/>
          </a:xfrm>
        </p:spPr>
        <p:txBody>
          <a:bodyPr/>
          <a:lstStyle/>
          <a:p>
            <a:r>
              <a:rPr lang="ko-KR" altLang="en-US"/>
              <a:t>서식문자 확장 </a:t>
            </a:r>
            <a:r>
              <a:rPr lang="en-US" altLang="ko-KR"/>
              <a:t>(</a:t>
            </a:r>
            <a:r>
              <a:rPr lang="ko-KR" altLang="en-US"/>
              <a:t>예제</a:t>
            </a:r>
            <a:r>
              <a:rPr lang="en-US" altLang="ko-KR"/>
              <a:t>)</a:t>
            </a:r>
          </a:p>
        </p:txBody>
      </p:sp>
      <p:sp>
        <p:nvSpPr>
          <p:cNvPr id="5" name="Content Placeholder 4"/>
          <p:cNvSpPr txBox="1">
            <a:spLocks/>
          </p:cNvSpPr>
          <p:nvPr/>
        </p:nvSpPr>
        <p:spPr>
          <a:xfrm>
            <a:off x="4160912" y="369531"/>
            <a:ext cx="2278486" cy="323165"/>
          </a:xfrm>
          <a:prstGeom prst="rect">
            <a:avLst/>
          </a:prstGeom>
        </p:spPr>
        <p:txBody>
          <a:bodyPr vert="horz" wrap="square" lIns="91440" tIns="45720" rIns="91440" bIns="45720" rtlCol="0">
            <a:spAutoFit/>
          </a:bodyPr>
          <a:lstStyle>
            <a:lvl1pPr marL="2286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1pPr>
            <a:lvl2pPr marL="6858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2pPr>
            <a:lvl3pPr marL="11430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3pPr>
            <a:lvl4pPr marL="16002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4pPr>
            <a:lvl5pPr marL="20574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algun Gothic" panose="020B0503020000020004" pitchFamily="34" charset="-127"/>
                <a:ea typeface="Malgun Gothic" panose="020B0503020000020004" pitchFamily="34" charset="-127"/>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2000"/>
              </a:spcAft>
              <a:buNone/>
              <a:defRPr/>
            </a:pPr>
            <a:r>
              <a:rPr kumimoji="0" lang="ko-KR" altLang="en-US" sz="1600">
                <a:solidFill>
                  <a:prstClr val="black">
                    <a:lumMod val="75000"/>
                    <a:lumOff val="25000"/>
                  </a:prstClr>
                </a:solidFill>
              </a:rPr>
              <a:t>정렬 하여 출력</a:t>
            </a:r>
            <a:r>
              <a:rPr kumimoji="0" lang="en-US" altLang="ko-KR" sz="1600">
                <a:solidFill>
                  <a:prstClr val="black">
                    <a:lumMod val="75000"/>
                    <a:lumOff val="25000"/>
                  </a:prstClr>
                </a:solidFill>
              </a:rPr>
              <a:t> </a:t>
            </a:r>
            <a:r>
              <a:rPr kumimoji="0" lang="ko-KR" altLang="en-US" sz="1600">
                <a:solidFill>
                  <a:prstClr val="black">
                    <a:lumMod val="75000"/>
                    <a:lumOff val="25000"/>
                  </a:prstClr>
                </a:solidFill>
              </a:rPr>
              <a:t>예제</a:t>
            </a:r>
            <a:endParaRPr kumimoji="0" lang="en-US" altLang="ko-KR" sz="1600" dirty="0">
              <a:solidFill>
                <a:prstClr val="black">
                  <a:lumMod val="75000"/>
                  <a:lumOff val="25000"/>
                </a:prstClr>
              </a:solidFill>
            </a:endParaRPr>
          </a:p>
        </p:txBody>
      </p:sp>
      <p:pic>
        <p:nvPicPr>
          <p:cNvPr id="6" name="그림 5"/>
          <p:cNvPicPr>
            <a:picLocks noChangeAspect="1"/>
          </p:cNvPicPr>
          <p:nvPr/>
        </p:nvPicPr>
        <p:blipFill>
          <a:blip r:embed="rId2"/>
          <a:stretch>
            <a:fillRect/>
          </a:stretch>
        </p:blipFill>
        <p:spPr>
          <a:xfrm>
            <a:off x="0" y="761033"/>
            <a:ext cx="9934449" cy="5260255"/>
          </a:xfrm>
          <a:prstGeom prst="rect">
            <a:avLst/>
          </a:prstGeom>
        </p:spPr>
      </p:pic>
      <p:pic>
        <p:nvPicPr>
          <p:cNvPr id="7" name="그림 6"/>
          <p:cNvPicPr>
            <a:picLocks noChangeAspect="1"/>
          </p:cNvPicPr>
          <p:nvPr/>
        </p:nvPicPr>
        <p:blipFill>
          <a:blip r:embed="rId3"/>
          <a:stretch>
            <a:fillRect/>
          </a:stretch>
        </p:blipFill>
        <p:spPr>
          <a:xfrm>
            <a:off x="0" y="2700597"/>
            <a:ext cx="10020087" cy="2096555"/>
          </a:xfrm>
          <a:prstGeom prst="rect">
            <a:avLst/>
          </a:prstGeom>
        </p:spPr>
      </p:pic>
    </p:spTree>
    <p:extLst>
      <p:ext uri="{BB962C8B-B14F-4D97-AF65-F5344CB8AC3E}">
        <p14:creationId xmlns:p14="http://schemas.microsoft.com/office/powerpoint/2010/main" val="1901444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Line 7"/>
          <p:cNvSpPr>
            <a:spLocks noChangeShapeType="1"/>
          </p:cNvSpPr>
          <p:nvPr/>
        </p:nvSpPr>
        <p:spPr>
          <a:xfrm>
            <a:off x="1322520" y="3414713"/>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1052513"/>
            <a:ext cx="0" cy="5029200"/>
          </a:xfrm>
          <a:prstGeom prst="line">
            <a:avLst/>
          </a:prstGeom>
          <a:noFill/>
          <a:ln w="9525">
            <a:solidFill>
              <a:schemeClr val="bg1"/>
            </a:solidFill>
            <a:prstDash val="dashDot"/>
            <a:miter/>
          </a:ln>
          <a:effectLst/>
        </p:spPr>
        <p:txBody>
          <a:bodyPr wrap="none"/>
          <a:lstStyle/>
          <a:p>
            <a:endParaRPr lang="ko-KR" altLang="en-US"/>
          </a:p>
        </p:txBody>
      </p:sp>
      <p:sp>
        <p:nvSpPr>
          <p:cNvPr id="4" name="Rectangle 2"/>
          <p:cNvSpPr>
            <a:spLocks noGrp="1" noChangeArrowheads="1"/>
          </p:cNvSpPr>
          <p:nvPr>
            <p:ph type="title"/>
          </p:nvPr>
        </p:nvSpPr>
        <p:spPr>
          <a:xfrm>
            <a:off x="368302" y="295276"/>
            <a:ext cx="5727706" cy="490518"/>
          </a:xfrm>
        </p:spPr>
        <p:txBody>
          <a:bodyPr/>
          <a:lstStyle/>
          <a:p>
            <a:r>
              <a:rPr lang="ko-KR" altLang="en-US"/>
              <a:t>서식문자 확장 </a:t>
            </a:r>
            <a:r>
              <a:rPr lang="en-US" altLang="ko-KR"/>
              <a:t>(</a:t>
            </a:r>
            <a:r>
              <a:rPr lang="ko-KR" altLang="en-US"/>
              <a:t>예제</a:t>
            </a:r>
            <a:r>
              <a:rPr lang="en-US" altLang="ko-KR"/>
              <a:t>)</a:t>
            </a:r>
          </a:p>
        </p:txBody>
      </p:sp>
      <p:sp>
        <p:nvSpPr>
          <p:cNvPr id="5" name="Content Placeholder 4"/>
          <p:cNvSpPr txBox="1">
            <a:spLocks/>
          </p:cNvSpPr>
          <p:nvPr/>
        </p:nvSpPr>
        <p:spPr>
          <a:xfrm>
            <a:off x="3647620" y="404664"/>
            <a:ext cx="4127575" cy="323165"/>
          </a:xfrm>
          <a:prstGeom prst="rect">
            <a:avLst/>
          </a:prstGeom>
        </p:spPr>
        <p:txBody>
          <a:bodyPr vert="horz" wrap="square" lIns="91440" tIns="45720" rIns="91440" bIns="45720" rtlCol="0">
            <a:spAutoFit/>
          </a:bodyPr>
          <a:lstStyle>
            <a:lvl1pPr marL="2286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1pPr>
            <a:lvl2pPr marL="6858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2pPr>
            <a:lvl3pPr marL="11430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3pPr>
            <a:lvl4pPr marL="16002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4pPr>
            <a:lvl5pPr marL="20574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algun Gothic" panose="020B0503020000020004" pitchFamily="34" charset="-127"/>
                <a:ea typeface="Malgun Gothic" panose="020B0503020000020004" pitchFamily="34" charset="-127"/>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2000"/>
              </a:spcAft>
              <a:buNone/>
              <a:defRPr/>
            </a:pPr>
            <a:r>
              <a:rPr kumimoji="0" lang="ko-KR" altLang="en-US" sz="1600">
                <a:solidFill>
                  <a:prstClr val="black">
                    <a:lumMod val="75000"/>
                    <a:lumOff val="25000"/>
                  </a:prstClr>
                </a:solidFill>
              </a:rPr>
              <a:t>빈 여백을 특정 문자로 채워서 출력 예제</a:t>
            </a:r>
            <a:endParaRPr kumimoji="0" lang="en-US" altLang="ko-KR" sz="1600" dirty="0">
              <a:solidFill>
                <a:prstClr val="black">
                  <a:lumMod val="75000"/>
                  <a:lumOff val="25000"/>
                </a:prstClr>
              </a:solidFill>
            </a:endParaRPr>
          </a:p>
        </p:txBody>
      </p:sp>
      <p:pic>
        <p:nvPicPr>
          <p:cNvPr id="6" name="그림 5"/>
          <p:cNvPicPr>
            <a:picLocks noChangeAspect="1"/>
          </p:cNvPicPr>
          <p:nvPr/>
        </p:nvPicPr>
        <p:blipFill>
          <a:blip r:embed="rId2"/>
          <a:stretch>
            <a:fillRect/>
          </a:stretch>
        </p:blipFill>
        <p:spPr>
          <a:xfrm>
            <a:off x="16091" y="908720"/>
            <a:ext cx="9769648" cy="5172993"/>
          </a:xfrm>
          <a:prstGeom prst="rect">
            <a:avLst/>
          </a:prstGeom>
        </p:spPr>
      </p:pic>
      <p:pic>
        <p:nvPicPr>
          <p:cNvPr id="7" name="그림 6"/>
          <p:cNvPicPr>
            <a:picLocks noChangeAspect="1"/>
          </p:cNvPicPr>
          <p:nvPr/>
        </p:nvPicPr>
        <p:blipFill>
          <a:blip r:embed="rId3"/>
          <a:stretch>
            <a:fillRect/>
          </a:stretch>
        </p:blipFill>
        <p:spPr>
          <a:xfrm>
            <a:off x="16091" y="2535842"/>
            <a:ext cx="9513883" cy="1757254"/>
          </a:xfrm>
          <a:prstGeom prst="rect">
            <a:avLst/>
          </a:prstGeom>
        </p:spPr>
      </p:pic>
    </p:spTree>
    <p:extLst>
      <p:ext uri="{BB962C8B-B14F-4D97-AF65-F5344CB8AC3E}">
        <p14:creationId xmlns:p14="http://schemas.microsoft.com/office/powerpoint/2010/main" val="4001650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Line 7"/>
          <p:cNvSpPr>
            <a:spLocks noChangeShapeType="1"/>
          </p:cNvSpPr>
          <p:nvPr/>
        </p:nvSpPr>
        <p:spPr>
          <a:xfrm>
            <a:off x="1322520" y="3054896"/>
            <a:ext cx="7181850" cy="0"/>
          </a:xfrm>
          <a:prstGeom prst="line">
            <a:avLst/>
          </a:prstGeom>
          <a:noFill/>
          <a:ln w="9525">
            <a:solidFill>
              <a:schemeClr val="bg1"/>
            </a:solidFill>
            <a:prstDash val="dashDot"/>
            <a:miter/>
          </a:ln>
          <a:effectLst/>
        </p:spPr>
        <p:txBody>
          <a:bodyPr wrap="none"/>
          <a:lstStyle/>
          <a:p>
            <a:endParaRPr lang="ko-KR" altLang="en-US"/>
          </a:p>
        </p:txBody>
      </p:sp>
      <p:sp>
        <p:nvSpPr>
          <p:cNvPr id="1032" name="Line 8"/>
          <p:cNvSpPr>
            <a:spLocks noChangeShapeType="1"/>
          </p:cNvSpPr>
          <p:nvPr/>
        </p:nvSpPr>
        <p:spPr>
          <a:xfrm flipV="1">
            <a:off x="4789620" y="692696"/>
            <a:ext cx="0" cy="5029200"/>
          </a:xfrm>
          <a:prstGeom prst="line">
            <a:avLst/>
          </a:prstGeom>
          <a:noFill/>
          <a:ln w="9525">
            <a:solidFill>
              <a:schemeClr val="bg1"/>
            </a:solidFill>
            <a:prstDash val="dashDot"/>
            <a:miter/>
          </a:ln>
          <a:effectLst/>
        </p:spPr>
        <p:txBody>
          <a:bodyPr wrap="none"/>
          <a:lstStyle/>
          <a:p>
            <a:endParaRPr lang="ko-KR" altLang="en-US"/>
          </a:p>
        </p:txBody>
      </p:sp>
      <p:sp>
        <p:nvSpPr>
          <p:cNvPr id="4" name="Rectangle 2"/>
          <p:cNvSpPr>
            <a:spLocks noGrp="1" noChangeArrowheads="1"/>
          </p:cNvSpPr>
          <p:nvPr>
            <p:ph type="title"/>
          </p:nvPr>
        </p:nvSpPr>
        <p:spPr>
          <a:xfrm>
            <a:off x="368302" y="295276"/>
            <a:ext cx="5727706" cy="490518"/>
          </a:xfrm>
        </p:spPr>
        <p:txBody>
          <a:bodyPr/>
          <a:lstStyle/>
          <a:p>
            <a:r>
              <a:rPr lang="ko-KR" altLang="en-US"/>
              <a:t>서식문자 확장 </a:t>
            </a:r>
            <a:r>
              <a:rPr lang="en-US" altLang="ko-KR"/>
              <a:t>(</a:t>
            </a:r>
            <a:r>
              <a:rPr lang="ko-KR" altLang="en-US"/>
              <a:t>예제</a:t>
            </a:r>
            <a:r>
              <a:rPr lang="en-US" altLang="ko-KR"/>
              <a:t>)</a:t>
            </a:r>
          </a:p>
        </p:txBody>
      </p:sp>
      <p:sp>
        <p:nvSpPr>
          <p:cNvPr id="5" name="Content Placeholder 4"/>
          <p:cNvSpPr txBox="1">
            <a:spLocks/>
          </p:cNvSpPr>
          <p:nvPr/>
        </p:nvSpPr>
        <p:spPr>
          <a:xfrm>
            <a:off x="3368824" y="369531"/>
            <a:ext cx="4536504" cy="323165"/>
          </a:xfrm>
          <a:prstGeom prst="rect">
            <a:avLst/>
          </a:prstGeom>
        </p:spPr>
        <p:txBody>
          <a:bodyPr vert="horz" wrap="square" lIns="91440" tIns="45720" rIns="91440" bIns="45720" rtlCol="0">
            <a:spAutoFit/>
          </a:bodyPr>
          <a:lstStyle>
            <a:lvl1pPr marL="2286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1pPr>
            <a:lvl2pPr marL="6858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2pPr>
            <a:lvl3pPr marL="11430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3pPr>
            <a:lvl4pPr marL="16002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algun Gothic" panose="020B0503020000020004" pitchFamily="34" charset="-127"/>
                <a:ea typeface="Malgun Gothic" panose="020B0503020000020004" pitchFamily="34" charset="-127"/>
                <a:cs typeface="+mn-cs"/>
              </a:defRPr>
            </a:lvl4pPr>
            <a:lvl5pPr marL="2057400" indent="-228600" algn="l" defTabSz="914400" rtl="0" eaLnBrk="1" latinLnBrk="1"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algun Gothic" panose="020B0503020000020004" pitchFamily="34" charset="-127"/>
                <a:ea typeface="Malgun Gothic" panose="020B0503020000020004" pitchFamily="34" charset="-127"/>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fontAlgn="auto">
              <a:spcAft>
                <a:spcPts val="2000"/>
              </a:spcAft>
              <a:buNone/>
              <a:defRPr/>
            </a:pPr>
            <a:r>
              <a:rPr kumimoji="0" lang="ko-KR" altLang="en-US" sz="2000">
                <a:solidFill>
                  <a:srgbClr val="FF0000"/>
                </a:solidFill>
              </a:rPr>
              <a:t>천단위 구분출력 예제</a:t>
            </a:r>
            <a:endParaRPr kumimoji="0" lang="en-US" altLang="ko-KR" sz="2000" dirty="0">
              <a:solidFill>
                <a:srgbClr val="FF0000"/>
              </a:solidFill>
            </a:endParaRPr>
          </a:p>
        </p:txBody>
      </p:sp>
      <p:pic>
        <p:nvPicPr>
          <p:cNvPr id="6" name="그림 5"/>
          <p:cNvPicPr>
            <a:picLocks noChangeAspect="1"/>
          </p:cNvPicPr>
          <p:nvPr/>
        </p:nvPicPr>
        <p:blipFill>
          <a:blip r:embed="rId3"/>
          <a:stretch>
            <a:fillRect/>
          </a:stretch>
        </p:blipFill>
        <p:spPr>
          <a:xfrm>
            <a:off x="481026" y="959504"/>
            <a:ext cx="9705528" cy="5139042"/>
          </a:xfrm>
          <a:prstGeom prst="rect">
            <a:avLst/>
          </a:prstGeom>
        </p:spPr>
      </p:pic>
      <p:pic>
        <p:nvPicPr>
          <p:cNvPr id="7" name="그림 6"/>
          <p:cNvPicPr>
            <a:picLocks noChangeAspect="1"/>
          </p:cNvPicPr>
          <p:nvPr/>
        </p:nvPicPr>
        <p:blipFill>
          <a:blip r:embed="rId4"/>
          <a:stretch>
            <a:fillRect/>
          </a:stretch>
        </p:blipFill>
        <p:spPr>
          <a:xfrm>
            <a:off x="481026" y="2492896"/>
            <a:ext cx="10729681" cy="1672158"/>
          </a:xfrm>
          <a:prstGeom prst="rect">
            <a:avLst/>
          </a:prstGeom>
        </p:spPr>
      </p:pic>
    </p:spTree>
    <p:extLst>
      <p:ext uri="{BB962C8B-B14F-4D97-AF65-F5344CB8AC3E}">
        <p14:creationId xmlns:p14="http://schemas.microsoft.com/office/powerpoint/2010/main" val="77948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lvl="0"/>
            <a:r>
              <a:rPr lang="en-US" altLang="ko-KR"/>
              <a:t>Puhton  </a:t>
            </a:r>
            <a:r>
              <a:rPr lang="ko-KR" altLang="en-US"/>
              <a:t>설치</a:t>
            </a:r>
            <a:endParaRPr lang="en-US" altLang="ko-KR"/>
          </a:p>
        </p:txBody>
      </p:sp>
      <p:sp>
        <p:nvSpPr>
          <p:cNvPr id="13318" name="Rectangle 6"/>
          <p:cNvSpPr>
            <a:spLocks noGrp="1" noChangeArrowheads="1"/>
          </p:cNvSpPr>
          <p:nvPr>
            <p:ph type="body" idx="1"/>
          </p:nvPr>
        </p:nvSpPr>
        <p:spPr>
          <a:xfrm>
            <a:off x="495300" y="836613"/>
            <a:ext cx="8778300" cy="5289550"/>
          </a:xfrm>
        </p:spPr>
        <p:txBody>
          <a:bodyPr/>
          <a:lstStyle/>
          <a:p>
            <a:pPr>
              <a:buNone/>
            </a:pPr>
            <a:endParaRPr lang="en-US" altLang="ko-KR" sz="2000"/>
          </a:p>
        </p:txBody>
      </p:sp>
      <p:pic>
        <p:nvPicPr>
          <p:cNvPr id="2" name="그림 1"/>
          <p:cNvPicPr>
            <a:picLocks noChangeAspect="1"/>
          </p:cNvPicPr>
          <p:nvPr/>
        </p:nvPicPr>
        <p:blipFill rotWithShape="1">
          <a:blip r:embed="rId3">
            <a:alphaModFix/>
            <a:lum/>
          </a:blip>
          <a:stretch>
            <a:fillRect/>
          </a:stretch>
        </p:blipFill>
        <p:spPr>
          <a:xfrm>
            <a:off x="488504" y="836612"/>
            <a:ext cx="8828418" cy="49686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lvl="0"/>
            <a:r>
              <a:rPr lang="en-US" altLang="ko-KR"/>
              <a:t>Puhton  </a:t>
            </a:r>
            <a:r>
              <a:rPr lang="ko-KR" altLang="en-US"/>
              <a:t>설치</a:t>
            </a:r>
            <a:endParaRPr lang="en-US" altLang="ko-KR"/>
          </a:p>
        </p:txBody>
      </p:sp>
      <p:pic>
        <p:nvPicPr>
          <p:cNvPr id="3" name="그림 2"/>
          <p:cNvPicPr>
            <a:picLocks noChangeAspect="1"/>
          </p:cNvPicPr>
          <p:nvPr/>
        </p:nvPicPr>
        <p:blipFill rotWithShape="1">
          <a:blip r:embed="rId3">
            <a:alphaModFix/>
            <a:lum/>
          </a:blip>
          <a:stretch>
            <a:fillRect/>
          </a:stretch>
        </p:blipFill>
        <p:spPr>
          <a:xfrm>
            <a:off x="920552" y="1988840"/>
            <a:ext cx="6870778" cy="3888432"/>
          </a:xfrm>
          <a:prstGeom prst="rect">
            <a:avLst/>
          </a:prstGeom>
        </p:spPr>
      </p:pic>
      <p:pic>
        <p:nvPicPr>
          <p:cNvPr id="4" name="그림 3"/>
          <p:cNvPicPr>
            <a:picLocks noChangeAspect="1"/>
          </p:cNvPicPr>
          <p:nvPr/>
        </p:nvPicPr>
        <p:blipFill rotWithShape="1">
          <a:blip r:embed="rId4">
            <a:alphaModFix/>
            <a:lum/>
          </a:blip>
          <a:stretch>
            <a:fillRect/>
          </a:stretch>
        </p:blipFill>
        <p:spPr>
          <a:xfrm>
            <a:off x="907263" y="1268760"/>
            <a:ext cx="6884067" cy="55709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lvl="0"/>
            <a:r>
              <a:rPr lang="ko-KR" altLang="en-US" dirty="0" err="1"/>
              <a:t>파이썬</a:t>
            </a:r>
            <a:r>
              <a:rPr lang="ko-KR" altLang="en-US" dirty="0"/>
              <a:t> 실행하기</a:t>
            </a:r>
          </a:p>
        </p:txBody>
      </p:sp>
      <p:pic>
        <p:nvPicPr>
          <p:cNvPr id="2" name="그림 1"/>
          <p:cNvPicPr>
            <a:picLocks noChangeAspect="1"/>
          </p:cNvPicPr>
          <p:nvPr/>
        </p:nvPicPr>
        <p:blipFill rotWithShape="1">
          <a:blip r:embed="rId3">
            <a:alphaModFix/>
            <a:lum/>
          </a:blip>
          <a:stretch>
            <a:fillRect/>
          </a:stretch>
        </p:blipFill>
        <p:spPr>
          <a:xfrm>
            <a:off x="632520" y="1875085"/>
            <a:ext cx="3168352" cy="3029929"/>
          </a:xfrm>
          <a:prstGeom prst="rect">
            <a:avLst/>
          </a:prstGeom>
        </p:spPr>
      </p:pic>
      <p:sp>
        <p:nvSpPr>
          <p:cNvPr id="3" name="오른쪽 화살표 2"/>
          <p:cNvSpPr/>
          <p:nvPr/>
        </p:nvSpPr>
        <p:spPr>
          <a:xfrm>
            <a:off x="4088904" y="2921997"/>
            <a:ext cx="792088" cy="936104"/>
          </a:xfrm>
          <a:prstGeom prst="rightArrow">
            <a:avLst>
              <a:gd name="adj1" fmla="val 50000"/>
              <a:gd name="adj2" fmla="val 50000"/>
            </a:avLst>
          </a:prstGeom>
          <a:gradFill flip="none" rotWithShape="1">
            <a:gsLst>
              <a:gs pos="0">
                <a:srgbClr val="8488C4">
                  <a:alpha val="57000"/>
                </a:srgbClr>
              </a:gs>
              <a:gs pos="53000">
                <a:srgbClr val="D4DEFF"/>
              </a:gs>
              <a:gs pos="83000">
                <a:srgbClr val="D4DEFF"/>
              </a:gs>
              <a:gs pos="100000">
                <a:srgbClr val="96AB94"/>
              </a:gs>
            </a:gsLst>
            <a:lin ang="5400000" scaled="1"/>
            <a:tileRect/>
          </a:gradFill>
          <a:ln w="9525" cap="flat" cmpd="sng" algn="ctr">
            <a:noFill/>
            <a:prstDash val="solid"/>
            <a:round/>
          </a:ln>
          <a:effectLst/>
        </p:spPr>
        <p:txBody>
          <a:bodyPr vert="horz" wrap="square" lIns="91440" tIns="45720" rIns="91440" bIns="45720" anchor="t" anchorCtr="0"/>
          <a:lstStyle/>
          <a:p>
            <a:pPr marL="0" indent="0" algn="ctr" defTabSz="1440180" latinLnBrk="1" hangingPunct="1">
              <a:lnSpc>
                <a:spcPct val="100000"/>
              </a:lnSpc>
              <a:spcBef>
                <a:spcPct val="0"/>
              </a:spcBef>
              <a:spcAft>
                <a:spcPct val="0"/>
              </a:spcAft>
              <a:buNone/>
            </a:pPr>
            <a:endParaRPr lang="ko-KR" altLang="en-US" sz="1200" b="1" i="0">
              <a:solidFill>
                <a:schemeClr val="tx1"/>
              </a:solidFill>
              <a:latin typeface="굴림"/>
              <a:ea typeface="굴림"/>
            </a:endParaRPr>
          </a:p>
        </p:txBody>
      </p:sp>
      <p:pic>
        <p:nvPicPr>
          <p:cNvPr id="5" name="그림 4"/>
          <p:cNvPicPr>
            <a:picLocks noChangeAspect="1"/>
          </p:cNvPicPr>
          <p:nvPr/>
        </p:nvPicPr>
        <p:blipFill rotWithShape="1">
          <a:blip r:embed="rId4">
            <a:alphaModFix/>
            <a:lum/>
          </a:blip>
          <a:stretch>
            <a:fillRect/>
          </a:stretch>
        </p:blipFill>
        <p:spPr>
          <a:xfrm>
            <a:off x="5169024" y="2465995"/>
            <a:ext cx="3960440" cy="18481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lvl="0"/>
            <a:r>
              <a:rPr lang="en-US" altLang="ko-KR" sz="3200"/>
              <a:t>python_Programming</a:t>
            </a:r>
            <a:br>
              <a:rPr lang="en-US" altLang="ko-KR" sz="3200"/>
            </a:br>
            <a:r>
              <a:rPr lang="en-US" altLang="ko-KR" sz="3200"/>
              <a:t>print()</a:t>
            </a:r>
          </a:p>
        </p:txBody>
      </p:sp>
      <p:sp>
        <p:nvSpPr>
          <p:cNvPr id="26627" name="Rectangle 3"/>
          <p:cNvSpPr>
            <a:spLocks noGrp="1" noChangeArrowheads="1"/>
          </p:cNvSpPr>
          <p:nvPr>
            <p:ph type="body" idx="1"/>
          </p:nvPr>
        </p:nvSpPr>
        <p:spPr/>
        <p:txBody>
          <a:bodyPr/>
          <a:lstStyle/>
          <a:p>
            <a:endParaRPr lang="ko-KR" altLang="en-US" b="1">
              <a:effectLst>
                <a:outerShdw blurRad="38100" dist="38100" dir="2700000" algn="tl" rotWithShape="0">
                  <a:srgbClr val="000000">
                    <a:alpha val="40000"/>
                  </a:srgbClr>
                </a:outerShdw>
              </a:effectLst>
              <a:latin typeface="휴먼모음T"/>
              <a:ea typeface="휴먼모음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altLang="ko-KR"/>
              <a:t>Python </a:t>
            </a:r>
            <a:r>
              <a:rPr lang="ko-KR" altLang="en-US"/>
              <a:t>실행</a:t>
            </a:r>
            <a:endParaRPr lang="en-US" altLang="ko-KR"/>
          </a:p>
        </p:txBody>
      </p:sp>
      <p:pic>
        <p:nvPicPr>
          <p:cNvPr id="2" name="그림 1"/>
          <p:cNvPicPr>
            <a:picLocks noChangeAspect="1"/>
          </p:cNvPicPr>
          <p:nvPr/>
        </p:nvPicPr>
        <p:blipFill rotWithShape="1">
          <a:blip r:embed="rId3">
            <a:alphaModFix/>
            <a:lum/>
          </a:blip>
          <a:stretch>
            <a:fillRect/>
          </a:stretch>
        </p:blipFill>
        <p:spPr>
          <a:xfrm>
            <a:off x="704528" y="1340767"/>
            <a:ext cx="8568952" cy="3233567"/>
          </a:xfrm>
          <a:prstGeom prst="rect">
            <a:avLst/>
          </a:prstGeom>
        </p:spPr>
      </p:pic>
    </p:spTree>
  </p:cSld>
  <p:clrMapOvr>
    <a:masterClrMapping/>
  </p:clrMapOvr>
</p:sld>
</file>

<file path=ppt/theme/theme1.xml><?xml version="1.0" encoding="utf-8"?>
<a:theme xmlns:a="http://schemas.openxmlformats.org/drawingml/2006/main" name="기본 디자인">
  <a:themeElements>
    <a:clrScheme name="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기본 디자인">
      <a:majorFont>
        <a:latin typeface="HY헤드라인M"/>
        <a:ea typeface="HY헤드라인M"/>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8488C4">
                <a:alpha val="57000"/>
              </a:srgbClr>
            </a:gs>
            <a:gs pos="53000">
              <a:srgbClr val="D4DEFF"/>
            </a:gs>
            <a:gs pos="83000">
              <a:srgbClr val="D4DEFF"/>
            </a:gs>
            <a:gs pos="100000">
              <a:srgbClr val="96AB94"/>
            </a:gs>
          </a:gsLst>
          <a:lin ang="5400000" scaled="1"/>
          <a:tileRect/>
        </a:gradFill>
        <a:ln w="9525" cap="flat" cmpd="sng" algn="ctr">
          <a:noFill/>
          <a:prstDash val="solid"/>
          <a:roun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None/>
          <a:defRPr kumimoji="1" sz="1200" b="1" i="0" u="none" strike="noStrike" cap="none" normalizeH="0" baseline="0" dirty="0" smtClean="0">
            <a:solidFill>
              <a:schemeClr val="tx1"/>
            </a:solidFill>
            <a:latin typeface="굴림"/>
            <a:ea typeface="굴림"/>
          </a:defRPr>
        </a:defPPr>
      </a:lstStyle>
    </a:spDef>
    <a:lnDef>
      <a:spPr>
        <a:solidFill>
          <a:schemeClr val="accent1"/>
        </a:solidFill>
        <a:ln w="9525" cap="flat" cmpd="sng" algn="ctr">
          <a:solidFill>
            <a:schemeClr val="tx1"/>
          </a:solidFill>
          <a:prstDash val="solid"/>
          <a:round/>
        </a:ln>
        <a:effectLst/>
      </a:spPr>
      <a:bodyPr/>
      <a:lstStyle/>
    </a:lnDef>
  </a:objectDefaults>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4908</TotalTime>
  <Words>1956</Words>
  <Application>Microsoft Office PowerPoint</Application>
  <PresentationFormat>A4 용지(210x297mm)</PresentationFormat>
  <Paragraphs>398</Paragraphs>
  <Slides>42</Slides>
  <Notes>27</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42</vt:i4>
      </vt:variant>
    </vt:vector>
  </HeadingPairs>
  <TitlesOfParts>
    <vt:vector size="51" baseType="lpstr">
      <vt:lpstr>HY견고딕</vt:lpstr>
      <vt:lpstr>HY헤드라인M</vt:lpstr>
      <vt:lpstr>굴림</vt:lpstr>
      <vt:lpstr>Malgun Gothic</vt:lpstr>
      <vt:lpstr>휴먼모음T</vt:lpstr>
      <vt:lpstr>Arial</vt:lpstr>
      <vt:lpstr>Consolas</vt:lpstr>
      <vt:lpstr>Wingdings</vt:lpstr>
      <vt:lpstr>기본 디자인</vt:lpstr>
      <vt:lpstr>python_Programming 설치하기</vt:lpstr>
      <vt:lpstr> python_?</vt:lpstr>
      <vt:lpstr>Python 특징</vt:lpstr>
      <vt:lpstr>Puhton  설치</vt:lpstr>
      <vt:lpstr>Puhton  설치</vt:lpstr>
      <vt:lpstr>Puhton  설치</vt:lpstr>
      <vt:lpstr>파이썬 실행하기</vt:lpstr>
      <vt:lpstr>python_Programming print()</vt:lpstr>
      <vt:lpstr>Python 실행</vt:lpstr>
      <vt:lpstr>예제</vt:lpstr>
      <vt:lpstr>예제</vt:lpstr>
      <vt:lpstr>ESCAPE 문자</vt:lpstr>
      <vt:lpstr>예제</vt:lpstr>
      <vt:lpstr>예제</vt:lpstr>
      <vt:lpstr>Quiz</vt:lpstr>
      <vt:lpstr>예제</vt:lpstr>
      <vt:lpstr>예제</vt:lpstr>
      <vt:lpstr>예제</vt:lpstr>
      <vt:lpstr>한글</vt:lpstr>
      <vt:lpstr>예제</vt:lpstr>
      <vt:lpstr>예제</vt:lpstr>
      <vt:lpstr>예제</vt:lpstr>
      <vt:lpstr>진법</vt:lpstr>
      <vt:lpstr>예제</vt:lpstr>
      <vt:lpstr> 서식 문자</vt:lpstr>
      <vt:lpstr>예 제</vt:lpstr>
      <vt:lpstr>예 제</vt:lpstr>
      <vt:lpstr>예 제</vt:lpstr>
      <vt:lpstr>예제</vt:lpstr>
      <vt:lpstr>서식 지정</vt:lpstr>
      <vt:lpstr>서식 지정</vt:lpstr>
      <vt:lpstr>서식 지정</vt:lpstr>
      <vt:lpstr>주석</vt:lpstr>
      <vt:lpstr>진법 변환 하기</vt:lpstr>
      <vt:lpstr>진법 변환 하기</vt:lpstr>
      <vt:lpstr>서식문자 확장 (파이썬 3.X 버전 서식문자)</vt:lpstr>
      <vt:lpstr>서식문자 확장 (예제)</vt:lpstr>
      <vt:lpstr>서식문자 확장 (예제)</vt:lpstr>
      <vt:lpstr>서식문자 확장 (예제)</vt:lpstr>
      <vt:lpstr>서식문자 확장 (예제)</vt:lpstr>
      <vt:lpstr>서식문자 확장 (예제)</vt:lpstr>
      <vt:lpstr>서식문자 확장 (예제)</vt:lpstr>
    </vt:vector>
  </TitlesOfParts>
  <Company>A3</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admin</dc:creator>
  <cp:lastModifiedBy>user</cp:lastModifiedBy>
  <cp:revision>3283</cp:revision>
  <dcterms:created xsi:type="dcterms:W3CDTF">2006-12-12T01:37:26Z</dcterms:created>
  <dcterms:modified xsi:type="dcterms:W3CDTF">2018-09-30T00:56:18Z</dcterms:modified>
</cp:coreProperties>
</file>