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21"/>
  </p:notesMasterIdLst>
  <p:handoutMasterIdLst>
    <p:handoutMasterId r:id="rId22"/>
  </p:handout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70" r:id="rId18"/>
    <p:sldId id="371" r:id="rId19"/>
    <p:sldId id="369" r:id="rId20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3" autoAdjust="0"/>
    <p:restoredTop sz="84011" autoAdjust="0"/>
  </p:normalViewPr>
  <p:slideViewPr>
    <p:cSldViewPr>
      <p:cViewPr varScale="1">
        <p:scale>
          <a:sx n="82" d="100"/>
          <a:sy n="82" d="100"/>
        </p:scale>
        <p:origin x="84" y="420"/>
      </p:cViewPr>
      <p:guideLst>
        <p:guide orient="horz" pos="2159"/>
        <p:guide pos="3118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0" d="100"/>
          <a:sy n="80" d="100"/>
        </p:scale>
        <p:origin x="-3978" y="-84"/>
      </p:cViewPr>
      <p:guideLst>
        <p:guide orient="horz" pos="3168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E1942F56-AA2C-40D0-834B-2642887E03A7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87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764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381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0734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2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2987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0036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011</a:t>
            </a:r>
          </a:p>
          <a:p>
            <a:pPr>
              <a:defRPr lang="ko-KR" altLang="en-US"/>
            </a:pPr>
            <a:r>
              <a:rPr lang="en-US" altLang="ko-KR"/>
              <a:t>101</a:t>
            </a:r>
          </a:p>
          <a:p>
            <a:pPr>
              <a:defRPr lang="ko-KR" altLang="en-US"/>
            </a:pPr>
            <a:r>
              <a:rPr lang="en-US" altLang="ko-KR"/>
              <a:t>111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1861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285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3550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32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558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50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643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7903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363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6977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627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45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먼저 계산시키고 그런</a:t>
            </a:r>
            <a:r>
              <a:rPr lang="ko-KR" altLang="en-US" baseline="0" dirty="0"/>
              <a:t> 후 결과와 확인하라고 한다</a:t>
            </a:r>
            <a:r>
              <a:rPr lang="en-US" altLang="ko-KR" baseline="0" dirty="0"/>
              <a:t>. </a:t>
            </a:r>
          </a:p>
          <a:p>
            <a:pPr>
              <a:defRPr lang="ko-KR" altLang="en-US"/>
            </a:pPr>
            <a:r>
              <a:rPr lang="ko-KR" altLang="en-US" baseline="0"/>
              <a:t>그리고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839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계산해보라고 시킴</a:t>
            </a:r>
          </a:p>
          <a:p>
            <a:pPr>
              <a:defRPr lang="ko-KR" altLang="en-US"/>
            </a:pPr>
            <a:r>
              <a:rPr lang="es-ES" altLang="ko-KR"/>
              <a:t>su1 / 4 =  30.75</a:t>
            </a:r>
          </a:p>
          <a:p>
            <a:pPr>
              <a:defRPr lang="ko-KR" altLang="en-US"/>
            </a:pPr>
            <a:r>
              <a:rPr lang="es-ES" altLang="ko-KR"/>
              <a:t>su1 // 4 =  30</a:t>
            </a:r>
          </a:p>
          <a:p>
            <a:pPr>
              <a:defRPr lang="ko-KR" altLang="en-US"/>
            </a:pPr>
            <a:r>
              <a:rPr lang="es-ES" altLang="ko-KR"/>
              <a:t>su1 % 4 =  3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232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 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7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3200"/>
              <a:t>python_Programming</a:t>
            </a:r>
            <a:br>
              <a:rPr lang="en-US" altLang="ko-KR" sz="3200"/>
            </a:br>
            <a:r>
              <a:rPr lang="ko-KR" altLang="en-US" sz="3200"/>
              <a:t>연산자</a:t>
            </a:r>
            <a:endParaRPr lang="en-US" altLang="ko-KR" sz="32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모음T"/>
              <a:ea typeface="휴먼모음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논리 연산자</a:t>
            </a:r>
            <a:endParaRPr lang="en-US" altLang="ko-K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95300" y="836613"/>
            <a:ext cx="8778300" cy="5289550"/>
          </a:xfrm>
        </p:spPr>
        <p:txBody>
          <a:bodyPr/>
          <a:lstStyle/>
          <a:p>
            <a:pPr lvl="0"/>
            <a:r>
              <a:rPr lang="ko-KR" altLang="en-US" sz="2000"/>
              <a:t>참과 거짓을 판별하는 연산</a:t>
            </a:r>
            <a:endParaRPr lang="en-US" altLang="ko-KR" sz="200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840450"/>
              </p:ext>
            </p:extLst>
          </p:nvPr>
        </p:nvGraphicFramePr>
        <p:xfrm>
          <a:off x="488504" y="1412776"/>
          <a:ext cx="8744272" cy="158496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11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47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000" b="1" dirty="0">
                          <a:latin typeface="HY견고딕" pitchFamily="18" charset="-127"/>
                          <a:ea typeface="HY견고딕" pitchFamily="18" charset="-127"/>
                        </a:rPr>
                        <a:t>논리 연산자</a:t>
                      </a:r>
                      <a:endParaRPr lang="ko-KR" altLang="en-US" sz="20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000" b="1" dirty="0">
                          <a:latin typeface="HY견고딕" pitchFamily="18" charset="-127"/>
                          <a:ea typeface="HY견고딕" pitchFamily="18" charset="-127"/>
                        </a:rPr>
                        <a:t>사용 예</a:t>
                      </a:r>
                      <a:endParaRPr lang="ko-KR" altLang="en-US" sz="20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000" b="1" dirty="0">
                          <a:latin typeface="HY견고딕" pitchFamily="18" charset="-127"/>
                          <a:ea typeface="HY견고딕" pitchFamily="18" charset="-127"/>
                        </a:rPr>
                        <a:t>의 미</a:t>
                      </a:r>
                      <a:endParaRPr lang="ko-KR" altLang="en-US" sz="20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47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b="1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and</a:t>
                      </a:r>
                    </a:p>
                  </a:txBody>
                  <a:tcPr marL="99060" marR="9906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dirty="0">
                          <a:latin typeface="HY견고딕" pitchFamily="18" charset="-127"/>
                          <a:ea typeface="HY견고딕" pitchFamily="18" charset="-127"/>
                        </a:rPr>
                        <a:t>(a&gt;b) and (a&lt;c)</a:t>
                      </a:r>
                      <a:endParaRPr lang="en-US" altLang="ko-KR" sz="20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가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b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보다 크고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가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보다 작으면 참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99060" marR="9906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47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b="1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or</a:t>
                      </a:r>
                      <a:endParaRPr lang="en-US" altLang="ko-KR" sz="20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dirty="0">
                          <a:latin typeface="HY견고딕" pitchFamily="18" charset="-127"/>
                          <a:ea typeface="HY견고딕" pitchFamily="18" charset="-127"/>
                        </a:rPr>
                        <a:t>(a&gt;b) or (a&lt;c)</a:t>
                      </a:r>
                      <a:endParaRPr lang="en-US" altLang="ko-KR" sz="20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가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b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보다 크거나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가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보다 작으면 참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47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b="1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not</a:t>
                      </a:r>
                      <a:endParaRPr lang="en-US" altLang="ko-KR" sz="20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>
                          <a:latin typeface="HY견고딕" pitchFamily="18" charset="-127"/>
                          <a:ea typeface="HY견고딕" pitchFamily="18" charset="-127"/>
                        </a:rPr>
                        <a:t>not(a==b)</a:t>
                      </a:r>
                      <a:endParaRPr lang="en-US" altLang="ko-KR" sz="20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가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b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와 같으면 거짓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7739"/>
              </p:ext>
            </p:extLst>
          </p:nvPr>
        </p:nvGraphicFramePr>
        <p:xfrm>
          <a:off x="776536" y="3212976"/>
          <a:ext cx="7995311" cy="2982913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247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3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99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99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b="1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endParaRPr lang="ko-KR" altLang="en-US" sz="20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b="1" dirty="0">
                          <a:latin typeface="HY견고딕" pitchFamily="18" charset="-127"/>
                          <a:ea typeface="HY견고딕" pitchFamily="18" charset="-127"/>
                        </a:rPr>
                        <a:t>B</a:t>
                      </a:r>
                      <a:endParaRPr lang="ko-KR" altLang="en-US" sz="20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b="1" dirty="0">
                          <a:latin typeface="HY견고딕" pitchFamily="18" charset="-127"/>
                          <a:ea typeface="HY견고딕" pitchFamily="18" charset="-127"/>
                        </a:rPr>
                        <a:t>A or B</a:t>
                      </a:r>
                      <a:endParaRPr lang="ko-KR" altLang="en-US" sz="20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b="1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A and B</a:t>
                      </a:r>
                      <a:endParaRPr lang="ko-KR" altLang="en-US" sz="20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0</a:t>
                      </a:r>
                      <a:endParaRPr lang="en-US" altLang="ko-KR" sz="20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>
                          <a:latin typeface="HY견고딕" pitchFamily="18" charset="-127"/>
                          <a:ea typeface="HY견고딕" pitchFamily="18" charset="-127"/>
                        </a:rPr>
                        <a:t>0</a:t>
                      </a:r>
                      <a:endParaRPr lang="en-US" altLang="ko-KR" sz="20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dirty="0">
                          <a:latin typeface="HY견고딕" pitchFamily="18" charset="-127"/>
                          <a:ea typeface="HY견고딕" pitchFamily="18" charset="-127"/>
                        </a:rPr>
                        <a:t>0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0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0</a:t>
                      </a:r>
                      <a:endParaRPr lang="en-US" altLang="ko-KR" sz="20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endParaRPr lang="en-US" altLang="ko-KR" sz="20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endParaRPr lang="ko-KR" altLang="en-US" sz="20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0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endParaRPr lang="en-US" altLang="ko-KR" sz="20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>
                          <a:latin typeface="HY견고딕" pitchFamily="18" charset="-127"/>
                          <a:ea typeface="HY견고딕" pitchFamily="18" charset="-127"/>
                        </a:rPr>
                        <a:t>0</a:t>
                      </a:r>
                      <a:endParaRPr lang="en-US" altLang="ko-KR" sz="20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endParaRPr lang="ko-KR" altLang="en-US" sz="20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0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endParaRPr lang="en-US" altLang="ko-KR" sz="20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endParaRPr lang="en-US" altLang="ko-KR" sz="20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endParaRPr lang="ko-KR" altLang="en-US" sz="20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472" y="260648"/>
            <a:ext cx="720080" cy="720080"/>
          </a:xfrm>
        </p:spPr>
        <p:txBody>
          <a:bodyPr/>
          <a:lstStyle/>
          <a:p>
            <a:pPr lvl="0"/>
            <a:r>
              <a:rPr lang="ko-KR" altLang="en-US" dirty="0"/>
              <a:t>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</a:t>
            </a:r>
            <a:endParaRPr lang="en-US" altLang="ko-KR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20552" y="260648"/>
            <a:ext cx="8778300" cy="4785395"/>
          </a:xfrm>
        </p:spPr>
        <p:txBody>
          <a:bodyPr/>
          <a:lstStyle/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print(0 or 0," : ",False or False)</a:t>
            </a:r>
          </a:p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print(1 or 0," : ",True or False)</a:t>
            </a:r>
          </a:p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print(0 or 1," : ",False or True)</a:t>
            </a:r>
          </a:p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print(1 or 1," : ",True or True)</a:t>
            </a:r>
          </a:p>
          <a:p>
            <a:pPr>
              <a:buNone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print("not : ",not(0 or 0)," : ",not(False or False))</a:t>
            </a:r>
          </a:p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print("not : ",not(1 or 1)," : ",not(True or True))</a:t>
            </a:r>
          </a:p>
          <a:p>
            <a:pPr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6812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76536" y="260648"/>
            <a:ext cx="8778300" cy="4785395"/>
          </a:xfrm>
        </p:spPr>
        <p:txBody>
          <a:bodyPr/>
          <a:lstStyle/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print(0 and 0," : ",False and False)</a:t>
            </a:r>
          </a:p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print(1 and 0," : ",True and False)</a:t>
            </a:r>
          </a:p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print(0 and 1," : ",False and True)</a:t>
            </a:r>
          </a:p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print(1 and 1," : ",True and True)</a:t>
            </a:r>
          </a:p>
          <a:p>
            <a:pPr>
              <a:buNone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print("not : ",not 0," : ",not False)</a:t>
            </a:r>
          </a:p>
          <a:p>
            <a:pPr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print("not : ",not 1," : ",not True)</a:t>
            </a:r>
            <a:endParaRPr lang="es-E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472" y="260648"/>
            <a:ext cx="720080" cy="720080"/>
          </a:xfrm>
        </p:spPr>
        <p:txBody>
          <a:bodyPr/>
          <a:lstStyle/>
          <a:p>
            <a:pPr lvl="0"/>
            <a:r>
              <a:rPr lang="ko-KR" altLang="en-US" dirty="0"/>
              <a:t>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350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비트 연산자</a:t>
            </a:r>
            <a:endParaRPr lang="en-US" altLang="ko-K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04528" y="476672"/>
            <a:ext cx="8778300" cy="792187"/>
          </a:xfrm>
        </p:spPr>
        <p:txBody>
          <a:bodyPr/>
          <a:lstStyle/>
          <a:p>
            <a:pPr marL="0" lvl="0" indent="0">
              <a:buNone/>
            </a:pPr>
            <a:r>
              <a:rPr lang="en-US" altLang="ko-KR" sz="1500" dirty="0">
                <a:solidFill>
                  <a:srgbClr val="002060"/>
                </a:solidFill>
              </a:rPr>
              <a:t> </a:t>
            </a:r>
            <a:endParaRPr lang="ko-KR" altLang="en-US" sz="1500" dirty="0">
              <a:solidFill>
                <a:srgbClr val="002060"/>
              </a:solidFill>
            </a:endParaRPr>
          </a:p>
          <a:p>
            <a:pPr lvl="0"/>
            <a:r>
              <a:rPr lang="ko-KR" altLang="en-US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피연산자를</a:t>
            </a:r>
            <a:r>
              <a:rPr lang="ko-KR" altLang="en-US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진수로 변환하여 비트 단위의 연산을 수행하는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737878"/>
              </p:ext>
            </p:extLst>
          </p:nvPr>
        </p:nvGraphicFramePr>
        <p:xfrm>
          <a:off x="560512" y="1268760"/>
          <a:ext cx="8424936" cy="356616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75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171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47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400" b="1" dirty="0">
                          <a:latin typeface="HY견고딕" pitchFamily="18" charset="-127"/>
                          <a:ea typeface="HY견고딕" pitchFamily="18" charset="-127"/>
                        </a:rPr>
                        <a:t>비트 연산자</a:t>
                      </a:r>
                      <a:endParaRPr lang="ko-KR" altLang="en-US" sz="24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400" b="1" dirty="0">
                          <a:latin typeface="HY견고딕" pitchFamily="18" charset="-127"/>
                          <a:ea typeface="HY견고딕" pitchFamily="18" charset="-127"/>
                        </a:rPr>
                        <a:t>사용 예</a:t>
                      </a:r>
                      <a:endParaRPr lang="ko-KR" altLang="en-US" sz="24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400" b="1" dirty="0">
                          <a:latin typeface="HY견고딕" pitchFamily="18" charset="-127"/>
                          <a:ea typeface="HY견고딕" pitchFamily="18" charset="-127"/>
                        </a:rPr>
                        <a:t>의 미</a:t>
                      </a:r>
                      <a:endParaRPr lang="ko-KR" altLang="en-US" sz="24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47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|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 | b</a:t>
                      </a:r>
                      <a:endParaRPr lang="en-US" altLang="ko-KR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와 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b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를 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bit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로 변환하여 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OR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연산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47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>
                          <a:latin typeface="HY견고딕" pitchFamily="18" charset="-127"/>
                          <a:ea typeface="HY견고딕" pitchFamily="18" charset="-127"/>
                        </a:rPr>
                        <a:t>&amp;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 &amp; b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와 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b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를 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bit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로 변환하여 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AND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연산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47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^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 ^ b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와 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b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를 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bit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로 변환하여 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XOR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연산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47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~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~a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를 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bit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로 변환하여 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NOT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연산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47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&gt;&gt;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 &gt;&gt; 2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를 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bit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로 변환하여 오른쪽으로 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Shift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147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&lt;&lt;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 &lt;&lt; 2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를 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bit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로 변환하여 왼쪽으로 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Shift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93377" y="260648"/>
            <a:ext cx="8778300" cy="4785395"/>
          </a:xfrm>
        </p:spPr>
        <p:txBody>
          <a:bodyPr/>
          <a:lstStyle/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num1 = 3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num2 = 5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result = num1 | num2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print(result)</a:t>
            </a:r>
          </a:p>
          <a:p>
            <a:pPr>
              <a:buNone/>
            </a:pPr>
            <a:endParaRPr lang="pt-BR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472" y="260648"/>
            <a:ext cx="720080" cy="720080"/>
          </a:xfrm>
        </p:spPr>
        <p:txBody>
          <a:bodyPr/>
          <a:lstStyle/>
          <a:p>
            <a:pPr lvl="0"/>
            <a:r>
              <a:rPr lang="ko-KR" altLang="en-US" dirty="0"/>
              <a:t>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8820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11300" y="260648"/>
            <a:ext cx="8778300" cy="4785395"/>
          </a:xfrm>
        </p:spPr>
        <p:txBody>
          <a:bodyPr/>
          <a:lstStyle/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num1 = 3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num2 = 5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result = num1 &amp; num2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print(result)</a:t>
            </a:r>
          </a:p>
          <a:p>
            <a:pPr>
              <a:buNone/>
            </a:pPr>
            <a:endParaRPr lang="pt-BR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472" y="260648"/>
            <a:ext cx="720080" cy="720080"/>
          </a:xfrm>
        </p:spPr>
        <p:txBody>
          <a:bodyPr/>
          <a:lstStyle/>
          <a:p>
            <a:pPr lvl="0"/>
            <a:r>
              <a:rPr lang="ko-KR" altLang="en-US" dirty="0"/>
              <a:t>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355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48544" y="260648"/>
            <a:ext cx="9570388" cy="4785395"/>
          </a:xfrm>
        </p:spPr>
        <p:txBody>
          <a:bodyPr/>
          <a:lstStyle/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num1 = 3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num2 = 5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result = num1 ^ num2 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xor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pt-BR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값 두개가 다른 경우에만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1</a:t>
            </a:r>
            <a:endParaRPr lang="pt-BR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print(result)</a:t>
            </a:r>
          </a:p>
          <a:p>
            <a:pPr>
              <a:buNone/>
            </a:pPr>
            <a:endParaRPr lang="pt-BR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472" y="260648"/>
            <a:ext cx="720080" cy="720080"/>
          </a:xfrm>
        </p:spPr>
        <p:txBody>
          <a:bodyPr/>
          <a:lstStyle/>
          <a:p>
            <a:pPr lvl="0"/>
            <a:r>
              <a:rPr lang="ko-KR" altLang="en-US" dirty="0"/>
              <a:t>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220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457337"/>
              </p:ext>
            </p:extLst>
          </p:nvPr>
        </p:nvGraphicFramePr>
        <p:xfrm>
          <a:off x="344488" y="260648"/>
          <a:ext cx="9001001" cy="277062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3371">
                  <a:extLst>
                    <a:ext uri="{9D8B030D-6E8A-4147-A177-3AD203B41FA5}">
                      <a16:colId xmlns:a16="http://schemas.microsoft.com/office/drawing/2014/main" xmlns="" val="3536611246"/>
                    </a:ext>
                  </a:extLst>
                </a:gridCol>
                <a:gridCol w="2264109">
                  <a:extLst>
                    <a:ext uri="{9D8B030D-6E8A-4147-A177-3AD203B41FA5}">
                      <a16:colId xmlns:a16="http://schemas.microsoft.com/office/drawing/2014/main" xmlns="" val="4233106353"/>
                    </a:ext>
                  </a:extLst>
                </a:gridCol>
                <a:gridCol w="5653521">
                  <a:extLst>
                    <a:ext uri="{9D8B030D-6E8A-4147-A177-3AD203B41FA5}">
                      <a16:colId xmlns:a16="http://schemas.microsoft.com/office/drawing/2014/main" xmlns="" val="136925260"/>
                    </a:ext>
                  </a:extLst>
                </a:gridCol>
              </a:tblGrid>
              <a:tr h="57606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멤버 연산자</a:t>
                      </a:r>
                      <a:endParaRPr lang="ko-KR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00206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여러 값 중 지정한 값이 존재하는지 판단하는 연산자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Y견고딕" pitchFamily="18" charset="-127"/>
                          <a:ea typeface="HY견고딕" pitchFamily="18" charset="-127"/>
                        </a:rPr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Y견고딕" pitchFamily="18" charset="-127"/>
                          <a:ea typeface="HY견고딕" pitchFamily="18" charset="-127"/>
                        </a:rPr>
                        <a:t>예제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견고딕" pitchFamily="18" charset="-127"/>
                          <a:ea typeface="HY견고딕" pitchFamily="18" charset="-127"/>
                        </a:rPr>
                        <a:t>in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견고딕" pitchFamily="18" charset="-127"/>
                          <a:ea typeface="HY견고딕" pitchFamily="18" charset="-127"/>
                        </a:rPr>
                        <a:t>1 in (1, 2, 3)</a:t>
                      </a:r>
                      <a:endParaRPr lang="en-US" altLang="ko-KR" sz="2000" baseline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Y견고딕" pitchFamily="18" charset="-127"/>
                          <a:ea typeface="HY견고딕" pitchFamily="18" charset="-127"/>
                        </a:rPr>
                        <a:t>왼쪽 피 연산자의 값이 오른쪽 피 연산자</a:t>
                      </a:r>
                      <a:r>
                        <a:rPr lang="ko-KR" altLang="en-US" sz="2000" baseline="0" dirty="0">
                          <a:latin typeface="HY견고딕" pitchFamily="18" charset="-127"/>
                          <a:ea typeface="HY견고딕" pitchFamily="18" charset="-127"/>
                        </a:rPr>
                        <a:t> 멤버 중 일치하는 값이 존재 하면 </a:t>
                      </a:r>
                      <a:r>
                        <a:rPr lang="en-US" altLang="ko-KR" sz="2000" baseline="0" dirty="0">
                          <a:latin typeface="HY견고딕" pitchFamily="18" charset="-127"/>
                          <a:ea typeface="HY견고딕" pitchFamily="18" charset="-127"/>
                        </a:rPr>
                        <a:t>True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견고딕" pitchFamily="18" charset="-127"/>
                          <a:ea typeface="HY견고딕" pitchFamily="18" charset="-127"/>
                        </a:rPr>
                        <a:t>not</a:t>
                      </a:r>
                      <a:r>
                        <a:rPr lang="en-US" altLang="ko-KR" sz="2000" baseline="0" dirty="0">
                          <a:latin typeface="HY견고딕" pitchFamily="18" charset="-127"/>
                          <a:ea typeface="HY견고딕" pitchFamily="18" charset="-127"/>
                        </a:rPr>
                        <a:t> in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견고딕" pitchFamily="18" charset="-127"/>
                          <a:ea typeface="HY견고딕" pitchFamily="18" charset="-127"/>
                        </a:rPr>
                        <a:t>1 not in (1, 2, 3)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Y견고딕" pitchFamily="18" charset="-127"/>
                          <a:ea typeface="HY견고딕" pitchFamily="18" charset="-127"/>
                        </a:rPr>
                        <a:t>왼쪽 피 연산자의 값이 오른쪽 피 연산자</a:t>
                      </a:r>
                      <a:r>
                        <a:rPr lang="ko-KR" altLang="en-US" sz="2000" baseline="0" dirty="0">
                          <a:latin typeface="HY견고딕" pitchFamily="18" charset="-127"/>
                          <a:ea typeface="HY견고딕" pitchFamily="18" charset="-127"/>
                        </a:rPr>
                        <a:t> 멤버 중 일치하는 값이 존재 하지 않으면 </a:t>
                      </a:r>
                      <a:r>
                        <a:rPr lang="en-US" altLang="ko-KR" sz="2000" baseline="0" dirty="0">
                          <a:latin typeface="HY견고딕" pitchFamily="18" charset="-127"/>
                          <a:ea typeface="HY견고딕" pitchFamily="18" charset="-127"/>
                        </a:rPr>
                        <a:t>True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6516349"/>
                  </a:ext>
                </a:extLst>
              </a:tr>
            </a:tbl>
          </a:graphicData>
        </a:graphic>
      </p:graphicFrame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992560" y="3284983"/>
            <a:ext cx="8058220" cy="1636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umimoji="1"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2651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255713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520825" indent="-2651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/>
              <a:buNone/>
            </a:pPr>
            <a:r>
              <a:rPr lang="pt-BR" altLang="ko-KR" sz="2400" kern="0" dirty="0">
                <a:latin typeface="HY견고딕" pitchFamily="18" charset="-127"/>
                <a:ea typeface="HY견고딕" pitchFamily="18" charset="-127"/>
              </a:rPr>
              <a:t>print(1 </a:t>
            </a:r>
            <a:r>
              <a:rPr lang="en-US" altLang="ko-KR" sz="2400" kern="0" dirty="0">
                <a:latin typeface="HY견고딕" pitchFamily="18" charset="-127"/>
                <a:ea typeface="HY견고딕" pitchFamily="18" charset="-127"/>
              </a:rPr>
              <a:t>in (1,2,3)</a:t>
            </a:r>
            <a:r>
              <a:rPr lang="pt-BR" altLang="ko-KR" sz="2400" kern="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buFont typeface="Wingdings"/>
              <a:buNone/>
            </a:pPr>
            <a:r>
              <a:rPr lang="pt-BR" altLang="ko-KR" sz="2400" kern="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pt-BR" altLang="ko-KR" sz="2400" kern="0" dirty="0" smtClean="0">
                <a:latin typeface="HY견고딕" pitchFamily="18" charset="-127"/>
                <a:ea typeface="HY견고딕" pitchFamily="18" charset="-127"/>
              </a:rPr>
              <a:t>rint(4 in (1,2,3))</a:t>
            </a:r>
            <a:endParaRPr lang="pt-BR" altLang="ko-KR" sz="2400" kern="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pt-BR" altLang="ko-KR" sz="2400" kern="0" dirty="0">
                <a:latin typeface="HY견고딕" pitchFamily="18" charset="-127"/>
                <a:ea typeface="HY견고딕" pitchFamily="18" charset="-127"/>
              </a:rPr>
              <a:t>print(4 not </a:t>
            </a:r>
            <a:r>
              <a:rPr lang="en-US" altLang="ko-KR" sz="2400" kern="0" dirty="0">
                <a:latin typeface="HY견고딕" pitchFamily="18" charset="-127"/>
                <a:ea typeface="HY견고딕" pitchFamily="18" charset="-127"/>
              </a:rPr>
              <a:t>in (1,2,3)</a:t>
            </a:r>
            <a:r>
              <a:rPr lang="pt-BR" altLang="ko-KR" sz="2400" kern="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buNone/>
            </a:pPr>
            <a:r>
              <a:rPr lang="pt-BR" altLang="ko-KR" sz="2400" kern="0" dirty="0" smtClean="0">
                <a:latin typeface="HY견고딕" pitchFamily="18" charset="-127"/>
                <a:ea typeface="HY견고딕" pitchFamily="18" charset="-127"/>
              </a:rPr>
              <a:t>print(1 not in (1,2,3))</a:t>
            </a:r>
          </a:p>
          <a:p>
            <a:pPr>
              <a:buNone/>
            </a:pPr>
            <a:endParaRPr lang="pt-BR" altLang="ko-KR" sz="2400" kern="0" dirty="0"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/>
              <a:buNone/>
            </a:pPr>
            <a:endParaRPr lang="pt-BR" altLang="ko-KR" sz="2400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72480" y="3268185"/>
            <a:ext cx="720080" cy="720080"/>
          </a:xfrm>
        </p:spPr>
        <p:txBody>
          <a:bodyPr/>
          <a:lstStyle/>
          <a:p>
            <a:pPr lvl="0"/>
            <a:r>
              <a:rPr lang="ko-KR" altLang="en-US" dirty="0"/>
              <a:t>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1235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식별 연산자</a:t>
            </a:r>
            <a:endParaRPr lang="en-US" altLang="ko-K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16496" y="908720"/>
            <a:ext cx="8778300" cy="792187"/>
          </a:xfrm>
        </p:spPr>
        <p:txBody>
          <a:bodyPr/>
          <a:lstStyle/>
          <a:p>
            <a:pPr lvl="0"/>
            <a:r>
              <a:rPr lang="ko-KR" altLang="en-US" sz="20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두개의</a:t>
            </a:r>
            <a:r>
              <a:rPr lang="ko-KR" altLang="en-US" sz="20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피연산자의</a:t>
            </a:r>
            <a:r>
              <a:rPr lang="ko-KR" altLang="en-US" sz="20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식별값</a:t>
            </a:r>
            <a:r>
              <a:rPr lang="en-US" altLang="ko-KR" sz="20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타입</a:t>
            </a:r>
            <a:r>
              <a:rPr lang="en-US" altLang="ko-KR" sz="20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20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을 비교하여 판단하는 연산자</a:t>
            </a:r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058827"/>
              </p:ext>
            </p:extLst>
          </p:nvPr>
        </p:nvGraphicFramePr>
        <p:xfrm>
          <a:off x="632520" y="1556792"/>
          <a:ext cx="8424936" cy="1798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92088">
                  <a:extLst>
                    <a:ext uri="{9D8B030D-6E8A-4147-A177-3AD203B41FA5}">
                      <a16:colId xmlns:a16="http://schemas.microsoft.com/office/drawing/2014/main" xmlns="" val="3536611246"/>
                    </a:ext>
                  </a:extLst>
                </a:gridCol>
                <a:gridCol w="2940360">
                  <a:extLst>
                    <a:ext uri="{9D8B030D-6E8A-4147-A177-3AD203B41FA5}">
                      <a16:colId xmlns:a16="http://schemas.microsoft.com/office/drawing/2014/main" xmlns="" val="4233106353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xmlns="" val="13692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Y견고딕" pitchFamily="18" charset="-127"/>
                          <a:ea typeface="HY견고딕" pitchFamily="18" charset="-127"/>
                        </a:rPr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Y견고딕" pitchFamily="18" charset="-127"/>
                          <a:ea typeface="HY견고딕" pitchFamily="18" charset="-127"/>
                        </a:rPr>
                        <a:t>예제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144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견고딕" pitchFamily="18" charset="-127"/>
                          <a:ea typeface="HY견고딕" pitchFamily="18" charset="-127"/>
                        </a:rPr>
                        <a:t>is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견고딕" pitchFamily="18" charset="-127"/>
                          <a:ea typeface="HY견고딕" pitchFamily="18" charset="-127"/>
                        </a:rPr>
                        <a:t>type(1) is </a:t>
                      </a:r>
                      <a:r>
                        <a:rPr lang="en-US" altLang="ko-KR" sz="2000" dirty="0" err="1">
                          <a:latin typeface="HY견고딕" pitchFamily="18" charset="-127"/>
                          <a:ea typeface="HY견고딕" pitchFamily="18" charset="-127"/>
                        </a:rPr>
                        <a:t>int</a:t>
                      </a:r>
                      <a:endParaRPr lang="en-US" altLang="ko-KR" sz="2000" baseline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Y견고딕" pitchFamily="18" charset="-127"/>
                          <a:ea typeface="HY견고딕" pitchFamily="18" charset="-127"/>
                        </a:rPr>
                        <a:t>두 피 연산자의 식별 값을 비교하였을 때 동일한 객체이면 </a:t>
                      </a:r>
                      <a:r>
                        <a:rPr lang="en-US" altLang="ko-KR" sz="2000" dirty="0">
                          <a:latin typeface="HY견고딕" pitchFamily="18" charset="-127"/>
                          <a:ea typeface="HY견고딕" pitchFamily="18" charset="-127"/>
                        </a:rPr>
                        <a:t>True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575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>
                          <a:latin typeface="HY견고딕" pitchFamily="18" charset="-127"/>
                          <a:ea typeface="HY견고딕" pitchFamily="18" charset="-127"/>
                        </a:rPr>
                        <a:t>is not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견고딕" pitchFamily="18" charset="-127"/>
                          <a:ea typeface="HY견고딕" pitchFamily="18" charset="-127"/>
                        </a:rPr>
                        <a:t>type('1') is not</a:t>
                      </a:r>
                      <a:r>
                        <a:rPr lang="en-US" altLang="ko-KR" sz="2000" baseline="0" dirty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en-US" altLang="ko-KR" sz="2000" baseline="0" dirty="0" err="1">
                          <a:latin typeface="HY견고딕" pitchFamily="18" charset="-127"/>
                          <a:ea typeface="HY견고딕" pitchFamily="18" charset="-127"/>
                        </a:rPr>
                        <a:t>int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Y견고딕" pitchFamily="18" charset="-127"/>
                          <a:ea typeface="HY견고딕" pitchFamily="18" charset="-127"/>
                        </a:rPr>
                        <a:t>두 피 연산자의 식별 값을 비교하였을 때 동일한 객체이면 </a:t>
                      </a:r>
                      <a:r>
                        <a:rPr lang="en-US" altLang="ko-KR" sz="2000" dirty="0">
                          <a:latin typeface="HY견고딕" pitchFamily="18" charset="-127"/>
                          <a:ea typeface="HY견고딕" pitchFamily="18" charset="-127"/>
                        </a:rPr>
                        <a:t>False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651634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60512" y="3645024"/>
            <a:ext cx="4953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print(type(1) is </a:t>
            </a:r>
            <a:r>
              <a:rPr lang="en-US" altLang="ko-KR" b="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b="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algn="l"/>
            <a:r>
              <a:rPr lang="en-US" altLang="ko-KR" b="0" dirty="0" smtClean="0">
                <a:latin typeface="HY견고딕" pitchFamily="18" charset="-127"/>
                <a:ea typeface="HY견고딕" pitchFamily="18" charset="-127"/>
              </a:rPr>
              <a:t>Print(type(‘1’) is </a:t>
            </a:r>
            <a:r>
              <a:rPr lang="en-US" altLang="ko-KR" b="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b="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b="0" dirty="0" smtClean="0">
              <a:latin typeface="HY견고딕" pitchFamily="18" charset="-127"/>
              <a:ea typeface="HY견고딕" pitchFamily="18" charset="-127"/>
            </a:endParaRPr>
          </a:p>
          <a:p>
            <a:pPr algn="l"/>
            <a:r>
              <a:rPr lang="en-US" altLang="ko-KR" b="0" dirty="0" smtClean="0">
                <a:latin typeface="HY견고딕" pitchFamily="18" charset="-127"/>
                <a:ea typeface="HY견고딕" pitchFamily="18" charset="-127"/>
              </a:rPr>
              <a:t>print(type(1) is not </a:t>
            </a:r>
            <a:r>
              <a:rPr lang="en-US" altLang="ko-KR" b="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b="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b="0" dirty="0">
              <a:latin typeface="HY견고딕" pitchFamily="18" charset="-127"/>
              <a:ea typeface="HY견고딕" pitchFamily="18" charset="-127"/>
            </a:endParaRPr>
          </a:p>
          <a:p>
            <a:pPr algn="l"/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print(type('1') is not </a:t>
            </a:r>
            <a:r>
              <a:rPr lang="en-US" altLang="ko-KR" b="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6201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연산자 우선순위</a:t>
            </a:r>
            <a:endParaRPr lang="en-US" altLang="ko-KR"/>
          </a:p>
        </p:txBody>
      </p:sp>
      <p:graphicFrame>
        <p:nvGraphicFramePr>
          <p:cNvPr id="5" name="Group 3"/>
          <p:cNvGraphicFramePr/>
          <p:nvPr>
            <p:extLst>
              <p:ext uri="{D42A27DB-BD31-4B8C-83A1-F6EECF244321}">
                <p14:modId xmlns:p14="http://schemas.microsoft.com/office/powerpoint/2010/main" val="499531449"/>
              </p:ext>
            </p:extLst>
          </p:nvPr>
        </p:nvGraphicFramePr>
        <p:xfrm>
          <a:off x="632520" y="1124744"/>
          <a:ext cx="8424937" cy="505968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484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우선순위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연산자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ko-KR" altLang="en-US" sz="1800" b="1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776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endParaRPr lang="ko-KR" altLang="ko-KR" sz="1600" b="1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() [] {}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괄호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리스트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dirty="0" err="1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딕셔너리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세트 등</a:t>
                      </a:r>
                      <a:endParaRPr lang="ko-KR" altLang="ko-KR" sz="16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>
                          <a:latin typeface="HY견고딕" pitchFamily="18" charset="-127"/>
                          <a:ea typeface="HY견고딕" pitchFamily="18" charset="-127"/>
                        </a:rPr>
                        <a:t>2</a:t>
                      </a:r>
                      <a:endParaRPr lang="ko-KR" altLang="ko-KR" sz="1600" b="1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**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지수</a:t>
                      </a:r>
                      <a:endParaRPr lang="ko-KR" altLang="ko-KR" sz="16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>
                          <a:latin typeface="HY견고딕" pitchFamily="18" charset="-127"/>
                          <a:ea typeface="HY견고딕" pitchFamily="18" charset="-127"/>
                        </a:rPr>
                        <a:t>3</a:t>
                      </a:r>
                      <a:endParaRPr lang="ko-KR" altLang="ko-KR" sz="1600" b="1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 b="1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+ - ~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ko-KR" altLang="en-US" sz="1600" b="0" i="0" dirty="0" err="1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단항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연산자</a:t>
                      </a:r>
                      <a:endParaRPr lang="ko-KR" altLang="ko-KR" sz="16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1616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>
                          <a:latin typeface="HY견고딕" pitchFamily="18" charset="-127"/>
                          <a:ea typeface="HY견고딕" pitchFamily="18" charset="-127"/>
                        </a:rPr>
                        <a:t>4</a:t>
                      </a:r>
                      <a:endParaRPr lang="ko-KR" altLang="ko-KR" sz="1600" b="1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 b="1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* / % //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산술 연산자</a:t>
                      </a:r>
                      <a:endParaRPr lang="ko-KR" altLang="ko-KR" sz="16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5896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>
                          <a:latin typeface="HY견고딕" pitchFamily="18" charset="-127"/>
                          <a:ea typeface="HY견고딕" pitchFamily="18" charset="-127"/>
                        </a:rPr>
                        <a:t>5</a:t>
                      </a:r>
                      <a:endParaRPr lang="ko-KR" altLang="ko-KR" sz="1600" b="1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 b="1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+ -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산술 연산자</a:t>
                      </a:r>
                      <a:endParaRPr lang="ko-KR" altLang="ko-KR" sz="16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0176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>
                          <a:latin typeface="HY견고딕" pitchFamily="18" charset="-127"/>
                          <a:ea typeface="HY견고딕" pitchFamily="18" charset="-127"/>
                        </a:rPr>
                        <a:t>6</a:t>
                      </a:r>
                      <a:endParaRPr lang="ko-KR" altLang="ko-KR" sz="1600" b="1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&lt;&lt; &gt;&gt;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비트 시프트 연산자</a:t>
                      </a:r>
                      <a:endParaRPr lang="ko-KR" altLang="ko-KR" sz="16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4456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>
                          <a:latin typeface="HY견고딕" pitchFamily="18" charset="-127"/>
                          <a:ea typeface="HY견고딕" pitchFamily="18" charset="-127"/>
                        </a:rPr>
                        <a:t>7</a:t>
                      </a:r>
                      <a:endParaRPr lang="ko-KR" altLang="ko-KR" sz="1600" b="1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 b="1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&amp;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비트 논리곱</a:t>
                      </a:r>
                      <a:endParaRPr lang="ko-KR" altLang="ko-KR" sz="16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8736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endParaRPr lang="ko-KR" altLang="ko-KR" sz="1600" b="1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 b="1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^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비트 배타적 논리합</a:t>
                      </a:r>
                      <a:endParaRPr lang="ko-KR" altLang="ko-KR" sz="16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3016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>
                          <a:latin typeface="HY견고딕" pitchFamily="18" charset="-127"/>
                          <a:ea typeface="HY견고딕" pitchFamily="18" charset="-127"/>
                        </a:rPr>
                        <a:t>9</a:t>
                      </a:r>
                      <a:endParaRPr lang="ko-KR" altLang="ko-KR" sz="1600" b="1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 b="1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|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비트 논리합</a:t>
                      </a:r>
                      <a:endParaRPr lang="ko-KR" altLang="ko-KR" sz="16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17296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>
                          <a:latin typeface="HY견고딕" pitchFamily="18" charset="-127"/>
                          <a:ea typeface="HY견고딕" pitchFamily="18" charset="-127"/>
                        </a:rPr>
                        <a:t>10</a:t>
                      </a:r>
                      <a:endParaRPr lang="ko-KR" altLang="ko-KR" sz="1600" b="1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 b="1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&lt; &gt; &gt;= &lt;=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관계 연산자</a:t>
                      </a:r>
                      <a:endParaRPr lang="ko-KR" altLang="ko-KR" sz="16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>
                          <a:latin typeface="HY견고딕" pitchFamily="18" charset="-127"/>
                          <a:ea typeface="HY견고딕" pitchFamily="18" charset="-127"/>
                        </a:rPr>
                        <a:t>11</a:t>
                      </a:r>
                      <a:endParaRPr lang="ko-KR" altLang="ko-KR" sz="1600" b="1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 b="1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== !=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동등 연산자</a:t>
                      </a:r>
                      <a:endParaRPr lang="ko-KR" altLang="ko-KR" sz="16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>
                          <a:latin typeface="HY견고딕" pitchFamily="18" charset="-127"/>
                          <a:ea typeface="HY견고딕" pitchFamily="18" charset="-127"/>
                        </a:rPr>
                        <a:t>12</a:t>
                      </a:r>
                      <a:endParaRPr lang="ko-KR" altLang="ko-KR" sz="1600" b="1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 b="1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= %= /= //= -= += *= **=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대입 연산자</a:t>
                      </a:r>
                      <a:endParaRPr lang="ko-KR" altLang="ko-KR" sz="16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>
                          <a:latin typeface="HY견고딕" pitchFamily="18" charset="-127"/>
                          <a:ea typeface="HY견고딕" pitchFamily="18" charset="-127"/>
                        </a:rPr>
                        <a:t>13,14,15</a:t>
                      </a:r>
                      <a:endParaRPr lang="ko-KR" altLang="ko-KR" sz="1600" b="1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 b="1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not, and, or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논리 연산자</a:t>
                      </a:r>
                      <a:endParaRPr lang="ko-KR" altLang="ko-KR" sz="16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>
                          <a:latin typeface="HY견고딕" pitchFamily="18" charset="-127"/>
                          <a:ea typeface="HY견고딕" pitchFamily="18" charset="-127"/>
                        </a:rPr>
                        <a:t>16</a:t>
                      </a:r>
                      <a:endParaRPr lang="ko-KR" altLang="ko-KR" sz="1600" b="1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en-US" altLang="ko-KR" sz="1600" b="1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if ~else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</a:pPr>
                      <a:r>
                        <a:rPr lang="ko-KR" altLang="en-US" sz="1600" b="0" i="0" dirty="0" err="1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비교식</a:t>
                      </a:r>
                      <a:endParaRPr lang="ko-KR" altLang="ko-KR" sz="1600" b="1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산술연산자</a:t>
            </a:r>
            <a:endParaRPr lang="en-US" altLang="ko-K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95300" y="836613"/>
            <a:ext cx="8778300" cy="5289550"/>
          </a:xfrm>
        </p:spPr>
        <p:txBody>
          <a:bodyPr/>
          <a:lstStyle/>
          <a:p>
            <a:pPr>
              <a:buNone/>
            </a:pPr>
            <a:endParaRPr lang="en-US" altLang="ko-KR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23070"/>
              </p:ext>
            </p:extLst>
          </p:nvPr>
        </p:nvGraphicFramePr>
        <p:xfrm>
          <a:off x="632520" y="1340768"/>
          <a:ext cx="8568953" cy="439248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3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8187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400" dirty="0">
                          <a:latin typeface="HY견고딕" pitchFamily="18" charset="-127"/>
                          <a:ea typeface="HY견고딕" pitchFamily="18" charset="-127"/>
                        </a:rPr>
                        <a:t>산술 연산자</a:t>
                      </a:r>
                      <a:endParaRPr lang="ko-KR" altLang="en-US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400">
                          <a:latin typeface="HY견고딕" pitchFamily="18" charset="-127"/>
                          <a:ea typeface="HY견고딕" pitchFamily="18" charset="-127"/>
                        </a:rPr>
                        <a:t>사용 예</a:t>
                      </a:r>
                      <a:endParaRPr lang="ko-KR" altLang="en-US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400">
                          <a:latin typeface="HY견고딕" pitchFamily="18" charset="-127"/>
                          <a:ea typeface="HY견고딕" pitchFamily="18" charset="-127"/>
                        </a:rPr>
                        <a:t>의  미</a:t>
                      </a:r>
                      <a:endParaRPr lang="ko-KR" altLang="en-US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187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=</a:t>
                      </a:r>
                      <a:endParaRPr lang="en-US" altLang="ko-KR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a = b</a:t>
                      </a:r>
                      <a:endParaRPr lang="en-US" altLang="ko-KR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대입 연산자</a:t>
                      </a:r>
                      <a:endParaRPr lang="ko-KR" altLang="en-US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187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+</a:t>
                      </a:r>
                      <a:endParaRPr lang="en-US" altLang="ko-KR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a + b</a:t>
                      </a:r>
                      <a:endParaRPr lang="en-US" altLang="ko-KR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더하기</a:t>
                      </a:r>
                      <a:endParaRPr lang="ko-KR" altLang="en-US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991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-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a – b</a:t>
                      </a:r>
                      <a:endParaRPr lang="en-US" altLang="ko-KR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빼기</a:t>
                      </a:r>
                      <a:endParaRPr lang="ko-KR" altLang="en-US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187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*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a * b</a:t>
                      </a:r>
                      <a:endParaRPr lang="en-US" altLang="ko-KR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곱하기</a:t>
                      </a:r>
                      <a:endParaRPr lang="ko-KR" altLang="en-US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187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/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a / b</a:t>
                      </a:r>
                      <a:endParaRPr lang="en-US" altLang="ko-KR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나누기</a:t>
                      </a:r>
                      <a:endParaRPr lang="ko-KR" altLang="en-US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8187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//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>
                          <a:latin typeface="HY견고딕" pitchFamily="18" charset="-127"/>
                          <a:ea typeface="HY견고딕" pitchFamily="18" charset="-127"/>
                        </a:rPr>
                        <a:t>a // b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나누기</a:t>
                      </a: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(</a:t>
                      </a:r>
                      <a:r>
                        <a:rPr lang="ko-KR" altLang="en-US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몫</a:t>
                      </a: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)</a:t>
                      </a:r>
                      <a:endParaRPr lang="ko-KR" altLang="en-US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8187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%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>
                          <a:latin typeface="HY견고딕" pitchFamily="18" charset="-127"/>
                          <a:ea typeface="HY견고딕" pitchFamily="18" charset="-127"/>
                        </a:rPr>
                        <a:t>a % b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나머지 값</a:t>
                      </a:r>
                      <a:endParaRPr lang="ko-KR" altLang="en-US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8187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**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>
                          <a:latin typeface="HY견고딕" pitchFamily="18" charset="-127"/>
                          <a:ea typeface="HY견고딕" pitchFamily="18" charset="-127"/>
                        </a:rPr>
                        <a:t>a ** b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제곱</a:t>
                      </a:r>
                      <a:endParaRPr lang="ko-KR" altLang="en-US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333" y="260648"/>
            <a:ext cx="5727706" cy="490518"/>
          </a:xfrm>
        </p:spPr>
        <p:txBody>
          <a:bodyPr/>
          <a:lstStyle/>
          <a:p>
            <a:pPr lvl="0"/>
            <a:r>
              <a:rPr lang="ko-KR" altLang="en-US" dirty="0"/>
              <a:t>예제</a:t>
            </a:r>
            <a:endParaRPr lang="en-US" altLang="ko-KR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751166"/>
            <a:ext cx="8778300" cy="4785395"/>
          </a:xfrm>
        </p:spPr>
        <p:txBody>
          <a:bodyPr/>
          <a:lstStyle/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num1 = 9; num2 = 2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print(num1 , " + " , num2 , " = " , num1 + num2)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print(num1 , " - " , num2 , " = " , num1 - num2)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print(num1 , " * " , num2 , " = " , num1 * num2)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print(num1 , " / " , num2 , " = " , num1 / num2)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print(num1 , " // " , num2 , " = " , num1 // num2)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print(num1 , " % " , num2 , " = " , num1 % num2)</a:t>
            </a:r>
          </a:p>
          <a:p>
            <a:pPr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print(num1 , " ** " , num2 , " = " , num1 ** num2)</a:t>
            </a:r>
          </a:p>
        </p:txBody>
      </p:sp>
    </p:spTree>
    <p:extLst>
      <p:ext uri="{BB962C8B-B14F-4D97-AF65-F5344CB8AC3E}">
        <p14:creationId xmlns:p14="http://schemas.microsoft.com/office/powerpoint/2010/main" val="299530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관계 연산자</a:t>
            </a:r>
            <a:endParaRPr lang="en-US" altLang="ko-K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95300" y="836613"/>
            <a:ext cx="8778300" cy="5289550"/>
          </a:xfrm>
        </p:spPr>
        <p:txBody>
          <a:bodyPr/>
          <a:lstStyle/>
          <a:p>
            <a:pPr lvl="0"/>
            <a:r>
              <a:rPr lang="ko-KR" altLang="en-US" sz="1500" dirty="0"/>
              <a:t>관계 연산자</a:t>
            </a:r>
          </a:p>
          <a:p>
            <a:pPr lvl="0"/>
            <a:r>
              <a:rPr lang="ko-KR" altLang="en-US" sz="1500" dirty="0"/>
              <a:t>두 값의 관계를 비교 하여 그 결과를 반환한다</a:t>
            </a:r>
          </a:p>
          <a:p>
            <a:pPr lvl="0"/>
            <a:r>
              <a:rPr lang="ko-KR" altLang="en-US" sz="1500" dirty="0"/>
              <a:t>결과는 참</a:t>
            </a:r>
            <a:r>
              <a:rPr lang="en-US" altLang="ko-KR" sz="1500" dirty="0"/>
              <a:t>(True) </a:t>
            </a:r>
            <a:r>
              <a:rPr lang="ko-KR" altLang="en-US" sz="1500" dirty="0"/>
              <a:t>과 거짓</a:t>
            </a:r>
            <a:r>
              <a:rPr lang="en-US" altLang="ko-KR" sz="1500" dirty="0"/>
              <a:t>(False) </a:t>
            </a:r>
            <a:r>
              <a:rPr lang="ko-KR" altLang="en-US" sz="1500" dirty="0"/>
              <a:t>중에서 한가지를</a:t>
            </a:r>
            <a:r>
              <a:rPr lang="en-US" altLang="ko-KR" sz="1500" dirty="0"/>
              <a:t> </a:t>
            </a:r>
            <a:r>
              <a:rPr lang="ko-KR" altLang="en-US" sz="1500" dirty="0"/>
              <a:t>반환</a:t>
            </a:r>
          </a:p>
          <a:p>
            <a:pPr>
              <a:buNone/>
            </a:pPr>
            <a:endParaRPr lang="en-US" altLang="ko-KR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31766"/>
              </p:ext>
            </p:extLst>
          </p:nvPr>
        </p:nvGraphicFramePr>
        <p:xfrm>
          <a:off x="704528" y="1916832"/>
          <a:ext cx="7995312" cy="4176713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898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81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685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400" dirty="0">
                          <a:latin typeface="HY견고딕" pitchFamily="18" charset="-127"/>
                          <a:ea typeface="HY견고딕" pitchFamily="18" charset="-127"/>
                        </a:rPr>
                        <a:t>관계 연산자</a:t>
                      </a:r>
                      <a:endParaRPr lang="ko-KR" altLang="en-US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400" dirty="0">
                          <a:latin typeface="HY견고딕" pitchFamily="18" charset="-127"/>
                          <a:ea typeface="HY견고딕" pitchFamily="18" charset="-127"/>
                        </a:rPr>
                        <a:t>사용 예</a:t>
                      </a:r>
                      <a:endParaRPr lang="ko-KR" altLang="en-US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400">
                          <a:latin typeface="HY견고딕" pitchFamily="18" charset="-127"/>
                          <a:ea typeface="HY견고딕" pitchFamily="18" charset="-127"/>
                        </a:rPr>
                        <a:t>의 미</a:t>
                      </a:r>
                      <a:endParaRPr lang="ko-KR" altLang="en-US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&lt;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a &lt; b</a:t>
                      </a:r>
                      <a:endParaRPr lang="en-US" altLang="ko-KR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r>
                        <a:rPr lang="ko-KR" altLang="en-US" sz="2400" dirty="0">
                          <a:latin typeface="HY견고딕" pitchFamily="18" charset="-127"/>
                          <a:ea typeface="HY견고딕" pitchFamily="18" charset="-127"/>
                        </a:rPr>
                        <a:t>가 </a:t>
                      </a: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b </a:t>
                      </a:r>
                      <a:r>
                        <a:rPr lang="ko-KR" altLang="en-US" sz="2400" dirty="0">
                          <a:latin typeface="HY견고딕" pitchFamily="18" charset="-127"/>
                          <a:ea typeface="HY견고딕" pitchFamily="18" charset="-127"/>
                        </a:rPr>
                        <a:t>보다 작다</a:t>
                      </a:r>
                      <a:endParaRPr lang="ko-KR" altLang="en-US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&gt;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a &gt; b</a:t>
                      </a:r>
                      <a:endParaRPr lang="en-US" altLang="ko-KR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r>
                        <a:rPr lang="ko-KR" altLang="en-US" sz="2400" dirty="0">
                          <a:latin typeface="HY견고딕" pitchFamily="18" charset="-127"/>
                          <a:ea typeface="HY견고딕" pitchFamily="18" charset="-127"/>
                        </a:rPr>
                        <a:t>가 </a:t>
                      </a: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b </a:t>
                      </a:r>
                      <a:r>
                        <a:rPr lang="ko-KR" altLang="en-US" sz="2400" dirty="0">
                          <a:latin typeface="HY견고딕" pitchFamily="18" charset="-127"/>
                          <a:ea typeface="HY견고딕" pitchFamily="18" charset="-127"/>
                        </a:rPr>
                        <a:t>보다 크다</a:t>
                      </a:r>
                      <a:endParaRPr lang="ko-KR" altLang="en-US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>
                          <a:latin typeface="HY견고딕" pitchFamily="18" charset="-127"/>
                          <a:ea typeface="HY견고딕" pitchFamily="18" charset="-127"/>
                        </a:rPr>
                        <a:t>&lt;=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>
                          <a:latin typeface="HY견고딕" pitchFamily="18" charset="-127"/>
                          <a:ea typeface="HY견고딕" pitchFamily="18" charset="-127"/>
                        </a:rPr>
                        <a:t>a &lt;= b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r>
                        <a:rPr lang="ko-KR" altLang="en-US" sz="2400" dirty="0">
                          <a:latin typeface="HY견고딕" pitchFamily="18" charset="-127"/>
                          <a:ea typeface="HY견고딕" pitchFamily="18" charset="-127"/>
                        </a:rPr>
                        <a:t>가 </a:t>
                      </a: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b </a:t>
                      </a:r>
                      <a:r>
                        <a:rPr lang="ko-KR" altLang="en-US" sz="2400" dirty="0">
                          <a:latin typeface="HY견고딕" pitchFamily="18" charset="-127"/>
                          <a:ea typeface="HY견고딕" pitchFamily="18" charset="-127"/>
                        </a:rPr>
                        <a:t>보다 작거나 같다</a:t>
                      </a:r>
                      <a:endParaRPr lang="ko-KR" altLang="en-US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>
                          <a:latin typeface="HY견고딕" pitchFamily="18" charset="-127"/>
                          <a:ea typeface="HY견고딕" pitchFamily="18" charset="-127"/>
                        </a:rPr>
                        <a:t>&gt;=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>
                          <a:latin typeface="HY견고딕" pitchFamily="18" charset="-127"/>
                          <a:ea typeface="HY견고딕" pitchFamily="18" charset="-127"/>
                        </a:rPr>
                        <a:t>a &gt;= b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r>
                        <a:rPr lang="ko-KR" altLang="en-US" sz="2400" dirty="0">
                          <a:latin typeface="HY견고딕" pitchFamily="18" charset="-127"/>
                          <a:ea typeface="HY견고딕" pitchFamily="18" charset="-127"/>
                        </a:rPr>
                        <a:t>가 </a:t>
                      </a: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b </a:t>
                      </a:r>
                      <a:r>
                        <a:rPr lang="ko-KR" altLang="en-US" sz="2400" dirty="0">
                          <a:latin typeface="HY견고딕" pitchFamily="18" charset="-127"/>
                          <a:ea typeface="HY견고딕" pitchFamily="18" charset="-127"/>
                        </a:rPr>
                        <a:t>보다 크거나 같다</a:t>
                      </a:r>
                      <a:endParaRPr lang="ko-KR" altLang="en-US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>
                          <a:latin typeface="HY견고딕" pitchFamily="18" charset="-127"/>
                          <a:ea typeface="HY견고딕" pitchFamily="18" charset="-127"/>
                        </a:rPr>
                        <a:t>==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>
                          <a:latin typeface="HY견고딕" pitchFamily="18" charset="-127"/>
                          <a:ea typeface="HY견고딕" pitchFamily="18" charset="-127"/>
                        </a:rPr>
                        <a:t>a == b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r>
                        <a:rPr lang="ko-KR" altLang="en-US" sz="2400" dirty="0">
                          <a:latin typeface="HY견고딕" pitchFamily="18" charset="-127"/>
                          <a:ea typeface="HY견고딕" pitchFamily="18" charset="-127"/>
                        </a:rPr>
                        <a:t>가 </a:t>
                      </a: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b </a:t>
                      </a:r>
                      <a:r>
                        <a:rPr lang="ko-KR" altLang="en-US" sz="2400" dirty="0">
                          <a:latin typeface="HY견고딕" pitchFamily="18" charset="-127"/>
                          <a:ea typeface="HY견고딕" pitchFamily="18" charset="-127"/>
                        </a:rPr>
                        <a:t>와 같다</a:t>
                      </a:r>
                      <a:endParaRPr lang="ko-KR" altLang="en-US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>
                          <a:latin typeface="HY견고딕" pitchFamily="18" charset="-127"/>
                          <a:ea typeface="HY견고딕" pitchFamily="18" charset="-127"/>
                        </a:rPr>
                        <a:t>!=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>
                          <a:latin typeface="HY견고딕" pitchFamily="18" charset="-127"/>
                          <a:ea typeface="HY견고딕" pitchFamily="18" charset="-127"/>
                        </a:rPr>
                        <a:t>a != b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r>
                        <a:rPr lang="ko-KR" altLang="en-US" sz="2400" dirty="0">
                          <a:latin typeface="HY견고딕" pitchFamily="18" charset="-127"/>
                          <a:ea typeface="HY견고딕" pitchFamily="18" charset="-127"/>
                        </a:rPr>
                        <a:t>가 </a:t>
                      </a: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b </a:t>
                      </a:r>
                      <a:r>
                        <a:rPr lang="ko-KR" altLang="en-US" sz="2400" dirty="0">
                          <a:latin typeface="HY견고딕" pitchFamily="18" charset="-127"/>
                          <a:ea typeface="HY견고딕" pitchFamily="18" charset="-127"/>
                        </a:rPr>
                        <a:t>와 같지 않다</a:t>
                      </a:r>
                      <a:endParaRPr lang="ko-KR" altLang="en-US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7500" marR="975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63850" y="292696"/>
            <a:ext cx="8778300" cy="4785395"/>
          </a:xfrm>
        </p:spPr>
        <p:txBody>
          <a:bodyPr/>
          <a:lstStyle/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su1=3.1; su2=3</a:t>
            </a:r>
          </a:p>
          <a:p>
            <a:pPr>
              <a:buNone/>
            </a:pPr>
            <a:endParaRPr lang="es-ES" altLang="ko-KR" sz="8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print("su1 &gt;= su2 : ",(su1 &gt;= su2))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print("su1 &lt;= su2 : ",(su1 &lt;= su2))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print("su1 == su2 : ",(su1 == su2))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print("su1 != su2 : ",(su1 != su2))</a:t>
            </a:r>
          </a:p>
          <a:p>
            <a:pPr>
              <a:buNone/>
            </a:pPr>
            <a:endParaRPr lang="es-ES" altLang="ko-KR" sz="24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s-E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472" y="260648"/>
            <a:ext cx="720080" cy="720080"/>
          </a:xfrm>
        </p:spPr>
        <p:txBody>
          <a:bodyPr/>
          <a:lstStyle/>
          <a:p>
            <a:pPr lvl="0"/>
            <a:r>
              <a:rPr lang="ko-KR" altLang="en-US" dirty="0"/>
              <a:t>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900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72480" y="188640"/>
            <a:ext cx="8778300" cy="4785395"/>
          </a:xfrm>
        </p:spPr>
        <p:txBody>
          <a:bodyPr/>
          <a:lstStyle/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su1=3.1; su2=3</a:t>
            </a:r>
          </a:p>
          <a:p>
            <a:pPr>
              <a:buNone/>
            </a:pPr>
            <a:endParaRPr lang="es-ES" altLang="ko-KR" sz="24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print("su1 &gt;= su2 : %d" % (su1 &gt;= su2))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print("su1 &lt;= su2 : %d" % (su1 &lt;= su2))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print("su1 == su2 : %d" % (su1 == su2))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print("su1 != su2 : %d" % (su1 != su2))</a:t>
            </a:r>
          </a:p>
          <a:p>
            <a:pPr>
              <a:buNone/>
            </a:pPr>
            <a:endParaRPr lang="es-ES" altLang="ko-KR" sz="2400" dirty="0">
              <a:latin typeface="HY견고딕" pitchFamily="18" charset="-127"/>
              <a:ea typeface="HY견고딕" pitchFamily="18" charset="-127"/>
            </a:endParaRPr>
          </a:p>
          <a:p>
            <a:pPr>
              <a:buNone/>
            </a:pPr>
            <a:endParaRPr lang="es-E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27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복합대입 연산자</a:t>
            </a:r>
            <a:endParaRPr lang="en-US" altLang="ko-K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95300" y="836613"/>
            <a:ext cx="8778300" cy="5289550"/>
          </a:xfrm>
        </p:spPr>
        <p:txBody>
          <a:bodyPr/>
          <a:lstStyle/>
          <a:p>
            <a:pPr>
              <a:buNone/>
            </a:pPr>
            <a:r>
              <a:rPr lang="en-US" altLang="ko-KR" sz="2000"/>
              <a:t> </a:t>
            </a:r>
            <a:endParaRPr lang="en-US" altLang="ko-KR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38671"/>
              </p:ext>
            </p:extLst>
          </p:nvPr>
        </p:nvGraphicFramePr>
        <p:xfrm>
          <a:off x="776536" y="980728"/>
          <a:ext cx="8568953" cy="39043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999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3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556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8187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400" dirty="0">
                          <a:latin typeface="HY견고딕" pitchFamily="18" charset="-127"/>
                          <a:ea typeface="HY견고딕" pitchFamily="18" charset="-127"/>
                        </a:rPr>
                        <a:t>대입 연산자</a:t>
                      </a:r>
                      <a:endParaRPr lang="ko-KR" altLang="en-US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400">
                          <a:latin typeface="HY견고딕" pitchFamily="18" charset="-127"/>
                          <a:ea typeface="HY견고딕" pitchFamily="18" charset="-127"/>
                        </a:rPr>
                        <a:t>사용 예</a:t>
                      </a:r>
                      <a:endParaRPr lang="ko-KR" altLang="en-US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2400">
                          <a:latin typeface="HY견고딕" pitchFamily="18" charset="-127"/>
                          <a:ea typeface="HY견고딕" pitchFamily="18" charset="-127"/>
                        </a:rPr>
                        <a:t>의  미</a:t>
                      </a:r>
                      <a:endParaRPr lang="ko-KR" altLang="en-US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187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+=</a:t>
                      </a:r>
                      <a:endParaRPr lang="en-US" altLang="ko-KR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a += b</a:t>
                      </a:r>
                      <a:endParaRPr lang="en-US" altLang="ko-KR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 = a + b</a:t>
                      </a:r>
                      <a:endParaRPr lang="ko-KR" altLang="en-US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187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-=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dirty="0">
                          <a:latin typeface="HY견고딕" pitchFamily="18" charset="-127"/>
                          <a:ea typeface="HY견고딕" pitchFamily="18" charset="-127"/>
                        </a:rPr>
                        <a:t>a -= b</a:t>
                      </a:r>
                      <a:endParaRPr lang="en-US" altLang="ko-KR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 = a – b</a:t>
                      </a:r>
                      <a:endParaRPr lang="ko-KR" altLang="en-US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991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*=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>
                          <a:latin typeface="HY견고딕" pitchFamily="18" charset="-127"/>
                          <a:ea typeface="HY견고딕" pitchFamily="18" charset="-127"/>
                        </a:rPr>
                        <a:t>a *= b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 = a * b</a:t>
                      </a:r>
                      <a:endParaRPr lang="ko-KR" altLang="en-US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187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/=</a:t>
                      </a:r>
                      <a:endParaRPr lang="en-US" altLang="ko-KR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>
                          <a:latin typeface="HY견고딕" pitchFamily="18" charset="-127"/>
                          <a:ea typeface="HY견고딕" pitchFamily="18" charset="-127"/>
                        </a:rPr>
                        <a:t>a /= b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 = a / b</a:t>
                      </a:r>
                      <a:endParaRPr lang="ko-KR" altLang="en-US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187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//=</a:t>
                      </a:r>
                      <a:endParaRPr lang="en-US" altLang="ko-KR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>
                          <a:latin typeface="HY견고딕" pitchFamily="18" charset="-127"/>
                          <a:ea typeface="HY견고딕" pitchFamily="18" charset="-127"/>
                        </a:rPr>
                        <a:t>a //= b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 = a // b</a:t>
                      </a:r>
                      <a:endParaRPr lang="ko-KR" altLang="en-US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8187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%=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>
                          <a:latin typeface="HY견고딕" pitchFamily="18" charset="-127"/>
                          <a:ea typeface="HY견고딕" pitchFamily="18" charset="-127"/>
                        </a:rPr>
                        <a:t>a %= b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 = a % b</a:t>
                      </a:r>
                      <a:endParaRPr lang="ko-KR" altLang="en-US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8187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**=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>
                          <a:latin typeface="HY견고딕" pitchFamily="18" charset="-127"/>
                          <a:ea typeface="HY견고딕" pitchFamily="18" charset="-127"/>
                        </a:rPr>
                        <a:t>a **= b</a:t>
                      </a:r>
                      <a:endParaRPr lang="en-US" altLang="ko-KR" sz="2400" b="0" i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 = a ** b</a:t>
                      </a:r>
                      <a:endParaRPr lang="ko-KR" altLang="en-US" sz="2400" b="0" i="0" dirty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280592" y="260648"/>
            <a:ext cx="8778300" cy="4785395"/>
          </a:xfrm>
        </p:spPr>
        <p:txBody>
          <a:bodyPr/>
          <a:lstStyle/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su1 = su2 = 5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su1+=1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print("su1 + 1 = " ,su1)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su1-=1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print("su1 - 1 = ",su1)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su1*=su2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print("su1 * su2 = ",su1)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su1//=su2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print("su1 // su2 = ",su1)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su1%=su2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print("su1 % su2 = ",su1)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472" y="260648"/>
            <a:ext cx="720080" cy="720080"/>
          </a:xfrm>
        </p:spPr>
        <p:txBody>
          <a:bodyPr/>
          <a:lstStyle/>
          <a:p>
            <a:pPr lvl="0"/>
            <a:r>
              <a:rPr lang="ko-KR" altLang="en-US" dirty="0"/>
              <a:t>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969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280592" y="260648"/>
            <a:ext cx="8778300" cy="4785395"/>
          </a:xfrm>
        </p:spPr>
        <p:txBody>
          <a:bodyPr/>
          <a:lstStyle/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su1 = 5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su2 = 3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su1**=su2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su1-=2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print("su1 / 4 = ",su1 / 4)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print("su1 // 4 = ",su1 // 4)</a:t>
            </a:r>
          </a:p>
          <a:p>
            <a:pPr>
              <a:buNone/>
            </a:pPr>
            <a:r>
              <a:rPr lang="es-ES" altLang="ko-KR" sz="2400" dirty="0">
                <a:latin typeface="HY견고딕" pitchFamily="18" charset="-127"/>
                <a:ea typeface="HY견고딕" pitchFamily="18" charset="-127"/>
              </a:rPr>
              <a:t>print("su1 % 4 = ",su1 % 4)</a:t>
            </a:r>
          </a:p>
          <a:p>
            <a:pPr>
              <a:buNone/>
            </a:pPr>
            <a:endParaRPr lang="es-E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472" y="260648"/>
            <a:ext cx="720080" cy="720080"/>
          </a:xfrm>
        </p:spPr>
        <p:txBody>
          <a:bodyPr/>
          <a:lstStyle/>
          <a:p>
            <a:pPr lvl="0"/>
            <a:r>
              <a:rPr lang="ko-KR" altLang="en-US" dirty="0"/>
              <a:t>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168266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200" b="1" i="0" u="none" strike="noStrike" cap="none" normalizeH="0" baseline="0" dirty="0" smtClean="0">
            <a:solidFill>
              <a:schemeClr val="tx1"/>
            </a:solidFill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1226</Words>
  <Application>Microsoft Office PowerPoint</Application>
  <PresentationFormat>A4 용지(210x297mm)</PresentationFormat>
  <Paragraphs>316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HY견고딕</vt:lpstr>
      <vt:lpstr>HY헤드라인M</vt:lpstr>
      <vt:lpstr>굴림</vt:lpstr>
      <vt:lpstr>휴먼모음T</vt:lpstr>
      <vt:lpstr>Arial</vt:lpstr>
      <vt:lpstr>Wingdings</vt:lpstr>
      <vt:lpstr>기본 디자인</vt:lpstr>
      <vt:lpstr>python_Programming 연산자</vt:lpstr>
      <vt:lpstr>산술연산자</vt:lpstr>
      <vt:lpstr>예제</vt:lpstr>
      <vt:lpstr>관계 연산자</vt:lpstr>
      <vt:lpstr>예 제</vt:lpstr>
      <vt:lpstr>PowerPoint 프레젠테이션</vt:lpstr>
      <vt:lpstr>복합대입 연산자</vt:lpstr>
      <vt:lpstr>예 제</vt:lpstr>
      <vt:lpstr>예 제</vt:lpstr>
      <vt:lpstr>논리 연산자</vt:lpstr>
      <vt:lpstr>예 제</vt:lpstr>
      <vt:lpstr>예 제</vt:lpstr>
      <vt:lpstr>비트 연산자</vt:lpstr>
      <vt:lpstr>예 제</vt:lpstr>
      <vt:lpstr>예 제</vt:lpstr>
      <vt:lpstr>예 제</vt:lpstr>
      <vt:lpstr>예 제</vt:lpstr>
      <vt:lpstr>식별 연산자</vt:lpstr>
      <vt:lpstr>연산자 우선순위</vt:lpstr>
    </vt:vector>
  </TitlesOfParts>
  <Manager/>
  <Company>A3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Administrator</cp:lastModifiedBy>
  <cp:revision>3243</cp:revision>
  <dcterms:created xsi:type="dcterms:W3CDTF">2006-12-12T01:37:26Z</dcterms:created>
  <dcterms:modified xsi:type="dcterms:W3CDTF">2018-11-11T10:22:27Z</dcterms:modified>
</cp:coreProperties>
</file>