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20"/>
  </p:notesMasterIdLst>
  <p:handoutMasterIdLst>
    <p:handoutMasterId r:id="rId21"/>
  </p:handoutMasterIdLst>
  <p:sldIdLst>
    <p:sldId id="403" r:id="rId2"/>
    <p:sldId id="404" r:id="rId3"/>
    <p:sldId id="405" r:id="rId4"/>
    <p:sldId id="716" r:id="rId5"/>
    <p:sldId id="409" r:id="rId6"/>
    <p:sldId id="410" r:id="rId7"/>
    <p:sldId id="717" r:id="rId8"/>
    <p:sldId id="411" r:id="rId9"/>
    <p:sldId id="418" r:id="rId10"/>
    <p:sldId id="419" r:id="rId11"/>
    <p:sldId id="420" r:id="rId12"/>
    <p:sldId id="712" r:id="rId13"/>
    <p:sldId id="715" r:id="rId14"/>
    <p:sldId id="713" r:id="rId15"/>
    <p:sldId id="714" r:id="rId16"/>
    <p:sldId id="425" r:id="rId17"/>
    <p:sldId id="427" r:id="rId18"/>
    <p:sldId id="426" r:id="rId19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61" autoAdjust="0"/>
    <p:restoredTop sz="90331" autoAdjust="0"/>
  </p:normalViewPr>
  <p:slideViewPr>
    <p:cSldViewPr>
      <p:cViewPr varScale="1">
        <p:scale>
          <a:sx n="86" d="100"/>
          <a:sy n="86" d="100"/>
        </p:scale>
        <p:origin x="90" y="102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58145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레인지 </a:t>
            </a:r>
            <a:r>
              <a:rPr lang="en-US" altLang="ko-KR" dirty="0"/>
              <a:t>: </a:t>
            </a:r>
            <a:r>
              <a:rPr lang="ko-KR" altLang="en-US" dirty="0"/>
              <a:t>범위를 뜻한다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50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예제는 </a:t>
            </a:r>
            <a:r>
              <a:rPr lang="en-US" altLang="ko-KR" dirty="0"/>
              <a:t>FOR</a:t>
            </a:r>
            <a:r>
              <a:rPr lang="ko-KR" altLang="en-US" dirty="0"/>
              <a:t>문에 관한 예제라고 하기에는 어울리지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특징을 설명하는 예제입니다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리스트는 다양한 형식의 자료를 가질</a:t>
            </a:r>
            <a:r>
              <a:rPr lang="ko-KR" altLang="en-US" baseline="0" dirty="0"/>
              <a:t> 수 있는 점에서</a:t>
            </a:r>
            <a:endParaRPr lang="en-US" altLang="ko-KR" baseline="0" dirty="0"/>
          </a:p>
          <a:p>
            <a:r>
              <a:rPr lang="en-US" altLang="ko-KR" baseline="0" dirty="0"/>
              <a:t>C</a:t>
            </a:r>
            <a:r>
              <a:rPr lang="ko-KR" altLang="en-US" baseline="0" dirty="0"/>
              <a:t>언어</a:t>
            </a:r>
            <a:r>
              <a:rPr lang="en-US" altLang="ko-KR" baseline="0" dirty="0"/>
              <a:t>, Java</a:t>
            </a:r>
            <a:r>
              <a:rPr lang="ko-KR" altLang="en-US" baseline="0" dirty="0"/>
              <a:t>의 배열과 다른 특징을 가집니다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10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for</a:t>
            </a:r>
            <a:r>
              <a:rPr lang="ko-KR" altLang="en-US" baseline="0" dirty="0"/>
              <a:t>문의 예제 라고 하기 보다는 리스트의 예제 라고 하는 것이 더 효과적입니다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리스트는 배열과 다른 점이 멤버를 여러가지 형식의 </a:t>
            </a:r>
            <a:r>
              <a:rPr lang="ko-KR" altLang="en-US" baseline="0" dirty="0" err="1"/>
              <a:t>자료형으로</a:t>
            </a:r>
            <a:r>
              <a:rPr lang="ko-KR" altLang="en-US" baseline="0" dirty="0"/>
              <a:t> 가질 수 있다는 것입니다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6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괄호 안의 값을 보면 이런 뜻으로 보면 될 것이다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=1 , </a:t>
            </a:r>
            <a:r>
              <a:rPr lang="en-US" altLang="ko-KR" dirty="0" err="1"/>
              <a:t>i</a:t>
            </a:r>
            <a:r>
              <a:rPr lang="en-US" altLang="ko-KR" dirty="0"/>
              <a:t>&lt;11, </a:t>
            </a:r>
            <a:r>
              <a:rPr lang="en-US" altLang="ko-KR" dirty="0" err="1"/>
              <a:t>i</a:t>
            </a:r>
            <a:r>
              <a:rPr lang="en-US" altLang="ko-KR" dirty="0"/>
              <a:t>=i+1)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Range(</a:t>
            </a:r>
            <a:r>
              <a:rPr lang="ko-KR" altLang="en-US" dirty="0"/>
              <a:t>레인지</a:t>
            </a:r>
            <a:r>
              <a:rPr lang="en-US" altLang="ko-KR" dirty="0"/>
              <a:t>) : </a:t>
            </a:r>
            <a:r>
              <a:rPr lang="ko-KR" altLang="en-US" dirty="0"/>
              <a:t>범위를 </a:t>
            </a:r>
            <a:r>
              <a:rPr lang="ko-KR" altLang="en-US"/>
              <a:t>뜻한다</a:t>
            </a:r>
            <a:r>
              <a:rPr lang="en-US" altLang="ko-KR"/>
              <a:t>.</a:t>
            </a:r>
            <a:r>
              <a:rPr lang="en-US" altLang="ko-KR" baseline="0"/>
              <a:t>  Range(</a:t>
            </a:r>
            <a:r>
              <a:rPr lang="ko-KR" altLang="en-US" baseline="0"/>
              <a:t> 인수</a:t>
            </a:r>
            <a:r>
              <a:rPr lang="en-US" altLang="ko-KR" baseline="0"/>
              <a:t>1, </a:t>
            </a:r>
            <a:r>
              <a:rPr lang="ko-KR" altLang="en-US" baseline="0"/>
              <a:t>인수</a:t>
            </a:r>
            <a:r>
              <a:rPr lang="en-US" altLang="ko-KR" baseline="0"/>
              <a:t>2, </a:t>
            </a:r>
            <a:r>
              <a:rPr lang="ko-KR" altLang="en-US" baseline="0"/>
              <a:t>인수</a:t>
            </a:r>
            <a:r>
              <a:rPr lang="en-US" altLang="ko-KR" baseline="0"/>
              <a:t>3) </a:t>
            </a:r>
            <a:r>
              <a:rPr lang="ko-KR" altLang="en-US" baseline="0"/>
              <a:t>함수를 이용할 수 있다</a:t>
            </a:r>
            <a:r>
              <a:rPr lang="en-US" altLang="ko-KR" baseline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그런데 주의 할 것은 다른 반복문과 다르게 </a:t>
            </a:r>
            <a:r>
              <a:rPr lang="en-US" altLang="ko-KR" dirty="0"/>
              <a:t>I </a:t>
            </a:r>
            <a:r>
              <a:rPr lang="ko-KR" altLang="en-US" dirty="0"/>
              <a:t>변수가 </a:t>
            </a:r>
            <a:r>
              <a:rPr lang="en-US" altLang="ko-KR" dirty="0"/>
              <a:t>10</a:t>
            </a:r>
            <a:r>
              <a:rPr lang="ko-KR" altLang="en-US" dirty="0"/>
              <a:t>이 되면 출력되고 </a:t>
            </a:r>
            <a:r>
              <a:rPr lang="en-US" altLang="ko-KR" dirty="0"/>
              <a:t>1</a:t>
            </a:r>
            <a:r>
              <a:rPr lang="ko-KR" altLang="en-US" dirty="0"/>
              <a:t>은 증가가 안되고 빠져 나오게 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47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/>
              <a:t>레인져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범위를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22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/>
              <a:t>레인져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범위를 뜻한다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For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문안에 </a:t>
            </a:r>
            <a:r>
              <a:rPr lang="en-US" altLang="ko-KR" baseline="0" dirty="0"/>
              <a:t>if</a:t>
            </a:r>
            <a:r>
              <a:rPr lang="ko-KR" altLang="en-US" baseline="0" dirty="0"/>
              <a:t>문을 넣어서 사용할 수 있다는 것이다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702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이전의 예제를 지금과 같이 사용할 수 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이전에는 </a:t>
            </a:r>
            <a:r>
              <a:rPr lang="en-US" altLang="ko-KR" dirty="0"/>
              <a:t>if</a:t>
            </a:r>
            <a:r>
              <a:rPr lang="ko-KR" altLang="en-US" dirty="0"/>
              <a:t>문을 사용을 한 것이고</a:t>
            </a:r>
            <a:r>
              <a:rPr lang="en-US" altLang="ko-KR" dirty="0"/>
              <a:t>, </a:t>
            </a:r>
            <a:r>
              <a:rPr lang="ko-KR" altLang="en-US" dirty="0"/>
              <a:t>지금은 </a:t>
            </a:r>
            <a:r>
              <a:rPr lang="en-US" altLang="ko-KR" dirty="0"/>
              <a:t>2</a:t>
            </a:r>
            <a:r>
              <a:rPr lang="ko-KR" altLang="en-US" dirty="0"/>
              <a:t>씩 증가를 해서 사용을 </a:t>
            </a:r>
            <a:r>
              <a:rPr lang="ko-KR" altLang="en-US" dirty="0" err="1"/>
              <a:t>한것이다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17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지금 </a:t>
            </a:r>
            <a:r>
              <a:rPr lang="ko-KR" altLang="en-US" dirty="0" err="1"/>
              <a:t>처럼</a:t>
            </a:r>
            <a:r>
              <a:rPr lang="ko-KR" altLang="en-US" dirty="0"/>
              <a:t> 사용을 하기도 한다</a:t>
            </a:r>
            <a:r>
              <a:rPr lang="en-US" altLang="ko-KR" dirty="0"/>
              <a:t>. </a:t>
            </a:r>
            <a:r>
              <a:rPr lang="ko-KR" altLang="en-US" dirty="0"/>
              <a:t>그렇게 많이 사용하지는 않는다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=10</a:t>
            </a:r>
            <a:r>
              <a:rPr lang="en-US" altLang="ko-KR" baseline="0" dirty="0"/>
              <a:t> ,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 &gt; -1 ,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=i-1)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5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Range( ) </a:t>
            </a:r>
            <a:r>
              <a:rPr lang="ko-KR" altLang="en-US"/>
              <a:t>함수의 인수가 한 개 뿐일때 그 인수가 하는 일은 </a:t>
            </a:r>
            <a:r>
              <a:rPr lang="en-US" altLang="ko-KR"/>
              <a:t>???</a:t>
            </a:r>
          </a:p>
          <a:p>
            <a:r>
              <a:rPr lang="ko-KR" altLang="en-US"/>
              <a:t>시작 값</a:t>
            </a:r>
            <a:r>
              <a:rPr lang="en-US" altLang="ko-KR"/>
              <a:t>, </a:t>
            </a:r>
            <a:r>
              <a:rPr lang="ko-KR" altLang="en-US"/>
              <a:t>끝 값</a:t>
            </a:r>
            <a:r>
              <a:rPr lang="en-US" altLang="ko-KR"/>
              <a:t>, </a:t>
            </a:r>
            <a:r>
              <a:rPr lang="ko-KR" altLang="en-US"/>
              <a:t>증감값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24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Range( ) </a:t>
            </a:r>
            <a:r>
              <a:rPr lang="ko-KR" altLang="en-US" dirty="0"/>
              <a:t>함수의 인수가 개수가 다를 때 각각 하는 일은 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반복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반복</a:t>
            </a:r>
            <a:r>
              <a:rPr lang="en-US" altLang="ko-KR" dirty="0"/>
              <a:t>-2</a:t>
            </a:r>
          </a:p>
          <a:p>
            <a:r>
              <a:rPr lang="ko-KR" altLang="en-US" dirty="0"/>
              <a:t>반복</a:t>
            </a:r>
            <a:r>
              <a:rPr lang="en-US" altLang="ko-KR" dirty="0"/>
              <a:t>-3</a:t>
            </a:r>
          </a:p>
          <a:p>
            <a:r>
              <a:rPr lang="ko-KR" altLang="en-US" dirty="0"/>
              <a:t>반복</a:t>
            </a:r>
            <a:r>
              <a:rPr lang="en-US" altLang="ko-KR" dirty="0"/>
              <a:t>-4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0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활용법 중에 </a:t>
            </a:r>
            <a:r>
              <a:rPr lang="en-US" altLang="ko-KR" dirty="0"/>
              <a:t>range( ) </a:t>
            </a:r>
            <a:r>
              <a:rPr lang="ko-KR" altLang="en-US" dirty="0"/>
              <a:t>함수를 사용하지 않고 리스트를 활용한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ko-KR" altLang="en-US" sz="3200"/>
              <a:t>반복문</a:t>
            </a:r>
            <a:endParaRPr lang="en-US" altLang="ko-KR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397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332656"/>
            <a:ext cx="9273480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Sum = 0 , 0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0</a:t>
            </a:r>
          </a:p>
          <a:p>
            <a:pPr marL="0" indent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값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in  range ( num + 1 ):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 Range( ) 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함수의 인수가 한 개일 때 하는 일은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???</a:t>
            </a:r>
            <a:endParaRPr lang="en-US" altLang="ko-KR" sz="2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endParaRPr lang="en-US" altLang="ko-KR" sz="8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Sum = Sum +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print(“0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까지 합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%d" % 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num,Sum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 제</a:t>
            </a:r>
            <a:endParaRPr lang="en-US" altLang="ko-KR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8624" y="11460"/>
            <a:ext cx="8534400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반복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-1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i=0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i in range(0,10):  # 0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부터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9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 출력됨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--------------------------------------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반복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-2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i=10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i in range(10):  # 0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부터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9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 출력됨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--------------------------------------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반복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-3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i=0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i in range(10,2):  #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아무것도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출력안됨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--------------------------------------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반복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-4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for i in range(0,10,2): # 0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부터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8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 짝수만 출력됨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9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260648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endParaRPr lang="fr-FR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for i in </a:t>
            </a:r>
            <a:r>
              <a:rPr lang="fr-FR" altLang="ko-KR" sz="2400">
                <a:latin typeface="HY견고딕" pitchFamily="18" charset="-127"/>
                <a:ea typeface="HY견고딕" pitchFamily="18" charset="-127"/>
              </a:rPr>
              <a:t>[</a:t>
            </a:r>
            <a:r>
              <a:rPr lang="fr-FR" altLang="ko-KR" sz="2400" smtClean="0">
                <a:latin typeface="HY견고딕" pitchFamily="18" charset="-127"/>
                <a:ea typeface="HY견고딕" pitchFamily="18" charset="-127"/>
              </a:rPr>
              <a:t>1,2,3,4,5,6,7,8,9,10]: #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이터레이터로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리스트를</a:t>
            </a:r>
            <a:endParaRPr lang="fr-FR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    print("i : ",i)                         #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활용한 예</a:t>
            </a:r>
            <a:endParaRPr lang="fr-FR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endParaRPr lang="fr-FR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endParaRPr lang="fr-FR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9951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60" y="260648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list = [1,2,3,4,5,6,7,8,9,10]</a:t>
            </a:r>
          </a:p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for i in list:</a:t>
            </a:r>
          </a:p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    print("i : ",i)</a:t>
            </a:r>
          </a:p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for i in list:</a:t>
            </a:r>
          </a:p>
          <a:p>
            <a:pPr marL="0" lvl="0" indent="0">
              <a:buNone/>
              <a:defRPr lang="ko-KR" altLang="en-US"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    print(i,end=" ")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44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4" y="260648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fr-FR" altLang="ko-KR" sz="2800" dirty="0">
                <a:latin typeface="HY견고딕" pitchFamily="18" charset="-127"/>
                <a:ea typeface="HY견고딕" pitchFamily="18" charset="-127"/>
              </a:rPr>
              <a:t>st = "Hello Python"</a:t>
            </a:r>
          </a:p>
          <a:p>
            <a:pPr marL="0" lvl="0" indent="0">
              <a:buNone/>
              <a:defRPr lang="ko-KR" altLang="en-US"/>
            </a:pPr>
            <a:r>
              <a:rPr lang="fr-FR" altLang="ko-KR" sz="2800" dirty="0">
                <a:latin typeface="HY견고딕" pitchFamily="18" charset="-127"/>
                <a:ea typeface="HY견고딕" pitchFamily="18" charset="-127"/>
              </a:rPr>
              <a:t>for i in st:</a:t>
            </a:r>
          </a:p>
          <a:p>
            <a:pPr marL="0" lvl="0" indent="0">
              <a:buNone/>
              <a:defRPr lang="ko-KR" altLang="en-US"/>
            </a:pPr>
            <a:r>
              <a:rPr lang="fr-FR" altLang="ko-KR" sz="2800" dirty="0">
                <a:latin typeface="HY견고딕" pitchFamily="18" charset="-127"/>
                <a:ea typeface="HY견고딕" pitchFamily="18" charset="-127"/>
              </a:rPr>
              <a:t>    print("i : ",i)</a:t>
            </a:r>
          </a:p>
          <a:p>
            <a:pPr marL="0" lvl="0" indent="0">
              <a:buNone/>
              <a:defRPr lang="ko-KR" altLang="en-US"/>
            </a:pPr>
            <a:endParaRPr lang="fr-FR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907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576" y="332656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list = [10 , "test" , 123.123]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print("list : ",list)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 list: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 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에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 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대입한 후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print()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실행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 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 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 )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80" y="188640"/>
            <a:ext cx="504056" cy="10081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25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이중 </a:t>
            </a:r>
            <a:r>
              <a:rPr lang="en-US" altLang="ko-KR" sz="3200" dirty="0"/>
              <a:t>for </a:t>
            </a:r>
            <a:r>
              <a:rPr lang="ko-KR" altLang="en-US" sz="3200" dirty="0"/>
              <a:t>문 </a:t>
            </a:r>
            <a:r>
              <a:rPr lang="en-US" altLang="ko-KR" sz="3200" dirty="0"/>
              <a:t>(</a:t>
            </a:r>
            <a:r>
              <a:rPr lang="ko-KR" altLang="en-US" sz="3200" dirty="0"/>
              <a:t>중첩 </a:t>
            </a:r>
            <a:r>
              <a:rPr lang="en-US" altLang="ko-KR" sz="3200" dirty="0"/>
              <a:t>FOR </a:t>
            </a:r>
            <a:r>
              <a:rPr lang="ko-KR" altLang="en-US" sz="3200" dirty="0"/>
              <a:t>문</a:t>
            </a:r>
            <a:r>
              <a:rPr lang="en-US" altLang="ko-KR" sz="3200" dirty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5092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중첩 </a:t>
            </a:r>
            <a:r>
              <a:rPr lang="en-US" altLang="ko-KR"/>
              <a:t>[for]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836712"/>
            <a:ext cx="8534400" cy="5105400"/>
          </a:xfrm>
        </p:spPr>
        <p:txBody>
          <a:bodyPr/>
          <a:lstStyle/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for  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in  range ( 0 , 3 , 1):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for  k  in  range ( 0 , 2 , 1):</a:t>
            </a:r>
          </a:p>
          <a:p>
            <a:pPr marL="358775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이중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문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: %d\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tk</a:t>
            </a:r>
            <a:r>
              <a:rPr lang="ko-KR" altLang="en-US" sz="2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: %d)" % (</a:t>
            </a:r>
            <a:r>
              <a:rPr lang="en-US" altLang="ko-KR" sz="2400" b="1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, k ))</a:t>
            </a:r>
          </a:p>
          <a:p>
            <a:pPr marL="358775" lvl="1" indent="0">
              <a:buNone/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위의 코드를 활용하면 구구단을 만들 수 있습니다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2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중첩 </a:t>
            </a:r>
            <a:r>
              <a:rPr lang="en-US" altLang="ko-KR"/>
              <a:t>[for]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836712"/>
            <a:ext cx="9038808" cy="5105400"/>
          </a:xfrm>
        </p:spPr>
        <p:txBody>
          <a:bodyPr/>
          <a:lstStyle/>
          <a:p>
            <a:pPr lvl="0"/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중첩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문의 개념</a:t>
            </a:r>
          </a:p>
          <a:p>
            <a:pPr lvl="1"/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중첩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문은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문 내부에 또 다른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문이 들어있는 형태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https://lh5.googleusercontent.com/xorViODYq6AhGFZTtX8PfjeqGs1_sKugArFX65iR__adxL2Gq4nolP_r9fqKTvqwax8jqRef23XMRWERxrVGC1tHOejrcKPK6zBYA_GhwyG-Ot4sBW4SqX34SCGK5cYXHWw1Zk3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772816"/>
            <a:ext cx="704299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[for]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764704"/>
            <a:ext cx="85344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range(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초기값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끝값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증감값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 :</a:t>
            </a:r>
          </a:p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print(“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종속문장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”)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9390" y="1827551"/>
            <a:ext cx="2641600" cy="3863975"/>
            <a:chOff x="3069390" y="1827551"/>
            <a:chExt cx="2641600" cy="386397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>
            <a:xfrm>
              <a:off x="3234490" y="1827551"/>
              <a:ext cx="173355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 dirty="0" err="1">
                  <a:latin typeface="Verdana"/>
                </a:rPr>
                <a:t>시작값</a:t>
              </a:r>
              <a:endParaRPr lang="en-US" altLang="ko-KR" sz="1800" dirty="0">
                <a:latin typeface="Verdana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>
            <a:xfrm>
              <a:off x="3234490" y="3503951"/>
              <a:ext cx="173355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 dirty="0" err="1">
                  <a:latin typeface="Verdana"/>
                </a:rPr>
                <a:t>종속문장</a:t>
              </a:r>
              <a:endParaRPr lang="ko-KR" altLang="en-US" sz="1800" dirty="0">
                <a:latin typeface="Verdana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>
            <a:xfrm>
              <a:off x="3234490" y="4342151"/>
              <a:ext cx="173355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 dirty="0" err="1">
                  <a:latin typeface="Verdana"/>
                </a:rPr>
                <a:t>증감값</a:t>
              </a:r>
              <a:endParaRPr lang="en-US" altLang="ko-KR" sz="1800" dirty="0">
                <a:latin typeface="Verdana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>
            <a:xfrm>
              <a:off x="3069390" y="2513351"/>
              <a:ext cx="2063750" cy="6858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 dirty="0" err="1">
                  <a:latin typeface="Verdana"/>
                </a:rPr>
                <a:t>종료값</a:t>
              </a:r>
              <a:r>
                <a:rPr lang="en-US" altLang="ko-KR" sz="1800" dirty="0">
                  <a:latin typeface="Verdana"/>
                </a:rPr>
                <a:t>+1</a:t>
              </a:r>
            </a:p>
          </p:txBody>
        </p:sp>
        <p:cxnSp>
          <p:nvCxnSpPr>
            <p:cNvPr id="9" name="AutoShape 9"/>
            <p:cNvCxnSpPr>
              <a:cxnSpLocks noChangeShapeType="1"/>
              <a:stCxn id="5" idx="2"/>
              <a:endCxn id="8" idx="0"/>
            </p:cNvCxnSpPr>
            <p:nvPr/>
          </p:nvCxnSpPr>
          <p:spPr>
            <a:xfrm>
              <a:off x="4101265" y="2284751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10" name="AutoShape 10"/>
            <p:cNvCxnSpPr>
              <a:cxnSpLocks noChangeShapeType="1"/>
              <a:stCxn id="8" idx="2"/>
              <a:endCxn id="6" idx="0"/>
            </p:cNvCxnSpPr>
            <p:nvPr/>
          </p:nvCxnSpPr>
          <p:spPr>
            <a:xfrm>
              <a:off x="4101265" y="3199151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11" name="AutoShape 11"/>
            <p:cNvCxnSpPr>
              <a:cxnSpLocks noChangeShapeType="1"/>
              <a:stCxn id="6" idx="2"/>
              <a:endCxn id="7" idx="0"/>
            </p:cNvCxnSpPr>
            <p:nvPr/>
          </p:nvCxnSpPr>
          <p:spPr>
            <a:xfrm>
              <a:off x="4101265" y="3961151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7" idx="1"/>
              <a:endCxn id="8" idx="0"/>
            </p:cNvCxnSpPr>
            <p:nvPr/>
          </p:nvCxnSpPr>
          <p:spPr>
            <a:xfrm rot="10800000" flipH="1">
              <a:off x="3234490" y="2513351"/>
              <a:ext cx="866775" cy="2057400"/>
            </a:xfrm>
            <a:prstGeom prst="bentConnector4">
              <a:avLst>
                <a:gd name="adj1" fmla="val -47620"/>
                <a:gd name="adj2" fmla="val 105556"/>
              </a:avLst>
            </a:prstGeom>
            <a:noFill/>
            <a:ln w="9525">
              <a:solidFill>
                <a:schemeClr val="tx1"/>
              </a:solidFill>
              <a:miter/>
              <a:tailEnd type="triangle" w="med" len="med"/>
            </a:ln>
            <a:effectLst/>
          </p:spPr>
        </p:cxnSp>
        <p:sp>
          <p:nvSpPr>
            <p:cNvPr id="13" name="Freeform 13"/>
            <p:cNvSpPr/>
            <p:nvPr/>
          </p:nvSpPr>
          <p:spPr>
            <a:xfrm>
              <a:off x="4142540" y="2856251"/>
              <a:ext cx="1568450" cy="2362200"/>
            </a:xfrm>
            <a:custGeom>
              <a:avLst/>
              <a:gdLst>
                <a:gd name="T0" fmla="*/ 576 w 912"/>
                <a:gd name="T1" fmla="*/ 0 h 1488"/>
                <a:gd name="T2" fmla="*/ 912 w 912"/>
                <a:gd name="T3" fmla="*/ 0 h 1488"/>
                <a:gd name="T4" fmla="*/ 912 w 912"/>
                <a:gd name="T5" fmla="*/ 1392 h 1488"/>
                <a:gd name="T6" fmla="*/ 0 w 912"/>
                <a:gd name="T7" fmla="*/ 1392 h 1488"/>
                <a:gd name="T8" fmla="*/ 0 w 912"/>
                <a:gd name="T9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488">
                  <a:moveTo>
                    <a:pt x="576" y="0"/>
                  </a:moveTo>
                  <a:lnTo>
                    <a:pt x="912" y="0"/>
                  </a:lnTo>
                  <a:lnTo>
                    <a:pt x="912" y="1392"/>
                  </a:lnTo>
                  <a:lnTo>
                    <a:pt x="0" y="1392"/>
                  </a:lnTo>
                  <a:lnTo>
                    <a:pt x="0" y="14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>
            <a:xfrm>
              <a:off x="5083266" y="2551451"/>
              <a:ext cx="588169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>
                  <a:latin typeface="Verdana"/>
                </a:rPr>
                <a:t>거짓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>
            <a:xfrm>
              <a:off x="4113304" y="3151526"/>
              <a:ext cx="383514" cy="33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>
                  <a:latin typeface="Verdana"/>
                </a:rPr>
                <a:t>참</a:t>
              </a: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>
            <a:xfrm>
              <a:off x="3272390" y="5234326"/>
              <a:ext cx="173355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800" dirty="0">
                  <a:latin typeface="Verdana"/>
                </a:rPr>
                <a:t>다음문장</a:t>
              </a:r>
              <a:endParaRPr lang="en-US" altLang="ko-KR" sz="1800" dirty="0"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11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2580" y="188640"/>
            <a:ext cx="8534400" cy="5105400"/>
          </a:xfrm>
        </p:spPr>
        <p:txBody>
          <a:bodyPr/>
          <a:lstStyle/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print(1)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print(2)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print(3)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print(4)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print(5)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print(6)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print(7)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print(8)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print(9)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print(10)</a:t>
            </a:r>
          </a:p>
          <a:p>
            <a:pPr marL="0" lv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4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6616" y="332656"/>
            <a:ext cx="8534400" cy="5051062"/>
          </a:xfrm>
        </p:spPr>
        <p:txBody>
          <a:bodyPr/>
          <a:lstStyle/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for i in range(1 , 11 , 1) :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    print(i)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</a:p>
          <a:p>
            <a:pPr marL="0" lvl="0" indent="0">
              <a:buNone/>
            </a:pPr>
            <a:r>
              <a:rPr lang="fr-FR" altLang="ko-KR" sz="24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다음 문장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lv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90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8300" y="404664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range(0 , 3 , 1) :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,"for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문 이해하기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^^")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다음 문장들 실행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2" y="743613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range(1 , 11 , 1) :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%2 == 0: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" 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":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값 확인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다음 문장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4" y="980728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range(1 , 11 , 2) :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" 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":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값 확인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99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8624" y="404664"/>
            <a:ext cx="853440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in range(10 , -1 , -1) :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": 10 ~ 0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까지 출력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116632"/>
            <a:ext cx="9633520" cy="530309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Sum = 0 , 0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start 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, grow = 0 , 0 , 0</a:t>
            </a:r>
          </a:p>
          <a:p>
            <a:pPr marL="0" indent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 latinLnBrk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start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시작값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끝값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grow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증가값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입력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for 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in  range ( start 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+ 1 , grow ):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Sum = Sum +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print("%d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까지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씩 증가한 값의 합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%d" 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 (start , en , grow , Sum))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04664"/>
            <a:ext cx="1344338" cy="7920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877</Words>
  <Application>Microsoft Office PowerPoint</Application>
  <PresentationFormat>A4 용지(210x297mm)</PresentationFormat>
  <Paragraphs>156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HY헤드라인M</vt:lpstr>
      <vt:lpstr>굴림</vt:lpstr>
      <vt:lpstr>휴먼모음T</vt:lpstr>
      <vt:lpstr>Arial</vt:lpstr>
      <vt:lpstr>Verdana</vt:lpstr>
      <vt:lpstr>Wingdings</vt:lpstr>
      <vt:lpstr>기본 디자인</vt:lpstr>
      <vt:lpstr>python_Programming 반복문</vt:lpstr>
      <vt:lpstr>반복문 [for]</vt:lpstr>
      <vt:lpstr>예 제</vt:lpstr>
      <vt:lpstr>예 제</vt:lpstr>
      <vt:lpstr>예 제</vt:lpstr>
      <vt:lpstr>예 제</vt:lpstr>
      <vt:lpstr>예 제</vt:lpstr>
      <vt:lpstr>예 제</vt:lpstr>
      <vt:lpstr>예 제</vt:lpstr>
      <vt:lpstr>예 제</vt:lpstr>
      <vt:lpstr>예 제</vt:lpstr>
      <vt:lpstr>예 제</vt:lpstr>
      <vt:lpstr>예 제</vt:lpstr>
      <vt:lpstr>예 제</vt:lpstr>
      <vt:lpstr>예 제</vt:lpstr>
      <vt:lpstr>python_Programming 이중 for 문 (중첩 FOR 문)</vt:lpstr>
      <vt:lpstr>중첩 [for]</vt:lpstr>
      <vt:lpstr>중첩 [for]</vt:lpstr>
    </vt:vector>
  </TitlesOfParts>
  <Manager/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3265</cp:revision>
  <dcterms:created xsi:type="dcterms:W3CDTF">2006-12-12T01:37:26Z</dcterms:created>
  <dcterms:modified xsi:type="dcterms:W3CDTF">2018-09-30T01:00:58Z</dcterms:modified>
</cp:coreProperties>
</file>