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8"/>
  </p:notesMasterIdLst>
  <p:handoutMasterIdLst>
    <p:handoutMasterId r:id="rId29"/>
  </p:handoutMasterIdLst>
  <p:sldIdLst>
    <p:sldId id="569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758" r:id="rId12"/>
    <p:sldId id="759" r:id="rId13"/>
    <p:sldId id="755" r:id="rId14"/>
    <p:sldId id="756" r:id="rId15"/>
    <p:sldId id="586" r:id="rId16"/>
    <p:sldId id="768" r:id="rId17"/>
    <p:sldId id="587" r:id="rId18"/>
    <p:sldId id="588" r:id="rId19"/>
    <p:sldId id="765" r:id="rId20"/>
    <p:sldId id="766" r:id="rId21"/>
    <p:sldId id="590" r:id="rId22"/>
    <p:sldId id="591" r:id="rId23"/>
    <p:sldId id="769" r:id="rId24"/>
    <p:sldId id="770" r:id="rId25"/>
    <p:sldId id="771" r:id="rId26"/>
    <p:sldId id="774" r:id="rId27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" autoAdjust="0"/>
    <p:restoredTop sz="8185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2159"/>
        <p:guide pos="3118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56" d="100"/>
          <a:sy n="56" d="100"/>
        </p:scale>
        <p:origin x="2088" y="84"/>
      </p:cViewPr>
      <p:guideLst>
        <p:guide orient="horz" pos="31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E1942F56-AA2C-40D0-834B-2642887E03A7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t" anchorCtr="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l" defTabSz="942873">
              <a:defRPr sz="1200" b="0"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338" tIns="47169" rIns="94338" bIns="47169" anchor="b" anchorCtr="0"/>
          <a:lstStyle>
            <a:lvl1pPr algn="r" defTabSz="942873">
              <a:defRPr sz="1200" b="0"/>
            </a:lvl1pPr>
          </a:lstStyle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6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 smtClean="0"/>
              <a:pPr>
                <a:defRPr lang="ko-KR" altLang="en-US"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86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21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9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여기의 내용은 실행을 하게 되면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</a:t>
            </a:r>
            <a:r>
              <a:rPr lang="en-US" altLang="ko-KR" dirty="0" err="1" smtClean="0"/>
              <a:t>str,int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형태의 값을 가지고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우리가 외관상으로 </a:t>
            </a:r>
            <a:r>
              <a:rPr lang="ko-KR" altLang="en-US" baseline="0" dirty="0" err="1" smtClean="0"/>
              <a:t>봤을때는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같아보이지만</a:t>
            </a:r>
            <a:r>
              <a:rPr lang="ko-KR" altLang="en-US" baseline="0" dirty="0" smtClean="0"/>
              <a:t> 실제로는 다르다라는 것을 알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이럴때는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type</a:t>
            </a:r>
            <a:r>
              <a:rPr lang="ko-KR" altLang="en-US" baseline="0" dirty="0" smtClean="0"/>
              <a:t>함수를 사용을 해야 한다</a:t>
            </a:r>
            <a:r>
              <a:rPr lang="en-US" altLang="ko-KR" baseline="0" dirty="0" smtClean="0"/>
              <a:t>. </a:t>
            </a:r>
          </a:p>
          <a:p>
            <a:pPr lvl="0">
              <a:defRPr lang="ko-KR" altLang="en-US"/>
            </a:pP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이러한거</a:t>
            </a:r>
            <a:r>
              <a:rPr lang="ko-KR" altLang="en-US" baseline="0" dirty="0" smtClean="0"/>
              <a:t> 역시 내 입맛에 맞춰서 함수로 사용할 수 있다</a:t>
            </a:r>
            <a:r>
              <a:rPr lang="en-US" altLang="ko-KR" baseline="0" dirty="0" smtClean="0"/>
              <a:t>. </a:t>
            </a:r>
          </a:p>
          <a:p>
            <a:pPr lvl="0">
              <a:defRPr lang="ko-KR" altLang="en-US"/>
            </a:pPr>
            <a:r>
              <a:rPr lang="ko-KR" altLang="en-US" baseline="0" dirty="0" smtClean="0"/>
              <a:t>마지막 값은 당연히 숫자와</a:t>
            </a:r>
            <a:r>
              <a:rPr lang="en-US" altLang="ko-KR" baseline="0" dirty="0" smtClean="0"/>
              <a:t>+</a:t>
            </a:r>
            <a:r>
              <a:rPr lang="ko-KR" altLang="en-US" baseline="0" dirty="0" smtClean="0"/>
              <a:t>문자가 </a:t>
            </a:r>
            <a:r>
              <a:rPr lang="ko-KR" altLang="en-US" baseline="0" dirty="0" err="1" smtClean="0"/>
              <a:t>연산되어</a:t>
            </a:r>
            <a:r>
              <a:rPr lang="ko-KR" altLang="en-US" baseline="0" dirty="0" smtClean="0"/>
              <a:t> 에러가 발생하는 것이다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918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지금의 예제는 사용자가 필요하다면 사용자의 입맛에 맞춰서 함수를 만들어 사용하면 된다고 보면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577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1351579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dirty="0" smtClean="0"/>
              <a:t>일단 지역 변수 먼저 설명을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여기의 결과가 </a:t>
            </a:r>
            <a:r>
              <a:rPr lang="ko-KR" altLang="en-US" dirty="0" err="1" smtClean="0"/>
              <a:t>어떻해</a:t>
            </a:r>
            <a:r>
              <a:rPr lang="ko-KR" altLang="en-US" dirty="0" smtClean="0"/>
              <a:t> 나올지 먼저 생각하고 결과 확인 하라고 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그러고 나서 지역변수 설명한다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006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1351579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dirty="0" smtClean="0"/>
              <a:t>전역변수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함수와 같은 라인의 변수는 전역 변수가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 함수 지역에서도 사용이 가능하다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59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err="1" smtClean="0"/>
              <a:t>함수안에서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변수에 값을 저장하고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지금의 방식을 사용하게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변수의 값이 사용이 되는 것이다</a:t>
            </a:r>
            <a:r>
              <a:rPr lang="en-US" altLang="ko-KR" dirty="0" smtClean="0"/>
              <a:t>. </a:t>
            </a:r>
          </a:p>
          <a:p>
            <a:pPr lvl="0">
              <a:defRPr lang="ko-KR" altLang="en-US"/>
            </a:pPr>
            <a:r>
              <a:rPr lang="ko-KR" altLang="en-US" dirty="0" smtClean="0"/>
              <a:t>전역변수를 사용을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또 다른 방식으로 사용을 해야 한다</a:t>
            </a:r>
            <a:r>
              <a:rPr lang="en-US" altLang="ko-KR" dirty="0" smtClean="0"/>
              <a:t>. </a:t>
            </a:r>
          </a:p>
          <a:p>
            <a:pPr lvl="0">
              <a:defRPr lang="ko-KR" altLang="en-US"/>
            </a:pPr>
            <a:r>
              <a:rPr lang="ko-KR" altLang="en-US" dirty="0" smtClean="0"/>
              <a:t>값을 </a:t>
            </a:r>
            <a:r>
              <a:rPr lang="ko-KR" altLang="en-US" dirty="0" err="1" smtClean="0"/>
              <a:t>사용할때는</a:t>
            </a:r>
            <a:r>
              <a:rPr lang="ko-KR" altLang="en-US" dirty="0" smtClean="0"/>
              <a:t> 그냥 쓰면 되는데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값을 </a:t>
            </a:r>
            <a:r>
              <a:rPr lang="ko-KR" altLang="en-US" dirty="0" err="1" smtClean="0"/>
              <a:t>대입할때는</a:t>
            </a:r>
            <a:r>
              <a:rPr lang="ko-KR" altLang="en-US" dirty="0" smtClean="0"/>
              <a:t> 전역변수라고 명시를 해줘야 한다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ko-KR" altLang="en-US" dirty="0" smtClean="0"/>
              <a:t>다음 예제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64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변수를 선언할 때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이라는 키워드를 명시하면 </a:t>
            </a:r>
            <a:r>
              <a:rPr lang="ko-KR" altLang="en-US" dirty="0" err="1" smtClean="0"/>
              <a:t>전역변수로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3120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지역변수와 전역 변수의 차이를 설명하기 위해서 넣은 코드이다</a:t>
            </a:r>
            <a:r>
              <a:rPr lang="en-US" altLang="ko-KR" dirty="0" smtClean="0"/>
              <a:t>. </a:t>
            </a:r>
          </a:p>
          <a:p>
            <a:pPr lvl="0">
              <a:defRPr lang="ko-KR" altLang="en-US"/>
            </a:pPr>
            <a:r>
              <a:rPr lang="ko-KR" altLang="en-US" dirty="0" smtClean="0"/>
              <a:t>다음 예제를 보고 같이 설명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430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이전 </a:t>
            </a:r>
            <a:r>
              <a:rPr lang="ko-KR" altLang="en-US" dirty="0" err="1" smtClean="0"/>
              <a:t>예제랑</a:t>
            </a:r>
            <a:r>
              <a:rPr lang="ko-KR" altLang="en-US" dirty="0" smtClean="0"/>
              <a:t> 비교했을 때 전역변수를 사용을 하게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지역변수를 사용하는 것보다 사용하기가 편리하다</a:t>
            </a:r>
            <a:r>
              <a:rPr lang="en-US" altLang="ko-KR" dirty="0" smtClean="0"/>
              <a:t>. </a:t>
            </a:r>
          </a:p>
          <a:p>
            <a:pPr lvl="0">
              <a:defRPr lang="ko-KR" altLang="en-US"/>
            </a:pPr>
            <a:r>
              <a:rPr lang="ko-KR" altLang="en-US" dirty="0" smtClean="0"/>
              <a:t>그런데 전역변수는 될 수 있으면 사용하지 말아라</a:t>
            </a:r>
            <a:r>
              <a:rPr lang="en-US" altLang="ko-KR" dirty="0" smtClean="0"/>
              <a:t>.  </a:t>
            </a:r>
          </a:p>
          <a:p>
            <a:pPr lvl="0">
              <a:defRPr lang="ko-KR" altLang="en-US"/>
            </a:pPr>
            <a:r>
              <a:rPr lang="ko-KR" altLang="en-US" dirty="0" smtClean="0"/>
              <a:t>나중에 프로그램이 커지게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전역변수를 사용을 하게 된다면 그 범위가 너무 넓어지게 될 것이다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22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디폴트 매개변수를 사용을 할때 주의해야 할 것은</a:t>
            </a:r>
          </a:p>
          <a:p>
            <a:pPr>
              <a:defRPr lang="ko-KR" altLang="en-US"/>
            </a:pPr>
            <a:r>
              <a:rPr lang="ko-KR" altLang="en-US"/>
              <a:t>인자값은 앞에서부터 들어가기 때문에 값들을 뒤에서 부터 순서대로 넣어줘야 나중에 에러가 안생긴다.</a:t>
            </a:r>
          </a:p>
          <a:p>
            <a:pPr>
              <a:defRPr lang="ko-KR" altLang="en-US"/>
            </a:pPr>
            <a:r>
              <a:rPr lang="ko-KR" altLang="en-US"/>
              <a:t>만약 지금 예제에서 함수호출을 할때 인자값이 하나만 있게 된다면 에러가 발생하게 된다. </a:t>
            </a:r>
          </a:p>
          <a:p>
            <a:pPr>
              <a:defRPr lang="ko-KR" altLang="en-US"/>
            </a:pPr>
            <a:r>
              <a:rPr lang="ko-KR" altLang="en-US"/>
              <a:t>앞에 x1은 하나를 가져가고 뒤의 x2에는 값이 없어서 에러가 발생하게 된다.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435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가변인자리스트 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매개변수에 </a:t>
            </a:r>
            <a:r>
              <a:rPr lang="ko-KR" altLang="en-US" dirty="0" err="1" smtClean="0"/>
              <a:t>해당하느</a:t>
            </a:r>
            <a:r>
              <a:rPr lang="ko-KR" altLang="en-US" dirty="0" smtClean="0"/>
              <a:t> 변수에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 붙여준다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70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dirty="0" smtClean="0"/>
              <a:t>매개변수에 </a:t>
            </a:r>
            <a:r>
              <a:rPr lang="en-US" altLang="ko-KR" dirty="0" smtClean="0"/>
              <a:t>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붙이면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개념으로 처리된다</a:t>
            </a:r>
            <a:r>
              <a:rPr lang="en-US" altLang="ko-KR" dirty="0" smtClean="0"/>
              <a:t>.</a:t>
            </a:r>
          </a:p>
          <a:p>
            <a:pPr lvl="1">
              <a:defRPr lang="ko-KR" altLang="en-US"/>
            </a:pPr>
            <a:endParaRPr lang="en-US" altLang="ko-KR" dirty="0" smtClean="0"/>
          </a:p>
          <a:p>
            <a:pPr lvl="1">
              <a:defRPr lang="ko-KR" altLang="en-US"/>
            </a:pPr>
            <a:r>
              <a:rPr lang="ko-KR" altLang="en-US" dirty="0" smtClean="0"/>
              <a:t>매개변수에 </a:t>
            </a:r>
            <a:r>
              <a:rPr lang="en-US" altLang="ko-KR" dirty="0" smtClean="0"/>
              <a:t>**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붙이면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개념으로 처리된다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287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CB46AF4-7EDA-43AA-87AD-15F1BA4D084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pPr marL="0" marR="0" lvl="0" indent="0" algn="r" defTabSz="94287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07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r>
              <a:rPr lang="ko-KR" altLang="en-US" dirty="0"/>
              <a:t>함수의 매개변수 앞에 **</a:t>
            </a:r>
            <a:r>
              <a:rPr lang="ko-KR" altLang="en-US" dirty="0" err="1"/>
              <a:t>를</a:t>
            </a:r>
            <a:r>
              <a:rPr lang="ko-KR" altLang="en-US" dirty="0"/>
              <a:t> 붙이면 </a:t>
            </a:r>
            <a:r>
              <a:rPr lang="ko-KR" altLang="en-US" dirty="0" err="1"/>
              <a:t>튜플이</a:t>
            </a:r>
            <a:r>
              <a:rPr lang="ko-KR" altLang="en-US" dirty="0"/>
              <a:t> 아닌 </a:t>
            </a:r>
            <a:r>
              <a:rPr lang="ko-KR" altLang="en-US" dirty="0" err="1"/>
              <a:t>딕셔너리</a:t>
            </a:r>
            <a:r>
              <a:rPr lang="ko-KR" altLang="en-US" dirty="0"/>
              <a:t> 형식으로 전달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defRPr lang="ko-KR" altLang="en-US"/>
            </a:pPr>
            <a:endParaRPr lang="en-US" altLang="ko-KR" dirty="0" smtClean="0"/>
          </a:p>
          <a:p>
            <a:pPr lvl="1">
              <a:defRPr lang="ko-KR" altLang="en-US"/>
            </a:pPr>
            <a:r>
              <a:rPr lang="ko-KR" altLang="en-US" dirty="0" smtClean="0"/>
              <a:t>함수를 </a:t>
            </a:r>
            <a:r>
              <a:rPr lang="ko-KR" altLang="en-US" dirty="0"/>
              <a:t>호출할 때도 </a:t>
            </a:r>
            <a:r>
              <a:rPr lang="ko-KR" altLang="en-US" dirty="0" err="1"/>
              <a:t>딕셔너리</a:t>
            </a:r>
            <a:r>
              <a:rPr lang="ko-KR" altLang="en-US" dirty="0"/>
              <a:t> 형식의 매개변수를 ‘이야기 키</a:t>
            </a:r>
            <a:r>
              <a:rPr lang="en-US" altLang="ko-KR" dirty="0"/>
              <a:t>=</a:t>
            </a:r>
            <a:r>
              <a:rPr lang="ko-KR" altLang="en-US" dirty="0"/>
              <a:t>값’ 형식으로 사용함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287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CB46AF4-7EDA-43AA-87AD-15F1BA4D084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pPr marL="0" marR="0" lvl="0" indent="0" algn="r" defTabSz="94287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r>
              <a:rPr lang="ko-KR" altLang="en-US" dirty="0" smtClean="0"/>
              <a:t>이 소스 역시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값을 돌려주게 된다</a:t>
            </a:r>
            <a:r>
              <a:rPr lang="en-US" altLang="ko-KR" dirty="0" smtClean="0"/>
              <a:t>.</a:t>
            </a:r>
          </a:p>
          <a:p>
            <a:pPr lvl="1">
              <a:defRPr lang="ko-KR" altLang="en-US"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다른 언어와 다르게 리턴 값을 여러 개를 가질 수 있다</a:t>
            </a:r>
            <a:r>
              <a:rPr lang="en-US" altLang="ko-KR" dirty="0" smtClean="0"/>
              <a:t>. </a:t>
            </a:r>
          </a:p>
          <a:p>
            <a:pPr lvl="1">
              <a:defRPr lang="ko-KR" altLang="en-US"/>
            </a:pPr>
            <a:r>
              <a:rPr lang="ko-KR" altLang="en-US" dirty="0" smtClean="0"/>
              <a:t>값은 순차적으로 대입이 된다</a:t>
            </a:r>
            <a:r>
              <a:rPr lang="en-US" altLang="ko-KR" dirty="0" smtClean="0"/>
              <a:t>.</a:t>
            </a:r>
          </a:p>
          <a:p>
            <a:pPr lvl="1">
              <a:defRPr lang="ko-KR" altLang="en-US"/>
            </a:pPr>
            <a:r>
              <a:rPr lang="ko-KR" altLang="en-US" dirty="0" smtClean="0"/>
              <a:t>실제로 여기의 리턴 역시 여러 개의 값처럼 보이지만 하나의 객체로 돌려주는 것이다</a:t>
            </a:r>
            <a:r>
              <a:rPr lang="en-US" altLang="ko-KR" dirty="0" smtClean="0"/>
              <a:t>. </a:t>
            </a:r>
          </a:p>
          <a:p>
            <a:pPr lvl="1">
              <a:defRPr lang="ko-KR" altLang="en-US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형태의 값으로 묶어서 보내주게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287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CB46AF4-7EDA-43AA-87AD-15F1BA4D084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pPr marL="0" marR="0" lvl="0" indent="0" algn="r" defTabSz="94287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3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287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fld id="{DCB46AF4-7EDA-43AA-87AD-15F1BA4D084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pPr marL="0" marR="0" lvl="0" indent="0" algn="r" defTabSz="94287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6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69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16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7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62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28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32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인수의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바꾸게 해본다</a:t>
            </a:r>
            <a:r>
              <a:rPr lang="en-US" altLang="ko-KR" dirty="0" smtClean="0"/>
              <a:t>.</a:t>
            </a:r>
          </a:p>
          <a:p>
            <a:pPr lvl="0">
              <a:defRPr lang="ko-KR" altLang="en-US"/>
            </a:pPr>
            <a:r>
              <a:rPr lang="ko-KR" altLang="en-US" dirty="0" smtClean="0"/>
              <a:t>함수선언부의 변수와 함수 </a:t>
            </a:r>
            <a:r>
              <a:rPr lang="ko-KR" altLang="en-US" dirty="0" err="1" smtClean="0"/>
              <a:t>호출부의</a:t>
            </a:r>
            <a:r>
              <a:rPr lang="ko-KR" altLang="en-US" dirty="0" smtClean="0"/>
              <a:t> 변수가 다른 경우에도 올바르게 실행되는 것을 실습한다</a:t>
            </a:r>
            <a:r>
              <a:rPr lang="en-US" altLang="ko-KR" dirty="0" smtClean="0"/>
              <a:t>.</a:t>
            </a:r>
          </a:p>
          <a:p>
            <a:pPr lvl="0">
              <a:defRPr lang="ko-KR" altLang="en-US"/>
            </a:pPr>
            <a:r>
              <a:rPr lang="ko-KR" altLang="en-US" dirty="0" smtClean="0"/>
              <a:t>빨간색 바구니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주인마님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변수를 파란색 바구니</a:t>
            </a:r>
            <a:r>
              <a:rPr lang="en-US" altLang="ko-KR" dirty="0" smtClean="0"/>
              <a:t>(</a:t>
            </a:r>
            <a:r>
              <a:rPr lang="ko-KR" altLang="en-US" dirty="0" smtClean="0"/>
              <a:t>머슴</a:t>
            </a:r>
            <a:r>
              <a:rPr lang="en-US" altLang="ko-KR" dirty="0" smtClean="0"/>
              <a:t>)</a:t>
            </a:r>
            <a:r>
              <a:rPr lang="ko-KR" altLang="en-US" dirty="0" smtClean="0"/>
              <a:t>네 집의 바구니에 쏟아 붇는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DCB46AF4-7EDA-43AA-87AD-15F1BA4D084C}" type="slidenum">
              <a:rPr lang="en-US" altLang="ko-KR"/>
              <a:pPr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274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/>
          <a:ea typeface="HY헤드라인M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3200" dirty="0" err="1"/>
              <a:t>python_Programming</a:t>
            </a:r>
            <a:endParaRPr lang="en-US" altLang="ko-KR" sz="3200" dirty="0"/>
          </a:p>
          <a:p>
            <a:pPr lvl="0"/>
            <a:r>
              <a:rPr lang="ko-KR" altLang="en-US" sz="3200" smtClean="0"/>
              <a:t>함</a:t>
            </a:r>
            <a:r>
              <a:rPr lang="ko-KR" altLang="en-US" sz="3200"/>
              <a:t>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모음T"/>
              <a:ea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13730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8323" y="692696"/>
            <a:ext cx="961452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정의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호출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반환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itchFamily="18" charset="-127"/>
                <a:ea typeface="HY견고딕" pitchFamily="18" charset="-127"/>
              </a:rPr>
              <a:t>가장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전형적인 사례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cal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(su1,op,su2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):   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endParaRPr lang="en-US" altLang="ko-KR" sz="20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result22=0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result22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su1+su2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print('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cal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return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result22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su1,op,su2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:")),input("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부호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result=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cal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(su1,op,su2)  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인수 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print(su1,'+',su2,'=',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다음 문장 실행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866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83848" y="40466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showAvrg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print("{}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{}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의 평균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".format(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값은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{}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".format(round(c,1)))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avrg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j,k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total=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j+k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=total/2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return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=2; j=3;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avrg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i,j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showAvrg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i,j,f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다음 문장 실행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42523" y="548680"/>
            <a:ext cx="8534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아래의 내용의 결과를 생각 후 결과 확인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func2(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a+=5; b*=10;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print("func2 : a={}, b={} ".format(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func1():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a=5;b=10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func2(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print("func1 : a={}, b={}".format(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a,b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08584" y="332656"/>
            <a:ext cx="8534400" cy="5105400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num1 = input('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'))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print(type(num1))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print(type(num2))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위의 내용을 토대로 사용자 만의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myType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함수를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만들시오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0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46337" y="40466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myType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if type(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==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return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)+":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형태입니다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==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return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+":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형태입니다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else: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return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어떤것인지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모르겠습니다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num1 = 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'))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num3 = float(input('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'))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myType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(num1))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myType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(num2))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print(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myType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(num3))</a:t>
            </a:r>
          </a:p>
        </p:txBody>
      </p:sp>
    </p:spTree>
    <p:extLst>
      <p:ext uri="{BB962C8B-B14F-4D97-AF65-F5344CB8AC3E}">
        <p14:creationId xmlns:p14="http://schemas.microsoft.com/office/powerpoint/2010/main" val="30549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8302" y="295276"/>
            <a:ext cx="2640482" cy="490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20552" y="836712"/>
            <a:ext cx="8534400" cy="5105400"/>
          </a:xfrm>
        </p:spPr>
        <p:txBody>
          <a:bodyPr/>
          <a:lstStyle/>
          <a:p>
            <a:pPr>
              <a:buFont typeface="Wingdings"/>
              <a:buChar char="v"/>
              <a:defRPr lang="ko-KR" altLang="en-US"/>
            </a:pP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지역변수와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전역변수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buFont typeface="Arial"/>
              <a:buChar char="•"/>
              <a:defRPr lang="ko-KR" altLang="en-US"/>
            </a:pP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지역변수는 한정된 지역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(Local)</a:t>
            </a: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에서만 사용되는 변수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전역변수는 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pPr marL="0" lvl="1" indent="0">
              <a:buNone/>
              <a:defRPr lang="ko-KR" altLang="en-US"/>
            </a:pP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전체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(Global)</a:t>
            </a:r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에서 사용되는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변수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1" indent="-342900">
              <a:buFont typeface="Arial"/>
              <a:buChar char="•"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func1() :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a=100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print("func1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: %d" % a)</a:t>
            </a:r>
          </a:p>
          <a:p>
            <a:pPr marL="0" indent="0">
              <a:buNone/>
              <a:defRPr lang="ko-KR" altLang="en-US"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func2() :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a=200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print("func2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: %d" % a)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func2()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변수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648744" y="295276"/>
            <a:ext cx="8534400" cy="5105400"/>
          </a:xfrm>
        </p:spPr>
        <p:txBody>
          <a:bodyPr/>
          <a:lstStyle/>
          <a:p>
            <a:pPr>
              <a:buFont typeface="Wingdings"/>
              <a:buChar char="v"/>
              <a:defRPr lang="ko-KR" altLang="en-US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전역변수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func1() :</a:t>
            </a:r>
          </a:p>
          <a:p>
            <a:pPr marL="0" indent="0">
              <a:buNone/>
              <a:defRPr lang="ko-KR" altLang="en-US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print("func1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: %d" % a)</a:t>
            </a:r>
          </a:p>
          <a:p>
            <a:pPr marL="0" indent="0">
              <a:buNone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func2()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pPr marL="0" indent="0">
              <a:buNone/>
              <a:defRPr lang="ko-KR" altLang="en-US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print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("func2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: %d" % a)</a:t>
            </a:r>
          </a:p>
          <a:p>
            <a:pPr marL="0" indent="0">
              <a:buNone/>
              <a:defRPr lang="ko-KR" altLang="en-US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 =200 #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전역 변수</a:t>
            </a:r>
          </a:p>
          <a:p>
            <a:pPr marL="0" indent="0">
              <a:buNone/>
              <a:defRPr lang="ko-KR" altLang="en-US"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pPr marL="0" indent="0">
              <a:buNone/>
              <a:defRPr lang="ko-KR" altLang="en-US"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1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072680" y="332656"/>
            <a:ext cx="853440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func1()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a = 123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print("func1의 a : %d" % a)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func2()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print("func2의 a : %d" % a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=200 #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전역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변수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func2()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71600" y="332656"/>
            <a:ext cx="853440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func1()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global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a   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머슴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의 영역에서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전역변수를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선언한 경우</a:t>
            </a:r>
            <a:endParaRPr lang="en-US" altLang="ko-KR" sz="20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a = 1222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print("func1의 a : %d" % a)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func2()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print("func2의 a : %d" % a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=200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20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</a:t>
            </a:r>
            <a:r>
              <a:rPr lang="en-US" altLang="ko-KR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func2()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83848" y="476672"/>
            <a:ext cx="853440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display():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print("10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 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sumFunc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sumFunc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sum=0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range(num+1):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sum+=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return sum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display()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v"/>
              <a:defRPr lang="ko-KR" altLang="en-US"/>
            </a:pP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위의 내용을 전역변수로 바꾸시오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7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66720" y="692696"/>
            <a:ext cx="923928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함수는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특정 이름을 가진 코드가 어떻게 동작하는지를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구체적으로 기술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하는 것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파이썬에서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는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함수나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정의할 때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definition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줄인 키워드 </a:t>
            </a:r>
            <a:r>
              <a:rPr lang="en-US" altLang="ko-KR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def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사용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함수이름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1,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2,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..) : 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함수의 정의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종속 문장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종속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종속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함수이름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1,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2, …)             #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호출 사례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1 (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반환값이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없을때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sum =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함수이름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1,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2, …)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#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함수의 호출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사례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2 (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반환값이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있을때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83848" y="620688"/>
            <a:ext cx="853440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sum=0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display():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sumFunc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print("10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까지의 합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 , sum)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sumFunc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 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global sum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for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in range(num+1):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sum+=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display()</a:t>
            </a:r>
          </a:p>
        </p:txBody>
      </p:sp>
    </p:spTree>
    <p:extLst>
      <p:ext uri="{BB962C8B-B14F-4D97-AF65-F5344CB8AC3E}">
        <p14:creationId xmlns:p14="http://schemas.microsoft.com/office/powerpoint/2010/main" val="855911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Default Parameter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12640" y="764704"/>
            <a:ext cx="8318728" cy="4781294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(x1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x2, x3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100) :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result = 0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result =x1 + x2 + x3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return result</a:t>
            </a:r>
          </a:p>
          <a:p>
            <a:pPr marL="0" indent="0">
              <a:buNone/>
              <a:defRPr lang="ko-KR" altLang="en-US"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display():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Sum = 0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 , 20 , 30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Sum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(a , b)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 함수 호출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 , Sum)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Sum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(a ,b , c)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 함수 호출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 , Sum)</a:t>
            </a:r>
          </a:p>
          <a:p>
            <a:pPr marL="0" indent="0"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display()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277" y="780555"/>
            <a:ext cx="8318728" cy="4968552"/>
          </a:xfrm>
        </p:spPr>
        <p:txBody>
          <a:bodyPr/>
          <a:lstStyle/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alba(day=30,time=8,won=8500):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result = day * time * 8500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return result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display():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(input('1.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기본급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\n2.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일한 날짜 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\n'))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== 1: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result = alba()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==2: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day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(input('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일한 날짜 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몇일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: '))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result=alba(day)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당신의 급여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:{}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원 입니다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".format(result))</a:t>
            </a:r>
          </a:p>
          <a:p>
            <a:pPr>
              <a:buClr>
                <a:srgbClr val="000000"/>
              </a:buClr>
              <a:buNone/>
              <a:defRPr lang="ko-KR" altLang="en-US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display()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8302" y="295276"/>
            <a:ext cx="7104978" cy="490518"/>
          </a:xfrm>
        </p:spPr>
        <p:txBody>
          <a:bodyPr/>
          <a:lstStyle/>
          <a:p>
            <a:pPr lvl="0"/>
            <a:r>
              <a:rPr lang="en-US" altLang="ko-KR" dirty="0"/>
              <a:t>Arbitrary Argument </a:t>
            </a:r>
            <a:r>
              <a:rPr lang="en-US" altLang="ko-KR" dirty="0" smtClean="0"/>
              <a:t>List(</a:t>
            </a:r>
            <a:r>
              <a:rPr lang="ko-KR" altLang="en-US" dirty="0" smtClean="0"/>
              <a:t>가변인자리스트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60512" y="785794"/>
            <a:ext cx="8318728" cy="48172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(*par) :</a:t>
            </a:r>
          </a:p>
          <a:p>
            <a:pPr marL="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result = 0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print("type : ",type(par))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print("par : ",par)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for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in par 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result = result +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 %d" %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return result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(10 , 20)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 함수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%d" % Sum)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sum_func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(10 , 20 , 30 , 40)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 함수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%d" % Sum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80592" y="295276"/>
            <a:ext cx="8318728" cy="47812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dic_func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(**par) 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print("type(par):",type(par))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for k in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par.keys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 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    print("{} : {}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명입니다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".format(k , par[k]))</a:t>
            </a: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dic_func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똭뚝뽹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123 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꿔익꿔익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8 , test = '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테스뚜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1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80592" y="295276"/>
            <a:ext cx="8318728" cy="47812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change(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return a+10,b+20,c+30</a:t>
            </a: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=change(10,20,30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  #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튜플의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언패킹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개념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d = change(10,20,30)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:",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a,b,c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print("d:{}, type{}".format(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d,type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(d)))</a:t>
            </a:r>
          </a:p>
        </p:txBody>
      </p:sp>
    </p:spTree>
    <p:extLst>
      <p:ext uri="{BB962C8B-B14F-4D97-AF65-F5344CB8AC3E}">
        <p14:creationId xmlns:p14="http://schemas.microsoft.com/office/powerpoint/2010/main" val="3197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80592" y="295276"/>
            <a:ext cx="8318728" cy="62300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##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함수 선언 부분 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multi(v1, v2):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retList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[]  #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반환할 리스트</a:t>
            </a:r>
          </a:p>
          <a:p>
            <a:pPr marL="0" indent="0">
              <a:buNone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res1 = v1 + v2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res2 = v1 - v2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retList.append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(res1)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retList.append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(res2)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   return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retList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##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전역 변수 선언 부분     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myList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[]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hap, sub = 0, 0</a:t>
            </a:r>
          </a:p>
          <a:p>
            <a:pPr marL="0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##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메인 코드 부분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myList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multi(100, 200)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hap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myList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[0]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sub 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myList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[1]</a:t>
            </a:r>
          </a:p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print("multi()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에서 돌려준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==&gt; %d, %d" % (hap, sub))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68624" y="295276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result,temp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= 0,0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result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 True: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temp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(result%10)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result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(result/10)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print(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temp,end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="")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if not result: break;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print("\n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 종료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712640" y="315807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reverseCode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result,temp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= 0,0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result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수 입력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while True: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   temp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(result%10)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   result =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(result/10)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   print(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temp,end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="")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       if not result: break;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print("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 시작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reverseCode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print("\n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 종료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90145" y="404664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0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음료 선택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\n1.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콜라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\n2.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핫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6\n3.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포카리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1 :   print('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콜라 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2 : print('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핫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6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3 : print('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포카리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else :   print('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만들어 드세요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^^')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if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&gt;=1 and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&lt;=3: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맛있게 드세요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^^")</a:t>
            </a:r>
          </a:p>
        </p:txBody>
      </p:sp>
    </p:spTree>
    <p:extLst>
      <p:ext uri="{BB962C8B-B14F-4D97-AF65-F5344CB8AC3E}">
        <p14:creationId xmlns:p14="http://schemas.microsoft.com/office/powerpoint/2010/main" val="17882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969" y="295276"/>
            <a:ext cx="5727706" cy="490518"/>
          </a:xfrm>
        </p:spPr>
        <p:txBody>
          <a:bodyPr/>
          <a:lstStyle/>
          <a:p>
            <a:pPr lvl="0"/>
            <a:r>
              <a:rPr lang="ko-KR" altLang="en-US" dirty="0"/>
              <a:t>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64568" y="295276"/>
            <a:ext cx="8534400" cy="51950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sel_machine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음료 선택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\n1.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콜라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\n2.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핫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6\n3.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포카리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"))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1 :   print('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콜라 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2 : print('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핫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6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== 3 : print('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포카리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등장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else :  print('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만들어 드세요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^^')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if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&gt;=1 and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&lt;=3: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    print("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맛있게 드세요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^^")</a:t>
            </a:r>
          </a:p>
          <a:p>
            <a:pPr marL="0" indent="0">
              <a:buNone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sel_machine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예제1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5892" y="764704"/>
            <a:ext cx="9520108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():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result=0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su1,op,su2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:")),input("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부호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:"),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result = su1+su2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print(su1,'+',su2,'=',result)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/>
              <a:buChar char="v"/>
              <a:defRPr lang="ko-KR" altLang="en-US"/>
            </a:pP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위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예제를 이용하여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) 연산이 가능한 코드를 제작하라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/>
              <a:buNone/>
              <a:defRPr lang="ko-KR" altLang="en-US"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 2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640632" y="548680"/>
            <a:ext cx="8534400" cy="5105400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():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result=0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su1,op,su2 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:")),input("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부호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:"),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if op == '+':result = su1+su2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op == '-':result = su1-su2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op == '*':result = su1*su2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elif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op == '/':result = su1/su2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print(su1,op,su2,'=',result)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5727706" cy="490518"/>
          </a:xfrm>
        </p:spPr>
        <p:txBody>
          <a:bodyPr/>
          <a:lstStyle/>
          <a:p>
            <a:pPr lvl="0"/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8464" y="476672"/>
            <a:ext cx="975817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cal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su1,op,su2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):  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endParaRPr lang="en-US" altLang="ko-KR" sz="20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result=0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result = su1+su2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   print(su1,'+',su2,'=',result)</a:t>
            </a:r>
          </a:p>
          <a:p>
            <a:pPr marL="0" indent="0">
              <a:buNone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ssu1,oop,ssu2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:")),input("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부호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(input("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숫자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:"))</a:t>
            </a:r>
          </a:p>
          <a:p>
            <a:pPr marL="0" indent="0">
              <a:buNone/>
            </a:pP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cal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ssu1,oop,ssu2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인수 </a:t>
            </a:r>
            <a:endParaRPr lang="en-US" altLang="ko-KR" sz="20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0" lv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빨간색 </a:t>
            </a:r>
            <a:r>
              <a:rPr lang="ko-KR" altLang="en-US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바구니</a:t>
            </a:r>
            <a:r>
              <a:rPr lang="en-US" altLang="ko-KR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주인마님</a:t>
            </a:r>
            <a:r>
              <a:rPr lang="en-US" altLang="ko-KR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인수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파란색 바구니</a:t>
            </a:r>
            <a:r>
              <a:rPr lang="en-US" altLang="ko-KR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머슴네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집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의 바구니의 변수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에 복사한다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이 예제에서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인수와  </a:t>
            </a:r>
            <a:r>
              <a:rPr lang="ko-KR" altLang="en-US" sz="20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매개변수의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이름은 같지만 역할은 다르다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lv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엄격하게 다른 변수임을 인식하여야 한다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6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200" b="1" i="0" u="none" strike="noStrike" cap="none" normalizeH="0" baseline="0" dirty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1957</Words>
  <Application>Microsoft Office PowerPoint</Application>
  <PresentationFormat>A4 용지(210x297mm)</PresentationFormat>
  <Paragraphs>359</Paragraphs>
  <Slides>26</Slides>
  <Notes>26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HY헤드라인M</vt:lpstr>
      <vt:lpstr>굴림</vt:lpstr>
      <vt:lpstr>휴먼모음T</vt:lpstr>
      <vt:lpstr>Arial</vt:lpstr>
      <vt:lpstr>Wingdings</vt:lpstr>
      <vt:lpstr>기본 디자인</vt:lpstr>
      <vt:lpstr>python_Programming 함수</vt:lpstr>
      <vt:lpstr>예제</vt:lpstr>
      <vt:lpstr>예제</vt:lpstr>
      <vt:lpstr>예제</vt:lpstr>
      <vt:lpstr>예제</vt:lpstr>
      <vt:lpstr>예제</vt:lpstr>
      <vt:lpstr>예제1</vt:lpstr>
      <vt:lpstr>예제 2</vt:lpstr>
      <vt:lpstr>예제2</vt:lpstr>
      <vt:lpstr>예제</vt:lpstr>
      <vt:lpstr>예제</vt:lpstr>
      <vt:lpstr>예제</vt:lpstr>
      <vt:lpstr>예제</vt:lpstr>
      <vt:lpstr>예제</vt:lpstr>
      <vt:lpstr>변수 (스코핑 룰)</vt:lpstr>
      <vt:lpstr>변수 (스코핑 룰)</vt:lpstr>
      <vt:lpstr>예제</vt:lpstr>
      <vt:lpstr>예제</vt:lpstr>
      <vt:lpstr>예제1</vt:lpstr>
      <vt:lpstr>예제2</vt:lpstr>
      <vt:lpstr>Default Parameter</vt:lpstr>
      <vt:lpstr>예제</vt:lpstr>
      <vt:lpstr>Arbitrary Argument List(가변인자리스트)</vt:lpstr>
      <vt:lpstr>예제</vt:lpstr>
      <vt:lpstr>예제</vt:lpstr>
      <vt:lpstr>예제</vt:lpstr>
    </vt:vector>
  </TitlesOfParts>
  <Company>A3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506-gangsa</cp:lastModifiedBy>
  <cp:revision>3326</cp:revision>
  <dcterms:created xsi:type="dcterms:W3CDTF">2006-12-12T01:37:26Z</dcterms:created>
  <dcterms:modified xsi:type="dcterms:W3CDTF">2018-12-01T07:43:46Z</dcterms:modified>
</cp:coreProperties>
</file>