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319374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07B8AB-A089-4A0E-A76C-1033D0C48D2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77126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44344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8997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3081444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07B8AB-A089-4A0E-A76C-1033D0C48D2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358724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07B8AB-A089-4A0E-A76C-1033D0C48D2F}" type="datetimeFigureOut">
              <a:rPr lang="en-US" smtClean="0"/>
              <a:t>12/8/2021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291003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291925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379955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4505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07B8AB-A089-4A0E-A76C-1033D0C48D2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104447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07B8AB-A089-4A0E-A76C-1033D0C48D2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242719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07B8AB-A089-4A0E-A76C-1033D0C48D2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299271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07B8AB-A089-4A0E-A76C-1033D0C48D2F}"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148783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7B8AB-A089-4A0E-A76C-1033D0C48D2F}"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162044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07B8AB-A089-4A0E-A76C-1033D0C48D2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6817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07B8AB-A089-4A0E-A76C-1033D0C48D2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F6BC97-9BCE-4E8F-9686-FD8EBA8FC364}" type="slidenum">
              <a:rPr lang="en-US" smtClean="0"/>
              <a:t>‹#›</a:t>
            </a:fld>
            <a:endParaRPr lang="en-US"/>
          </a:p>
        </p:txBody>
      </p:sp>
    </p:spTree>
    <p:extLst>
      <p:ext uri="{BB962C8B-B14F-4D97-AF65-F5344CB8AC3E}">
        <p14:creationId xmlns:p14="http://schemas.microsoft.com/office/powerpoint/2010/main" val="258458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07B8AB-A089-4A0E-A76C-1033D0C48D2F}" type="datetimeFigureOut">
              <a:rPr lang="en-US" smtClean="0"/>
              <a:t>12/8/2021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F6BC97-9BCE-4E8F-9686-FD8EBA8FC364}" type="slidenum">
              <a:rPr lang="en-US" smtClean="0"/>
              <a:t>‹#›</a:t>
            </a:fld>
            <a:endParaRPr lang="en-US"/>
          </a:p>
        </p:txBody>
      </p:sp>
    </p:spTree>
    <p:extLst>
      <p:ext uri="{BB962C8B-B14F-4D97-AF65-F5344CB8AC3E}">
        <p14:creationId xmlns:p14="http://schemas.microsoft.com/office/powerpoint/2010/main" val="33977025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hatsapp.com/download/"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514763"/>
            <a:ext cx="9605409" cy="3528291"/>
          </a:xfrm>
        </p:spPr>
        <p:txBody>
          <a:bodyPr/>
          <a:lstStyle/>
          <a:p>
            <a:pPr algn="ctr"/>
            <a:r>
              <a:rPr lang="en-US" dirty="0" smtClean="0"/>
              <a:t/>
            </a:r>
            <a:br>
              <a:rPr lang="en-US" dirty="0" smtClean="0"/>
            </a:br>
            <a:r>
              <a:rPr lang="en-US" dirty="0" smtClean="0">
                <a:solidFill>
                  <a:srgbClr val="FFFF00"/>
                </a:solidFill>
              </a:rPr>
              <a:t>TOPIC</a:t>
            </a:r>
            <a:r>
              <a:rPr lang="en-US" dirty="0" smtClean="0"/>
              <a:t> – </a:t>
            </a:r>
            <a:br>
              <a:rPr lang="en-US" dirty="0" smtClean="0"/>
            </a:br>
            <a:r>
              <a:rPr lang="en-US" dirty="0" smtClean="0">
                <a:solidFill>
                  <a:srgbClr val="FFC000"/>
                </a:solidFill>
              </a:rPr>
              <a:t>How to stay safe on social networking websites </a:t>
            </a:r>
            <a:endParaRPr lang="en-US" dirty="0">
              <a:solidFill>
                <a:srgbClr val="FFC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6674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WHAT META BASICALLY IS ? </a:t>
            </a:r>
            <a:endParaRPr lang="en-IN" dirty="0">
              <a:latin typeface="Algerian" pitchFamily="82" charset="0"/>
            </a:endParaRPr>
          </a:p>
        </p:txBody>
      </p:sp>
      <p:sp>
        <p:nvSpPr>
          <p:cNvPr id="3" name="Content Placeholder 2"/>
          <p:cNvSpPr>
            <a:spLocks noGrp="1"/>
          </p:cNvSpPr>
          <p:nvPr>
            <p:ph idx="1"/>
          </p:nvPr>
        </p:nvSpPr>
        <p:spPr/>
        <p:txBody>
          <a:bodyPr>
            <a:normAutofit/>
          </a:bodyPr>
          <a:lstStyle/>
          <a:p>
            <a:r>
              <a:rPr lang="en-IN" dirty="0" smtClean="0">
                <a:latin typeface="Stencil" pitchFamily="82" charset="0"/>
              </a:rPr>
              <a:t>Meta Platforms, Inc., doing business as Meta and formerly known as Face book, Inc., is a multinational technology conglomerate based in Menlo Park, California. The company is the parent organization of Face book, </a:t>
            </a:r>
            <a:r>
              <a:rPr lang="en-IN" dirty="0" err="1" smtClean="0">
                <a:latin typeface="Stencil" pitchFamily="82" charset="0"/>
              </a:rPr>
              <a:t>Instagram</a:t>
            </a:r>
            <a:r>
              <a:rPr lang="en-IN" dirty="0" smtClean="0">
                <a:latin typeface="Stencil" pitchFamily="82" charset="0"/>
              </a:rPr>
              <a:t>, and </a:t>
            </a:r>
            <a:r>
              <a:rPr lang="en-IN" dirty="0" err="1" smtClean="0">
                <a:latin typeface="Stencil" pitchFamily="82" charset="0"/>
              </a:rPr>
              <a:t>WhatsApp</a:t>
            </a:r>
            <a:r>
              <a:rPr lang="en-IN" dirty="0" smtClean="0">
                <a:latin typeface="Stencil" pitchFamily="82" charset="0"/>
              </a:rPr>
              <a:t>, among other subsidiaries.</a:t>
            </a:r>
            <a:r>
              <a:rPr lang="en-IN" dirty="0" smtClean="0"/>
              <a:t> </a:t>
            </a:r>
            <a:endParaRPr lang="en-IN" dirty="0"/>
          </a:p>
        </p:txBody>
      </p:sp>
    </p:spTree>
    <p:extLst>
      <p:ext uri="{BB962C8B-B14F-4D97-AF65-F5344CB8AC3E}">
        <p14:creationId xmlns:p14="http://schemas.microsoft.com/office/powerpoint/2010/main" val="241066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cyber crimes</a:t>
            </a:r>
            <a:endParaRPr lang="en-IN" dirty="0"/>
          </a:p>
        </p:txBody>
      </p:sp>
      <p:sp>
        <p:nvSpPr>
          <p:cNvPr id="3" name="Content Placeholder 2"/>
          <p:cNvSpPr>
            <a:spLocks noGrp="1"/>
          </p:cNvSpPr>
          <p:nvPr>
            <p:ph idx="1"/>
          </p:nvPr>
        </p:nvSpPr>
        <p:spPr/>
        <p:txBody>
          <a:bodyPr>
            <a:normAutofit/>
          </a:bodyPr>
          <a:lstStyle/>
          <a:p>
            <a:pPr>
              <a:buFont typeface="+mj-lt"/>
              <a:buAutoNum type="arabicPeriod"/>
            </a:pPr>
            <a:r>
              <a:rPr lang="en-IN" sz="2000" dirty="0"/>
              <a:t>Hacking</a:t>
            </a:r>
          </a:p>
          <a:p>
            <a:pPr>
              <a:buFont typeface="+mj-lt"/>
              <a:buAutoNum type="arabicPeriod"/>
            </a:pPr>
            <a:r>
              <a:rPr lang="en-IN" sz="2000" dirty="0"/>
              <a:t>Virus </a:t>
            </a:r>
            <a:r>
              <a:rPr lang="en-IN" sz="2000" dirty="0"/>
              <a:t>dissemination</a:t>
            </a:r>
          </a:p>
          <a:p>
            <a:pPr>
              <a:buFont typeface="+mj-lt"/>
              <a:buAutoNum type="arabicPeriod"/>
            </a:pPr>
            <a:r>
              <a:rPr lang="en-IN" sz="2000" dirty="0"/>
              <a:t>Phishing</a:t>
            </a:r>
          </a:p>
          <a:p>
            <a:pPr>
              <a:buFont typeface="+mj-lt"/>
              <a:buAutoNum type="arabicPeriod"/>
            </a:pPr>
            <a:r>
              <a:rPr lang="en-IN" sz="2000" dirty="0"/>
              <a:t>Email bombing and </a:t>
            </a:r>
            <a:r>
              <a:rPr lang="en-IN" sz="2000" dirty="0"/>
              <a:t>spamming</a:t>
            </a:r>
          </a:p>
          <a:p>
            <a:pPr>
              <a:buFont typeface="+mj-lt"/>
              <a:buAutoNum type="arabicPeriod"/>
            </a:pPr>
            <a:r>
              <a:rPr lang="en-IN" sz="2000" dirty="0"/>
              <a:t>Credit Card Fraud</a:t>
            </a:r>
          </a:p>
        </p:txBody>
      </p:sp>
    </p:spTree>
    <p:extLst>
      <p:ext uri="{BB962C8B-B14F-4D97-AF65-F5344CB8AC3E}">
        <p14:creationId xmlns:p14="http://schemas.microsoft.com/office/powerpoint/2010/main" val="311391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hacking</a:t>
            </a:r>
            <a:endParaRPr lang="en-IN" dirty="0"/>
          </a:p>
        </p:txBody>
      </p:sp>
      <p:sp>
        <p:nvSpPr>
          <p:cNvPr id="3" name="Content Placeholder 2"/>
          <p:cNvSpPr>
            <a:spLocks noGrp="1"/>
          </p:cNvSpPr>
          <p:nvPr>
            <p:ph idx="1"/>
          </p:nvPr>
        </p:nvSpPr>
        <p:spPr/>
        <p:txBody>
          <a:bodyPr>
            <a:normAutofit lnSpcReduction="10000"/>
          </a:bodyPr>
          <a:lstStyle/>
          <a:p>
            <a:pPr>
              <a:buFont typeface="+mj-lt"/>
              <a:buAutoNum type="arabicPeriod"/>
            </a:pPr>
            <a:r>
              <a:rPr lang="en-US" sz="2000" dirty="0"/>
              <a:t>Hacking is identifying and exploiting weaknesses in computer systems and/or computer networks</a:t>
            </a:r>
            <a:r>
              <a:rPr lang="en-US" sz="2000" dirty="0"/>
              <a:t>.</a:t>
            </a:r>
          </a:p>
          <a:p>
            <a:pPr>
              <a:buFont typeface="+mj-lt"/>
              <a:buAutoNum type="arabicPeriod"/>
            </a:pPr>
            <a:r>
              <a:rPr lang="en-US" sz="2000" dirty="0"/>
              <a:t>A</a:t>
            </a:r>
            <a:r>
              <a:rPr lang="en-US" sz="2000" dirty="0"/>
              <a:t> Hacker is a person who finds and exploits the weakness in computer systems and/or networks to gain access. Hackers are usually skilled computer programmers with knowledge of computer security</a:t>
            </a:r>
            <a:r>
              <a:rPr lang="en-US" sz="2000" dirty="0"/>
              <a:t>.</a:t>
            </a:r>
          </a:p>
          <a:p>
            <a:pPr>
              <a:buFont typeface="+mj-lt"/>
              <a:buAutoNum type="arabicPeriod"/>
            </a:pPr>
            <a:r>
              <a:rPr lang="en-US" sz="2000" dirty="0"/>
              <a:t>Ethical Hacking is about improving the security of computer systems and/or computer networks.</a:t>
            </a:r>
          </a:p>
          <a:p>
            <a:r>
              <a:rPr lang="en-US" dirty="0"/>
              <a:t/>
            </a:r>
            <a:br>
              <a:rPr lang="en-US" dirty="0"/>
            </a:br>
            <a:endParaRPr lang="en-US" b="0" dirty="0" smtClean="0"/>
          </a:p>
        </p:txBody>
      </p:sp>
    </p:spTree>
    <p:extLst>
      <p:ext uri="{BB962C8B-B14F-4D97-AF65-F5344CB8AC3E}">
        <p14:creationId xmlns:p14="http://schemas.microsoft.com/office/powerpoint/2010/main" val="208965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Virus dissemination</a:t>
            </a:r>
            <a:br>
              <a:rPr lang="en-IN" dirty="0"/>
            </a:br>
            <a:endParaRPr lang="en-IN" dirty="0"/>
          </a:p>
        </p:txBody>
      </p:sp>
      <p:sp>
        <p:nvSpPr>
          <p:cNvPr id="3" name="Content Placeholder 2"/>
          <p:cNvSpPr>
            <a:spLocks noGrp="1"/>
          </p:cNvSpPr>
          <p:nvPr>
            <p:ph idx="1"/>
          </p:nvPr>
        </p:nvSpPr>
        <p:spPr/>
        <p:txBody>
          <a:bodyPr>
            <a:normAutofit/>
          </a:bodyPr>
          <a:lstStyle/>
          <a:p>
            <a:pPr>
              <a:buFont typeface="+mj-lt"/>
              <a:buAutoNum type="arabicPeriod"/>
            </a:pPr>
            <a:r>
              <a:rPr lang="en-US" sz="2000" dirty="0"/>
              <a:t>Viruses are computer programs that attach themselves to or infect a system or files, and have a tendency to circulate to other computers on a </a:t>
            </a:r>
            <a:r>
              <a:rPr lang="en-US" sz="2000" dirty="0"/>
              <a:t>network</a:t>
            </a:r>
          </a:p>
          <a:p>
            <a:pPr>
              <a:buFont typeface="+mj-lt"/>
              <a:buAutoNum type="arabicPeriod"/>
            </a:pPr>
            <a:r>
              <a:rPr lang="en-US" sz="2000" dirty="0"/>
              <a:t>They disrupt the computer operation and affect the data stored – either by modifying it or by deleting it altogether</a:t>
            </a:r>
            <a:r>
              <a:rPr lang="en-US" sz="2000" dirty="0"/>
              <a:t>.</a:t>
            </a:r>
          </a:p>
          <a:p>
            <a:pPr>
              <a:buFont typeface="+mj-lt"/>
              <a:buAutoNum type="arabicPeriod"/>
            </a:pPr>
            <a:r>
              <a:rPr lang="en-US" sz="2000" dirty="0"/>
              <a:t>Computer viruses usually spread via removable media or the internet.</a:t>
            </a:r>
            <a:endParaRPr lang="en-IN" sz="2000" dirty="0"/>
          </a:p>
        </p:txBody>
      </p:sp>
    </p:spTree>
    <p:extLst>
      <p:ext uri="{BB962C8B-B14F-4D97-AF65-F5344CB8AC3E}">
        <p14:creationId xmlns:p14="http://schemas.microsoft.com/office/powerpoint/2010/main" val="382046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Phishing</a:t>
            </a:r>
            <a:br>
              <a:rPr lang="en-IN" dirty="0"/>
            </a:br>
            <a:endParaRPr lang="en-IN" dirty="0"/>
          </a:p>
        </p:txBody>
      </p:sp>
      <p:sp>
        <p:nvSpPr>
          <p:cNvPr id="3" name="Content Placeholder 2"/>
          <p:cNvSpPr>
            <a:spLocks noGrp="1"/>
          </p:cNvSpPr>
          <p:nvPr>
            <p:ph idx="1"/>
          </p:nvPr>
        </p:nvSpPr>
        <p:spPr/>
        <p:txBody>
          <a:bodyPr/>
          <a:lstStyle/>
          <a:p>
            <a:pPr>
              <a:buFont typeface="+mj-lt"/>
              <a:buAutoNum type="arabicPeriod"/>
            </a:pPr>
            <a:r>
              <a:rPr lang="en-US" sz="2000" dirty="0"/>
              <a:t>This </a:t>
            </a:r>
            <a:r>
              <a:rPr lang="en-US" sz="2000" dirty="0"/>
              <a:t>a technique of extracting confidential information such as credit card numbers and username password combos by masquerading as a legitimate enterprise</a:t>
            </a:r>
            <a:r>
              <a:rPr lang="en-US" sz="2000" dirty="0"/>
              <a:t>.</a:t>
            </a:r>
          </a:p>
          <a:p>
            <a:pPr>
              <a:buFont typeface="+mj-lt"/>
              <a:buAutoNum type="arabicPeriod"/>
            </a:pPr>
            <a:r>
              <a:rPr lang="en-US" sz="2000" dirty="0"/>
              <a:t>If an email requires you to perform non-standard actions, it could indicate that the email is malicious. </a:t>
            </a:r>
            <a:endParaRPr lang="en-US" sz="2000" dirty="0"/>
          </a:p>
          <a:p>
            <a:pPr marL="0" lvl="1" indent="0">
              <a:spcBef>
                <a:spcPts val="800"/>
              </a:spcBef>
              <a:buClrTx/>
              <a:buNone/>
            </a:pPr>
            <a:r>
              <a:rPr lang="en-US" sz="2000" b="1" dirty="0"/>
              <a:t>3.  Generally</a:t>
            </a:r>
            <a:r>
              <a:rPr lang="en-US" sz="2000" b="1" dirty="0"/>
              <a:t>, emails sent by a cybercriminals are masked so they appear to be sent by a business whose services are used by the recipient. </a:t>
            </a:r>
          </a:p>
          <a:p>
            <a:pPr>
              <a:buFont typeface="+mj-lt"/>
              <a:buAutoNum type="arabicPeriod"/>
            </a:pPr>
            <a:endParaRPr lang="en-US" b="0" dirty="0" smtClean="0"/>
          </a:p>
        </p:txBody>
      </p:sp>
    </p:spTree>
    <p:extLst>
      <p:ext uri="{BB962C8B-B14F-4D97-AF65-F5344CB8AC3E}">
        <p14:creationId xmlns:p14="http://schemas.microsoft.com/office/powerpoint/2010/main" val="258289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Email bombing and </a:t>
            </a:r>
            <a:r>
              <a:rPr lang="en-IN" dirty="0" smtClean="0"/>
              <a:t>spamming</a:t>
            </a:r>
            <a:endParaRPr lang="en-IN" dirty="0"/>
          </a:p>
        </p:txBody>
      </p:sp>
      <p:sp>
        <p:nvSpPr>
          <p:cNvPr id="3" name="Content Placeholder 2"/>
          <p:cNvSpPr>
            <a:spLocks noGrp="1"/>
          </p:cNvSpPr>
          <p:nvPr>
            <p:ph idx="1"/>
          </p:nvPr>
        </p:nvSpPr>
        <p:spPr/>
        <p:txBody>
          <a:bodyPr>
            <a:normAutofit/>
          </a:bodyPr>
          <a:lstStyle/>
          <a:p>
            <a:pPr>
              <a:buFont typeface="+mj-lt"/>
              <a:buAutoNum type="arabicPeriod"/>
            </a:pPr>
            <a:r>
              <a:rPr lang="en-US" sz="2000" dirty="0"/>
              <a:t>Email bombing is </a:t>
            </a:r>
            <a:r>
              <a:rPr lang="en-US" sz="2000" dirty="0"/>
              <a:t>characterized </a:t>
            </a:r>
            <a:r>
              <a:rPr lang="en-US" sz="2000" dirty="0"/>
              <a:t>by an abuser sending huge volumes of email to a target address resulting in victim’s email account or mail servers </a:t>
            </a:r>
            <a:r>
              <a:rPr lang="en-US" sz="2000" dirty="0"/>
              <a:t>crashing</a:t>
            </a:r>
          </a:p>
          <a:p>
            <a:pPr>
              <a:buFont typeface="+mj-lt"/>
              <a:buAutoNum type="arabicPeriod"/>
            </a:pPr>
            <a:r>
              <a:rPr lang="en-US" sz="2000" dirty="0"/>
              <a:t>An email bombing is often a distraction used to bury an important email in your inbox and hide it from </a:t>
            </a:r>
            <a:r>
              <a:rPr lang="en-US" sz="2000" dirty="0"/>
              <a:t>you</a:t>
            </a:r>
          </a:p>
          <a:p>
            <a:pPr>
              <a:buFont typeface="+mj-lt"/>
              <a:buAutoNum type="arabicPeriod"/>
            </a:pPr>
            <a:r>
              <a:rPr lang="en-US" sz="2000" dirty="0"/>
              <a:t>If you own a domain, the attacker may be attempting to transfer it away. If an attacker gained access to your bank account or an account on another financial service, they might be trying to hide confirmation emails for financial transactions as well.</a:t>
            </a:r>
            <a:endParaRPr lang="en-IN" sz="2000" dirty="0"/>
          </a:p>
        </p:txBody>
      </p:sp>
    </p:spTree>
    <p:extLst>
      <p:ext uri="{BB962C8B-B14F-4D97-AF65-F5344CB8AC3E}">
        <p14:creationId xmlns:p14="http://schemas.microsoft.com/office/powerpoint/2010/main" val="230125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Credit Card Fraud</a:t>
            </a:r>
          </a:p>
        </p:txBody>
      </p:sp>
      <p:sp>
        <p:nvSpPr>
          <p:cNvPr id="3" name="Content Placeholder 2"/>
          <p:cNvSpPr>
            <a:spLocks noGrp="1"/>
          </p:cNvSpPr>
          <p:nvPr>
            <p:ph idx="1"/>
          </p:nvPr>
        </p:nvSpPr>
        <p:spPr/>
        <p:txBody>
          <a:bodyPr/>
          <a:lstStyle/>
          <a:p>
            <a:pPr>
              <a:buFont typeface="+mj-lt"/>
              <a:buAutoNum type="arabicPeriod"/>
            </a:pPr>
            <a:r>
              <a:rPr lang="en-US" sz="2000" dirty="0"/>
              <a:t>Identity theft occurs when someone steals your identity and pretends to be you to access resources such as credit cards, bank accounts and other benefits in your </a:t>
            </a:r>
            <a:r>
              <a:rPr lang="en-US" sz="2000" dirty="0"/>
              <a:t>name</a:t>
            </a:r>
          </a:p>
          <a:p>
            <a:pPr>
              <a:buFont typeface="+mj-lt"/>
              <a:buAutoNum type="arabicPeriod"/>
            </a:pPr>
            <a:r>
              <a:rPr lang="en-US" sz="2000" dirty="0"/>
              <a:t>The imposter may also use your identity to commit other crimes. </a:t>
            </a:r>
            <a:endParaRPr lang="en-US" sz="2000" dirty="0"/>
          </a:p>
          <a:p>
            <a:pPr>
              <a:buFont typeface="+mj-lt"/>
              <a:buAutoNum type="arabicPeriod"/>
            </a:pPr>
            <a:r>
              <a:rPr lang="en-US" sz="2000" dirty="0"/>
              <a:t>The most common case of credit card fraud is your pre-approved card falling into someone else’s hands.</a:t>
            </a:r>
            <a:endParaRPr lang="en-IN" dirty="0"/>
          </a:p>
        </p:txBody>
      </p:sp>
    </p:spTree>
    <p:extLst>
      <p:ext uri="{BB962C8B-B14F-4D97-AF65-F5344CB8AC3E}">
        <p14:creationId xmlns:p14="http://schemas.microsoft.com/office/powerpoint/2010/main" val="127410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YouTube Logo History: All About YouTube Logo Evolution"/>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67" name="Picture 3"/>
          <p:cNvPicPr>
            <a:picLocks noChangeAspect="1" noChangeArrowheads="1"/>
          </p:cNvPicPr>
          <p:nvPr/>
        </p:nvPicPr>
        <p:blipFill>
          <a:blip r:embed="rId2"/>
          <a:srcRect/>
          <a:stretch>
            <a:fillRect/>
          </a:stretch>
        </p:blipFill>
        <p:spPr bwMode="auto">
          <a:xfrm>
            <a:off x="1524000" y="0"/>
            <a:ext cx="3643306" cy="2786058"/>
          </a:xfrm>
          <a:prstGeom prst="rect">
            <a:avLst/>
          </a:prstGeom>
          <a:noFill/>
          <a:ln w="9525">
            <a:noFill/>
            <a:miter lim="800000"/>
            <a:headEnd/>
            <a:tailEnd/>
          </a:ln>
          <a:effectLst/>
        </p:spPr>
      </p:pic>
      <p:sp>
        <p:nvSpPr>
          <p:cNvPr id="6" name="TextBox 5"/>
          <p:cNvSpPr txBox="1"/>
          <p:nvPr/>
        </p:nvSpPr>
        <p:spPr>
          <a:xfrm>
            <a:off x="4667240" y="500042"/>
            <a:ext cx="5357850" cy="1569660"/>
          </a:xfrm>
          <a:prstGeom prst="rect">
            <a:avLst/>
          </a:prstGeom>
          <a:noFill/>
        </p:spPr>
        <p:txBody>
          <a:bodyPr wrap="square" rtlCol="0">
            <a:spAutoFit/>
          </a:bodyPr>
          <a:lstStyle/>
          <a:p>
            <a:r>
              <a:rPr lang="en-IN" sz="9600" b="1" dirty="0"/>
              <a:t>YouTube</a:t>
            </a:r>
          </a:p>
        </p:txBody>
      </p:sp>
      <p:sp>
        <p:nvSpPr>
          <p:cNvPr id="7" name="TextBox 6"/>
          <p:cNvSpPr txBox="1"/>
          <p:nvPr/>
        </p:nvSpPr>
        <p:spPr>
          <a:xfrm>
            <a:off x="2166910" y="3071810"/>
            <a:ext cx="7715304" cy="3600986"/>
          </a:xfrm>
          <a:prstGeom prst="rect">
            <a:avLst/>
          </a:prstGeom>
          <a:noFill/>
        </p:spPr>
        <p:txBody>
          <a:bodyPr wrap="square" rtlCol="0">
            <a:spAutoFit/>
          </a:bodyPr>
          <a:lstStyle/>
          <a:p>
            <a:pPr fontAlgn="base"/>
            <a:r>
              <a:rPr lang="en-IN" sz="3200" b="1" dirty="0"/>
              <a:t>YouTube is a video sharing service where users can watch, like, share, comment and upload their own videos. </a:t>
            </a:r>
            <a:r>
              <a:rPr lang="en-IN" sz="3200" dirty="0"/>
              <a:t>The video service can be accessed on PCs, laptops, tablets and via mobile phones.</a:t>
            </a:r>
          </a:p>
          <a:p>
            <a:r>
              <a:rPr lang="en-IN" dirty="0"/>
              <a:t/>
            </a:r>
            <a:br>
              <a:rPr lang="en-IN" dirty="0"/>
            </a:br>
            <a:endParaRPr lang="en-IN" dirty="0"/>
          </a:p>
        </p:txBody>
      </p:sp>
    </p:spTree>
    <p:extLst>
      <p:ext uri="{BB962C8B-B14F-4D97-AF65-F5344CB8AC3E}">
        <p14:creationId xmlns:p14="http://schemas.microsoft.com/office/powerpoint/2010/main" val="338978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New YouTube outline-style icons come to web homepage - 9to5Googl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4340" name="Picture 4" descr="New YouTube outline-style icons come to web homepage - 9to5Google"/>
          <p:cNvPicPr>
            <a:picLocks noChangeAspect="1" noChangeArrowheads="1"/>
          </p:cNvPicPr>
          <p:nvPr/>
        </p:nvPicPr>
        <p:blipFill>
          <a:blip r:embed="rId2"/>
          <a:srcRect/>
          <a:stretch>
            <a:fillRect/>
          </a:stretch>
        </p:blipFill>
        <p:spPr bwMode="auto">
          <a:xfrm rot="16200000">
            <a:off x="166702" y="1357298"/>
            <a:ext cx="6858000" cy="4143404"/>
          </a:xfrm>
          <a:prstGeom prst="rect">
            <a:avLst/>
          </a:prstGeom>
          <a:noFill/>
        </p:spPr>
      </p:pic>
      <p:sp>
        <p:nvSpPr>
          <p:cNvPr id="6" name="TextBox 5"/>
          <p:cNvSpPr txBox="1"/>
          <p:nvPr/>
        </p:nvSpPr>
        <p:spPr>
          <a:xfrm>
            <a:off x="5953124" y="642918"/>
            <a:ext cx="4500594" cy="923330"/>
          </a:xfrm>
          <a:prstGeom prst="rect">
            <a:avLst/>
          </a:prstGeom>
          <a:noFill/>
        </p:spPr>
        <p:txBody>
          <a:bodyPr wrap="square" rtlCol="0">
            <a:spAutoFit/>
          </a:bodyPr>
          <a:lstStyle/>
          <a:p>
            <a:r>
              <a:rPr lang="en-IN" sz="5400" b="1" dirty="0"/>
              <a:t>FUNCTIONS</a:t>
            </a:r>
          </a:p>
        </p:txBody>
      </p:sp>
      <p:sp>
        <p:nvSpPr>
          <p:cNvPr id="7" name="TextBox 6"/>
          <p:cNvSpPr txBox="1"/>
          <p:nvPr/>
        </p:nvSpPr>
        <p:spPr>
          <a:xfrm>
            <a:off x="5881686" y="1928803"/>
            <a:ext cx="4572032" cy="5816977"/>
          </a:xfrm>
          <a:prstGeom prst="rect">
            <a:avLst/>
          </a:prstGeom>
          <a:noFill/>
        </p:spPr>
        <p:txBody>
          <a:bodyPr wrap="square" rtlCol="0">
            <a:spAutoFit/>
          </a:bodyPr>
          <a:lstStyle/>
          <a:p>
            <a:pPr fontAlgn="base">
              <a:buFont typeface="Arial" pitchFamily="34" charset="0"/>
              <a:buChar char="•"/>
            </a:pPr>
            <a:r>
              <a:rPr lang="en-IN" sz="2400" b="1" dirty="0">
                <a:solidFill>
                  <a:srgbClr val="FF0000"/>
                </a:solidFill>
              </a:rPr>
              <a:t>Users can search for and watch videos</a:t>
            </a:r>
          </a:p>
          <a:p>
            <a:pPr fontAlgn="base">
              <a:buFont typeface="Arial" pitchFamily="34" charset="0"/>
              <a:buChar char="•"/>
            </a:pPr>
            <a:r>
              <a:rPr lang="en-IN" sz="2400" b="1" dirty="0">
                <a:solidFill>
                  <a:srgbClr val="FF0000"/>
                </a:solidFill>
              </a:rPr>
              <a:t>Create a personal YouTube channel</a:t>
            </a:r>
          </a:p>
          <a:p>
            <a:pPr fontAlgn="base">
              <a:buFont typeface="Arial" pitchFamily="34" charset="0"/>
              <a:buChar char="•"/>
            </a:pPr>
            <a:r>
              <a:rPr lang="en-IN" sz="2400" b="1" dirty="0">
                <a:solidFill>
                  <a:srgbClr val="FF0000"/>
                </a:solidFill>
              </a:rPr>
              <a:t>Upload videos to your channel</a:t>
            </a:r>
          </a:p>
          <a:p>
            <a:pPr fontAlgn="base">
              <a:buFont typeface="Arial" pitchFamily="34" charset="0"/>
              <a:buChar char="•"/>
            </a:pPr>
            <a:r>
              <a:rPr lang="en-IN" sz="2400" b="1" dirty="0">
                <a:solidFill>
                  <a:srgbClr val="FF0000"/>
                </a:solidFill>
              </a:rPr>
              <a:t>Like/Comment/share other YouTube videos</a:t>
            </a:r>
          </a:p>
          <a:p>
            <a:pPr fontAlgn="base">
              <a:buFont typeface="Arial" pitchFamily="34" charset="0"/>
              <a:buChar char="•"/>
            </a:pPr>
            <a:r>
              <a:rPr lang="en-IN" sz="2400" b="1" dirty="0">
                <a:solidFill>
                  <a:srgbClr val="FF0000"/>
                </a:solidFill>
              </a:rPr>
              <a:t>Users can subscribe/follow other     YouTube channels and users</a:t>
            </a:r>
          </a:p>
          <a:p>
            <a:pPr fontAlgn="base">
              <a:buFont typeface="Arial" pitchFamily="34" charset="0"/>
              <a:buChar char="•"/>
            </a:pPr>
            <a:r>
              <a:rPr lang="en-IN" sz="2400" b="1" dirty="0">
                <a:solidFill>
                  <a:srgbClr val="FF0000"/>
                </a:solidFill>
              </a:rPr>
              <a:t>Create playlists to organize videos and group videos together</a:t>
            </a:r>
          </a:p>
          <a:p>
            <a:r>
              <a:rPr lang="en-IN" dirty="0"/>
              <a:t/>
            </a:r>
            <a:br>
              <a:rPr lang="en-IN" dirty="0"/>
            </a:br>
            <a:endParaRPr lang="en-IN" dirty="0"/>
          </a:p>
        </p:txBody>
      </p:sp>
    </p:spTree>
    <p:extLst>
      <p:ext uri="{BB962C8B-B14F-4D97-AF65-F5344CB8AC3E}">
        <p14:creationId xmlns:p14="http://schemas.microsoft.com/office/powerpoint/2010/main" val="387539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WhatsApp logo and symbol, meaning, history, PNG"/>
          <p:cNvPicPr>
            <a:picLocks noChangeAspect="1" noChangeArrowheads="1"/>
          </p:cNvPicPr>
          <p:nvPr/>
        </p:nvPicPr>
        <p:blipFill>
          <a:blip r:embed="rId2" cstate="print"/>
          <a:srcRect/>
          <a:stretch>
            <a:fillRect/>
          </a:stretch>
        </p:blipFill>
        <p:spPr bwMode="auto">
          <a:xfrm>
            <a:off x="1166778" y="0"/>
            <a:ext cx="4643470" cy="2571744"/>
          </a:xfrm>
          <a:prstGeom prst="rect">
            <a:avLst/>
          </a:prstGeom>
          <a:noFill/>
        </p:spPr>
      </p:pic>
      <p:sp>
        <p:nvSpPr>
          <p:cNvPr id="5" name="TextBox 4"/>
          <p:cNvSpPr txBox="1"/>
          <p:nvPr/>
        </p:nvSpPr>
        <p:spPr>
          <a:xfrm>
            <a:off x="4881553" y="571481"/>
            <a:ext cx="6312919" cy="1446550"/>
          </a:xfrm>
          <a:prstGeom prst="rect">
            <a:avLst/>
          </a:prstGeom>
          <a:noFill/>
        </p:spPr>
        <p:txBody>
          <a:bodyPr wrap="square" rtlCol="0">
            <a:spAutoFit/>
          </a:bodyPr>
          <a:lstStyle/>
          <a:p>
            <a:r>
              <a:rPr lang="en-IN" sz="8800" b="1" dirty="0"/>
              <a:t>WhatsApp</a:t>
            </a:r>
          </a:p>
        </p:txBody>
      </p:sp>
      <p:sp>
        <p:nvSpPr>
          <p:cNvPr id="6" name="TextBox 5"/>
          <p:cNvSpPr txBox="1"/>
          <p:nvPr/>
        </p:nvSpPr>
        <p:spPr>
          <a:xfrm>
            <a:off x="2238348" y="2786059"/>
            <a:ext cx="7572428" cy="5078313"/>
          </a:xfrm>
          <a:prstGeom prst="rect">
            <a:avLst/>
          </a:prstGeom>
          <a:noFill/>
        </p:spPr>
        <p:txBody>
          <a:bodyPr wrap="square" rtlCol="0">
            <a:spAutoFit/>
          </a:bodyPr>
          <a:lstStyle/>
          <a:p>
            <a:pPr fontAlgn="base"/>
            <a:r>
              <a:rPr lang="en-IN" sz="2400" dirty="0"/>
              <a:t>WhatsApp is free to download messenger app for smart phones. WhatsApp uses the internet to send messages, images, audio or video. The service is very similar to text messaging services, however, because WhatsApp uses the internet to send messages, the cost of using WhatsApp is significantly less than texting. You can also use Whatsapp on your desktop, simply go to the Whatsapp </a:t>
            </a:r>
            <a:r>
              <a:rPr lang="en-IN" sz="2400" dirty="0">
                <a:hlinkClick r:id="rId3"/>
              </a:rPr>
              <a:t>website</a:t>
            </a:r>
            <a:r>
              <a:rPr lang="en-IN" sz="2400" dirty="0"/>
              <a:t> and download it to Mac or Windows. It is popular with teenagers because of features like group chatting, voice messages and location sharing.</a:t>
            </a:r>
          </a:p>
          <a:p>
            <a:r>
              <a:rPr lang="en-IN" dirty="0"/>
              <a:t/>
            </a:r>
            <a:br>
              <a:rPr lang="en-IN" dirty="0"/>
            </a:br>
            <a:endParaRPr lang="en-IN" dirty="0"/>
          </a:p>
        </p:txBody>
      </p:sp>
    </p:spTree>
    <p:extLst>
      <p:ext uri="{BB962C8B-B14F-4D97-AF65-F5344CB8AC3E}">
        <p14:creationId xmlns:p14="http://schemas.microsoft.com/office/powerpoint/2010/main" val="86250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dirty="0"/>
              <a:t>Social networking sites, like Facebook and Twitter, have become the world’s largest databases of personal information. Not surprisingly, many of these sites have become a haven for identity thieves, con artists, and scammers.</a:t>
            </a:r>
          </a:p>
          <a:p>
            <a:pPr marL="0" indent="0">
              <a:buNone/>
            </a:pPr>
            <a:r>
              <a:rPr lang="en-US" dirty="0"/>
              <a:t/>
            </a:r>
            <a:br>
              <a:rPr lang="en-US" dirty="0"/>
            </a:br>
            <a:endParaRPr lang="en-US" dirty="0"/>
          </a:p>
        </p:txBody>
      </p:sp>
    </p:spTree>
    <p:extLst>
      <p:ext uri="{BB962C8B-B14F-4D97-AF65-F5344CB8AC3E}">
        <p14:creationId xmlns:p14="http://schemas.microsoft.com/office/powerpoint/2010/main" val="249255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www.webwise.ie/wp-content/uploads/2015/01/WhatsApp-header.jpg"/>
          <p:cNvPicPr>
            <a:picLocks noChangeAspect="1" noChangeArrowheads="1"/>
          </p:cNvPicPr>
          <p:nvPr/>
        </p:nvPicPr>
        <p:blipFill>
          <a:blip r:embed="rId2"/>
          <a:srcRect/>
          <a:stretch>
            <a:fillRect/>
          </a:stretch>
        </p:blipFill>
        <p:spPr bwMode="auto">
          <a:xfrm rot="5400000">
            <a:off x="6419743" y="1707260"/>
            <a:ext cx="4709604" cy="2992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1524000" y="785794"/>
            <a:ext cx="5214942" cy="1107996"/>
          </a:xfrm>
          <a:prstGeom prst="rect">
            <a:avLst/>
          </a:prstGeom>
          <a:noFill/>
        </p:spPr>
        <p:txBody>
          <a:bodyPr wrap="square" rtlCol="0">
            <a:spAutoFit/>
          </a:bodyPr>
          <a:lstStyle/>
          <a:p>
            <a:r>
              <a:rPr lang="en-IN" sz="2800" dirty="0">
                <a:solidFill>
                  <a:srgbClr val="00FF00"/>
                </a:solidFill>
              </a:rPr>
              <a:t/>
            </a:r>
            <a:br>
              <a:rPr lang="en-IN" sz="2800" dirty="0">
                <a:solidFill>
                  <a:srgbClr val="00FF00"/>
                </a:solidFill>
              </a:rPr>
            </a:br>
            <a:endParaRPr lang="en-IN" sz="2000" dirty="0">
              <a:solidFill>
                <a:srgbClr val="00FF00"/>
              </a:solidFill>
            </a:endParaRPr>
          </a:p>
          <a:p>
            <a:endParaRPr lang="en-IN" dirty="0"/>
          </a:p>
        </p:txBody>
      </p:sp>
      <p:sp>
        <p:nvSpPr>
          <p:cNvPr id="7" name="TextBox 6"/>
          <p:cNvSpPr txBox="1"/>
          <p:nvPr/>
        </p:nvSpPr>
        <p:spPr>
          <a:xfrm>
            <a:off x="1524000" y="285730"/>
            <a:ext cx="3929058" cy="1015663"/>
          </a:xfrm>
          <a:prstGeom prst="rect">
            <a:avLst/>
          </a:prstGeom>
          <a:noFill/>
        </p:spPr>
        <p:txBody>
          <a:bodyPr wrap="square" rtlCol="0">
            <a:spAutoFit/>
          </a:bodyPr>
          <a:lstStyle/>
          <a:p>
            <a:r>
              <a:rPr lang="en-IN" sz="6000" b="1" dirty="0"/>
              <a:t>FEATURES </a:t>
            </a:r>
          </a:p>
        </p:txBody>
      </p:sp>
      <p:sp>
        <p:nvSpPr>
          <p:cNvPr id="2" name="Rectangle 1"/>
          <p:cNvSpPr/>
          <p:nvPr/>
        </p:nvSpPr>
        <p:spPr>
          <a:xfrm>
            <a:off x="508000" y="3662313"/>
            <a:ext cx="6096000" cy="2308324"/>
          </a:xfrm>
          <a:prstGeom prst="rect">
            <a:avLst/>
          </a:prstGeom>
        </p:spPr>
        <p:txBody>
          <a:bodyPr>
            <a:spAutoFit/>
          </a:bodyPr>
          <a:lstStyle/>
          <a:p>
            <a:r>
              <a:rPr lang="en-IN" dirty="0">
                <a:solidFill>
                  <a:srgbClr val="00FF00"/>
                </a:solidFill>
              </a:rPr>
              <a:t>Users of WhatsApp can share their location in real time over messages. They can also organise lists of contacts so that they can quickly send messages to lots of people in group chats through WhatsApp. Probably the best feature of WhatsApp is that it allows users to keep in touch with people living abroad, without incurring the international charges associated with text messages.</a:t>
            </a:r>
            <a:endParaRPr lang="en-US" dirty="0"/>
          </a:p>
        </p:txBody>
      </p:sp>
    </p:spTree>
    <p:extLst>
      <p:ext uri="{BB962C8B-B14F-4D97-AF65-F5344CB8AC3E}">
        <p14:creationId xmlns:p14="http://schemas.microsoft.com/office/powerpoint/2010/main" val="129303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Digital India - Wikipedia"/>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7412" name="AutoShape 4" descr="Digital India - Wikipedia"/>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415" name="Picture 7" descr="Digital India - Wikipedia"/>
          <p:cNvPicPr>
            <a:picLocks noChangeAspect="1" noChangeArrowheads="1"/>
          </p:cNvPicPr>
          <p:nvPr/>
        </p:nvPicPr>
        <p:blipFill>
          <a:blip r:embed="rId2"/>
          <a:srcRect/>
          <a:stretch>
            <a:fillRect/>
          </a:stretch>
        </p:blipFill>
        <p:spPr bwMode="auto">
          <a:xfrm>
            <a:off x="1772647" y="214291"/>
            <a:ext cx="8681071" cy="6429419"/>
          </a:xfrm>
          <a:prstGeom prst="rect">
            <a:avLst/>
          </a:prstGeom>
          <a:noFill/>
        </p:spPr>
      </p:pic>
    </p:spTree>
    <p:extLst>
      <p:ext uri="{BB962C8B-B14F-4D97-AF65-F5344CB8AC3E}">
        <p14:creationId xmlns:p14="http://schemas.microsoft.com/office/powerpoint/2010/main" val="88687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429000"/>
            <a:ext cx="8829676" cy="4071966"/>
          </a:xfrm>
        </p:spPr>
        <p:txBody>
          <a:bodyPr>
            <a:normAutofit/>
          </a:bodyPr>
          <a:lstStyle/>
          <a:p>
            <a:pPr algn="just">
              <a:buNone/>
            </a:pPr>
            <a:r>
              <a:rPr lang="en-IN" b="1" dirty="0"/>
              <a:t>     Digital India</a:t>
            </a:r>
            <a:r>
              <a:rPr lang="en-IN" dirty="0"/>
              <a:t> is a campaign launched by the Government of India in order to ensure the Government's services are made available to citizens electronically by improved online infrastructure and by increasing Internet connectivity or making the country digitally empowered in the field of technology. The initiative includes plans to connect rural areas with high-speed internet  networks. </a:t>
            </a:r>
          </a:p>
          <a:p>
            <a:pPr>
              <a:buNone/>
            </a:pPr>
            <a:r>
              <a:rPr lang="en-IN" dirty="0"/>
              <a:t/>
            </a:r>
            <a:br>
              <a:rPr lang="en-IN" dirty="0"/>
            </a:br>
            <a:endParaRPr lang="en-IN" dirty="0"/>
          </a:p>
        </p:txBody>
      </p:sp>
      <p:pic>
        <p:nvPicPr>
          <p:cNvPr id="18434" name="Picture 2" descr="Digital India comes of age: Under the Modi government it is giving rise to  employment, entrepreneurship and empowerment"/>
          <p:cNvPicPr>
            <a:picLocks noChangeAspect="1" noChangeArrowheads="1"/>
          </p:cNvPicPr>
          <p:nvPr/>
        </p:nvPicPr>
        <p:blipFill>
          <a:blip r:embed="rId2"/>
          <a:srcRect/>
          <a:stretch>
            <a:fillRect/>
          </a:stretch>
        </p:blipFill>
        <p:spPr bwMode="auto">
          <a:xfrm>
            <a:off x="1524000" y="0"/>
            <a:ext cx="4286248" cy="3143248"/>
          </a:xfrm>
          <a:prstGeom prst="rect">
            <a:avLst/>
          </a:prstGeom>
          <a:noFill/>
        </p:spPr>
      </p:pic>
      <p:sp>
        <p:nvSpPr>
          <p:cNvPr id="5" name="TextBox 4"/>
          <p:cNvSpPr txBox="1"/>
          <p:nvPr/>
        </p:nvSpPr>
        <p:spPr>
          <a:xfrm>
            <a:off x="5881686" y="1500174"/>
            <a:ext cx="4572032" cy="1754326"/>
          </a:xfrm>
          <a:prstGeom prst="rect">
            <a:avLst/>
          </a:prstGeom>
          <a:noFill/>
        </p:spPr>
        <p:txBody>
          <a:bodyPr wrap="square" rtlCol="0">
            <a:spAutoFit/>
          </a:bodyPr>
          <a:lstStyle/>
          <a:p>
            <a:r>
              <a:rPr lang="en-IN" sz="5400" b="1" dirty="0">
                <a:solidFill>
                  <a:srgbClr val="FF6600"/>
                </a:solidFill>
              </a:rPr>
              <a:t>DIGI</a:t>
            </a:r>
            <a:r>
              <a:rPr lang="en-IN" sz="5400" b="1" dirty="0"/>
              <a:t>TAL </a:t>
            </a:r>
            <a:r>
              <a:rPr lang="en-IN" sz="5400" b="1" dirty="0">
                <a:solidFill>
                  <a:srgbClr val="92D050"/>
                </a:solidFill>
              </a:rPr>
              <a:t>IND</a:t>
            </a:r>
            <a:r>
              <a:rPr lang="en-IN" sz="5400" b="1" dirty="0"/>
              <a:t>IA</a:t>
            </a:r>
          </a:p>
        </p:txBody>
      </p:sp>
    </p:spTree>
    <p:extLst>
      <p:ext uri="{BB962C8B-B14F-4D97-AF65-F5344CB8AC3E}">
        <p14:creationId xmlns:p14="http://schemas.microsoft.com/office/powerpoint/2010/main" val="2058690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158" y="2571744"/>
            <a:ext cx="8572560" cy="4071966"/>
          </a:xfrm>
          <a:solidFill>
            <a:schemeClr val="tx1"/>
          </a:solidFill>
        </p:spPr>
        <p:txBody>
          <a:bodyPr>
            <a:normAutofit/>
          </a:bodyPr>
          <a:lstStyle/>
          <a:p>
            <a:pPr fontAlgn="base"/>
            <a:r>
              <a:rPr lang="en-IN" dirty="0">
                <a:solidFill>
                  <a:srgbClr val="FF6600"/>
                </a:solidFill>
              </a:rPr>
              <a:t>To empower the country’s population digitally and build a governance model based on the electronic infrastructure.</a:t>
            </a:r>
          </a:p>
          <a:p>
            <a:pPr fontAlgn="base"/>
            <a:r>
              <a:rPr lang="en-IN" dirty="0">
                <a:solidFill>
                  <a:srgbClr val="FF6600"/>
                </a:solidFill>
              </a:rPr>
              <a:t>To facilitate E-governance in the nation to advance the implementation of the programs and policies effectively.</a:t>
            </a:r>
          </a:p>
          <a:p>
            <a:pPr fontAlgn="base"/>
            <a:r>
              <a:rPr lang="en-IN" dirty="0">
                <a:solidFill>
                  <a:schemeClr val="bg1"/>
                </a:solidFill>
              </a:rPr>
              <a:t>To bring citizens closer to government schemes through the use of electronic medium and online mode.</a:t>
            </a:r>
          </a:p>
          <a:p>
            <a:pPr fontAlgn="base"/>
            <a:r>
              <a:rPr lang="en-IN" dirty="0">
                <a:solidFill>
                  <a:srgbClr val="00FF00"/>
                </a:solidFill>
              </a:rPr>
              <a:t>To remove the hassles of off-line delivery of services.</a:t>
            </a:r>
          </a:p>
          <a:p>
            <a:pPr fontAlgn="base"/>
            <a:r>
              <a:rPr lang="en-IN" dirty="0">
                <a:solidFill>
                  <a:srgbClr val="00FF00"/>
                </a:solidFill>
              </a:rPr>
              <a:t>To encourage digital literacy among the masses and build a new India on the pillars of knowledge.</a:t>
            </a:r>
          </a:p>
          <a:p>
            <a:pPr>
              <a:buNone/>
            </a:pPr>
            <a:r>
              <a:rPr lang="en-IN" dirty="0">
                <a:solidFill>
                  <a:srgbClr val="00FF00"/>
                </a:solidFill>
              </a:rPr>
              <a:t/>
            </a:r>
            <a:br>
              <a:rPr lang="en-IN" dirty="0">
                <a:solidFill>
                  <a:srgbClr val="00FF00"/>
                </a:solidFill>
              </a:rPr>
            </a:br>
            <a:endParaRPr lang="en-IN" dirty="0">
              <a:solidFill>
                <a:srgbClr val="00FF00"/>
              </a:solidFill>
            </a:endParaRPr>
          </a:p>
        </p:txBody>
      </p:sp>
      <p:sp>
        <p:nvSpPr>
          <p:cNvPr id="5" name="TextBox 4"/>
          <p:cNvSpPr txBox="1"/>
          <p:nvPr/>
        </p:nvSpPr>
        <p:spPr>
          <a:xfrm>
            <a:off x="822037" y="887394"/>
            <a:ext cx="5259822" cy="1107996"/>
          </a:xfrm>
          <a:prstGeom prst="rect">
            <a:avLst/>
          </a:prstGeom>
          <a:noFill/>
        </p:spPr>
        <p:txBody>
          <a:bodyPr wrap="square" rtlCol="0">
            <a:spAutoFit/>
          </a:bodyPr>
          <a:lstStyle/>
          <a:p>
            <a:r>
              <a:rPr lang="en-IN" sz="6600" b="1" dirty="0"/>
              <a:t>OBJECTIVES</a:t>
            </a:r>
          </a:p>
        </p:txBody>
      </p:sp>
      <p:pic>
        <p:nvPicPr>
          <p:cNvPr id="19460" name="Picture 4" descr="Conceiving Digital India - Express Computer"/>
          <p:cNvPicPr>
            <a:picLocks noChangeAspect="1" noChangeArrowheads="1"/>
          </p:cNvPicPr>
          <p:nvPr/>
        </p:nvPicPr>
        <p:blipFill>
          <a:blip r:embed="rId2"/>
          <a:srcRect/>
          <a:stretch>
            <a:fillRect/>
          </a:stretch>
        </p:blipFill>
        <p:spPr bwMode="auto">
          <a:xfrm>
            <a:off x="6381752" y="0"/>
            <a:ext cx="4286248" cy="2426912"/>
          </a:xfrm>
          <a:prstGeom prst="rect">
            <a:avLst/>
          </a:prstGeom>
          <a:noFill/>
        </p:spPr>
      </p:pic>
    </p:spTree>
    <p:extLst>
      <p:ext uri="{BB962C8B-B14F-4D97-AF65-F5344CB8AC3E}">
        <p14:creationId xmlns:p14="http://schemas.microsoft.com/office/powerpoint/2010/main" val="290185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TEAM MEMBERS NAME </a:t>
            </a:r>
            <a:r>
              <a:rPr lang="en-US" dirty="0" smtClean="0"/>
              <a:t>-</a:t>
            </a:r>
            <a:endParaRPr lang="en-US" dirty="0"/>
          </a:p>
        </p:txBody>
      </p:sp>
      <p:sp>
        <p:nvSpPr>
          <p:cNvPr id="3" name="Content Placeholder 2"/>
          <p:cNvSpPr>
            <a:spLocks noGrp="1"/>
          </p:cNvSpPr>
          <p:nvPr>
            <p:ph idx="1"/>
          </p:nvPr>
        </p:nvSpPr>
        <p:spPr/>
        <p:txBody>
          <a:bodyPr>
            <a:normAutofit/>
          </a:bodyPr>
          <a:lstStyle/>
          <a:p>
            <a:pPr algn="ctr"/>
            <a:r>
              <a:rPr lang="en-US" sz="2800" dirty="0" smtClean="0">
                <a:solidFill>
                  <a:srgbClr val="FFC000"/>
                </a:solidFill>
              </a:rPr>
              <a:t>SARANSH </a:t>
            </a:r>
          </a:p>
          <a:p>
            <a:pPr algn="ctr"/>
            <a:r>
              <a:rPr lang="en-US" sz="2800" dirty="0" smtClean="0">
                <a:solidFill>
                  <a:srgbClr val="FFC000"/>
                </a:solidFill>
              </a:rPr>
              <a:t>SHALIN</a:t>
            </a:r>
          </a:p>
          <a:p>
            <a:pPr algn="ctr"/>
            <a:r>
              <a:rPr lang="en-US" sz="2800" dirty="0" smtClean="0">
                <a:solidFill>
                  <a:srgbClr val="FFC000"/>
                </a:solidFill>
              </a:rPr>
              <a:t>SHIVEN</a:t>
            </a:r>
          </a:p>
          <a:p>
            <a:pPr algn="ctr"/>
            <a:r>
              <a:rPr lang="en-US" sz="2800" dirty="0" smtClean="0">
                <a:solidFill>
                  <a:srgbClr val="FFC000"/>
                </a:solidFill>
              </a:rPr>
              <a:t>SHREYAS</a:t>
            </a:r>
            <a:endParaRPr lang="en-US" sz="2800" dirty="0">
              <a:solidFill>
                <a:srgbClr val="FFC000"/>
              </a:solidFill>
            </a:endParaRPr>
          </a:p>
        </p:txBody>
      </p:sp>
    </p:spTree>
    <p:extLst>
      <p:ext uri="{BB962C8B-B14F-4D97-AF65-F5344CB8AC3E}">
        <p14:creationId xmlns:p14="http://schemas.microsoft.com/office/powerpoint/2010/main" val="327394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solidFill>
                  <a:srgbClr val="00B0F0"/>
                </a:solidFill>
              </a:rPr>
              <a:t>Tips to stay safe on </a:t>
            </a:r>
            <a:r>
              <a:rPr lang="en-US" sz="3200" dirty="0">
                <a:solidFill>
                  <a:srgbClr val="00B0F0"/>
                </a:solidFill>
              </a:rPr>
              <a:t>Social networking </a:t>
            </a:r>
            <a:r>
              <a:rPr lang="en-US" sz="3200" dirty="0" smtClean="0">
                <a:solidFill>
                  <a:srgbClr val="00B0F0"/>
                </a:solidFill>
              </a:rPr>
              <a:t>websites</a:t>
            </a:r>
          </a:p>
          <a:p>
            <a:r>
              <a:rPr lang="en-US" dirty="0"/>
              <a:t>Use a strong password.  The longer it is, the more secure it will be</a:t>
            </a:r>
            <a:r>
              <a:rPr lang="en-US" dirty="0" smtClean="0"/>
              <a:t>.</a:t>
            </a:r>
          </a:p>
          <a:p>
            <a:r>
              <a:rPr lang="en-US" dirty="0"/>
              <a:t>Do not keep the same passwords for multiple accounts.</a:t>
            </a:r>
            <a:endParaRPr lang="en-US" dirty="0" smtClean="0"/>
          </a:p>
          <a:p>
            <a:r>
              <a:rPr lang="en-US" dirty="0"/>
              <a:t>Use a different password for each of your social media </a:t>
            </a:r>
            <a:r>
              <a:rPr lang="en-US" dirty="0" smtClean="0"/>
              <a:t>accounts</a:t>
            </a:r>
          </a:p>
          <a:p>
            <a:r>
              <a:rPr lang="en-US" dirty="0"/>
              <a:t>Keep your firewall security and anti-virus software up-to-date.</a:t>
            </a:r>
          </a:p>
          <a:p>
            <a:r>
              <a:rPr lang="en-US" dirty="0"/>
              <a:t>Become familiar with the privacy policies of the social media channels you use and customize your privacy settings to control who sees what.</a:t>
            </a:r>
          </a:p>
          <a:p>
            <a:pPr marL="0" indent="0">
              <a:buNone/>
            </a:pPr>
            <a:endParaRPr lang="en-US" sz="1700" dirty="0"/>
          </a:p>
          <a:p>
            <a:endParaRPr lang="en-US" dirty="0"/>
          </a:p>
          <a:p>
            <a:endParaRPr lang="en-US" sz="1600" dirty="0">
              <a:solidFill>
                <a:srgbClr val="00B0F0"/>
              </a:solidFill>
            </a:endParaRPr>
          </a:p>
        </p:txBody>
      </p:sp>
    </p:spTree>
    <p:extLst>
      <p:ext uri="{BB962C8B-B14F-4D97-AF65-F5344CB8AC3E}">
        <p14:creationId xmlns:p14="http://schemas.microsoft.com/office/powerpoint/2010/main" val="402285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Avoid giving verification details to the Phone Banking officer while in public </a:t>
            </a:r>
            <a:r>
              <a:rPr lang="en-US" dirty="0" smtClean="0"/>
              <a:t>places</a:t>
            </a:r>
          </a:p>
          <a:p>
            <a:r>
              <a:rPr lang="en-US" dirty="0"/>
              <a:t>Update your computer with latest security patches for your operating </a:t>
            </a:r>
            <a:r>
              <a:rPr lang="en-US" dirty="0" smtClean="0"/>
              <a:t>system</a:t>
            </a:r>
          </a:p>
          <a:p>
            <a:r>
              <a:rPr lang="en-US" dirty="0"/>
              <a:t>Never share your </a:t>
            </a:r>
            <a:r>
              <a:rPr lang="en-US" sz="2000" dirty="0"/>
              <a:t>Credit Card Information </a:t>
            </a:r>
            <a:r>
              <a:rPr lang="en-US" dirty="0"/>
              <a:t>Bank Account </a:t>
            </a:r>
            <a:r>
              <a:rPr lang="en-US" dirty="0" smtClean="0"/>
              <a:t>Number</a:t>
            </a:r>
          </a:p>
          <a:p>
            <a:r>
              <a:rPr lang="en-US" dirty="0"/>
              <a:t>Do not enter your confidential account information such as Credit Card Numbers, Expiry Date, CVV values, etc. on any pop-up windows</a:t>
            </a:r>
          </a:p>
          <a:p>
            <a:endParaRPr lang="en-US" dirty="0"/>
          </a:p>
        </p:txBody>
      </p:sp>
    </p:spTree>
    <p:extLst>
      <p:ext uri="{BB962C8B-B14F-4D97-AF65-F5344CB8AC3E}">
        <p14:creationId xmlns:p14="http://schemas.microsoft.com/office/powerpoint/2010/main" val="177001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16" y="428604"/>
            <a:ext cx="5857884" cy="714380"/>
          </a:xfrm>
        </p:spPr>
        <p:txBody>
          <a:bodyPr>
            <a:noAutofit/>
          </a:bodyPr>
          <a:lstStyle/>
          <a:p>
            <a:r>
              <a:rPr lang="en-IN" sz="5400" dirty="0">
                <a:latin typeface="AR DARLING" pitchFamily="2" charset="0"/>
              </a:rPr>
              <a:t>Blogs </a:t>
            </a:r>
            <a:endParaRPr lang="en-IN" sz="5400" dirty="0">
              <a:latin typeface="AR DARLING" pitchFamily="2" charset="0"/>
            </a:endParaRPr>
          </a:p>
        </p:txBody>
      </p:sp>
      <p:pic>
        <p:nvPicPr>
          <p:cNvPr id="4" name="Content Placeholder 3" descr="blog-word-cloud1.jpg"/>
          <p:cNvPicPr>
            <a:picLocks noGrp="1" noChangeAspect="1"/>
          </p:cNvPicPr>
          <p:nvPr>
            <p:ph idx="1"/>
          </p:nvPr>
        </p:nvPicPr>
        <p:blipFill>
          <a:blip r:embed="rId2" cstate="print"/>
          <a:stretch>
            <a:fillRect/>
          </a:stretch>
        </p:blipFill>
        <p:spPr>
          <a:xfrm>
            <a:off x="2809852" y="1428736"/>
            <a:ext cx="3048000" cy="3023616"/>
          </a:xfrm>
        </p:spPr>
      </p:pic>
      <p:pic>
        <p:nvPicPr>
          <p:cNvPr id="40962" name="Picture 2" descr="Why Your Students Should Blog: 6 Powerful Benefits | Emerging Education  Technologies"/>
          <p:cNvPicPr>
            <a:picLocks noChangeAspect="1" noChangeArrowheads="1"/>
          </p:cNvPicPr>
          <p:nvPr/>
        </p:nvPicPr>
        <p:blipFill>
          <a:blip r:embed="rId3"/>
          <a:srcRect/>
          <a:stretch>
            <a:fillRect/>
          </a:stretch>
        </p:blipFill>
        <p:spPr bwMode="auto">
          <a:xfrm>
            <a:off x="5667372" y="3857629"/>
            <a:ext cx="4500594" cy="2762241"/>
          </a:xfrm>
          <a:prstGeom prst="rect">
            <a:avLst/>
          </a:prstGeom>
          <a:noFill/>
        </p:spPr>
      </p:pic>
      <p:pic>
        <p:nvPicPr>
          <p:cNvPr id="40964" name="Picture 4" descr="Blogs"/>
          <p:cNvPicPr>
            <a:picLocks noChangeAspect="1" noChangeArrowheads="1"/>
          </p:cNvPicPr>
          <p:nvPr/>
        </p:nvPicPr>
        <p:blipFill>
          <a:blip r:embed="rId4"/>
          <a:srcRect/>
          <a:stretch>
            <a:fillRect/>
          </a:stretch>
        </p:blipFill>
        <p:spPr bwMode="auto">
          <a:xfrm>
            <a:off x="6596066" y="1357298"/>
            <a:ext cx="3571900" cy="2143140"/>
          </a:xfrm>
          <a:prstGeom prst="rect">
            <a:avLst/>
          </a:prstGeom>
          <a:noFill/>
        </p:spPr>
      </p:pic>
    </p:spTree>
    <p:extLst>
      <p:ext uri="{BB962C8B-B14F-4D97-AF65-F5344CB8AC3E}">
        <p14:creationId xmlns:p14="http://schemas.microsoft.com/office/powerpoint/2010/main" val="155523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678544"/>
            <a:ext cx="7498080" cy="4036603"/>
          </a:xfrm>
        </p:spPr>
        <p:txBody>
          <a:bodyPr>
            <a:normAutofit fontScale="90000"/>
          </a:bodyPr>
          <a:lstStyle/>
          <a:p>
            <a:r>
              <a:rPr lang="en-IN" dirty="0">
                <a:solidFill>
                  <a:srgbClr val="00B0F0"/>
                </a:solidFill>
              </a:rPr>
              <a:t>A blog (a shortened version of “weblog”) is </a:t>
            </a:r>
            <a:r>
              <a:rPr lang="en-IN" b="1" dirty="0">
                <a:solidFill>
                  <a:srgbClr val="00B0F0"/>
                </a:solidFill>
              </a:rPr>
              <a:t>an online </a:t>
            </a:r>
            <a:r>
              <a:rPr lang="en-IN" i="1" u="sng" dirty="0">
                <a:solidFill>
                  <a:srgbClr val="00B0F0"/>
                </a:solidFill>
              </a:rPr>
              <a:t>journal</a:t>
            </a:r>
            <a:r>
              <a:rPr lang="en-IN" b="1" dirty="0">
                <a:solidFill>
                  <a:srgbClr val="00B0F0"/>
                </a:solidFill>
              </a:rPr>
              <a:t> or informational website</a:t>
            </a:r>
            <a:r>
              <a:rPr lang="en-IN" dirty="0">
                <a:solidFill>
                  <a:srgbClr val="00B0F0"/>
                </a:solidFill>
              </a:rPr>
              <a:t> displaying information in reverse chronological order, with the latest posts appearing first, at the top. It is a platform where a writer or a group of writers share their views on an individual subject.</a:t>
            </a:r>
            <a:endParaRPr lang="en-IN" dirty="0">
              <a:solidFill>
                <a:srgbClr val="00B0F0"/>
              </a:solidFill>
            </a:endParaRPr>
          </a:p>
        </p:txBody>
      </p:sp>
      <p:sp>
        <p:nvSpPr>
          <p:cNvPr id="5" name="Content Placeholder 4"/>
          <p:cNvSpPr>
            <a:spLocks noGrp="1"/>
          </p:cNvSpPr>
          <p:nvPr>
            <p:ph idx="1"/>
          </p:nvPr>
        </p:nvSpPr>
        <p:spPr>
          <a:xfrm>
            <a:off x="1745673" y="840510"/>
            <a:ext cx="8712015" cy="1219200"/>
          </a:xfrm>
        </p:spPr>
        <p:txBody>
          <a:bodyPr>
            <a:normAutofit/>
          </a:bodyPr>
          <a:lstStyle/>
          <a:p>
            <a:r>
              <a:rPr lang="en-IN" sz="5400" dirty="0">
                <a:solidFill>
                  <a:srgbClr val="FFFF00"/>
                </a:solidFill>
                <a:latin typeface="Algerian" pitchFamily="82" charset="0"/>
              </a:rPr>
              <a:t>WHAT IS BLOG</a:t>
            </a:r>
            <a:r>
              <a:rPr lang="en-IN" sz="5400" dirty="0">
                <a:latin typeface="Algerian" pitchFamily="82" charset="0"/>
              </a:rPr>
              <a:t>? </a:t>
            </a:r>
            <a:endParaRPr lang="en-IN" sz="5400" dirty="0">
              <a:latin typeface="Algerian" pitchFamily="82" charset="0"/>
            </a:endParaRPr>
          </a:p>
        </p:txBody>
      </p:sp>
    </p:spTree>
    <p:extLst>
      <p:ext uri="{BB962C8B-B14F-4D97-AF65-F5344CB8AC3E}">
        <p14:creationId xmlns:p14="http://schemas.microsoft.com/office/powerpoint/2010/main" val="81658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285728"/>
            <a:ext cx="4354808" cy="6215106"/>
          </a:xfrm>
        </p:spPr>
        <p:txBody>
          <a:bodyPr>
            <a:normAutofit fontScale="90000"/>
          </a:bodyPr>
          <a:lstStyle/>
          <a:p>
            <a:r>
              <a:rPr lang="en-IN" sz="4400" dirty="0">
                <a:latin typeface="AR DELANEY" pitchFamily="2" charset="0"/>
              </a:rPr>
              <a:t>      TWITTER</a:t>
            </a:r>
            <a:r>
              <a:rPr lang="en-IN" sz="3200" dirty="0"/>
              <a:t/>
            </a:r>
            <a:br>
              <a:rPr lang="en-IN" sz="3200" dirty="0"/>
            </a:br>
            <a:r>
              <a:rPr lang="en-IN" dirty="0"/>
              <a:t>Twitter is an American micro blogging and social networking service on which users post and interact with messages known as "tweets". Registered users can post, like, and re-tweet tweets, but unregistered users can only read those that are publicly available.</a:t>
            </a:r>
            <a:endParaRPr lang="en-IN" dirty="0">
              <a:latin typeface="AR DELANEY" pitchFamily="2" charset="0"/>
            </a:endParaRPr>
          </a:p>
        </p:txBody>
      </p:sp>
      <p:pic>
        <p:nvPicPr>
          <p:cNvPr id="4" name="Content Placeholder 3" descr="download.png"/>
          <p:cNvPicPr>
            <a:picLocks noGrp="1" noChangeAspect="1"/>
          </p:cNvPicPr>
          <p:nvPr>
            <p:ph idx="1"/>
          </p:nvPr>
        </p:nvPicPr>
        <p:blipFill>
          <a:blip r:embed="rId2"/>
          <a:stretch>
            <a:fillRect/>
          </a:stretch>
        </p:blipFill>
        <p:spPr>
          <a:xfrm>
            <a:off x="2809852" y="428604"/>
            <a:ext cx="3071834" cy="2643206"/>
          </a:xfrm>
        </p:spPr>
      </p:pic>
      <p:pic>
        <p:nvPicPr>
          <p:cNvPr id="41986" name="Picture 2" descr="About Twitter | Our logo, brand guidelines, and Tweet tools"/>
          <p:cNvPicPr>
            <a:picLocks noChangeAspect="1" noChangeArrowheads="1"/>
          </p:cNvPicPr>
          <p:nvPr/>
        </p:nvPicPr>
        <p:blipFill>
          <a:blip r:embed="rId3"/>
          <a:srcRect/>
          <a:stretch>
            <a:fillRect/>
          </a:stretch>
        </p:blipFill>
        <p:spPr bwMode="auto">
          <a:xfrm>
            <a:off x="2952728" y="3429000"/>
            <a:ext cx="2714644" cy="3071834"/>
          </a:xfrm>
          <a:prstGeom prst="rect">
            <a:avLst/>
          </a:prstGeom>
          <a:noFill/>
        </p:spPr>
      </p:pic>
    </p:spTree>
    <p:extLst>
      <p:ext uri="{BB962C8B-B14F-4D97-AF65-F5344CB8AC3E}">
        <p14:creationId xmlns:p14="http://schemas.microsoft.com/office/powerpoint/2010/main" val="357263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0" y="274638"/>
            <a:ext cx="5076068" cy="1143000"/>
          </a:xfrm>
        </p:spPr>
        <p:txBody>
          <a:bodyPr/>
          <a:lstStyle/>
          <a:p>
            <a:r>
              <a:rPr lang="en-IN" dirty="0" smtClean="0">
                <a:latin typeface="Stencil" pitchFamily="82" charset="0"/>
              </a:rPr>
              <a:t>META</a:t>
            </a:r>
            <a:endParaRPr lang="en-IN" dirty="0">
              <a:latin typeface="Stencil" pitchFamily="82" charset="0"/>
            </a:endParaRPr>
          </a:p>
        </p:txBody>
      </p:sp>
      <p:sp>
        <p:nvSpPr>
          <p:cNvPr id="44034" name="AutoShape 2" descr="At Facebook, One Million Takedowns Per Day Is Evidence of Failure, Not  Success | Council on Foreign Relation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36" name="AutoShape 4" descr="At Facebook, One Million Takedowns Per Day Is Evidence of Failure, Not  Success | Council on Foreign Relation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38" name="AutoShape 6" descr="At Facebook, One Million Takedowns Per Day Is Evidence of Failure, Not  Success | Council on Foreign Relation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40" name="AutoShape 8" descr="At Facebook, One Million Takedowns Per Day Is Evidence of Failure, Not  Success | Council on Foreign Relation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42" name="AutoShape 10" descr="At Facebook, One Million Takedowns Per Day Is Evidence of Failure, Not  Success | Council on Foreign Relation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44" name="AutoShape 12" descr="Facebook is secretly building a smartwatch and planning to sell it next  year - The Verg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46" name="AutoShape 14" descr="Facebook is secretly building a smartwatch and planning to sell it next  year - The Verg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4048" name="Picture 16" descr="How to use Facebook dark mode on desktop, iPhone and Android apps |  TechRadar"/>
          <p:cNvPicPr>
            <a:picLocks noChangeAspect="1" noChangeArrowheads="1"/>
          </p:cNvPicPr>
          <p:nvPr/>
        </p:nvPicPr>
        <p:blipFill>
          <a:blip r:embed="rId2"/>
          <a:srcRect/>
          <a:stretch>
            <a:fillRect/>
          </a:stretch>
        </p:blipFill>
        <p:spPr bwMode="auto">
          <a:xfrm>
            <a:off x="6953257" y="1500174"/>
            <a:ext cx="2847975" cy="1785950"/>
          </a:xfrm>
          <a:prstGeom prst="rect">
            <a:avLst/>
          </a:prstGeom>
          <a:noFill/>
        </p:spPr>
      </p:pic>
      <p:sp>
        <p:nvSpPr>
          <p:cNvPr id="44050" name="AutoShape 18" descr="Facebook to unveil the metaverse : How to watch Facebook Connect even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52" name="AutoShape 20" descr="Facebook to unveil the metaverse : How to watch Facebook Connect even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54" name="AutoShape 22" descr="Facebook to unveil the metaverse : How to watch Facebook Connect even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1" name="Content Placeholder 20" descr="facebook-is-now-meta-16354800143x2.jpg"/>
          <p:cNvPicPr>
            <a:picLocks noGrp="1" noChangeAspect="1"/>
          </p:cNvPicPr>
          <p:nvPr>
            <p:ph idx="1"/>
          </p:nvPr>
        </p:nvPicPr>
        <p:blipFill>
          <a:blip r:embed="rId3"/>
          <a:stretch>
            <a:fillRect/>
          </a:stretch>
        </p:blipFill>
        <p:spPr>
          <a:xfrm>
            <a:off x="2524100" y="3929066"/>
            <a:ext cx="7200900" cy="2071702"/>
          </a:xfrm>
        </p:spPr>
      </p:pic>
      <p:pic>
        <p:nvPicPr>
          <p:cNvPr id="44056" name="Picture 24" descr="Facebook's 'meta-existential' pivot for survival | TechCrunch"/>
          <p:cNvPicPr>
            <a:picLocks noChangeAspect="1" noChangeArrowheads="1"/>
          </p:cNvPicPr>
          <p:nvPr/>
        </p:nvPicPr>
        <p:blipFill>
          <a:blip r:embed="rId4"/>
          <a:srcRect/>
          <a:stretch>
            <a:fillRect/>
          </a:stretch>
        </p:blipFill>
        <p:spPr bwMode="auto">
          <a:xfrm>
            <a:off x="3167042" y="1857364"/>
            <a:ext cx="3286148" cy="1600200"/>
          </a:xfrm>
          <a:prstGeom prst="rect">
            <a:avLst/>
          </a:prstGeom>
          <a:noFill/>
        </p:spPr>
      </p:pic>
    </p:spTree>
    <p:extLst>
      <p:ext uri="{BB962C8B-B14F-4D97-AF65-F5344CB8AC3E}">
        <p14:creationId xmlns:p14="http://schemas.microsoft.com/office/powerpoint/2010/main" val="386995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066" y="428604"/>
            <a:ext cx="3711866" cy="6286544"/>
          </a:xfrm>
        </p:spPr>
        <p:txBody>
          <a:bodyPr>
            <a:normAutofit fontScale="90000"/>
          </a:bodyPr>
          <a:lstStyle/>
          <a:p>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META</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META </a:t>
            </a:r>
            <a:r>
              <a:rPr lang="en-IN" sz="2700" dirty="0">
                <a:latin typeface="AR DESTINE" pitchFamily="2" charset="0"/>
              </a:rPr>
              <a:t/>
            </a:r>
            <a:br>
              <a:rPr lang="en-IN" sz="2700" dirty="0">
                <a:latin typeface="AR DESTINE" pitchFamily="2" charset="0"/>
              </a:rPr>
            </a:br>
            <a:r>
              <a:rPr lang="en-IN" sz="2700" dirty="0">
                <a:latin typeface="Stencil" pitchFamily="82" charset="0"/>
              </a:rPr>
              <a:t>During a recent live stream event, Mark ZUCER berg announced that Face book has changed its corporate name to "Meta." ... In other words, </a:t>
            </a:r>
            <a:r>
              <a:rPr lang="en-IN" sz="2700" b="1" dirty="0">
                <a:latin typeface="Stencil" pitchFamily="82" charset="0"/>
              </a:rPr>
              <a:t>the Face book social media platform</a:t>
            </a:r>
            <a:r>
              <a:rPr lang="en-IN" sz="2700" dirty="0">
                <a:latin typeface="Stencil" pitchFamily="82" charset="0"/>
              </a:rPr>
              <a:t> is still exactly the same as it was before, and so are the parent company's other products</a:t>
            </a:r>
            <a:br>
              <a:rPr lang="en-IN" sz="2700" dirty="0">
                <a:latin typeface="Stencil" pitchFamily="82" charset="0"/>
              </a:rPr>
            </a:br>
            <a:r>
              <a:rPr lang="en-IN" sz="2700" dirty="0">
                <a:latin typeface="Stencil" pitchFamily="82" charset="0"/>
              </a:rPr>
              <a:t/>
            </a:r>
            <a:br>
              <a:rPr lang="en-IN" sz="2700" dirty="0">
                <a:latin typeface="Stencil" pitchFamily="82" charset="0"/>
              </a:rPr>
            </a:br>
            <a:r>
              <a:rPr lang="en-IN" sz="2700" dirty="0">
                <a:latin typeface="AR DESTINE" pitchFamily="2" charset="0"/>
              </a:rPr>
              <a:t/>
            </a:r>
            <a:br>
              <a:rPr lang="en-IN" sz="27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r>
              <a:rPr lang="en-IN" sz="4800" dirty="0">
                <a:latin typeface="AR DESTINE" pitchFamily="2" charset="0"/>
              </a:rPr>
              <a:t/>
            </a:r>
            <a:br>
              <a:rPr lang="en-IN" sz="4800" dirty="0">
                <a:latin typeface="AR DESTINE" pitchFamily="2" charset="0"/>
              </a:rPr>
            </a:br>
            <a:endParaRPr lang="en-IN" sz="4800" dirty="0">
              <a:latin typeface="AR DESTINE" pitchFamily="2" charset="0"/>
            </a:endParaRPr>
          </a:p>
        </p:txBody>
      </p:sp>
      <p:pic>
        <p:nvPicPr>
          <p:cNvPr id="45058" name="Picture 2" descr="Facebook India's FY21 gross ad revenue soars to Rs 9,326 crore - The  Economic Times"/>
          <p:cNvPicPr>
            <a:picLocks noChangeAspect="1" noChangeArrowheads="1"/>
          </p:cNvPicPr>
          <p:nvPr/>
        </p:nvPicPr>
        <p:blipFill>
          <a:blip r:embed="rId2"/>
          <a:srcRect/>
          <a:stretch>
            <a:fillRect/>
          </a:stretch>
        </p:blipFill>
        <p:spPr bwMode="auto">
          <a:xfrm>
            <a:off x="2738414" y="4643447"/>
            <a:ext cx="3000396" cy="1695451"/>
          </a:xfrm>
          <a:prstGeom prst="rect">
            <a:avLst/>
          </a:prstGeom>
          <a:noFill/>
        </p:spPr>
      </p:pic>
      <p:pic>
        <p:nvPicPr>
          <p:cNvPr id="7" name="Content Placeholder 6" descr="fb-meta.jpg"/>
          <p:cNvPicPr>
            <a:picLocks noGrp="1" noChangeAspect="1"/>
          </p:cNvPicPr>
          <p:nvPr>
            <p:ph idx="1"/>
          </p:nvPr>
        </p:nvPicPr>
        <p:blipFill>
          <a:blip r:embed="rId3"/>
          <a:stretch>
            <a:fillRect/>
          </a:stretch>
        </p:blipFill>
        <p:spPr>
          <a:xfrm>
            <a:off x="2738415" y="1643050"/>
            <a:ext cx="3487741" cy="2500330"/>
          </a:xfrm>
        </p:spPr>
      </p:pic>
    </p:spTree>
    <p:extLst>
      <p:ext uri="{BB962C8B-B14F-4D97-AF65-F5344CB8AC3E}">
        <p14:creationId xmlns:p14="http://schemas.microsoft.com/office/powerpoint/2010/main" val="1821601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1438</TotalTime>
  <Words>772</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 DARLING</vt:lpstr>
      <vt:lpstr>AR DELANEY</vt:lpstr>
      <vt:lpstr>AR DESTINE</vt:lpstr>
      <vt:lpstr>Arial</vt:lpstr>
      <vt:lpstr>Century Gothic</vt:lpstr>
      <vt:lpstr>Stencil</vt:lpstr>
      <vt:lpstr>Wingdings 3</vt:lpstr>
      <vt:lpstr>Ion Boardroom</vt:lpstr>
      <vt:lpstr> TOPIC –  How to stay safe on social networking websites </vt:lpstr>
      <vt:lpstr>PowerPoint Presentation</vt:lpstr>
      <vt:lpstr>PowerPoint Presentation</vt:lpstr>
      <vt:lpstr>PowerPoint Presentation</vt:lpstr>
      <vt:lpstr>Blogs </vt:lpstr>
      <vt:lpstr>A blog (a shortened version of “weblog”) is an online journal or informational website displaying information in reverse chronological order, with the latest posts appearing first, at the top. It is a platform where a writer or a group of writers share their views on an individual subject.</vt:lpstr>
      <vt:lpstr>      TWITTER Twitter is an American micro blogging and social networking service on which users post and interact with messages known as "tweets". Registered users can post, like, and re-tweet tweets, but unregistered users can only read those that are publicly available.</vt:lpstr>
      <vt:lpstr>META</vt:lpstr>
      <vt:lpstr>  META     META  During a recent live stream event, Mark ZUCER berg announced that Face book has changed its corporate name to "Meta." ... In other words, the Face book social media platform is still exactly the same as it was before, and so are the parent company's other products        </vt:lpstr>
      <vt:lpstr>WHAT META BASICALLY IS ? </vt:lpstr>
      <vt:lpstr>Types of cyber crimes</vt:lpstr>
      <vt:lpstr>hacking</vt:lpstr>
      <vt:lpstr>Virus dissemination </vt:lpstr>
      <vt:lpstr>Phishing </vt:lpstr>
      <vt:lpstr>Email bombing and spamming</vt:lpstr>
      <vt:lpstr>Credit Card Fraud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NAME -</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How to stay safe on social networking websites</dc:title>
  <dc:creator>Kuldeep Tyagi</dc:creator>
  <cp:lastModifiedBy>Kuldeep Tyagi</cp:lastModifiedBy>
  <cp:revision>7</cp:revision>
  <dcterms:created xsi:type="dcterms:W3CDTF">2021-12-08T16:33:05Z</dcterms:created>
  <dcterms:modified xsi:type="dcterms:W3CDTF">2021-12-09T16:31:56Z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c1545184-1303-42d8-bc65-6a03a01cf61d</vt:lpwstr>
  </property>
  <property fmtid="{D5CDD505-2E9C-101B-9397-08002B2CF9AE}" pid="3" name="HCLClassification">
    <vt:lpwstr>HCL_Cla5s_C0nf1dent1al</vt:lpwstr>
  </property>
</Properties>
</file>