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021" r:id="rId1"/>
  </p:sldMasterIdLst>
  <p:notesMasterIdLst>
    <p:notesMasterId r:id="rId7"/>
  </p:notesMasterIdLst>
  <p:sldIdLst>
    <p:sldId id="261" r:id="rId2"/>
    <p:sldId id="262" r:id="rId3"/>
    <p:sldId id="263" r:id="rId4"/>
    <p:sldId id="264" r:id="rId5"/>
    <p:sldId id="265" r:id="rId6"/>
  </p:sldIdLst>
  <p:sldSz cx="9144000" cy="5143500" type="screen16x9"/>
  <p:notesSz cx="9144000" cy="6858000"/>
  <p:embeddedFontLst>
    <p:embeddedFont>
      <p:font typeface="Century Gothic" panose="020B0502020202020204" pitchFamily="34" charset="0"/>
      <p:regular r:id="rId8"/>
      <p:bold r:id="rId9"/>
      <p:italic r:id="rId10"/>
      <p:boldItalic r:id="rId11"/>
    </p:embeddedFont>
    <p:embeddedFont>
      <p:font typeface="Wingdings 3" panose="05040102010807070707" pitchFamily="18" charset="2"/>
      <p:regular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3A0798-9444-4FAF-A0DA-8A320EB8CD9E}">
  <a:tblStyle styleId="{6E3A0798-9444-4FAF-A0DA-8A320EB8CD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354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965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2697d6796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42697d6796_0_29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432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2697d6796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42697d6796_0_20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0955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42697d6796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42697d6796_0_30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08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42871d974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42871d9749_1_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7649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320382720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192760372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973522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12729564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422563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416229750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209440680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193074698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44817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055986"/>
            <a:ext cx="6686550" cy="3619432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38267346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274260920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230161904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286923029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324603291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258449024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360503143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424950653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307811"/>
            <a:ext cx="6683765" cy="497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101560"/>
            <a:ext cx="6686550" cy="3581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733516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737544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288465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23" r:id="rId2"/>
    <p:sldLayoutId id="2147484024" r:id="rId3"/>
    <p:sldLayoutId id="2147484025" r:id="rId4"/>
    <p:sldLayoutId id="2147484026" r:id="rId5"/>
    <p:sldLayoutId id="2147484027" r:id="rId6"/>
    <p:sldLayoutId id="2147484028" r:id="rId7"/>
    <p:sldLayoutId id="2147484029" r:id="rId8"/>
    <p:sldLayoutId id="2147484030" r:id="rId9"/>
    <p:sldLayoutId id="2147484031" r:id="rId10"/>
    <p:sldLayoutId id="2147484032" r:id="rId11"/>
    <p:sldLayoutId id="2147484033" r:id="rId12"/>
    <p:sldLayoutId id="2147484034" r:id="rId13"/>
    <p:sldLayoutId id="2147484035" r:id="rId14"/>
    <p:sldLayoutId id="2147484036" r:id="rId15"/>
    <p:sldLayoutId id="2147484037" r:id="rId16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kumimoji="1"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spcFirstLastPara="1" vert="horz" wrap="square" lIns="91425" tIns="91425" rIns="91425" bIns="91425" rtlCol="0" anchor="b" anchorCtr="0">
            <a:normAutofit/>
          </a:bodyPr>
          <a:lstStyle/>
          <a:p>
            <a:pPr lvl="0"/>
            <a:r>
              <a:rPr lang="ja-JP" altLang="en-US" dirty="0"/>
              <a:t>物体運動の</a:t>
            </a:r>
          </a:p>
          <a:p>
            <a:pPr lvl="0"/>
            <a:r>
              <a:rPr lang="ja-JP" altLang="en-US" dirty="0"/>
              <a:t>シミュレーション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spcFirstLastPara="1" vert="horz" wrap="square" lIns="91425" tIns="91425" rIns="91425" bIns="91425" rtlCol="0" anchor="t" anchorCtr="0">
            <a:normAutofit fontScale="92500" lnSpcReduction="20000"/>
          </a:bodyPr>
          <a:lstStyle/>
          <a:p>
            <a:pPr lvl="0"/>
            <a:r>
              <a:rPr lang="ja-JP" altLang="en-US" dirty="0"/>
              <a:t>宇都宮大学　機械システム工学コース</a:t>
            </a:r>
          </a:p>
          <a:p>
            <a:pPr lvl="0"/>
            <a:r>
              <a:rPr lang="ja-JP" altLang="en-US" dirty="0"/>
              <a:t>吉田，山仲</a:t>
            </a:r>
          </a:p>
        </p:txBody>
      </p:sp>
    </p:spTree>
    <p:extLst>
      <p:ext uri="{BB962C8B-B14F-4D97-AF65-F5344CB8AC3E}">
        <p14:creationId xmlns:p14="http://schemas.microsoft.com/office/powerpoint/2010/main" val="7661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1944694" y="468082"/>
            <a:ext cx="6683765" cy="448173"/>
          </a:xfrm>
        </p:spPr>
        <p:txBody>
          <a:bodyPr spcFirstLastPara="1" vert="horz" wrap="square" lIns="91425" tIns="91425" rIns="91425" bIns="91425" rtlCol="0" anchor="t" anchorCtr="0">
            <a:normAutofit fontScale="90000"/>
          </a:bodyPr>
          <a:lstStyle/>
          <a:p>
            <a:pPr lvl="0"/>
            <a:r>
              <a:rPr lang="ja-JP" altLang="en-US" dirty="0"/>
              <a:t>高校生へのメッセージ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idx="1"/>
          </p:nvPr>
        </p:nvSpPr>
        <p:spPr>
          <a:xfrm>
            <a:off x="1941909" y="1055986"/>
            <a:ext cx="6686550" cy="3619432"/>
          </a:xfr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pPr lvl="0">
              <a:lnSpc>
                <a:spcPct val="150000"/>
              </a:lnSpc>
            </a:pPr>
            <a:r>
              <a:rPr lang="ja-JP" altLang="en-US" dirty="0"/>
              <a:t>本講座は，大学２年生向けの講義を，簡単にしたものです．</a:t>
            </a:r>
          </a:p>
          <a:p>
            <a:pPr lvl="0">
              <a:lnSpc>
                <a:spcPct val="150000"/>
              </a:lnSpc>
            </a:pPr>
            <a:r>
              <a:rPr lang="ja-JP" altLang="en-US" dirty="0"/>
              <a:t>それでも，難しく感じて，途方に暮れるかもしれません．</a:t>
            </a:r>
          </a:p>
          <a:p>
            <a:pPr lvl="1">
              <a:lnSpc>
                <a:spcPct val="150000"/>
              </a:lnSpc>
            </a:pPr>
            <a:r>
              <a:rPr lang="ja-JP" altLang="en-US" dirty="0"/>
              <a:t>習ってないのに，できるわけないし・・・</a:t>
            </a:r>
          </a:p>
          <a:p>
            <a:pPr lvl="0">
              <a:lnSpc>
                <a:spcPct val="150000"/>
              </a:lnSpc>
            </a:pPr>
            <a:r>
              <a:rPr lang="ja-JP" altLang="en-US" dirty="0"/>
              <a:t>これは，実は，皆さんだけではありません！</a:t>
            </a:r>
          </a:p>
          <a:p>
            <a:pPr lvl="1">
              <a:lnSpc>
                <a:spcPct val="150000"/>
              </a:lnSpc>
            </a:pPr>
            <a:r>
              <a:rPr lang="ja-JP" altLang="en-US" dirty="0"/>
              <a:t>大学生は卒業研究で，研究者は仕事で，同じ状況になります．</a:t>
            </a:r>
          </a:p>
          <a:p>
            <a:pPr lvl="0">
              <a:lnSpc>
                <a:spcPct val="150000"/>
              </a:lnSpc>
            </a:pPr>
            <a:r>
              <a:rPr lang="ja-JP" altLang="en-US" dirty="0"/>
              <a:t>せっかくなので，体験して，対処法を身につけましょう．</a:t>
            </a:r>
          </a:p>
        </p:txBody>
      </p:sp>
    </p:spTree>
    <p:extLst>
      <p:ext uri="{BB962C8B-B14F-4D97-AF65-F5344CB8AC3E}">
        <p14:creationId xmlns:p14="http://schemas.microsoft.com/office/powerpoint/2010/main" val="1560229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1944694" y="468082"/>
            <a:ext cx="6683765" cy="448173"/>
          </a:xfrm>
        </p:spPr>
        <p:txBody>
          <a:bodyPr spcFirstLastPara="1" vert="horz" wrap="square" lIns="91425" tIns="91425" rIns="91425" bIns="91425" rtlCol="0" anchor="t" anchorCtr="0">
            <a:normAutofit fontScale="90000"/>
          </a:bodyPr>
          <a:lstStyle/>
          <a:p>
            <a:pPr lvl="0"/>
            <a:r>
              <a:rPr lang="ja-JP" altLang="en-US" dirty="0"/>
              <a:t>本日のメニュー</a:t>
            </a:r>
          </a:p>
        </p:txBody>
      </p:sp>
      <p:sp>
        <p:nvSpPr>
          <p:cNvPr id="98" name="Google Shape;98;p15"/>
          <p:cNvSpPr txBox="1">
            <a:spLocks noGrp="1"/>
          </p:cNvSpPr>
          <p:nvPr>
            <p:ph idx="1"/>
          </p:nvPr>
        </p:nvSpPr>
        <p:spPr>
          <a:xfrm>
            <a:off x="1941909" y="1055986"/>
            <a:ext cx="6686550" cy="3619432"/>
          </a:xfr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pPr lvl="0">
              <a:lnSpc>
                <a:spcPct val="150000"/>
              </a:lnSpc>
            </a:pPr>
            <a:r>
              <a:rPr lang="ja-JP" altLang="en-US" dirty="0"/>
              <a:t>プログラミング環境への手引き</a:t>
            </a:r>
          </a:p>
          <a:p>
            <a:pPr lvl="1">
              <a:lnSpc>
                <a:spcPct val="150000"/>
              </a:lnSpc>
            </a:pPr>
            <a:r>
              <a:rPr lang="ja-JP" altLang="en-US" dirty="0"/>
              <a:t>帰ってから，スマホや家の</a:t>
            </a:r>
            <a:r>
              <a:rPr lang="en-US" altLang="ja-JP" dirty="0"/>
              <a:t>PC</a:t>
            </a:r>
            <a:r>
              <a:rPr lang="ja-JP" altLang="en-US" dirty="0"/>
              <a:t>でも実行できます．</a:t>
            </a:r>
          </a:p>
          <a:p>
            <a:pPr lvl="0">
              <a:lnSpc>
                <a:spcPct val="150000"/>
              </a:lnSpc>
            </a:pPr>
            <a:r>
              <a:rPr lang="ja-JP" altLang="en-US" dirty="0"/>
              <a:t>科学技術プログラミング入門</a:t>
            </a:r>
          </a:p>
          <a:p>
            <a:pPr lvl="0">
              <a:lnSpc>
                <a:spcPct val="150000"/>
              </a:lnSpc>
            </a:pPr>
            <a:r>
              <a:rPr lang="ja-JP" altLang="en-US" dirty="0"/>
              <a:t>物体運動のシミュレーション体験</a:t>
            </a:r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414" y="1270539"/>
            <a:ext cx="1057275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C5EF2DB-350C-41F2-9A59-552593532A6E}"/>
              </a:ext>
            </a:extLst>
          </p:cNvPr>
          <p:cNvSpPr txBox="1"/>
          <p:nvPr/>
        </p:nvSpPr>
        <p:spPr>
          <a:xfrm>
            <a:off x="5284788" y="368829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不安な人は，次のスライドへ</a:t>
            </a:r>
          </a:p>
        </p:txBody>
      </p:sp>
    </p:spTree>
    <p:extLst>
      <p:ext uri="{BB962C8B-B14F-4D97-AF65-F5344CB8AC3E}">
        <p14:creationId xmlns:p14="http://schemas.microsoft.com/office/powerpoint/2010/main" val="1163907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1944694" y="468082"/>
            <a:ext cx="6683765" cy="448173"/>
          </a:xfrm>
        </p:spPr>
        <p:txBody>
          <a:bodyPr spcFirstLastPara="1" vert="horz" wrap="square" lIns="91425" tIns="91425" rIns="91425" bIns="91425" rtlCol="0" anchor="t" anchorCtr="0">
            <a:normAutofit fontScale="90000"/>
          </a:bodyPr>
          <a:lstStyle/>
          <a:p>
            <a:pPr lvl="0"/>
            <a:r>
              <a:rPr lang="ja-JP" altLang="en-US" dirty="0"/>
              <a:t>「できないこと」への対処法</a:t>
            </a:r>
            <a:r>
              <a:rPr lang="ja-JP" altLang="en-US" sz="2200" dirty="0"/>
              <a:t>（研究者の経験則）</a:t>
            </a:r>
            <a:endParaRPr lang="ja-JP" altLang="en-US" dirty="0"/>
          </a:p>
        </p:txBody>
      </p:sp>
      <p:sp>
        <p:nvSpPr>
          <p:cNvPr id="106" name="Google Shape;106;p16"/>
          <p:cNvSpPr txBox="1">
            <a:spLocks noGrp="1"/>
          </p:cNvSpPr>
          <p:nvPr>
            <p:ph idx="1"/>
          </p:nvPr>
        </p:nvSpPr>
        <p:spPr>
          <a:xfrm>
            <a:off x="1941909" y="1055986"/>
            <a:ext cx="6686550" cy="3619432"/>
          </a:xfr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lvl="0"/>
            <a:r>
              <a:rPr lang="ja-JP" altLang="en-US" dirty="0"/>
              <a:t>小中高の倫理感を，見直す！　</a:t>
            </a:r>
            <a:r>
              <a:rPr lang="ja-JP" altLang="en-US" sz="1600" dirty="0"/>
              <a:t>∵クリエイティブには不向き</a:t>
            </a:r>
            <a:endParaRPr lang="ja-JP" altLang="en-US" dirty="0"/>
          </a:p>
          <a:p>
            <a:pPr lvl="1"/>
            <a:r>
              <a:rPr lang="ja-JP" altLang="en-US" strike="sngStrike" dirty="0"/>
              <a:t>ものごとには，しっかり準備してから，取り組むべきだ</a:t>
            </a:r>
            <a:r>
              <a:rPr lang="en-US" altLang="ja-JP" dirty="0"/>
              <a:t>	</a:t>
            </a:r>
            <a:r>
              <a:rPr lang="ja-JP" altLang="en-US" dirty="0"/>
              <a:t>←無理</a:t>
            </a:r>
          </a:p>
          <a:p>
            <a:pPr lvl="1"/>
            <a:r>
              <a:rPr lang="ja-JP" altLang="en-US" dirty="0">
                <a:solidFill>
                  <a:srgbClr val="FF0000"/>
                </a:solidFill>
              </a:rPr>
              <a:t>ものごとには，準備不足だろうが，取り組むべきだ！</a:t>
            </a:r>
            <a:r>
              <a:rPr lang="en-US" altLang="ja-JP" dirty="0">
                <a:solidFill>
                  <a:srgbClr val="FF0000"/>
                </a:solidFill>
              </a:rPr>
              <a:t>		</a:t>
            </a:r>
            <a:r>
              <a:rPr lang="ja-JP" altLang="en-US" dirty="0">
                <a:solidFill>
                  <a:srgbClr val="FF0000"/>
                </a:solidFill>
              </a:rPr>
              <a:t>←これ</a:t>
            </a:r>
          </a:p>
          <a:p>
            <a:pPr lvl="0">
              <a:spcBef>
                <a:spcPts val="1200"/>
              </a:spcBef>
            </a:pPr>
            <a:r>
              <a:rPr lang="ja-JP" altLang="en-US" dirty="0"/>
              <a:t>典型的な作業方法：</a:t>
            </a:r>
          </a:p>
          <a:p>
            <a:pPr marL="685800" lvl="1" indent="-342900">
              <a:buFont typeface="+mj-ea"/>
              <a:buAutoNum type="circleNumDbPlain"/>
            </a:pPr>
            <a:r>
              <a:rPr lang="ja-JP" altLang="en-US" dirty="0"/>
              <a:t>ノートを開いておく．できるところまで前進する．</a:t>
            </a:r>
          </a:p>
          <a:p>
            <a:pPr marL="685800" lvl="1" indent="-342900">
              <a:buFont typeface="+mj-ea"/>
              <a:buAutoNum type="circleNumDbPlain"/>
            </a:pPr>
            <a:r>
              <a:rPr lang="ja-JP" altLang="en-US" dirty="0"/>
              <a:t>つまずいたら，</a:t>
            </a:r>
            <a:r>
              <a:rPr lang="ja-JP" altLang="en-US" dirty="0">
                <a:solidFill>
                  <a:srgbClr val="FF0000"/>
                </a:solidFill>
              </a:rPr>
              <a:t>できないことを，ノートに書く </a:t>
            </a:r>
            <a:r>
              <a:rPr lang="en-US" altLang="ja-JP" dirty="0">
                <a:solidFill>
                  <a:srgbClr val="FF0000"/>
                </a:solidFill>
              </a:rPr>
              <a:t>/ </a:t>
            </a:r>
            <a:r>
              <a:rPr lang="ja-JP" altLang="en-US" dirty="0">
                <a:solidFill>
                  <a:srgbClr val="FF0000"/>
                </a:solidFill>
              </a:rPr>
              <a:t>描く</a:t>
            </a:r>
            <a:r>
              <a:rPr lang="ja-JP" altLang="en-US" dirty="0"/>
              <a:t>．</a:t>
            </a:r>
          </a:p>
          <a:p>
            <a:pPr marL="685800" lvl="1" indent="-342900">
              <a:buFont typeface="+mj-ea"/>
              <a:buAutoNum type="circleNumDbPlain"/>
            </a:pPr>
            <a:r>
              <a:rPr lang="ja-JP" altLang="en-US" dirty="0"/>
              <a:t>先生に見せて，手順・方法より，</a:t>
            </a:r>
            <a:r>
              <a:rPr lang="ja-JP" altLang="en-US" dirty="0">
                <a:solidFill>
                  <a:srgbClr val="FF0000"/>
                </a:solidFill>
              </a:rPr>
              <a:t>アイデアを聞く</a:t>
            </a:r>
            <a:r>
              <a:rPr lang="ja-JP" altLang="en-US" dirty="0">
                <a:solidFill>
                  <a:schemeClr val="tx1"/>
                </a:solidFill>
              </a:rPr>
              <a:t>．</a:t>
            </a:r>
            <a:r>
              <a:rPr lang="en-US" altLang="ja-JP" dirty="0">
                <a:solidFill>
                  <a:schemeClr val="tx1"/>
                </a:solidFill>
              </a:rPr>
              <a:t>		</a:t>
            </a:r>
            <a:r>
              <a:rPr lang="ja-JP" altLang="en-US" dirty="0">
                <a:solidFill>
                  <a:srgbClr val="FF0000"/>
                </a:solidFill>
              </a:rPr>
              <a:t>←これ</a:t>
            </a:r>
          </a:p>
          <a:p>
            <a:pPr marL="685800" lvl="1" indent="-342900">
              <a:buFont typeface="+mj-ea"/>
              <a:buAutoNum type="circleNumDbPlain"/>
            </a:pPr>
            <a:r>
              <a:rPr lang="ja-JP" altLang="en-US" dirty="0"/>
              <a:t>ノートを見せ合い，仲間と相談する．解決すれば，前進する．</a:t>
            </a:r>
          </a:p>
          <a:p>
            <a:pPr marL="685800" lvl="1" indent="-342900">
              <a:buFont typeface="+mj-ea"/>
              <a:buAutoNum type="circleNumDbPlain"/>
            </a:pPr>
            <a:r>
              <a:rPr lang="ja-JP" altLang="en-US" dirty="0"/>
              <a:t>それでもダメなら，現状をノートにメモして，先生に相談する．</a:t>
            </a:r>
          </a:p>
        </p:txBody>
      </p:sp>
    </p:spTree>
    <p:extLst>
      <p:ext uri="{BB962C8B-B14F-4D97-AF65-F5344CB8AC3E}">
        <p14:creationId xmlns:p14="http://schemas.microsoft.com/office/powerpoint/2010/main" val="2934315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1944694" y="307811"/>
            <a:ext cx="6683765" cy="497282"/>
          </a:xfrm>
        </p:spPr>
        <p:txBody>
          <a:bodyPr spcFirstLastPara="1" vert="horz" wrap="square" lIns="91425" tIns="91425" rIns="91425" bIns="91425" rtlCol="0" anchor="t" anchorCtr="0">
            <a:normAutofit fontScale="90000"/>
          </a:bodyPr>
          <a:lstStyle/>
          <a:p>
            <a:pPr lvl="0"/>
            <a:r>
              <a:rPr lang="ja-JP" altLang="en-US" dirty="0"/>
              <a:t>中高の部活と，大学の研究室との比較</a:t>
            </a:r>
          </a:p>
        </p:txBody>
      </p:sp>
      <p:graphicFrame>
        <p:nvGraphicFramePr>
          <p:cNvPr id="112" name="Google Shape;112;p17"/>
          <p:cNvGraphicFramePr/>
          <p:nvPr>
            <p:extLst>
              <p:ext uri="{D42A27DB-BD31-4B8C-83A1-F6EECF244321}">
                <p14:modId xmlns:p14="http://schemas.microsoft.com/office/powerpoint/2010/main" val="1630631321"/>
              </p:ext>
            </p:extLst>
          </p:nvPr>
        </p:nvGraphicFramePr>
        <p:xfrm>
          <a:off x="2440275" y="1259137"/>
          <a:ext cx="5692200" cy="262522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600"/>
                        <a:t>中高の部活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600"/>
                        <a:t>大学の研究室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600"/>
                        <a:t>新人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600" dirty="0"/>
                        <a:t>１</a:t>
                      </a:r>
                      <a:r>
                        <a:rPr lang="ja" sz="1600" dirty="0"/>
                        <a:t>年生</a:t>
                      </a: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600" dirty="0"/>
                        <a:t>大学</a:t>
                      </a:r>
                      <a:r>
                        <a:rPr lang="ja-JP" altLang="en-US" sz="1600" dirty="0"/>
                        <a:t>４</a:t>
                      </a:r>
                      <a:r>
                        <a:rPr lang="ja" sz="1600" dirty="0"/>
                        <a:t>年生</a:t>
                      </a:r>
                      <a:r>
                        <a:rPr lang="ja-JP" altLang="en-US" sz="1600" dirty="0"/>
                        <a:t>　</a:t>
                      </a:r>
                      <a:r>
                        <a:rPr lang="ja" sz="1600" dirty="0"/>
                        <a:t>（卒業研究）</a:t>
                      </a: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600" dirty="0"/>
                        <a:t>２</a:t>
                      </a:r>
                      <a:r>
                        <a:rPr lang="ja" sz="1600" dirty="0"/>
                        <a:t>年目</a:t>
                      </a: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600" dirty="0"/>
                        <a:t>２</a:t>
                      </a:r>
                      <a:r>
                        <a:rPr lang="ja" sz="1600" dirty="0"/>
                        <a:t>年生</a:t>
                      </a: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600" dirty="0"/>
                        <a:t>大学院</a:t>
                      </a:r>
                      <a:r>
                        <a:rPr lang="ja-JP" altLang="en-US" sz="1600" dirty="0"/>
                        <a:t>１</a:t>
                      </a:r>
                      <a:r>
                        <a:rPr lang="ja" sz="1600" dirty="0"/>
                        <a:t>年生（修士論文研究）</a:t>
                      </a: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600" dirty="0"/>
                        <a:t>３</a:t>
                      </a:r>
                      <a:r>
                        <a:rPr lang="ja" sz="1600" dirty="0"/>
                        <a:t>年目</a:t>
                      </a: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600" dirty="0"/>
                        <a:t>３</a:t>
                      </a:r>
                      <a:r>
                        <a:rPr lang="ja" sz="1600" dirty="0"/>
                        <a:t>年生</a:t>
                      </a: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600" dirty="0"/>
                        <a:t>大学院</a:t>
                      </a:r>
                      <a:r>
                        <a:rPr lang="ja-JP" altLang="en-US" sz="1600" dirty="0"/>
                        <a:t>２</a:t>
                      </a:r>
                      <a:r>
                        <a:rPr lang="ja" sz="1600" dirty="0"/>
                        <a:t>年生（修士論文研究）</a:t>
                      </a: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600" dirty="0"/>
                        <a:t>OB</a:t>
                      </a:r>
                      <a:r>
                        <a:rPr lang="ja-JP" altLang="en-US" sz="1600" dirty="0"/>
                        <a:t>の凄い人</a:t>
                      </a: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600" dirty="0"/>
                        <a:t>博士課程</a:t>
                      </a: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600" dirty="0"/>
                        <a:t>プロになった人</a:t>
                      </a: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600" dirty="0"/>
                        <a:t>教員</a:t>
                      </a: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147647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129602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</TotalTime>
  <Words>320</Words>
  <Application>Microsoft Office PowerPoint</Application>
  <PresentationFormat>画面に合わせる (16:9)</PresentationFormat>
  <Paragraphs>43</Paragraphs>
  <Slides>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Century Gothic</vt:lpstr>
      <vt:lpstr>Arial</vt:lpstr>
      <vt:lpstr>Wingdings 3</vt:lpstr>
      <vt:lpstr>ウィスプ</vt:lpstr>
      <vt:lpstr>物体運動の シミュレーション</vt:lpstr>
      <vt:lpstr>高校生へのメッセージ</vt:lpstr>
      <vt:lpstr>本日のメニュー</vt:lpstr>
      <vt:lpstr>「できないこと」への対処法（研究者の経験則）</vt:lpstr>
      <vt:lpstr>中高の部活と，大学の研究室との比較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物体運動の シミュレーション</dc:title>
  <cp:lastModifiedBy>吉田 勝俊</cp:lastModifiedBy>
  <cp:revision>16</cp:revision>
  <dcterms:modified xsi:type="dcterms:W3CDTF">2023-07-28T04:44:01Z</dcterms:modified>
</cp:coreProperties>
</file>