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1" r:id="rId1"/>
  </p:sldMasterIdLst>
  <p:notesMasterIdLst>
    <p:notesMasterId r:id="rId7"/>
  </p:notesMasterIdLst>
  <p:handoutMasterIdLst>
    <p:handoutMasterId r:id="rId8"/>
  </p:handout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10234613" cy="70993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3A0798-9444-4FAF-A0DA-8A320EB8CD9E}">
  <a:tblStyle styleId="{6E3A0798-9444-4FAF-A0DA-8A320EB8CD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8976273-865F-4DEE-BAD6-E2714E9AFA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60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ja-JP" altLang="en-US"/>
              <a:t>　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B3D82A-6FF2-4AE8-99D9-C6F567A36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60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2DE2CB9-AE8C-42A2-B14E-7E07BA321F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BAF2EF-6FB2-402D-9DC6-DB5B61D4C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2693"/>
            <a:ext cx="4434999" cy="35660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47C509-0C6A-4F9C-9842-F159FA7F23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2693"/>
            <a:ext cx="4434999" cy="356608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90C489-F093-4908-B506-A46B42234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1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99032" rIns="99032" bIns="9903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96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2697d6796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2697d6796_0_297:notes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32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2697d67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2697d6796_0_202:notes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955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42697d679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42697d6796_0_302:notes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2871d97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2871d9749_1_0:notes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spcFirstLastPara="1" wrap="square" lIns="99032" tIns="99032" rIns="99032" bIns="990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64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0382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2760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9735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27295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22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162297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094406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93074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826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7426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30161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6923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2460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5844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605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424950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307811"/>
            <a:ext cx="6683765" cy="497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101560"/>
            <a:ext cx="6686550" cy="3581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733516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7/22/2025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737544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8846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  <p:sldLayoutId id="2147484034" r:id="rId13"/>
    <p:sldLayoutId id="2147484035" r:id="rId14"/>
    <p:sldLayoutId id="2147484036" r:id="rId15"/>
    <p:sldLayoutId id="2147484037" r:id="rId16"/>
  </p:sldLayoutIdLst>
  <p:hf sldNum="0" hdr="0" ftr="0"/>
  <p:txStyles>
    <p:titleStyle>
      <a:lvl1pPr algn="l" defTabSz="342900" rtl="0" eaLnBrk="1" latinLnBrk="0" hangingPunct="1">
        <a:spcBef>
          <a:spcPct val="0"/>
        </a:spcBef>
        <a:buNone/>
        <a:defRPr kumimoji="1"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pPr lvl="0"/>
            <a:r>
              <a:rPr lang="ja-JP" altLang="en-US" dirty="0"/>
              <a:t>物体運動の</a:t>
            </a:r>
          </a:p>
          <a:p>
            <a:pPr lvl="0"/>
            <a:r>
              <a:rPr lang="ja-JP" altLang="en-US" dirty="0"/>
              <a:t>シミュレーション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spcFirstLastPara="1" vert="horz" wrap="square" lIns="91425" tIns="91425" rIns="91425" bIns="91425" rtlCol="0" anchor="t" anchorCtr="0">
            <a:normAutofit fontScale="92500" lnSpcReduction="20000"/>
          </a:bodyPr>
          <a:lstStyle/>
          <a:p>
            <a:pPr lvl="0"/>
            <a:r>
              <a:rPr lang="ja-JP" altLang="en-US" dirty="0"/>
              <a:t>宇都宮大学　機械システム工学コース</a:t>
            </a:r>
          </a:p>
          <a:p>
            <a:pPr lvl="0"/>
            <a:r>
              <a:rPr lang="ja-JP" altLang="en-US" dirty="0"/>
              <a:t>吉田，山仲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36C2F2-D5E5-4E48-8F7A-D498C7FA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高校生へのメッセージ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852006" cy="3619432"/>
          </a:xfr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ja-JP" altLang="en-US" dirty="0"/>
              <a:t>本講座は，大学２年生向けの講義を，簡単にしたものです．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それでも</a:t>
            </a:r>
            <a:r>
              <a:rPr lang="ja-JP" altLang="en-US"/>
              <a:t>，難しく感じて</a:t>
            </a:r>
            <a:r>
              <a:rPr lang="ja-JP" altLang="en-US" dirty="0"/>
              <a:t>，途方に暮れるかも？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習ってねーのに，できるわけねーし・・・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実はこれは，皆さんだけではありません！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大学生は卒業研究で，研究者は仕事で，同じ状況になります（笑）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せっかくなので，体験して，対処法を身につけましょう．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7AC78E-8765-4F13-BC53-D8417AE1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2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本日のメニュー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ja-JP" altLang="en-US" dirty="0"/>
              <a:t>プログラミング環境への手引き</a:t>
            </a:r>
          </a:p>
          <a:p>
            <a:pPr lvl="1">
              <a:lnSpc>
                <a:spcPct val="150000"/>
              </a:lnSpc>
            </a:pPr>
            <a:r>
              <a:rPr lang="ja-JP" altLang="en-US" dirty="0"/>
              <a:t>帰ってから，スマホや家の</a:t>
            </a:r>
            <a:r>
              <a:rPr lang="en-US" altLang="ja-JP" dirty="0"/>
              <a:t>PC</a:t>
            </a:r>
            <a:r>
              <a:rPr lang="ja-JP" altLang="en-US" dirty="0"/>
              <a:t>でも実行できます．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科学技術プログラミング入門</a:t>
            </a:r>
          </a:p>
          <a:p>
            <a:pPr lvl="0">
              <a:lnSpc>
                <a:spcPct val="150000"/>
              </a:lnSpc>
            </a:pPr>
            <a:r>
              <a:rPr lang="ja-JP" altLang="en-US" dirty="0"/>
              <a:t>物体運動のシミュレーション体験</a:t>
            </a: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5414" y="1270539"/>
            <a:ext cx="105727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5EF2DB-350C-41F2-9A59-552593532A6E}"/>
              </a:ext>
            </a:extLst>
          </p:cNvPr>
          <p:cNvSpPr txBox="1"/>
          <p:nvPr/>
        </p:nvSpPr>
        <p:spPr>
          <a:xfrm>
            <a:off x="5284788" y="368829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不安な人は，次のスライドへ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03B725-099D-4574-95FA-DABE90D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0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1944694" y="468082"/>
            <a:ext cx="6683765" cy="448173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「できないこと」への対処法</a:t>
            </a:r>
            <a:r>
              <a:rPr lang="ja-JP" altLang="en-US" sz="2200" dirty="0"/>
              <a:t>（研究者の経験則）</a:t>
            </a:r>
            <a:endParaRPr lang="ja-JP" altLang="en-US"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idx="1"/>
          </p:nvPr>
        </p:nvSpPr>
        <p:spPr>
          <a:xfrm>
            <a:off x="1941909" y="1055986"/>
            <a:ext cx="6686550" cy="3619432"/>
          </a:xfr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r>
              <a:rPr lang="ja-JP" altLang="en-US" dirty="0"/>
              <a:t>小中高の倫理感を，見直す！　</a:t>
            </a:r>
            <a:r>
              <a:rPr lang="ja-JP" altLang="en-US" sz="1600" dirty="0"/>
              <a:t>∵クリエイティブには不向き</a:t>
            </a:r>
            <a:endParaRPr lang="ja-JP" altLang="en-US" dirty="0"/>
          </a:p>
          <a:p>
            <a:pPr lvl="1"/>
            <a:r>
              <a:rPr lang="ja-JP" altLang="en-US" strike="sngStrike" dirty="0"/>
              <a:t>ものごとには，しっかり準備してから，取り組むべきだ</a:t>
            </a:r>
            <a:r>
              <a:rPr lang="en-US" altLang="ja-JP" dirty="0"/>
              <a:t>	</a:t>
            </a:r>
            <a:r>
              <a:rPr lang="ja-JP" altLang="en-US" dirty="0"/>
              <a:t>←無理</a:t>
            </a:r>
          </a:p>
          <a:p>
            <a:pPr lvl="1"/>
            <a:r>
              <a:rPr lang="ja-JP" altLang="en-US" dirty="0">
                <a:solidFill>
                  <a:srgbClr val="FF0000"/>
                </a:solidFill>
              </a:rPr>
              <a:t>ものごとには，準備不足だろうが，取り組むべきだ！</a:t>
            </a:r>
            <a:r>
              <a:rPr lang="en-US" altLang="ja-JP" dirty="0">
                <a:solidFill>
                  <a:srgbClr val="FF0000"/>
                </a:solidFill>
              </a:rPr>
              <a:t>		</a:t>
            </a:r>
            <a:r>
              <a:rPr lang="ja-JP" altLang="en-US" dirty="0">
                <a:solidFill>
                  <a:srgbClr val="FF0000"/>
                </a:solidFill>
              </a:rPr>
              <a:t>←これ</a:t>
            </a:r>
          </a:p>
          <a:p>
            <a:pPr lvl="0">
              <a:spcBef>
                <a:spcPts val="1200"/>
              </a:spcBef>
            </a:pPr>
            <a:r>
              <a:rPr lang="ja-JP" altLang="en-US" dirty="0"/>
              <a:t>効果的な作業方法：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ノートを開いておく．できるところまで前進する．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つまずいたら，</a:t>
            </a:r>
            <a:r>
              <a:rPr lang="ja-JP" altLang="en-US" dirty="0">
                <a:solidFill>
                  <a:srgbClr val="FF0000"/>
                </a:solidFill>
              </a:rPr>
              <a:t>できないこと</a:t>
            </a:r>
            <a:r>
              <a:rPr lang="ja-JP" altLang="en-US" dirty="0"/>
              <a:t>を，</a:t>
            </a:r>
            <a:r>
              <a:rPr lang="ja-JP" altLang="en-US" dirty="0">
                <a:solidFill>
                  <a:srgbClr val="FF0000"/>
                </a:solidFill>
              </a:rPr>
              <a:t>ノート</a:t>
            </a:r>
            <a:r>
              <a:rPr lang="ja-JP" altLang="en-US" dirty="0"/>
              <a:t>に書く </a:t>
            </a:r>
            <a:r>
              <a:rPr lang="en-US" altLang="ja-JP" dirty="0"/>
              <a:t>/ </a:t>
            </a:r>
            <a:r>
              <a:rPr lang="ja-JP" altLang="en-US" dirty="0"/>
              <a:t>描く．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rgbClr val="FF0000"/>
                </a:solidFill>
              </a:rPr>
              <a:t>←これ</a:t>
            </a:r>
            <a:endParaRPr lang="en-US" altLang="ja-JP" dirty="0">
              <a:solidFill>
                <a:srgbClr val="FF0000"/>
              </a:solidFill>
            </a:endParaRPr>
          </a:p>
          <a:p>
            <a:pPr marL="642937" lvl="2" indent="0">
              <a:buNone/>
            </a:pPr>
            <a:r>
              <a:rPr lang="en-US" altLang="ja-JP" dirty="0"/>
              <a:t>※</a:t>
            </a:r>
            <a:r>
              <a:rPr lang="ja-JP" altLang="en-US" dirty="0"/>
              <a:t>できたことだけ，ノートに書く人が多いが，肝心な情報量ゼロ．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先生に見せて，具体的手順より，</a:t>
            </a:r>
            <a:r>
              <a:rPr lang="ja-JP" altLang="en-US" dirty="0">
                <a:solidFill>
                  <a:srgbClr val="FF0000"/>
                </a:solidFill>
              </a:rPr>
              <a:t>まずアイデアを聞く</a:t>
            </a:r>
            <a:r>
              <a:rPr lang="ja-JP" altLang="en-US" dirty="0">
                <a:solidFill>
                  <a:schemeClr val="tx1"/>
                </a:solidFill>
              </a:rPr>
              <a:t>．</a:t>
            </a: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lang="ja-JP" altLang="en-US" dirty="0">
                <a:solidFill>
                  <a:srgbClr val="FF0000"/>
                </a:solidFill>
              </a:rPr>
              <a:t>←これ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ノートを見せ合い，仲間と相談する．解決すれば，前進する．</a:t>
            </a:r>
          </a:p>
          <a:p>
            <a:pPr marL="685800" lvl="1" indent="-342900">
              <a:buFont typeface="+mj-ea"/>
              <a:buAutoNum type="circleNumDbPlain"/>
            </a:pPr>
            <a:r>
              <a:rPr lang="ja-JP" altLang="en-US" dirty="0"/>
              <a:t>それでもダメなら，現状をノートにメモして，先生に相談する．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928388-212B-4D35-8925-D213234E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1944694" y="307811"/>
            <a:ext cx="6683765" cy="497282"/>
          </a:xfr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 lvl="0"/>
            <a:r>
              <a:rPr lang="ja-JP" altLang="en-US" dirty="0"/>
              <a:t>中高の部活と，大学の研究室との比較</a:t>
            </a:r>
          </a:p>
        </p:txBody>
      </p:sp>
      <p:graphicFrame>
        <p:nvGraphicFramePr>
          <p:cNvPr id="112" name="Google Shape;112;p17"/>
          <p:cNvGraphicFramePr/>
          <p:nvPr>
            <p:extLst>
              <p:ext uri="{D42A27DB-BD31-4B8C-83A1-F6EECF244321}">
                <p14:modId xmlns:p14="http://schemas.microsoft.com/office/powerpoint/2010/main" val="3586075061"/>
              </p:ext>
            </p:extLst>
          </p:nvPr>
        </p:nvGraphicFramePr>
        <p:xfrm>
          <a:off x="2069291" y="1259137"/>
          <a:ext cx="5491491" cy="26252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中高の部活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大学の研究室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/>
                        <a:t>新人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１</a:t>
                      </a:r>
                      <a:r>
                        <a:rPr lang="ja" sz="1600" dirty="0"/>
                        <a:t>年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大学</a:t>
                      </a:r>
                      <a:r>
                        <a:rPr lang="ja-JP" altLang="en-US" sz="1600" dirty="0"/>
                        <a:t>４</a:t>
                      </a:r>
                      <a:r>
                        <a:rPr lang="ja" sz="1600" dirty="0"/>
                        <a:t>年</a:t>
                      </a:r>
                      <a:r>
                        <a:rPr lang="ja-JP" altLang="en-US" sz="1600" dirty="0"/>
                        <a:t>　</a:t>
                      </a:r>
                      <a:r>
                        <a:rPr lang="ja" sz="1600" dirty="0"/>
                        <a:t>（卒業研究）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２</a:t>
                      </a:r>
                      <a:r>
                        <a:rPr lang="ja" sz="1600" dirty="0"/>
                        <a:t>年目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２</a:t>
                      </a:r>
                      <a:r>
                        <a:rPr lang="ja" sz="1600" dirty="0"/>
                        <a:t>年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修士１</a:t>
                      </a:r>
                      <a:r>
                        <a:rPr lang="ja" sz="1600" dirty="0"/>
                        <a:t>年</a:t>
                      </a:r>
                      <a:r>
                        <a:rPr lang="ja-JP" altLang="en-US" sz="1600" dirty="0"/>
                        <a:t>　</a:t>
                      </a:r>
                      <a:r>
                        <a:rPr lang="ja" sz="1600" dirty="0"/>
                        <a:t>（修士論文研究）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３</a:t>
                      </a:r>
                      <a:r>
                        <a:rPr lang="ja" sz="1600" dirty="0"/>
                        <a:t>年目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３</a:t>
                      </a:r>
                      <a:r>
                        <a:rPr lang="ja" sz="1600" dirty="0"/>
                        <a:t>年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修士２</a:t>
                      </a:r>
                      <a:r>
                        <a:rPr lang="ja" sz="1600" dirty="0"/>
                        <a:t>年</a:t>
                      </a:r>
                      <a:r>
                        <a:rPr lang="ja-JP" altLang="en-US" sz="1600" dirty="0"/>
                        <a:t>　</a:t>
                      </a:r>
                      <a:r>
                        <a:rPr lang="ja" sz="1600" dirty="0"/>
                        <a:t>（修士論文研究）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600" dirty="0"/>
                        <a:t>OB</a:t>
                      </a:r>
                      <a:r>
                        <a:rPr lang="ja-JP" altLang="en-US" sz="1600" dirty="0"/>
                        <a:t>の凄い人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600" dirty="0"/>
                        <a:t>博士</a:t>
                      </a:r>
                      <a:r>
                        <a:rPr lang="ja" altLang="en-US" sz="1600" dirty="0"/>
                        <a:t>課程</a:t>
                      </a:r>
                      <a:r>
                        <a:rPr lang="ja-JP" altLang="en-US" sz="1600" dirty="0"/>
                        <a:t>　</a:t>
                      </a:r>
                      <a:r>
                        <a:rPr lang="ja" altLang="en-US" sz="1600" dirty="0"/>
                        <a:t>（</a:t>
                      </a:r>
                      <a:r>
                        <a:rPr lang="ja-JP" altLang="en-US" sz="1600" dirty="0"/>
                        <a:t>博士</a:t>
                      </a:r>
                      <a:r>
                        <a:rPr lang="ja" altLang="en-US" sz="1600" dirty="0"/>
                        <a:t>論文研究）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プロになった人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600" dirty="0"/>
                        <a:t>教員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147647669"/>
                  </a:ext>
                </a:extLst>
              </a:tr>
            </a:tbl>
          </a:graphicData>
        </a:graphic>
      </p:graphicFrame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2A6CE2-E9E1-4257-BEDF-2B6405D1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7/22/2025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12960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355</Words>
  <Application>Microsoft Office PowerPoint</Application>
  <PresentationFormat>画面に合わせる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Arial</vt:lpstr>
      <vt:lpstr>Wingdings 3</vt:lpstr>
      <vt:lpstr>Century Gothic</vt:lpstr>
      <vt:lpstr>Calibri</vt:lpstr>
      <vt:lpstr>ウィスプ</vt:lpstr>
      <vt:lpstr>物体運動の シミュレーション</vt:lpstr>
      <vt:lpstr>高校生へのメッセージ</vt:lpstr>
      <vt:lpstr>本日のメニュー</vt:lpstr>
      <vt:lpstr>「できないこと」への対処法（研究者の経験則）</vt:lpstr>
      <vt:lpstr>中高の部活と，大学の研究室との比較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物体運動の シミュレーション</dc:title>
  <cp:lastModifiedBy>吉田 勝俊</cp:lastModifiedBy>
  <cp:revision>25</cp:revision>
  <cp:lastPrinted>2025-07-22T03:48:41Z</cp:lastPrinted>
  <dcterms:modified xsi:type="dcterms:W3CDTF">2025-07-22T03:49:03Z</dcterms:modified>
</cp:coreProperties>
</file>