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C480DC-FA14-4FA9-B1E4-499D4D248DC8}">
  <a:tblStyle styleId="{22C480DC-FA14-4FA9-B1E4-499D4D248D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697d679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697d679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697d679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2697d679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2871d97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2871d97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697d679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697d679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物体運動の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シミュレーション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宇都宮大学　機械システム工学コース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吉田，山仲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本日のメニュー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プログラミング環境への手引き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クラウド方式なので，帰ってから，スマホや家のPCで実行できます．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科学技術プログラミング入門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物体運動のシミュレーション体験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413" y="1270538"/>
            <a:ext cx="10572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高校生へのメッセージ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本</a:t>
            </a:r>
            <a:r>
              <a:rPr lang="ja"/>
              <a:t>講座の内容は，大学２年生向けの講義を，簡単にしたものです．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それでも恐らく，だいぶ難しく感じて，途方に暮れるかもしれません．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習ってないのに，できるわけないし・・・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これは皆さんだけではありません！　大学生は卒業研究で，プロの研究者は研究活動で，それぞれ，同じ状況に遭遇します．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せっかくなので，体験して，対処法をつかんでいってください．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大学の研究室と中高部活の比較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2083425" y="14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{22C480DC-FA14-4FA9-B1E4-499D4D248DC8}</a:tableStyleId>
              </a:tblPr>
              <a:tblGrid>
                <a:gridCol w="737075"/>
                <a:gridCol w="1357075"/>
                <a:gridCol w="244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中高の部活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大学の研究室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新人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1年生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大学4年生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2年目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2年生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大学院１年生（修士課程）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3年目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3年生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大学院2年生（修士課程）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↓</a:t>
                      </a:r>
                      <a:r>
                        <a:rPr lang="ja" sz="1600"/>
                        <a:t>博士課程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「できないこと」への対処法（研究者の経験則）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小中高の倫理感を，見直す！　∵クリエイティブな仕事には不向き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trike="sngStrike"/>
              <a:t>ものごとには，しっかり準備してから，取り組むべきだ</a:t>
            </a:r>
            <a:r>
              <a:rPr lang="ja"/>
              <a:t>　	←ぶっちゃけ無理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</a:t>
            </a:r>
            <a:r>
              <a:rPr lang="ja">
                <a:solidFill>
                  <a:srgbClr val="FF0000"/>
                </a:solidFill>
              </a:rPr>
              <a:t>ものごとには，準備不足だろうが，取り組むべきだ！		←これ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典型的な作業方法：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作業前に，</a:t>
            </a:r>
            <a:r>
              <a:rPr lang="ja"/>
              <a:t>ノートを開いておく．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できるところまで前進する．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できなくなったら，</a:t>
            </a:r>
            <a:r>
              <a:rPr lang="ja">
                <a:solidFill>
                  <a:srgbClr val="FF0000"/>
                </a:solidFill>
              </a:rPr>
              <a:t>今できないことを，ノートに描く</a:t>
            </a:r>
            <a:r>
              <a:rPr lang="ja"/>
              <a:t>．			</a:t>
            </a:r>
            <a:r>
              <a:rPr lang="ja">
                <a:solidFill>
                  <a:srgbClr val="FF0000"/>
                </a:solidFill>
              </a:rPr>
              <a:t>←できたこと情報は後回し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先生に質問して，</a:t>
            </a:r>
            <a:r>
              <a:rPr lang="ja">
                <a:solidFill>
                  <a:srgbClr val="FF0000"/>
                </a:solidFill>
              </a:rPr>
              <a:t>手順や方法より先に，アイデアを理解する</a:t>
            </a:r>
            <a:r>
              <a:rPr lang="ja"/>
              <a:t>．	</a:t>
            </a:r>
            <a:r>
              <a:rPr lang="ja">
                <a:solidFill>
                  <a:srgbClr val="FF0000"/>
                </a:solidFill>
              </a:rPr>
              <a:t>←これ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ノートを見せながら，</a:t>
            </a:r>
            <a:r>
              <a:rPr lang="ja">
                <a:solidFill>
                  <a:srgbClr val="FF0000"/>
                </a:solidFill>
              </a:rPr>
              <a:t>仲間と</a:t>
            </a:r>
            <a:r>
              <a:rPr lang="ja">
                <a:solidFill>
                  <a:srgbClr val="FF0000"/>
                </a:solidFill>
              </a:rPr>
              <a:t>相談する</a:t>
            </a:r>
            <a:r>
              <a:rPr lang="ja"/>
              <a:t>．解決すれば，先に進む．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それでもダメなら，何がダメかノートに描く．→先生にノートを見せる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