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3"/>
  </p:notesMasterIdLst>
  <p:handoutMasterIdLst>
    <p:handoutMasterId r:id="rId34"/>
  </p:handoutMasterIdLst>
  <p:sldIdLst>
    <p:sldId id="376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2" r:id="rId32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CCFFFF"/>
    <a:srgbClr val="0033CC"/>
    <a:srgbClr val="00CC00"/>
    <a:srgbClr val="800000"/>
    <a:srgbClr val="009900"/>
    <a:srgbClr val="CCECFF"/>
    <a:srgbClr val="99CCFF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782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 dirty="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04935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45947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0762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97236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25629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19041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434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nodeC</a:t>
            </a:r>
            <a:r>
              <a:rPr lang="en-US" dirty="0"/>
              <a:t> = N-&gt;right; (80-&gt;90)</a:t>
            </a:r>
          </a:p>
          <a:p>
            <a:r>
              <a:rPr lang="en-US" dirty="0"/>
              <a:t>N-&gt;right = </a:t>
            </a:r>
            <a:r>
              <a:rPr lang="en-US" dirty="0" err="1"/>
              <a:t>nodeC</a:t>
            </a:r>
            <a:r>
              <a:rPr lang="en-US" dirty="0"/>
              <a:t>-&gt;left; (NULL)</a:t>
            </a:r>
          </a:p>
          <a:p>
            <a:r>
              <a:rPr lang="en-US" dirty="0" err="1"/>
              <a:t>nodeC</a:t>
            </a:r>
            <a:r>
              <a:rPr lang="en-US" dirty="0"/>
              <a:t>-&gt;left = N; (60)</a:t>
            </a:r>
          </a:p>
          <a:p>
            <a:endParaRPr lang="en-US" dirty="0"/>
          </a:p>
          <a:p>
            <a:r>
              <a:rPr lang="en-US" dirty="0" err="1"/>
              <a:t>nodeC</a:t>
            </a:r>
            <a:r>
              <a:rPr lang="en-US" dirty="0"/>
              <a:t> = 60&lt;-80-&gt;90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r>
              <a:rPr lang="en-US" dirty="0" err="1"/>
              <a:t>nodeC</a:t>
            </a:r>
            <a:r>
              <a:rPr lang="en-US" dirty="0"/>
              <a:t>-&gt;right = 90;</a:t>
            </a:r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90439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45898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5356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9A4F-5CE7-4443-B25D-B5AB2799076E}" type="slidenum">
              <a:rPr lang="zh-CN" altLang="en-GB" smtClean="0"/>
              <a:pPr/>
              <a:t>2</a:t>
            </a:fld>
            <a:endParaRPr lang="en-GB" altLang="zh-CN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97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98795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99801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8192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06325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70456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09859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30159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51152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896041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86687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52D6C-C7A2-40C6-9197-E6F6F3660151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72450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546626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C11A3-859B-4DA1-AB7E-8FB61097C294}" type="slidenum">
              <a:rPr lang="zh-CN" altLang="en-GB" smtClean="0"/>
              <a:pPr/>
              <a:t>31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27563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0248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4584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44898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04360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332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1944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652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IT, ISF, FI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2</a:t>
            </a:r>
            <a:r>
              <a:rPr lang="en-US" sz="1200" baseline="0" dirty="0">
                <a:latin typeface="Arial Narrow" pitchFamily="34" charset="0"/>
              </a:rPr>
              <a:t> </a:t>
            </a:r>
            <a:r>
              <a:rPr lang="en-US" sz="1200" dirty="0">
                <a:latin typeface="Arial Narrow" pitchFamily="34" charset="0"/>
              </a:rPr>
              <a:t>(2018/19), Semester 4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Last Update: 27 Nov 2018</a:t>
            </a: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9321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13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Prescribed Module/Elective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IT, ISF, FI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 (2018/19), Semester 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AVL Trees</a:t>
            </a:r>
            <a:endParaRPr kumimoji="1" lang="en-GB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AVL Trees </a:t>
            </a:r>
            <a:r>
              <a:rPr lang="en-US" altLang="zh-CN" sz="3200" b="0" i="1" dirty="0">
                <a:ea typeface="宋体" charset="-122"/>
              </a:rPr>
              <a:t>- Example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915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1819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5486400"/>
            <a:ext cx="8153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i="1" dirty="0">
                <a:solidFill>
                  <a:srgbClr val="FF0000"/>
                </a:solidFill>
                <a:latin typeface="Arial" charset="0"/>
              </a:rPr>
              <a:t>An AVL tree re-balance itself by “rotating” the nodes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38400" y="1605776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 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1605776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 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86600" y="1605776"/>
            <a:ext cx="1712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Rotate right</a:t>
            </a:r>
          </a:p>
        </p:txBody>
      </p:sp>
    </p:spTree>
    <p:extLst>
      <p:ext uri="{BB962C8B-B14F-4D97-AF65-F5344CB8AC3E}">
        <p14:creationId xmlns:p14="http://schemas.microsoft.com/office/powerpoint/2010/main" val="318956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AVL Trees </a:t>
            </a:r>
            <a:r>
              <a:rPr lang="en-US" altLang="zh-CN" sz="3200" b="0" i="1" dirty="0">
                <a:ea typeface="宋体" charset="-122"/>
              </a:rPr>
              <a:t>- Example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90600"/>
            <a:ext cx="81534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66800" y="990600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 80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0" y="990600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 90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1800" y="990600"/>
            <a:ext cx="1523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Rotate left</a:t>
            </a:r>
          </a:p>
        </p:txBody>
      </p:sp>
    </p:spTree>
    <p:extLst>
      <p:ext uri="{BB962C8B-B14F-4D97-AF65-F5344CB8AC3E}">
        <p14:creationId xmlns:p14="http://schemas.microsoft.com/office/powerpoint/2010/main" val="93790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3. Rotations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915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Types of Rotations</a:t>
            </a:r>
          </a:p>
          <a:p>
            <a:pPr algn="l">
              <a:spcBef>
                <a:spcPts val="0"/>
              </a:spcBef>
            </a:pPr>
            <a:endParaRPr lang="en-US" b="1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marL="355600" indent="-3556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Single rotations</a:t>
            </a:r>
          </a:p>
          <a:p>
            <a:pPr marL="812800" lvl="1" indent="-35560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Left rotation</a:t>
            </a:r>
          </a:p>
          <a:p>
            <a:pPr marL="812800" lvl="1" indent="-35560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Right rotation</a:t>
            </a:r>
          </a:p>
          <a:p>
            <a:pPr marL="812800" lvl="1" indent="-355600" algn="l">
              <a:spcBef>
                <a:spcPts val="0"/>
              </a:spcBef>
            </a:pPr>
            <a:endParaRPr lang="en-US" dirty="0">
              <a:latin typeface="Arial" charset="0"/>
              <a:cs typeface="Arial" charset="0"/>
            </a:endParaRPr>
          </a:p>
          <a:p>
            <a:pPr marL="355600" indent="-3556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Double rotations</a:t>
            </a:r>
          </a:p>
          <a:p>
            <a:pPr marL="812800" lvl="1" indent="-35560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Left-Right rotation</a:t>
            </a:r>
          </a:p>
          <a:p>
            <a:pPr marL="812800" lvl="1" indent="-35560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Right-Left rotation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5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Determining the TYPE of rotations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SG" sz="2000" dirty="0">
                <a:latin typeface="Arial" pitchFamily="34" charset="0"/>
                <a:cs typeface="Arial" pitchFamily="34" charset="0"/>
              </a:rPr>
              <a:t>IF tree is </a:t>
            </a:r>
            <a:r>
              <a:rPr lang="en-SG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right heavy</a:t>
            </a:r>
          </a:p>
          <a:p>
            <a:pPr algn="l">
              <a:spcBef>
                <a:spcPts val="0"/>
              </a:spcBef>
            </a:pPr>
            <a:r>
              <a:rPr lang="en-SG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SG" sz="2000" dirty="0">
                <a:latin typeface="Arial" pitchFamily="34" charset="0"/>
                <a:cs typeface="Arial" pitchFamily="34" charset="0"/>
              </a:rPr>
              <a:t>    IF tree's right </a:t>
            </a:r>
            <a:r>
              <a:rPr lang="en-SG" sz="2000" dirty="0" err="1">
                <a:latin typeface="Arial" pitchFamily="34" charset="0"/>
                <a:cs typeface="Arial" pitchFamily="34" charset="0"/>
              </a:rPr>
              <a:t>subtree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 is </a:t>
            </a:r>
            <a:r>
              <a:rPr lang="en-SG" sz="2000" u="sng" dirty="0">
                <a:latin typeface="Arial" pitchFamily="34" charset="0"/>
                <a:cs typeface="Arial" pitchFamily="34" charset="0"/>
              </a:rPr>
              <a:t>NOT left heavy</a:t>
            </a:r>
          </a:p>
          <a:p>
            <a:pPr algn="l">
              <a:spcBef>
                <a:spcPts val="0"/>
              </a:spcBef>
            </a:pPr>
            <a:r>
              <a:rPr lang="en-SG" sz="2000" dirty="0">
                <a:latin typeface="Arial" pitchFamily="34" charset="0"/>
                <a:cs typeface="Arial" pitchFamily="34" charset="0"/>
              </a:rPr>
              <a:t>         Perform </a:t>
            </a:r>
            <a:r>
              <a:rPr lang="en-SG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Left rotation</a:t>
            </a:r>
            <a:endParaRPr lang="en-SG" sz="2000" dirty="0"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SG" sz="2000" dirty="0">
                <a:latin typeface="Arial" pitchFamily="34" charset="0"/>
                <a:cs typeface="Arial" pitchFamily="34" charset="0"/>
              </a:rPr>
              <a:t>    ELSE</a:t>
            </a:r>
          </a:p>
          <a:p>
            <a:pPr algn="l">
              <a:spcBef>
                <a:spcPts val="0"/>
              </a:spcBef>
            </a:pPr>
            <a:r>
              <a:rPr lang="en-SG" sz="2000" dirty="0">
                <a:latin typeface="Arial" pitchFamily="34" charset="0"/>
                <a:cs typeface="Arial" pitchFamily="34" charset="0"/>
              </a:rPr>
              <a:t>         Perform </a:t>
            </a:r>
            <a:r>
              <a:rPr lang="en-SG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Right-Left rotation</a:t>
            </a:r>
          </a:p>
          <a:p>
            <a:pPr algn="l">
              <a:spcBef>
                <a:spcPts val="0"/>
              </a:spcBef>
            </a:pPr>
            <a:r>
              <a:rPr lang="en-SG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pPr algn="l">
              <a:spcBef>
                <a:spcPts val="0"/>
              </a:spcBef>
            </a:pPr>
            <a:r>
              <a:rPr lang="en-SG" sz="2000" dirty="0">
                <a:latin typeface="Arial" pitchFamily="34" charset="0"/>
                <a:cs typeface="Arial" pitchFamily="34" charset="0"/>
              </a:rPr>
              <a:t>ELSE </a:t>
            </a:r>
          </a:p>
          <a:p>
            <a:pPr algn="l">
              <a:spcBef>
                <a:spcPts val="0"/>
              </a:spcBef>
            </a:pPr>
            <a:r>
              <a:rPr lang="en-SG" sz="2000" dirty="0">
                <a:latin typeface="Arial" pitchFamily="34" charset="0"/>
                <a:cs typeface="Arial" pitchFamily="34" charset="0"/>
              </a:rPr>
              <a:t>IF tree is </a:t>
            </a:r>
            <a:r>
              <a:rPr lang="en-SG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left heavy</a:t>
            </a:r>
          </a:p>
          <a:p>
            <a:pPr algn="l">
              <a:spcBef>
                <a:spcPts val="0"/>
              </a:spcBef>
            </a:pPr>
            <a:r>
              <a:rPr lang="en-SG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SG" sz="2000" dirty="0">
                <a:latin typeface="Arial" pitchFamily="34" charset="0"/>
                <a:cs typeface="Arial" pitchFamily="34" charset="0"/>
              </a:rPr>
              <a:t>    IF tree's left </a:t>
            </a:r>
            <a:r>
              <a:rPr lang="en-SG" sz="2000" dirty="0" err="1">
                <a:latin typeface="Arial" pitchFamily="34" charset="0"/>
                <a:cs typeface="Arial" pitchFamily="34" charset="0"/>
              </a:rPr>
              <a:t>subtree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 is </a:t>
            </a:r>
            <a:r>
              <a:rPr lang="en-SG" sz="2000" u="sng" dirty="0">
                <a:latin typeface="Arial" pitchFamily="34" charset="0"/>
                <a:cs typeface="Arial" pitchFamily="34" charset="0"/>
              </a:rPr>
              <a:t>NOT right heavy</a:t>
            </a:r>
          </a:p>
          <a:p>
            <a:pPr algn="l">
              <a:spcBef>
                <a:spcPts val="0"/>
              </a:spcBef>
            </a:pPr>
            <a:r>
              <a:rPr lang="en-SG" sz="2000" dirty="0">
                <a:latin typeface="Arial" pitchFamily="34" charset="0"/>
                <a:cs typeface="Arial" pitchFamily="34" charset="0"/>
              </a:rPr>
              <a:t>         Perform </a:t>
            </a:r>
            <a:r>
              <a:rPr lang="en-SG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Right rotation</a:t>
            </a:r>
            <a:endParaRPr lang="en-SG" sz="2000" dirty="0"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SG" sz="2000" dirty="0">
                <a:latin typeface="Arial" pitchFamily="34" charset="0"/>
                <a:cs typeface="Arial" pitchFamily="34" charset="0"/>
              </a:rPr>
              <a:t>    ELSE</a:t>
            </a:r>
          </a:p>
          <a:p>
            <a:pPr algn="l">
              <a:spcBef>
                <a:spcPts val="0"/>
              </a:spcBef>
            </a:pPr>
            <a:r>
              <a:rPr lang="en-SG" sz="2000" dirty="0">
                <a:latin typeface="Arial" pitchFamily="34" charset="0"/>
                <a:cs typeface="Arial" pitchFamily="34" charset="0"/>
              </a:rPr>
              <a:t>         Perform </a:t>
            </a:r>
            <a:r>
              <a:rPr lang="en-SG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Left-Right rotation</a:t>
            </a:r>
          </a:p>
          <a:p>
            <a:pPr algn="l">
              <a:spcBef>
                <a:spcPts val="0"/>
              </a:spcBef>
            </a:pPr>
            <a:r>
              <a:rPr lang="en-SG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SG" dirty="0"/>
              <a:t> </a:t>
            </a:r>
          </a:p>
          <a:p>
            <a:pPr marL="266700" lvl="0" indent="-266700" algn="l"/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SG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3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Single Rotations (Left Rotation)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686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600"/>
              </a:spcBef>
            </a:pPr>
            <a:r>
              <a:rPr lang="en-US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LEFT ROTATION</a:t>
            </a:r>
            <a:endParaRPr lang="en-SG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- 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tree is right heavy </a:t>
            </a:r>
            <a:r>
              <a:rPr lang="en-SG" u="sng" dirty="0">
                <a:latin typeface="Arial" pitchFamily="34" charset="0"/>
                <a:cs typeface="Arial" pitchFamily="34" charset="0"/>
              </a:rPr>
              <a:t>AND</a:t>
            </a:r>
          </a:p>
          <a:p>
            <a:pPr algn="l">
              <a:spcBef>
                <a:spcPts val="600"/>
              </a:spcBef>
            </a:pPr>
            <a:r>
              <a:rPr lang="en-SG" dirty="0">
                <a:latin typeface="Arial" pitchFamily="34" charset="0"/>
                <a:cs typeface="Arial" pitchFamily="34" charset="0"/>
              </a:rPr>
              <a:t>- tree's 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right </a:t>
            </a:r>
            <a:r>
              <a:rPr lang="en-S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subtree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is NOT left heavy</a:t>
            </a:r>
          </a:p>
          <a:p>
            <a:pPr marL="266700" lvl="0" indent="-266700" algn="l"/>
            <a:r>
              <a:rPr lang="en-US" dirty="0">
                <a:latin typeface="Arial" pitchFamily="34" charset="0"/>
                <a:cs typeface="Arial" pitchFamily="34" charset="0"/>
              </a:rPr>
              <a:t>e.g.</a:t>
            </a:r>
            <a:endParaRPr lang="en-SG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667000"/>
            <a:ext cx="6324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267200"/>
            <a:ext cx="603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8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Left Rotation </a:t>
            </a:r>
            <a:r>
              <a:rPr lang="en-US" altLang="zh-CN" sz="3200" b="0" i="1" dirty="0">
                <a:ea typeface="宋体" charset="-122"/>
              </a:rPr>
              <a:t>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990600"/>
          <a:ext cx="8534400" cy="4094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rotateLeft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nodeN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</a:p>
                    <a:p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400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right child of </a:t>
                      </a:r>
                      <a:r>
                        <a:rPr lang="en-US" sz="2400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nodeN</a:t>
                      </a:r>
                      <a:endParaRPr lang="en-US" sz="2400" kern="1200" dirty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n-US" sz="2400" kern="1200" dirty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400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nodeN’s</a:t>
                      </a:r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right child to</a:t>
                      </a:r>
                      <a:r>
                        <a:rPr lang="en-US" sz="2400" kern="1200" baseline="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400" kern="1200" baseline="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nodeC’s</a:t>
                      </a:r>
                      <a:r>
                        <a:rPr lang="en-US" sz="2400" kern="1200" baseline="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left child</a:t>
                      </a:r>
                    </a:p>
                    <a:p>
                      <a:endParaRPr lang="en-US" sz="2400" kern="1200" baseline="0" dirty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400" kern="1200" baseline="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400" kern="1200" baseline="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nodeC’s</a:t>
                      </a:r>
                      <a:r>
                        <a:rPr lang="en-US" sz="2400" kern="1200" baseline="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left child to </a:t>
                      </a:r>
                      <a:r>
                        <a:rPr lang="en-US" sz="2400" kern="1200" baseline="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nodeN</a:t>
                      </a:r>
                      <a:endParaRPr lang="en-US" sz="2400" kern="1200" baseline="0" dirty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n-US" sz="2400" kern="1200" baseline="0" dirty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400" kern="1200" baseline="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</a:t>
                      </a:r>
                      <a:r>
                        <a:rPr lang="en-US" sz="2400" kern="1200" baseline="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endParaRPr lang="en-SG" sz="2400" kern="1200" dirty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543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Left Rotation </a:t>
            </a:r>
            <a:r>
              <a:rPr lang="en-US" altLang="zh-CN" sz="3200" b="0" i="1" dirty="0">
                <a:ea typeface="宋体" charset="-122"/>
              </a:rPr>
              <a:t>- Example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SG" dirty="0"/>
              <a:t>     50</a:t>
            </a:r>
          </a:p>
          <a:p>
            <a:pPr algn="l"/>
            <a:endParaRPr lang="en-SG" dirty="0"/>
          </a:p>
          <a:p>
            <a:pPr algn="l"/>
            <a:endParaRPr lang="en-SG" dirty="0"/>
          </a:p>
          <a:p>
            <a:pPr algn="l"/>
            <a:r>
              <a:rPr lang="en-SG" dirty="0"/>
              <a:t>20	   60</a:t>
            </a:r>
          </a:p>
          <a:p>
            <a:pPr algn="l"/>
            <a:endParaRPr lang="en-SG" dirty="0"/>
          </a:p>
          <a:p>
            <a:pPr algn="l"/>
            <a:endParaRPr lang="en-SG" dirty="0"/>
          </a:p>
          <a:p>
            <a:pPr algn="l"/>
            <a:r>
              <a:rPr lang="en-SG" dirty="0"/>
              <a:t>		80</a:t>
            </a:r>
          </a:p>
          <a:p>
            <a:pPr algn="l"/>
            <a:endParaRPr lang="en-SG" dirty="0"/>
          </a:p>
          <a:p>
            <a:pPr algn="l"/>
            <a:endParaRPr lang="en-SG" dirty="0"/>
          </a:p>
          <a:p>
            <a:pPr algn="l"/>
            <a:r>
              <a:rPr lang="en-SG" dirty="0"/>
              <a:t>		      90 </a:t>
            </a:r>
          </a:p>
          <a:p>
            <a:pPr marL="266700" lvl="0" indent="-266700" algn="l"/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SG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rot="16200000" flipH="1">
            <a:off x="1104900" y="1485900"/>
            <a:ext cx="533400" cy="4572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1714500" y="2476500"/>
            <a:ext cx="533400" cy="4572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2400300" y="3619500"/>
            <a:ext cx="533400" cy="4572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57200" y="1524000"/>
            <a:ext cx="5334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352800" y="1066800"/>
            <a:ext cx="5410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After inserting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60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90</a:t>
            </a:r>
            <a:r>
              <a:rPr lang="en-US" dirty="0">
                <a:latin typeface="Arial" pitchFamily="34" charset="0"/>
                <a:cs typeface="Arial" pitchFamily="34" charset="0"/>
              </a:rPr>
              <a:t>, the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tree become unbalanced at Node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60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Need to perform </a:t>
            </a:r>
            <a:r>
              <a:rPr lang="en-US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LEFT ROTATION 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- </a:t>
            </a:r>
            <a:r>
              <a:rPr lang="en-SG" dirty="0">
                <a:latin typeface="Arial" pitchFamily="34" charset="0"/>
                <a:cs typeface="Arial" pitchFamily="34" charset="0"/>
              </a:rPr>
              <a:t>tree is right heavy </a:t>
            </a:r>
            <a:r>
              <a:rPr lang="en-SG" u="sng" dirty="0">
                <a:latin typeface="Arial" pitchFamily="34" charset="0"/>
                <a:cs typeface="Arial" pitchFamily="34" charset="0"/>
              </a:rPr>
              <a:t>AND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SG" dirty="0">
                <a:latin typeface="Arial" pitchFamily="34" charset="0"/>
                <a:cs typeface="Arial" pitchFamily="34" charset="0"/>
              </a:rPr>
              <a:t>- tree's right </a:t>
            </a:r>
            <a:r>
              <a:rPr lang="en-SG" dirty="0" err="1">
                <a:latin typeface="Arial" pitchFamily="34" charset="0"/>
                <a:cs typeface="Arial" pitchFamily="34" charset="0"/>
              </a:rPr>
              <a:t>subtree</a:t>
            </a:r>
            <a:r>
              <a:rPr lang="en-SG" dirty="0">
                <a:latin typeface="Arial" pitchFamily="34" charset="0"/>
                <a:cs typeface="Arial" pitchFamily="34" charset="0"/>
              </a:rPr>
              <a:t> is NOT left heavy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2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Left Rotation </a:t>
            </a:r>
            <a:r>
              <a:rPr lang="en-US" altLang="zh-CN" sz="3200" b="0" i="1" dirty="0">
                <a:ea typeface="宋体" charset="-122"/>
              </a:rPr>
              <a:t>- Example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SG" dirty="0"/>
              <a:t>     50</a:t>
            </a:r>
          </a:p>
          <a:p>
            <a:pPr algn="l"/>
            <a:r>
              <a:rPr lang="en-SG" dirty="0"/>
              <a:t>              </a:t>
            </a:r>
            <a:r>
              <a:rPr lang="en-SG" dirty="0">
                <a:solidFill>
                  <a:srgbClr val="FF0000"/>
                </a:solidFill>
              </a:rPr>
              <a:t>N</a:t>
            </a:r>
          </a:p>
          <a:p>
            <a:pPr algn="l"/>
            <a:endParaRPr lang="en-SG" dirty="0"/>
          </a:p>
          <a:p>
            <a:pPr algn="l"/>
            <a:r>
              <a:rPr lang="en-SG" dirty="0"/>
              <a:t>20	   60 </a:t>
            </a:r>
            <a:endParaRPr lang="en-SG" dirty="0">
              <a:solidFill>
                <a:srgbClr val="FF0000"/>
              </a:solidFill>
            </a:endParaRPr>
          </a:p>
          <a:p>
            <a:pPr algn="l"/>
            <a:r>
              <a:rPr lang="en-SG" dirty="0"/>
              <a:t>  </a:t>
            </a:r>
          </a:p>
          <a:p>
            <a:pPr algn="l"/>
            <a:r>
              <a:rPr lang="en-SG" dirty="0"/>
              <a:t>                </a:t>
            </a:r>
            <a:endParaRPr lang="en-SG" dirty="0">
              <a:solidFill>
                <a:srgbClr val="0000FF"/>
              </a:solidFill>
            </a:endParaRPr>
          </a:p>
          <a:p>
            <a:pPr algn="l"/>
            <a:r>
              <a:rPr lang="en-SG" dirty="0"/>
              <a:t>		80</a:t>
            </a:r>
          </a:p>
          <a:p>
            <a:pPr algn="l"/>
            <a:endParaRPr lang="en-SG" dirty="0"/>
          </a:p>
          <a:p>
            <a:pPr algn="l"/>
            <a:endParaRPr lang="en-SG" dirty="0"/>
          </a:p>
          <a:p>
            <a:pPr algn="l"/>
            <a:r>
              <a:rPr lang="en-SG" dirty="0"/>
              <a:t>		      90 </a:t>
            </a:r>
          </a:p>
          <a:p>
            <a:pPr marL="266700" lvl="0" indent="-266700" algn="l"/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SG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rot="16200000" flipH="1">
            <a:off x="1104900" y="1485900"/>
            <a:ext cx="533400" cy="4572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1714500" y="2476500"/>
            <a:ext cx="533400" cy="4572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2400300" y="3619500"/>
            <a:ext cx="533400" cy="4572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57200" y="1524000"/>
            <a:ext cx="5334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05200" y="1981200"/>
            <a:ext cx="541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Algorithm : LEFT ROTATION </a:t>
            </a:r>
          </a:p>
          <a:p>
            <a:pPr marL="225425" indent="-225425"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Set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nodeC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= right child of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nodeN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225425" indent="-225425"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Set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nodeN’s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right child to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nodeC’s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left child</a:t>
            </a:r>
          </a:p>
          <a:p>
            <a:pPr marL="225425" indent="-225425"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Set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nodeC’s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left child to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nodeN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225425" indent="-225425"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nodeC</a:t>
            </a: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47800" y="2057400"/>
            <a:ext cx="1905000" cy="2667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961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Left Rotation </a:t>
            </a:r>
            <a:r>
              <a:rPr lang="en-US" altLang="zh-CN" sz="3200" b="0" i="1" dirty="0">
                <a:ea typeface="宋体" charset="-122"/>
              </a:rPr>
              <a:t>- Example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5395" y="8763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SG" dirty="0"/>
              <a:t>     50</a:t>
            </a:r>
          </a:p>
          <a:p>
            <a:pPr algn="l"/>
            <a:r>
              <a:rPr lang="en-SG" dirty="0"/>
              <a:t>              </a:t>
            </a:r>
            <a:r>
              <a:rPr lang="en-SG" dirty="0">
                <a:solidFill>
                  <a:srgbClr val="FF0000"/>
                </a:solidFill>
              </a:rPr>
              <a:t>N</a:t>
            </a:r>
          </a:p>
          <a:p>
            <a:pPr algn="l"/>
            <a:endParaRPr lang="en-SG" dirty="0"/>
          </a:p>
          <a:p>
            <a:pPr algn="l"/>
            <a:r>
              <a:rPr lang="en-SG" dirty="0"/>
              <a:t>20	   60 </a:t>
            </a:r>
            <a:endParaRPr lang="en-SG" dirty="0">
              <a:solidFill>
                <a:srgbClr val="FF0000"/>
              </a:solidFill>
            </a:endParaRPr>
          </a:p>
          <a:p>
            <a:pPr algn="l"/>
            <a:r>
              <a:rPr lang="en-SG" dirty="0"/>
              <a:t>  </a:t>
            </a:r>
          </a:p>
          <a:p>
            <a:pPr algn="l"/>
            <a:r>
              <a:rPr lang="en-SG" dirty="0"/>
              <a:t>                </a:t>
            </a:r>
            <a:endParaRPr lang="en-SG" dirty="0">
              <a:solidFill>
                <a:srgbClr val="0000FF"/>
              </a:solidFill>
            </a:endParaRPr>
          </a:p>
          <a:p>
            <a:pPr algn="l"/>
            <a:r>
              <a:rPr lang="en-SG" dirty="0"/>
              <a:t>		80</a:t>
            </a:r>
          </a:p>
          <a:p>
            <a:pPr algn="l"/>
            <a:endParaRPr lang="en-SG" dirty="0"/>
          </a:p>
          <a:p>
            <a:pPr algn="l"/>
            <a:endParaRPr lang="en-SG" dirty="0"/>
          </a:p>
          <a:p>
            <a:pPr algn="l"/>
            <a:r>
              <a:rPr lang="en-SG" dirty="0"/>
              <a:t>		      90 </a:t>
            </a:r>
          </a:p>
          <a:p>
            <a:pPr marL="266700" lvl="0" indent="-266700" algn="l"/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SG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rot="16200000" flipH="1">
            <a:off x="1104900" y="1485900"/>
            <a:ext cx="533400" cy="4572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1714500" y="2476500"/>
            <a:ext cx="533400" cy="4572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2400300" y="3619500"/>
            <a:ext cx="533400" cy="4572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57200" y="1524000"/>
            <a:ext cx="5334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429000" y="990600"/>
            <a:ext cx="541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Set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nodeC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= right child of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nodeN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225425" indent="-225425"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Set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nodeN’s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right child to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nodeC’s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left child</a:t>
            </a:r>
          </a:p>
          <a:p>
            <a:pPr marL="225425" indent="-225425"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Set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nodeC’s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left child to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nodeN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225425" indent="-225425"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nodeC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447800" y="2057400"/>
            <a:ext cx="1905000" cy="2667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64513" name="Group 64512"/>
          <p:cNvGrpSpPr/>
          <p:nvPr/>
        </p:nvGrpSpPr>
        <p:grpSpPr>
          <a:xfrm>
            <a:off x="3657565" y="2072282"/>
            <a:ext cx="1508030" cy="1560334"/>
            <a:chOff x="3657565" y="2072282"/>
            <a:chExt cx="1508030" cy="1560334"/>
          </a:xfrm>
        </p:grpSpPr>
        <p:sp>
          <p:nvSpPr>
            <p:cNvPr id="27" name="Right Arrow 26"/>
            <p:cNvSpPr/>
            <p:nvPr/>
          </p:nvSpPr>
          <p:spPr bwMode="auto">
            <a:xfrm>
              <a:off x="3657565" y="3113946"/>
              <a:ext cx="457200" cy="304800"/>
            </a:xfrm>
            <a:prstGeom prst="rightArrow">
              <a:avLst/>
            </a:prstGeom>
            <a:solidFill>
              <a:srgbClr val="0099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114800" y="2438399"/>
              <a:ext cx="575799" cy="533401"/>
              <a:chOff x="4114800" y="2438399"/>
              <a:chExt cx="575799" cy="533401"/>
            </a:xfrm>
          </p:grpSpPr>
          <p:sp>
            <p:nvSpPr>
              <p:cNvPr id="2" name="Oval 1"/>
              <p:cNvSpPr/>
              <p:nvPr/>
            </p:nvSpPr>
            <p:spPr bwMode="auto">
              <a:xfrm>
                <a:off x="4114800" y="2438399"/>
                <a:ext cx="533400" cy="5334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114800" y="2469803"/>
                <a:ext cx="575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80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589796" y="3099215"/>
              <a:ext cx="575799" cy="533401"/>
              <a:chOff x="4113938" y="2438399"/>
              <a:chExt cx="575799" cy="533401"/>
            </a:xfrm>
          </p:grpSpPr>
          <p:sp>
            <p:nvSpPr>
              <p:cNvPr id="23" name="Oval 22"/>
              <p:cNvSpPr/>
              <p:nvPr/>
            </p:nvSpPr>
            <p:spPr bwMode="auto">
              <a:xfrm>
                <a:off x="4114800" y="2438399"/>
                <a:ext cx="533400" cy="5334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13938" y="2469803"/>
                <a:ext cx="575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90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64445" y="2072282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C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4571929" y="2900064"/>
              <a:ext cx="152471" cy="26000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4515" name="Group 64514"/>
          <p:cNvGrpSpPr/>
          <p:nvPr/>
        </p:nvGrpSpPr>
        <p:grpSpPr>
          <a:xfrm>
            <a:off x="6145236" y="2006584"/>
            <a:ext cx="2270565" cy="1651016"/>
            <a:chOff x="6145236" y="2006584"/>
            <a:chExt cx="2270565" cy="1651016"/>
          </a:xfrm>
        </p:grpSpPr>
        <p:sp>
          <p:nvSpPr>
            <p:cNvPr id="28" name="Right Arrow 27"/>
            <p:cNvSpPr/>
            <p:nvPr/>
          </p:nvSpPr>
          <p:spPr bwMode="auto">
            <a:xfrm>
              <a:off x="6145236" y="3180552"/>
              <a:ext cx="457200" cy="304800"/>
            </a:xfrm>
            <a:prstGeom prst="rightArrow">
              <a:avLst/>
            </a:prstGeom>
            <a:solidFill>
              <a:srgbClr val="0099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10400" y="2433934"/>
              <a:ext cx="575799" cy="533401"/>
              <a:chOff x="4114800" y="2438399"/>
              <a:chExt cx="575799" cy="533401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4114800" y="2438399"/>
                <a:ext cx="533400" cy="5334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114800" y="2469803"/>
                <a:ext cx="575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60</a:t>
                </a:r>
              </a:p>
            </p:txBody>
          </p:sp>
        </p:grpSp>
        <p:cxnSp>
          <p:nvCxnSpPr>
            <p:cNvPr id="33" name="Straight Connector 32"/>
            <p:cNvCxnSpPr/>
            <p:nvPr/>
          </p:nvCxnSpPr>
          <p:spPr bwMode="auto">
            <a:xfrm>
              <a:off x="7418326" y="2943725"/>
              <a:ext cx="152471" cy="26000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431236" y="3195935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NULL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73358" y="2006584"/>
              <a:ext cx="445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grpSp>
        <p:nvGrpSpPr>
          <p:cNvPr id="64516" name="Group 64515"/>
          <p:cNvGrpSpPr/>
          <p:nvPr/>
        </p:nvGrpSpPr>
        <p:grpSpPr>
          <a:xfrm>
            <a:off x="4495800" y="4091051"/>
            <a:ext cx="2090631" cy="1679486"/>
            <a:chOff x="4495800" y="4091051"/>
            <a:chExt cx="2090631" cy="1679486"/>
          </a:xfrm>
        </p:grpSpPr>
        <p:sp>
          <p:nvSpPr>
            <p:cNvPr id="29" name="Right Arrow 28"/>
            <p:cNvSpPr/>
            <p:nvPr/>
          </p:nvSpPr>
          <p:spPr bwMode="auto">
            <a:xfrm>
              <a:off x="4495800" y="4724400"/>
              <a:ext cx="457200" cy="304800"/>
            </a:xfrm>
            <a:prstGeom prst="rightArrow">
              <a:avLst/>
            </a:prstGeom>
            <a:solidFill>
              <a:srgbClr val="0099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535636" y="4515467"/>
              <a:ext cx="575799" cy="533401"/>
              <a:chOff x="4114800" y="2438399"/>
              <a:chExt cx="575799" cy="533401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4114800" y="2438399"/>
                <a:ext cx="533400" cy="5334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14800" y="2469803"/>
                <a:ext cx="575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80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010632" y="5176283"/>
              <a:ext cx="575799" cy="533401"/>
              <a:chOff x="4113938" y="2438399"/>
              <a:chExt cx="575799" cy="533401"/>
            </a:xfrm>
          </p:grpSpPr>
          <p:sp>
            <p:nvSpPr>
              <p:cNvPr id="39" name="Oval 38"/>
              <p:cNvSpPr/>
              <p:nvPr/>
            </p:nvSpPr>
            <p:spPr bwMode="auto">
              <a:xfrm>
                <a:off x="4114800" y="2438399"/>
                <a:ext cx="533400" cy="5334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113938" y="2469803"/>
                <a:ext cx="575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90</a:t>
                </a:r>
              </a:p>
            </p:txBody>
          </p:sp>
        </p:grpSp>
        <p:cxnSp>
          <p:nvCxnSpPr>
            <p:cNvPr id="41" name="Straight Connector 40"/>
            <p:cNvCxnSpPr/>
            <p:nvPr/>
          </p:nvCxnSpPr>
          <p:spPr bwMode="auto">
            <a:xfrm>
              <a:off x="5992765" y="4977132"/>
              <a:ext cx="152471" cy="26000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42" name="Group 41"/>
            <p:cNvGrpSpPr/>
            <p:nvPr/>
          </p:nvGrpSpPr>
          <p:grpSpPr>
            <a:xfrm>
              <a:off x="5017308" y="5237136"/>
              <a:ext cx="575799" cy="533401"/>
              <a:chOff x="4114800" y="2438399"/>
              <a:chExt cx="575799" cy="533401"/>
            </a:xfrm>
          </p:grpSpPr>
          <p:sp>
            <p:nvSpPr>
              <p:cNvPr id="43" name="Oval 42"/>
              <p:cNvSpPr/>
              <p:nvPr/>
            </p:nvSpPr>
            <p:spPr bwMode="auto">
              <a:xfrm>
                <a:off x="4114800" y="2438399"/>
                <a:ext cx="533400" cy="5334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114800" y="2469803"/>
                <a:ext cx="575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60</a:t>
                </a:r>
              </a:p>
            </p:txBody>
          </p:sp>
        </p:grpSp>
        <p:cxnSp>
          <p:nvCxnSpPr>
            <p:cNvPr id="45" name="Straight Connector 44"/>
            <p:cNvCxnSpPr>
              <a:stCxn id="36" idx="3"/>
              <a:endCxn id="43" idx="7"/>
            </p:cNvCxnSpPr>
            <p:nvPr/>
          </p:nvCxnSpPr>
          <p:spPr bwMode="auto">
            <a:xfrm flipH="1">
              <a:off x="5472593" y="4970753"/>
              <a:ext cx="141158" cy="3444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5613751" y="4091051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65404" y="4864645"/>
              <a:ext cx="445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91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Left Rotation </a:t>
            </a:r>
            <a:r>
              <a:rPr lang="en-US" altLang="zh-CN" sz="3200" b="0" i="1" dirty="0">
                <a:ea typeface="宋体" charset="-122"/>
              </a:rPr>
              <a:t>- Example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SG" dirty="0"/>
              <a:t>     50</a:t>
            </a:r>
          </a:p>
          <a:p>
            <a:pPr algn="l"/>
            <a:r>
              <a:rPr lang="en-SG" dirty="0"/>
              <a:t>              </a:t>
            </a:r>
            <a:r>
              <a:rPr lang="en-SG" dirty="0">
                <a:solidFill>
                  <a:srgbClr val="FF0000"/>
                </a:solidFill>
              </a:rPr>
              <a:t>N</a:t>
            </a:r>
          </a:p>
          <a:p>
            <a:pPr algn="l"/>
            <a:endParaRPr lang="en-SG" dirty="0"/>
          </a:p>
          <a:p>
            <a:pPr algn="l"/>
            <a:r>
              <a:rPr lang="en-SG" dirty="0"/>
              <a:t>20	   60 </a:t>
            </a:r>
            <a:endParaRPr lang="en-SG" dirty="0">
              <a:solidFill>
                <a:srgbClr val="FF0000"/>
              </a:solidFill>
            </a:endParaRPr>
          </a:p>
          <a:p>
            <a:pPr algn="l"/>
            <a:r>
              <a:rPr lang="en-SG" dirty="0"/>
              <a:t>                  </a:t>
            </a:r>
            <a:endParaRPr lang="en-SG" dirty="0">
              <a:solidFill>
                <a:srgbClr val="0000FF"/>
              </a:solidFill>
            </a:endParaRPr>
          </a:p>
          <a:p>
            <a:pPr algn="l"/>
            <a:endParaRPr lang="en-SG" dirty="0"/>
          </a:p>
          <a:p>
            <a:pPr algn="l"/>
            <a:r>
              <a:rPr lang="en-SG" dirty="0"/>
              <a:t>		80</a:t>
            </a:r>
          </a:p>
          <a:p>
            <a:pPr algn="l"/>
            <a:endParaRPr lang="en-SG" dirty="0"/>
          </a:p>
          <a:p>
            <a:pPr algn="l"/>
            <a:endParaRPr lang="en-SG" dirty="0"/>
          </a:p>
          <a:p>
            <a:pPr algn="l"/>
            <a:r>
              <a:rPr lang="en-SG" dirty="0"/>
              <a:t>		      90 </a:t>
            </a:r>
          </a:p>
          <a:p>
            <a:pPr marL="266700" lvl="0" indent="-266700" algn="l"/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SG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rot="16200000" flipH="1">
            <a:off x="1104900" y="1485900"/>
            <a:ext cx="533400" cy="4572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1714500" y="2476500"/>
            <a:ext cx="533400" cy="4572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2400300" y="3619500"/>
            <a:ext cx="533400" cy="4572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57200" y="1524000"/>
            <a:ext cx="5334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1447800" y="2057400"/>
            <a:ext cx="1905000" cy="2667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914400"/>
            <a:ext cx="2743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ight Arrow 17"/>
          <p:cNvSpPr/>
          <p:nvPr/>
        </p:nvSpPr>
        <p:spPr bwMode="auto">
          <a:xfrm>
            <a:off x="3886200" y="3048000"/>
            <a:ext cx="685800" cy="381000"/>
          </a:xfrm>
          <a:prstGeom prst="rightArrow">
            <a:avLst/>
          </a:prstGeom>
          <a:solidFill>
            <a:srgbClr val="0099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9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Clr>
                <a:srgbClr val="0000FF"/>
              </a:buClr>
              <a:buSzTx/>
              <a:buNone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1.	Efficiency of  Binary Search Tree</a:t>
            </a:r>
          </a:p>
          <a:p>
            <a:pPr marL="533400" indent="-533400">
              <a:buClr>
                <a:srgbClr val="0000FF"/>
              </a:buClr>
              <a:buSzTx/>
              <a:buNone/>
            </a:pPr>
            <a:endParaRPr lang="en-US" sz="2800" b="0" dirty="0">
              <a:solidFill>
                <a:srgbClr val="0000FF"/>
              </a:solidFill>
              <a:latin typeface="Arial" charset="0"/>
            </a:endParaRPr>
          </a:p>
          <a:p>
            <a:pPr marL="533400" indent="-533400">
              <a:buClr>
                <a:srgbClr val="0000FF"/>
              </a:buClr>
              <a:buSzTx/>
              <a:buNone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2.	AVL Trees</a:t>
            </a:r>
          </a:p>
          <a:p>
            <a:pPr marL="533400" indent="-533400">
              <a:buClr>
                <a:srgbClr val="0000FF"/>
              </a:buClr>
              <a:buSzTx/>
              <a:buNone/>
            </a:pPr>
            <a:endParaRPr lang="en-US" sz="2800" b="0" dirty="0">
              <a:solidFill>
                <a:srgbClr val="0000FF"/>
              </a:solidFill>
              <a:latin typeface="Arial" charset="0"/>
            </a:endParaRPr>
          </a:p>
          <a:p>
            <a:pPr marL="533400" indent="-533400">
              <a:buClr>
                <a:srgbClr val="0000FF"/>
              </a:buClr>
              <a:buSzTx/>
              <a:buAutoNum type="arabicPeriod" startAt="3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Rotations</a:t>
            </a:r>
          </a:p>
          <a:p>
            <a:pPr marL="812800" lvl="1" indent="-279400">
              <a:buClr>
                <a:srgbClr val="0000FF"/>
              </a:buClr>
              <a:buSzPct val="100000"/>
            </a:pPr>
            <a:r>
              <a:rPr lang="en-US" b="0" dirty="0">
                <a:solidFill>
                  <a:srgbClr val="0000FF"/>
                </a:solidFill>
                <a:latin typeface="Arial" charset="0"/>
              </a:rPr>
              <a:t>	single  rotations</a:t>
            </a:r>
          </a:p>
          <a:p>
            <a:pPr marL="812800" lvl="1" indent="-279400">
              <a:buClr>
                <a:srgbClr val="0000FF"/>
              </a:buClr>
              <a:buSzPct val="100000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 double rotations</a:t>
            </a:r>
            <a:endParaRPr lang="en-US" b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54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Single Rotations (Right Rotation)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600"/>
              </a:spcBef>
            </a:pPr>
            <a:r>
              <a:rPr lang="en-US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RIGHT ROTATION</a:t>
            </a:r>
            <a:endParaRPr lang="en-SG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- 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tree is left heavy </a:t>
            </a:r>
            <a:r>
              <a:rPr lang="en-SG" u="sng" dirty="0">
                <a:latin typeface="Arial" pitchFamily="34" charset="0"/>
                <a:cs typeface="Arial" pitchFamily="34" charset="0"/>
              </a:rPr>
              <a:t>AND</a:t>
            </a:r>
            <a:endParaRPr lang="en-S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SG" dirty="0">
                <a:latin typeface="Arial" pitchFamily="34" charset="0"/>
                <a:cs typeface="Arial" pitchFamily="34" charset="0"/>
              </a:rPr>
              <a:t>- tree's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left </a:t>
            </a:r>
            <a:r>
              <a:rPr lang="en-S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subtree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is NOT right heavy</a:t>
            </a:r>
          </a:p>
          <a:p>
            <a:pPr marL="266700" lvl="0" indent="-266700" algn="l"/>
            <a:r>
              <a:rPr lang="en-US" dirty="0">
                <a:latin typeface="Arial" pitchFamily="34" charset="0"/>
                <a:cs typeface="Arial" pitchFamily="34" charset="0"/>
              </a:rPr>
              <a:t>e.g.</a:t>
            </a: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819400"/>
            <a:ext cx="3505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429000"/>
            <a:ext cx="609600" cy="39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743200"/>
            <a:ext cx="2590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ight Arrow 13"/>
          <p:cNvSpPr/>
          <p:nvPr/>
        </p:nvSpPr>
        <p:spPr bwMode="auto">
          <a:xfrm>
            <a:off x="3810000" y="3962400"/>
            <a:ext cx="685800" cy="381000"/>
          </a:xfrm>
          <a:prstGeom prst="rightArrow">
            <a:avLst/>
          </a:prstGeom>
          <a:solidFill>
            <a:srgbClr val="0099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90600" y="2667000"/>
            <a:ext cx="1600200" cy="3352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84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Right Rotation </a:t>
            </a:r>
            <a:r>
              <a:rPr lang="en-US" altLang="zh-CN" sz="3200" b="0" i="1" dirty="0">
                <a:ea typeface="宋体" charset="-122"/>
              </a:rPr>
              <a:t>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990600"/>
          <a:ext cx="8534400" cy="4094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rotateRight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nodeN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endParaRPr lang="en-US" sz="2400" kern="1200" dirty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400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left child of </a:t>
                      </a:r>
                      <a:r>
                        <a:rPr lang="en-US" sz="2400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nodeN</a:t>
                      </a:r>
                      <a:endParaRPr lang="en-US" sz="2400" kern="1200" dirty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n-US" sz="2400" kern="1200" dirty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400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nodeN’s</a:t>
                      </a:r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left child to</a:t>
                      </a:r>
                      <a:r>
                        <a:rPr lang="en-US" sz="2400" kern="1200" baseline="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400" kern="1200" baseline="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nodeC’s</a:t>
                      </a:r>
                      <a:r>
                        <a:rPr lang="en-US" sz="2400" kern="1200" baseline="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right child</a:t>
                      </a:r>
                    </a:p>
                    <a:p>
                      <a:endParaRPr lang="en-US" sz="2400" kern="1200" baseline="0" dirty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400" kern="1200" baseline="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400" kern="1200" baseline="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nodeC’s</a:t>
                      </a:r>
                      <a:r>
                        <a:rPr lang="en-US" sz="2400" kern="1200" baseline="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right child to </a:t>
                      </a:r>
                      <a:r>
                        <a:rPr lang="en-US" sz="2400" kern="1200" baseline="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nodeN</a:t>
                      </a:r>
                      <a:endParaRPr lang="en-US" sz="2400" kern="1200" baseline="0" dirty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n-US" sz="2400" kern="1200" baseline="0" dirty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400" kern="1200" baseline="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</a:t>
                      </a:r>
                      <a:r>
                        <a:rPr lang="en-US" sz="2400" kern="1200" baseline="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r>
                        <a:rPr lang="en-US" sz="2400" b="0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</a:p>
                    <a:p>
                      <a:endParaRPr lang="en-SG" sz="2400" b="0" kern="1200" dirty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26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Right Rotation </a:t>
            </a:r>
            <a:r>
              <a:rPr lang="en-US" altLang="zh-CN" sz="3200" b="0" i="1" dirty="0">
                <a:ea typeface="宋体" charset="-122"/>
              </a:rPr>
              <a:t>- Example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6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       </a:t>
            </a:r>
          </a:p>
          <a:p>
            <a:pPr algn="l">
              <a:spcBef>
                <a:spcPts val="600"/>
              </a:spcBef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         </a:t>
            </a:r>
          </a:p>
          <a:p>
            <a:pPr algn="l">
              <a:spcBef>
                <a:spcPts val="600"/>
              </a:spcBef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       50</a:t>
            </a: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r>
              <a:rPr lang="en-US" sz="2000" dirty="0">
                <a:latin typeface="Arial" pitchFamily="34" charset="0"/>
                <a:cs typeface="Arial" pitchFamily="34" charset="0"/>
              </a:rPr>
              <a:t>           </a:t>
            </a:r>
          </a:p>
          <a:p>
            <a:pPr marL="266700" lvl="0" indent="-266700" algn="l"/>
            <a:r>
              <a:rPr lang="en-US" sz="2000" dirty="0">
                <a:latin typeface="Arial" pitchFamily="34" charset="0"/>
                <a:cs typeface="Arial" pitchFamily="34" charset="0"/>
              </a:rPr>
              <a:t>           30                  60</a:t>
            </a: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r>
              <a:rPr lang="en-US" sz="2000" dirty="0">
                <a:latin typeface="Arial" pitchFamily="34" charset="0"/>
                <a:cs typeface="Arial" pitchFamily="34" charset="0"/>
              </a:rPr>
              <a:t>    </a:t>
            </a:r>
          </a:p>
          <a:p>
            <a:pPr marL="266700" lvl="0" indent="-266700" algn="l"/>
            <a:r>
              <a:rPr lang="en-US" sz="2000" dirty="0">
                <a:latin typeface="Arial" pitchFamily="34" charset="0"/>
                <a:cs typeface="Arial" pitchFamily="34" charset="0"/>
              </a:rPr>
              <a:t>    10           40</a:t>
            </a: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66700" lvl="0" indent="-266700" algn="l"/>
            <a:r>
              <a:rPr lang="en-US" sz="2000" dirty="0">
                <a:latin typeface="Arial" pitchFamily="34" charset="0"/>
                <a:cs typeface="Arial" pitchFamily="34" charset="0"/>
              </a:rPr>
              <a:t>            20</a:t>
            </a: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057400" y="2819400"/>
            <a:ext cx="609600" cy="533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16200000" flipH="1">
            <a:off x="1257300" y="3771900"/>
            <a:ext cx="4572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1295400" y="2819400"/>
            <a:ext cx="533400" cy="533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685800" y="3810000"/>
            <a:ext cx="5334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6200000" flipH="1">
            <a:off x="762000" y="4724400"/>
            <a:ext cx="5334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352800" y="990600"/>
            <a:ext cx="5410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Font typeface="Wingdings" pitchFamily="2" charset="2"/>
              <a:buChar char="§"/>
            </a:pP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Set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nodeC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= left child of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nodeN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algn="l">
              <a:buFont typeface="Wingdings" pitchFamily="2" charset="2"/>
              <a:buChar char="§"/>
            </a:pP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Set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nodeN’s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left child to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nodeC’s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right child</a:t>
            </a:r>
          </a:p>
          <a:p>
            <a:pPr marL="228600" indent="-228600" algn="l">
              <a:buFont typeface="Wingdings" pitchFamily="2" charset="2"/>
              <a:buChar char="§"/>
            </a:pP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Set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nodeC’s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right child to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nodeN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algn="l">
              <a:buFont typeface="Wingdings" pitchFamily="2" charset="2"/>
              <a:buChar char="§"/>
            </a:pP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nodeC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971800"/>
            <a:ext cx="11525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3124200"/>
            <a:ext cx="1504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4267200"/>
            <a:ext cx="20478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ight Arrow 15"/>
          <p:cNvSpPr/>
          <p:nvPr/>
        </p:nvSpPr>
        <p:spPr bwMode="auto">
          <a:xfrm>
            <a:off x="3505200" y="3429000"/>
            <a:ext cx="685800" cy="381000"/>
          </a:xfrm>
          <a:prstGeom prst="rightArrow">
            <a:avLst/>
          </a:prstGeom>
          <a:solidFill>
            <a:srgbClr val="0099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5943600" y="3429000"/>
            <a:ext cx="685800" cy="381000"/>
          </a:xfrm>
          <a:prstGeom prst="rightArrow">
            <a:avLst/>
          </a:prstGeom>
          <a:solidFill>
            <a:srgbClr val="0099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4419600" y="4953000"/>
            <a:ext cx="685800" cy="381000"/>
          </a:xfrm>
          <a:prstGeom prst="rightArrow">
            <a:avLst/>
          </a:prstGeom>
          <a:solidFill>
            <a:srgbClr val="0099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0" y="25908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8800" y="20574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67600" y="26670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05500" y="397700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83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Double Rotations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SG" dirty="0">
                <a:latin typeface="Arial" pitchFamily="34" charset="0"/>
                <a:cs typeface="Arial" pitchFamily="34" charset="0"/>
              </a:rPr>
              <a:t>IF 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tree is right heavy</a:t>
            </a:r>
          </a:p>
          <a:p>
            <a:pPr algn="l">
              <a:spcBef>
                <a:spcPts val="0"/>
              </a:spcBef>
            </a:pPr>
            <a:r>
              <a:rPr lang="en-SG" dirty="0">
                <a:latin typeface="Arial" pitchFamily="34" charset="0"/>
                <a:cs typeface="Arial" pitchFamily="34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SG" dirty="0">
                <a:latin typeface="Arial" pitchFamily="34" charset="0"/>
                <a:cs typeface="Arial" pitchFamily="34" charset="0"/>
              </a:rPr>
              <a:t>   IF tree's </a:t>
            </a:r>
            <a:r>
              <a:rPr lang="en-SG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right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subtree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en-SG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left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heavy</a:t>
            </a:r>
          </a:p>
          <a:p>
            <a:pPr algn="l">
              <a:spcBef>
                <a:spcPts val="0"/>
              </a:spcBef>
            </a:pPr>
            <a:r>
              <a:rPr lang="en-SG" dirty="0">
                <a:latin typeface="Arial" pitchFamily="34" charset="0"/>
                <a:cs typeface="Arial" pitchFamily="34" charset="0"/>
              </a:rPr>
              <a:t>       Perform 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Right-Left rotation</a:t>
            </a:r>
          </a:p>
          <a:p>
            <a:pPr algn="l">
              <a:spcBef>
                <a:spcPts val="0"/>
              </a:spcBef>
            </a:pPr>
            <a:r>
              <a:rPr lang="en-SG" dirty="0">
                <a:latin typeface="Arial" pitchFamily="34" charset="0"/>
                <a:cs typeface="Arial" pitchFamily="34" charset="0"/>
              </a:rPr>
              <a:t>}</a:t>
            </a:r>
          </a:p>
          <a:p>
            <a:pPr algn="l">
              <a:spcBef>
                <a:spcPts val="0"/>
              </a:spcBef>
            </a:pPr>
            <a:r>
              <a:rPr lang="en-SG" dirty="0">
                <a:latin typeface="Arial" pitchFamily="34" charset="0"/>
                <a:cs typeface="Arial" pitchFamily="34" charset="0"/>
              </a:rPr>
              <a:t>ELSE </a:t>
            </a:r>
          </a:p>
          <a:p>
            <a:pPr algn="l">
              <a:spcBef>
                <a:spcPts val="0"/>
              </a:spcBef>
            </a:pPr>
            <a:r>
              <a:rPr lang="en-SG" dirty="0">
                <a:latin typeface="Arial" pitchFamily="34" charset="0"/>
                <a:cs typeface="Arial" pitchFamily="34" charset="0"/>
              </a:rPr>
              <a:t>IF </a:t>
            </a:r>
            <a:r>
              <a:rPr lang="en-S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tree is left heavy</a:t>
            </a:r>
          </a:p>
          <a:p>
            <a:pPr algn="l">
              <a:spcBef>
                <a:spcPts val="0"/>
              </a:spcBef>
            </a:pPr>
            <a:r>
              <a:rPr lang="en-SG" dirty="0">
                <a:latin typeface="Arial" pitchFamily="34" charset="0"/>
                <a:cs typeface="Arial" pitchFamily="34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SG" dirty="0">
                <a:latin typeface="Arial" pitchFamily="34" charset="0"/>
                <a:cs typeface="Arial" pitchFamily="34" charset="0"/>
              </a:rPr>
              <a:t>   IF tree's </a:t>
            </a:r>
            <a:r>
              <a:rPr lang="en-SG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left</a:t>
            </a:r>
            <a:r>
              <a:rPr lang="en-S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SG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subtree</a:t>
            </a:r>
            <a:r>
              <a:rPr lang="en-S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en-SG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right</a:t>
            </a:r>
            <a:r>
              <a:rPr lang="en-S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heavy</a:t>
            </a:r>
          </a:p>
          <a:p>
            <a:pPr algn="l">
              <a:spcBef>
                <a:spcPts val="0"/>
              </a:spcBef>
            </a:pPr>
            <a:r>
              <a:rPr lang="en-SG" dirty="0">
                <a:latin typeface="Arial" pitchFamily="34" charset="0"/>
                <a:cs typeface="Arial" pitchFamily="34" charset="0"/>
              </a:rPr>
              <a:t>       Perform </a:t>
            </a:r>
            <a:r>
              <a:rPr lang="en-S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Left-Right rotation</a:t>
            </a:r>
          </a:p>
          <a:p>
            <a:pPr algn="l">
              <a:spcBef>
                <a:spcPts val="0"/>
              </a:spcBef>
            </a:pPr>
            <a:r>
              <a:rPr lang="en-SG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SG" dirty="0"/>
              <a:t> </a:t>
            </a:r>
          </a:p>
          <a:p>
            <a:pPr marL="266700" lvl="0" indent="-266700" algn="l"/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SG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34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Double Rotations </a:t>
            </a:r>
            <a:r>
              <a:rPr lang="en-US" altLang="zh-CN" sz="3200" b="0" dirty="0">
                <a:ea typeface="宋体" charset="-122"/>
              </a:rPr>
              <a:t>(Left-Right Rotation)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53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600"/>
              </a:spcBef>
            </a:pPr>
            <a:r>
              <a:rPr lang="en-US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LEFT-RIGHT ROTATION</a:t>
            </a:r>
            <a:endParaRPr lang="en-SG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- 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tree is left heavy </a:t>
            </a:r>
            <a:r>
              <a:rPr lang="en-SG" u="sng" dirty="0">
                <a:latin typeface="Arial" pitchFamily="34" charset="0"/>
                <a:cs typeface="Arial" pitchFamily="34" charset="0"/>
              </a:rPr>
              <a:t>AND</a:t>
            </a:r>
          </a:p>
          <a:p>
            <a:pPr algn="l">
              <a:spcBef>
                <a:spcPts val="600"/>
              </a:spcBef>
            </a:pPr>
            <a:r>
              <a:rPr lang="en-SG" dirty="0">
                <a:latin typeface="Arial" pitchFamily="34" charset="0"/>
                <a:cs typeface="Arial" pitchFamily="34" charset="0"/>
              </a:rPr>
              <a:t>- tree's </a:t>
            </a:r>
            <a:r>
              <a:rPr lang="en-SG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left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subtree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en-SG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right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heavy</a:t>
            </a:r>
          </a:p>
          <a:p>
            <a:pPr marL="266700" lvl="0" indent="-266700" algn="l"/>
            <a:r>
              <a:rPr lang="en-US" dirty="0">
                <a:latin typeface="Arial" pitchFamily="34" charset="0"/>
                <a:cs typeface="Arial" pitchFamily="34" charset="0"/>
              </a:rPr>
              <a:t>e.g.</a:t>
            </a:r>
            <a:endParaRPr lang="en-SG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6" descr="fg29_08a-d"/>
          <p:cNvPicPr>
            <a:picLocks noChangeAspect="1" noChangeArrowheads="1"/>
          </p:cNvPicPr>
          <p:nvPr/>
        </p:nvPicPr>
        <p:blipFill>
          <a:blip r:embed="rId3" cstate="print"/>
          <a:srcRect b="50645"/>
          <a:stretch>
            <a:fillRect/>
          </a:stretch>
        </p:blipFill>
        <p:spPr bwMode="auto">
          <a:xfrm>
            <a:off x="1143000" y="2438400"/>
            <a:ext cx="7759700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4070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Left-Right Rotation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LEFT-RIGHT ROTATION</a:t>
            </a:r>
            <a:endParaRPr lang="en-S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r>
              <a:rPr lang="en-US" dirty="0">
                <a:latin typeface="Arial" pitchFamily="34" charset="0"/>
                <a:cs typeface="Arial" pitchFamily="34" charset="0"/>
              </a:rPr>
              <a:t>e.g.</a:t>
            </a:r>
            <a:endParaRPr lang="en-SG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05000"/>
            <a:ext cx="77819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21304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Left-Right Rotation </a:t>
            </a:r>
            <a:r>
              <a:rPr lang="en-US" altLang="zh-CN" sz="3200" b="0" i="1" dirty="0">
                <a:ea typeface="宋体" charset="-122"/>
              </a:rPr>
              <a:t>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990600"/>
          <a:ext cx="8534400" cy="4094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rotateLeftRight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nodeN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endParaRPr lang="en-US" sz="2400" kern="1200" dirty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400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left child of </a:t>
                      </a:r>
                      <a:r>
                        <a:rPr lang="en-US" sz="2400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nodeN</a:t>
                      </a:r>
                      <a:endParaRPr lang="en-US" sz="2400" kern="1200" dirty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n-US" sz="2400" kern="1200" dirty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344488" indent="-344488"/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400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nodeN’s</a:t>
                      </a:r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left child to</a:t>
                      </a:r>
                      <a:r>
                        <a:rPr lang="en-US" sz="2400" kern="1200" baseline="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 returned by </a:t>
                      </a:r>
                      <a:r>
                        <a:rPr lang="en-US" sz="2400" kern="1200" baseline="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rotateLeft</a:t>
                      </a:r>
                      <a:r>
                        <a:rPr lang="en-US" sz="2400" kern="1200" baseline="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2400" b="1" kern="1200" baseline="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r>
                        <a:rPr lang="en-US" sz="2400" kern="1200" baseline="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  <a:p>
                      <a:endParaRPr lang="en-US" sz="2400" kern="1200" baseline="0" dirty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400" kern="1200" baseline="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</a:t>
                      </a:r>
                      <a:r>
                        <a:rPr lang="en-US" sz="2400" kern="1200" baseline="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rotateRight</a:t>
                      </a:r>
                      <a:r>
                        <a:rPr lang="en-US" sz="2400" kern="1200" baseline="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2400" b="1" kern="1200" baseline="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nodeN</a:t>
                      </a:r>
                      <a:r>
                        <a:rPr lang="en-US" sz="2400" kern="1200" baseline="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r>
                        <a:rPr lang="en-US" sz="2400" b="0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908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Left-Right Rotation </a:t>
            </a:r>
            <a:r>
              <a:rPr lang="en-US" altLang="zh-CN" sz="3200" b="0" i="1" dirty="0">
                <a:ea typeface="宋体" charset="-122"/>
              </a:rPr>
              <a:t>- Example</a:t>
            </a:r>
            <a:endParaRPr lang="en-US" altLang="zh-CN" sz="3200" b="0" dirty="0">
              <a:ea typeface="宋体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53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600"/>
              </a:spcBef>
            </a:pPr>
            <a:r>
              <a:rPr lang="en-US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LEFT-RIGHT ROTATION</a:t>
            </a:r>
            <a:endParaRPr lang="en-SG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- 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tree is left heavy </a:t>
            </a:r>
            <a:r>
              <a:rPr lang="en-SG" u="sng" dirty="0">
                <a:latin typeface="Arial" pitchFamily="34" charset="0"/>
                <a:cs typeface="Arial" pitchFamily="34" charset="0"/>
              </a:rPr>
              <a:t>AND</a:t>
            </a:r>
          </a:p>
          <a:p>
            <a:pPr algn="l">
              <a:spcBef>
                <a:spcPts val="600"/>
              </a:spcBef>
              <a:buFontTx/>
              <a:buChar char="-"/>
            </a:pPr>
            <a:r>
              <a:rPr lang="en-SG" dirty="0">
                <a:latin typeface="Arial" pitchFamily="34" charset="0"/>
                <a:cs typeface="Arial" pitchFamily="34" charset="0"/>
              </a:rPr>
              <a:t> tree's </a:t>
            </a:r>
            <a:r>
              <a:rPr lang="en-SG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left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subtree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en-SG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right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heavy 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e.g.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    50</a:t>
            </a:r>
          </a:p>
          <a:p>
            <a:pPr algn="l">
              <a:spcBef>
                <a:spcPts val="600"/>
              </a:spcBef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      20	              70</a:t>
            </a:r>
          </a:p>
          <a:p>
            <a:pPr algn="l">
              <a:spcBef>
                <a:spcPts val="600"/>
              </a:spcBef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10	 40</a:t>
            </a:r>
          </a:p>
          <a:p>
            <a:pPr algn="l">
              <a:spcBef>
                <a:spcPts val="600"/>
              </a:spcBef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     30</a:t>
            </a: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5638800"/>
            <a:ext cx="8153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sz="2000" i="1" dirty="0">
                <a:solidFill>
                  <a:srgbClr val="FF0000"/>
                </a:solidFill>
                <a:latin typeface="Arial" charset="0"/>
              </a:rPr>
              <a:t>Can you show the intermediate trees at each stage of rotation?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667000" y="3124200"/>
            <a:ext cx="4572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828800" y="3810000"/>
            <a:ext cx="4572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10800000" flipV="1">
            <a:off x="1905000" y="4648200"/>
            <a:ext cx="4572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10800000" flipV="1">
            <a:off x="1905000" y="3124200"/>
            <a:ext cx="6096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10800000" flipV="1">
            <a:off x="1219200" y="3810000"/>
            <a:ext cx="4572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3859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Double Rotations </a:t>
            </a:r>
            <a:r>
              <a:rPr lang="en-US" altLang="zh-CN" sz="3200" b="0" dirty="0">
                <a:ea typeface="宋体" charset="-122"/>
              </a:rPr>
              <a:t>(Right-Left Rotation)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53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600"/>
              </a:spcBef>
            </a:pPr>
            <a:r>
              <a:rPr lang="en-US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RIGHT-LEFT ROTATION</a:t>
            </a:r>
            <a:endParaRPr lang="en-SG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- 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tree is right heavy </a:t>
            </a:r>
            <a:r>
              <a:rPr lang="en-SG" u="sng" dirty="0">
                <a:latin typeface="Arial" pitchFamily="34" charset="0"/>
                <a:cs typeface="Arial" pitchFamily="34" charset="0"/>
              </a:rPr>
              <a:t>AND</a:t>
            </a:r>
            <a:endParaRPr lang="en-S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SG" dirty="0">
                <a:latin typeface="Arial" pitchFamily="34" charset="0"/>
                <a:cs typeface="Arial" pitchFamily="34" charset="0"/>
              </a:rPr>
              <a:t>- tree's </a:t>
            </a:r>
            <a:r>
              <a:rPr lang="en-SG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right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subtree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en-SG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left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heavy 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e.g.</a:t>
            </a:r>
            <a:endParaRPr lang="en-SG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" y="2743201"/>
            <a:ext cx="82391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2723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Right-Left Rotation </a:t>
            </a:r>
            <a:r>
              <a:rPr lang="en-US" altLang="zh-CN" sz="3200" b="0" i="1" dirty="0">
                <a:ea typeface="宋体" charset="-122"/>
              </a:rPr>
              <a:t>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990600"/>
          <a:ext cx="8534400" cy="4094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rotateRightLeft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nodeN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endParaRPr lang="en-US" sz="2400" kern="1200" dirty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400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right child of </a:t>
                      </a:r>
                      <a:r>
                        <a:rPr lang="en-US" sz="2400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nodeN</a:t>
                      </a:r>
                      <a:endParaRPr lang="en-US" sz="2400" kern="1200" dirty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n-US" sz="2400" kern="1200" dirty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344488" indent="-344488"/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400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nodeN’s</a:t>
                      </a:r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right child to</a:t>
                      </a:r>
                      <a:r>
                        <a:rPr lang="en-US" sz="2400" kern="1200" baseline="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 returned by </a:t>
                      </a:r>
                      <a:r>
                        <a:rPr lang="en-US" sz="2400" kern="1200" baseline="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rotateRight</a:t>
                      </a:r>
                      <a:r>
                        <a:rPr lang="en-US" sz="2400" kern="1200" baseline="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2400" b="1" kern="1200" baseline="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r>
                        <a:rPr lang="en-US" sz="2400" kern="1200" baseline="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  <a:p>
                      <a:endParaRPr lang="en-US" sz="2400" kern="1200" baseline="0" dirty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400" kern="1200" baseline="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</a:t>
                      </a:r>
                      <a:r>
                        <a:rPr lang="en-US" sz="2400" kern="1200" baseline="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rotateLeft</a:t>
                      </a:r>
                      <a:r>
                        <a:rPr lang="en-US" sz="2400" kern="1200" baseline="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2400" b="1" kern="1200" baseline="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nodeN</a:t>
                      </a:r>
                      <a:r>
                        <a:rPr lang="en-US" sz="2400" kern="1200" baseline="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r>
                        <a:rPr lang="en-US" sz="2400" b="0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</a:p>
                    <a:p>
                      <a:endParaRPr lang="en-SG" sz="2400" b="0" kern="1200" dirty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56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References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9530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r>
              <a:rPr lang="en-US" altLang="zh-CN" sz="2800" b="0" dirty="0">
                <a:latin typeface="Arial" charset="0"/>
                <a:ea typeface="宋体" charset="-122"/>
              </a:rPr>
              <a:t>1.	Data Abstraction and Problem Solving with C++ 5</a:t>
            </a:r>
            <a:r>
              <a:rPr lang="en-US" altLang="zh-CN" sz="2800" b="0" baseline="30000" dirty="0">
                <a:latin typeface="Arial" charset="0"/>
                <a:ea typeface="宋体" charset="-122"/>
              </a:rPr>
              <a:t>th</a:t>
            </a:r>
            <a:r>
              <a:rPr lang="en-US" altLang="zh-CN" sz="2800" b="0" dirty="0">
                <a:latin typeface="Arial" charset="0"/>
                <a:ea typeface="宋体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r>
              <a:rPr lang="en-US" altLang="zh-CN" sz="2800" b="0" dirty="0">
                <a:latin typeface="Arial" charset="0"/>
                <a:ea typeface="宋体" charset="-122"/>
              </a:rPr>
              <a:t>	</a:t>
            </a:r>
            <a:r>
              <a:rPr lang="en-US" sz="2800" dirty="0">
                <a:sym typeface="Wingdings" charset="2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cs typeface="Arial" charset="0"/>
                <a:sym typeface="Wingdings" charset="2"/>
              </a:rPr>
              <a:t></a:t>
            </a:r>
            <a:r>
              <a:rPr lang="en-US" sz="2800" dirty="0">
                <a:latin typeface="Arial" charset="0"/>
                <a:cs typeface="Arial" charset="0"/>
                <a:sym typeface="Wingdings" charset="2"/>
              </a:rPr>
              <a:t> </a:t>
            </a:r>
            <a:r>
              <a:rPr lang="en-US" sz="2800" b="0" dirty="0">
                <a:solidFill>
                  <a:srgbClr val="0000FF"/>
                </a:solidFill>
                <a:latin typeface="Courier New" charset="0"/>
                <a:ea typeface="宋体" charset="-122"/>
                <a:sym typeface="Wingdings" charset="2"/>
              </a:rPr>
              <a:t>c</a:t>
            </a:r>
            <a:r>
              <a:rPr lang="en-US" altLang="zh-CN" sz="2800" b="0" dirty="0">
                <a:solidFill>
                  <a:srgbClr val="0000FF"/>
                </a:solidFill>
                <a:latin typeface="Courier New" charset="0"/>
                <a:ea typeface="宋体" charset="-122"/>
                <a:cs typeface="Courier New" charset="0"/>
              </a:rPr>
              <a:t>hapter 10 (Trees)</a:t>
            </a:r>
          </a:p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endParaRPr lang="en-US" altLang="zh-CN" sz="2800" b="0" dirty="0">
              <a:solidFill>
                <a:srgbClr val="0000FF"/>
              </a:solidFill>
              <a:latin typeface="Courier New" charset="0"/>
              <a:ea typeface="宋体" charset="-122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90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Right-Left Rotation </a:t>
            </a:r>
            <a:r>
              <a:rPr lang="en-US" altLang="zh-CN" sz="3200" b="0" i="1" dirty="0">
                <a:ea typeface="宋体" charset="-122"/>
              </a:rPr>
              <a:t>- Example</a:t>
            </a:r>
            <a:endParaRPr lang="en-US" altLang="zh-CN" sz="3200" b="0" dirty="0">
              <a:ea typeface="宋体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600"/>
              </a:spcBef>
            </a:pPr>
            <a:r>
              <a:rPr lang="en-US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RIGHT-LEFT ROTATION</a:t>
            </a:r>
            <a:endParaRPr lang="en-SG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- 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tree is right heavy </a:t>
            </a:r>
            <a:r>
              <a:rPr lang="en-SG" u="sng" dirty="0">
                <a:latin typeface="Arial" pitchFamily="34" charset="0"/>
                <a:cs typeface="Arial" pitchFamily="34" charset="0"/>
              </a:rPr>
              <a:t>AND</a:t>
            </a:r>
            <a:endParaRPr lang="en-S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SG" dirty="0">
                <a:latin typeface="Arial" pitchFamily="34" charset="0"/>
                <a:cs typeface="Arial" pitchFamily="34" charset="0"/>
              </a:rPr>
              <a:t>- tree's </a:t>
            </a:r>
            <a:r>
              <a:rPr lang="en-SG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right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subtree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en-SG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left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heavy </a:t>
            </a:r>
          </a:p>
          <a:p>
            <a:pPr marL="266700" lvl="0" indent="-266700" algn="l"/>
            <a:r>
              <a:rPr lang="en-US" sz="2000" dirty="0">
                <a:latin typeface="Arial" pitchFamily="34" charset="0"/>
                <a:cs typeface="Arial" pitchFamily="34" charset="0"/>
              </a:rPr>
              <a:t>e.g.</a:t>
            </a:r>
          </a:p>
          <a:p>
            <a:pPr marL="266700" lvl="0" indent="-266700" algn="l">
              <a:spcBef>
                <a:spcPts val="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	50</a:t>
            </a:r>
          </a:p>
          <a:p>
            <a:pPr marL="266700" lvl="0" indent="-266700" algn="l">
              <a:spcBef>
                <a:spcPts val="0"/>
              </a:spcBef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>
              <a:spcBef>
                <a:spcPts val="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20		80</a:t>
            </a:r>
          </a:p>
          <a:p>
            <a:pPr marL="266700" lvl="0" indent="-266700" algn="l">
              <a:spcBef>
                <a:spcPts val="0"/>
              </a:spcBef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>
              <a:spcBef>
                <a:spcPts val="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	 60	            90</a:t>
            </a:r>
          </a:p>
          <a:p>
            <a:pPr marL="266700" lvl="0" indent="-266700" algn="l">
              <a:spcBef>
                <a:spcPts val="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        </a:t>
            </a:r>
          </a:p>
          <a:p>
            <a:pPr marL="266700" lvl="0" indent="-266700" algn="l">
              <a:spcBef>
                <a:spcPts val="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                      70</a:t>
            </a:r>
          </a:p>
          <a:p>
            <a:pPr marL="266700" lvl="0" indent="-266700" algn="l">
              <a:spcBef>
                <a:spcPts val="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66700" lvl="0" indent="-266700" algn="l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lvl="0" indent="-266700" algn="l"/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66700" lvl="0" indent="-266700" algn="l"/>
            <a:endParaRPr lang="en-SG" sz="2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5638800"/>
            <a:ext cx="8153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sz="2000" i="1" dirty="0">
                <a:solidFill>
                  <a:srgbClr val="FF0000"/>
                </a:solidFill>
                <a:latin typeface="Arial" charset="0"/>
              </a:rPr>
              <a:t>Can you show the intermediate trees at each stage of rotation?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362200" y="2857500"/>
            <a:ext cx="609600" cy="304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276600" y="3467101"/>
            <a:ext cx="609600" cy="304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438399" y="3957755"/>
            <a:ext cx="457200" cy="304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10800000" flipV="1">
            <a:off x="1447800" y="2857500"/>
            <a:ext cx="6858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10800000" flipV="1">
            <a:off x="2438400" y="3467100"/>
            <a:ext cx="609600" cy="304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093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39624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Efficiency of Binary Search Tree</a:t>
            </a:r>
          </a:p>
          <a:p>
            <a:pPr marL="533400" indent="-533400">
              <a:buClr>
                <a:srgbClr val="0000FF"/>
              </a:buClr>
              <a:buSzTx/>
              <a:buNone/>
            </a:pPr>
            <a:r>
              <a:rPr lang="en-US" sz="1000" b="0" dirty="0">
                <a:solidFill>
                  <a:srgbClr val="0000FF"/>
                </a:solidFill>
                <a:latin typeface="Arial" charset="0"/>
              </a:rPr>
              <a:t>   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 err="1">
                <a:solidFill>
                  <a:srgbClr val="0000FF"/>
                </a:solidFill>
                <a:latin typeface="Arial" charset="0"/>
              </a:rPr>
              <a:t>AVLTrees</a:t>
            </a:r>
            <a:endParaRPr lang="en-US" sz="2800" b="0" dirty="0">
              <a:solidFill>
                <a:srgbClr val="0000FF"/>
              </a:solidFill>
              <a:latin typeface="Arial" charset="0"/>
            </a:endParaRPr>
          </a:p>
          <a:p>
            <a:pPr marL="533400" indent="-533400">
              <a:buClr>
                <a:srgbClr val="0000FF"/>
              </a:buClr>
              <a:buSzTx/>
              <a:buNone/>
            </a:pPr>
            <a:r>
              <a:rPr lang="en-US" sz="1000" b="0" dirty="0">
                <a:solidFill>
                  <a:srgbClr val="0000FF"/>
                </a:solidFill>
                <a:latin typeface="Arial" charset="0"/>
              </a:rPr>
              <a:t>  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Rotations</a:t>
            </a:r>
          </a:p>
          <a:p>
            <a:pPr marL="933450" lvl="1" indent="-40005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400" b="0" dirty="0">
                <a:solidFill>
                  <a:srgbClr val="0000FF"/>
                </a:solidFill>
                <a:latin typeface="Arial" charset="0"/>
              </a:rPr>
              <a:t>Single rotations</a:t>
            </a:r>
          </a:p>
          <a:p>
            <a:pPr marL="933450" lvl="1" indent="-40005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400" b="0" dirty="0">
                <a:solidFill>
                  <a:srgbClr val="0000FF"/>
                </a:solidFill>
                <a:latin typeface="Arial" charset="0"/>
              </a:rPr>
              <a:t>Double rotations</a:t>
            </a:r>
          </a:p>
          <a:p>
            <a:pPr marL="533400" indent="-533400">
              <a:buClr>
                <a:srgbClr val="0000FF"/>
              </a:buClr>
              <a:buSzTx/>
              <a:buNone/>
            </a:pPr>
            <a:endParaRPr lang="en-US" sz="2800" b="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2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1. Efficiency of Binary Search Tree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763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lvl="0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kumimoji="1" lang="en-US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kumimoji="1" lang="en-US" b="1" i="1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binary search tree </a:t>
            </a:r>
            <a:r>
              <a:rPr kumimoji="1" lang="en-US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 a binary tree that is </a:t>
            </a:r>
            <a:r>
              <a:rPr kumimoji="1" lang="en-US" u="sng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ordered</a:t>
            </a:r>
          </a:p>
          <a:p>
            <a:pPr algn="l">
              <a:spcBef>
                <a:spcPts val="0"/>
              </a:spcBef>
            </a:pPr>
            <a:r>
              <a:rPr kumimoji="1" lang="en-US" i="1" kern="0" dirty="0" err="1">
                <a:latin typeface="Arial" pitchFamily="34" charset="0"/>
                <a:cs typeface="Arial" pitchFamily="34" charset="0"/>
              </a:rPr>
              <a:t>i.e</a:t>
            </a:r>
            <a:r>
              <a:rPr kumimoji="1" lang="en-US" i="1" kern="0" dirty="0">
                <a:latin typeface="Arial" pitchFamily="34" charset="0"/>
                <a:cs typeface="Arial" pitchFamily="34" charset="0"/>
              </a:rPr>
              <a:t> 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For each node in the binary search tree</a:t>
            </a:r>
          </a:p>
          <a:p>
            <a:pPr algn="l">
              <a:spcBef>
                <a:spcPts val="0"/>
              </a:spcBef>
            </a:pPr>
            <a:r>
              <a:rPr lang="en-US" i="1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Wingdings" charset="2"/>
              </a:rPr>
              <a:t>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data in node's left 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subtree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 data in the node 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Wingdings" charset="2"/>
              </a:rPr>
              <a:t>      </a:t>
            </a:r>
            <a:r>
              <a:rPr lang="en-US" dirty="0">
                <a:latin typeface="Arial" charset="0"/>
                <a:cs typeface="Arial" charset="0"/>
                <a:sym typeface="Wingdings" charset="2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data in node's right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subtree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 data in the node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895600"/>
            <a:ext cx="3810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743200"/>
            <a:ext cx="4038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4847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Efficiency of Binary Search Tree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915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en-US" i="0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Typical</a:t>
            </a:r>
            <a:r>
              <a:rPr kumimoji="1" lang="en-US" i="0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1" lang="en-US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kumimoji="1" lang="en-US" i="0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perations</a:t>
            </a:r>
            <a:r>
              <a:rPr kumimoji="1" lang="en-US" i="0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1" lang="en-US" b="0" i="0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of a Binary Search Tree</a:t>
            </a:r>
            <a:endParaRPr kumimoji="1" lang="en-US" u="none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kumimoji="1" lang="en-US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- search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kumimoji="1" lang="en-US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- insert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kumimoji="1" lang="en-US" b="0" i="0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- </a:t>
            </a:r>
            <a:r>
              <a:rPr kumimoji="1" lang="en-US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kumimoji="1" lang="en-US" b="0" i="0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elete</a:t>
            </a:r>
            <a:endParaRPr lang="en-SG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SG" dirty="0">
                <a:latin typeface="Arial" pitchFamily="34" charset="0"/>
                <a:cs typeface="Arial" pitchFamily="34" charset="0"/>
              </a:rPr>
              <a:t>  </a:t>
            </a:r>
            <a:r>
              <a:rPr lang="en-S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All the operations require a 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search</a:t>
            </a:r>
            <a:r>
              <a:rPr lang="en-S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that begins at the root</a:t>
            </a:r>
          </a:p>
          <a:p>
            <a:pPr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S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Number of comparisons is directly proportional to the </a:t>
            </a:r>
            <a:r>
              <a:rPr lang="en-S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en-S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55600" algn="l">
              <a:spcBef>
                <a:spcPts val="0"/>
              </a:spcBef>
              <a:buClr>
                <a:srgbClr val="0000FF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Wingdings" charset="2"/>
              </a:rPr>
              <a:t> </a:t>
            </a:r>
            <a:r>
              <a:rPr lang="en-S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Worst case (balanced)     = O (log</a:t>
            </a:r>
            <a:r>
              <a:rPr lang="en-SG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S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n)</a:t>
            </a:r>
          </a:p>
          <a:p>
            <a:pPr marL="355600" algn="l">
              <a:spcBef>
                <a:spcPts val="0"/>
              </a:spcBef>
              <a:buClr>
                <a:srgbClr val="0000FF"/>
              </a:buClr>
              <a:buFont typeface="Wingdings"/>
              <a:buChar char="F"/>
            </a:pPr>
            <a:r>
              <a:rPr lang="en-S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Worst case (unbalanced) = O (n)	</a:t>
            </a:r>
            <a:endParaRPr lang="en-SG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55600" algn="l">
              <a:spcBef>
                <a:spcPts val="0"/>
              </a:spcBef>
              <a:buClr>
                <a:srgbClr val="0000FF"/>
              </a:buClr>
            </a:pPr>
            <a:r>
              <a:rPr lang="en-SG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SG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where n = number of nodes in the binary search tree</a:t>
            </a:r>
            <a:endParaRPr lang="en-SG" sz="1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55600" indent="-355600"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S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Important that a binary search tree is </a:t>
            </a:r>
            <a:r>
              <a:rPr lang="en-SG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balanced</a:t>
            </a:r>
            <a:r>
              <a:rPr lang="en-S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l">
              <a:spcBef>
                <a:spcPts val="0"/>
              </a:spcBef>
            </a:pPr>
            <a:endParaRPr lang="en-SG" dirty="0">
              <a:latin typeface="Arial" pitchFamily="34" charset="0"/>
              <a:cs typeface="Arial" pitchFamily="34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41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Importance of Balancing</a:t>
            </a:r>
            <a:endParaRPr lang="en-US" altLang="zh-CN" sz="3200" b="0" i="1" dirty="0">
              <a:ea typeface="宋体" charset="-122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90600"/>
            <a:ext cx="36766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90600" y="32004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BST-1 (balanced)</a:t>
            </a:r>
            <a:endParaRPr lang="en-S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47244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BST-2 (unbalanced)</a:t>
            </a:r>
            <a:endParaRPr lang="en-S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5334000"/>
            <a:ext cx="8153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sz="2000" i="1" dirty="0">
                <a:solidFill>
                  <a:srgbClr val="0000FF"/>
                </a:solidFill>
                <a:latin typeface="Arial" charset="0"/>
              </a:rPr>
              <a:t>How many comparisons are required to search for Megan in BST-1? 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066800"/>
            <a:ext cx="36385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5791200"/>
            <a:ext cx="8153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sz="2000" i="1" dirty="0">
                <a:solidFill>
                  <a:srgbClr val="FF0000"/>
                </a:solidFill>
                <a:latin typeface="Arial" charset="0"/>
              </a:rPr>
              <a:t>How many comparisons are required to search for Megan in BST-2? </a:t>
            </a:r>
          </a:p>
        </p:txBody>
      </p:sp>
    </p:spTree>
    <p:extLst>
      <p:ext uri="{BB962C8B-B14F-4D97-AF65-F5344CB8AC3E}">
        <p14:creationId xmlns:p14="http://schemas.microsoft.com/office/powerpoint/2010/main" val="155188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Importance of Balancing</a:t>
            </a:r>
            <a:endParaRPr lang="en-US" altLang="zh-CN" sz="3200" b="0" i="1" dirty="0">
              <a:ea typeface="宋体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838204"/>
          <a:ext cx="8229600" cy="5257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84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</a:t>
                      </a:r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Balanced</a:t>
                      </a:r>
                      <a:r>
                        <a:rPr lang="en-US" sz="20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BST</a:t>
                      </a:r>
                      <a:endParaRPr lang="en-US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O(log</a:t>
                      </a:r>
                      <a:r>
                        <a:rPr lang="en-US" sz="2000" b="0" baseline="-250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2 </a:t>
                      </a:r>
                      <a:r>
                        <a:rPr lang="en-US" sz="2000" b="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n)</a:t>
                      </a:r>
                      <a:endParaRPr lang="en-US" sz="2000" b="0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Unbalanced</a:t>
                      </a:r>
                      <a:r>
                        <a:rPr lang="en-US" sz="2000" baseline="0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BST</a:t>
                      </a:r>
                      <a:endParaRPr lang="en-US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O(n)</a:t>
                      </a:r>
                      <a:endParaRPr lang="en-SG" sz="2000" b="0" dirty="0">
                        <a:solidFill>
                          <a:srgbClr val="FF0000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</a:t>
                      </a:r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</a:t>
                      </a:r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</a:t>
                      </a:r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</a:t>
                      </a:r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1000</a:t>
                      </a:r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</a:t>
                      </a:r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1000</a:t>
                      </a:r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1000,000</a:t>
                      </a:r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</a:t>
                      </a:r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1000,000</a:t>
                      </a:r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1000,000,000</a:t>
                      </a:r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</a:t>
                      </a:r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1000,000,000</a:t>
                      </a:r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94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Balanced Binary Search Tree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indent="-3556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binary search tree is </a:t>
            </a:r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balanced 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 the </a:t>
            </a:r>
            <a:r>
              <a:rPr lang="en-US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heights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of any node’s two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subtrees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differ by at most 1.</a:t>
            </a:r>
          </a:p>
          <a:p>
            <a:pPr algn="l">
              <a:spcBef>
                <a:spcPts val="0"/>
              </a:spcBef>
            </a:pP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55600" indent="-3556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of a </a:t>
            </a:r>
            <a:r>
              <a:rPr lang="en-US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balanced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binary search tree is</a:t>
            </a:r>
          </a:p>
          <a:p>
            <a:pPr algn="l"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 = log</a:t>
            </a:r>
            <a:r>
              <a:rPr lang="en-US" baseline="-25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(n + 1)</a:t>
            </a:r>
          </a:p>
          <a:p>
            <a:pPr algn="l">
              <a:spcBef>
                <a:spcPts val="0"/>
              </a:spcBef>
            </a:pPr>
            <a:endParaRPr lang="en-US" u="sn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55600" indent="-3556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worst case number of comparisons =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O(log</a:t>
            </a:r>
            <a:r>
              <a:rPr lang="en-US" baseline="-25000" dirty="0">
                <a:solidFill>
                  <a:srgbClr val="FF000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2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n)</a:t>
            </a: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55600" indent="-3556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balanced binary search tree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may become 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unbalanced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after an insert or remove operation</a:t>
            </a:r>
          </a:p>
          <a:p>
            <a:pPr algn="l">
              <a:spcBef>
                <a:spcPts val="0"/>
              </a:spcBef>
            </a:pP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kern="0" baseline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lvl="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5486400"/>
            <a:ext cx="8153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i="1" dirty="0">
                <a:solidFill>
                  <a:srgbClr val="FF0000"/>
                </a:solidFill>
                <a:latin typeface="Arial" charset="0"/>
              </a:rPr>
              <a:t>How to ensure a binary search tree is </a:t>
            </a:r>
            <a:r>
              <a:rPr lang="en-US" i="1" u="sng" dirty="0">
                <a:solidFill>
                  <a:srgbClr val="FF0000"/>
                </a:solidFill>
                <a:latin typeface="Arial" charset="0"/>
              </a:rPr>
              <a:t>ALWAYS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 balanced? </a:t>
            </a:r>
          </a:p>
        </p:txBody>
      </p:sp>
    </p:spTree>
    <p:extLst>
      <p:ext uri="{BB962C8B-B14F-4D97-AF65-F5344CB8AC3E}">
        <p14:creationId xmlns:p14="http://schemas.microsoft.com/office/powerpoint/2010/main" val="124434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AVL Trees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indent="-355600" algn="l"/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AVL tree </a:t>
            </a:r>
          </a:p>
          <a:p>
            <a:pPr marL="355600" indent="-355600" algn="l"/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charset="2"/>
              </a:rPr>
              <a:t> </a:t>
            </a:r>
            <a:r>
              <a:rPr lang="en-US" dirty="0">
                <a:latin typeface="Arial" pitchFamily="34" charset="0"/>
                <a:cs typeface="Arial" pitchFamily="34" charset="0"/>
              </a:rPr>
              <a:t>is a 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binary search tree</a:t>
            </a:r>
          </a:p>
          <a:p>
            <a:pPr marL="355600" indent="-355600" algn="l"/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charset="2"/>
              </a:rPr>
              <a:t> </a:t>
            </a:r>
            <a:r>
              <a:rPr lang="en-US" dirty="0">
                <a:latin typeface="Arial" pitchFamily="34" charset="0"/>
                <a:cs typeface="Arial" pitchFamily="34" charset="0"/>
              </a:rPr>
              <a:t>is </a:t>
            </a:r>
            <a:r>
              <a:rPr lang="en-US" i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always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balanced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55600" indent="-355600" algn="l"/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charset="2"/>
              </a:rPr>
              <a:t> </a:t>
            </a:r>
            <a:r>
              <a:rPr lang="en-US" dirty="0">
                <a:latin typeface="Arial" pitchFamily="34" charset="0"/>
                <a:cs typeface="Arial" pitchFamily="34" charset="0"/>
              </a:rPr>
              <a:t>will 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re-balance </a:t>
            </a:r>
            <a:r>
              <a:rPr lang="en-US" i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itself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whenever it becomes unbalanced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(e.g. after an insert or remove operation)</a:t>
            </a:r>
          </a:p>
          <a:p>
            <a:pPr marL="355600" indent="-355600" algn="l"/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charset="2"/>
              </a:rPr>
              <a:t> </a:t>
            </a:r>
            <a:r>
              <a:rPr lang="en-SG" dirty="0">
                <a:latin typeface="Arial" pitchFamily="34" charset="0"/>
                <a:cs typeface="Arial" pitchFamily="34" charset="0"/>
              </a:rPr>
              <a:t>number of comparisons (worst case) = </a:t>
            </a:r>
            <a:r>
              <a:rPr lang="en-SG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 (log</a:t>
            </a:r>
            <a:r>
              <a:rPr lang="en-SG" i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SG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n)</a:t>
            </a:r>
            <a:endParaRPr lang="en-US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55600" indent="-355600" algn="l"/>
            <a:endParaRPr lang="en-US" i="1" dirty="0">
              <a:latin typeface="Arial" charset="0"/>
              <a:cs typeface="Arial" charset="0"/>
            </a:endParaRPr>
          </a:p>
          <a:p>
            <a:pPr marL="355600" indent="-355600" algn="l"/>
            <a:r>
              <a:rPr lang="en-US" i="1" dirty="0">
                <a:latin typeface="Arial" charset="0"/>
                <a:cs typeface="Arial" charset="0"/>
              </a:rPr>
              <a:t>*	named after its </a:t>
            </a:r>
            <a:r>
              <a:rPr lang="en-SG" i="1" dirty="0"/>
              <a:t>two inventors </a:t>
            </a:r>
            <a:r>
              <a:rPr lang="en-SG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SG" i="1" dirty="0" err="1">
                <a:latin typeface="Arial" pitchFamily="34" charset="0"/>
                <a:cs typeface="Arial" pitchFamily="34" charset="0"/>
              </a:rPr>
              <a:t>delson-</a:t>
            </a:r>
            <a:r>
              <a:rPr lang="en-SG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SG" i="1" dirty="0" err="1">
                <a:latin typeface="Arial" pitchFamily="34" charset="0"/>
                <a:cs typeface="Arial" pitchFamily="34" charset="0"/>
              </a:rPr>
              <a:t>elskii</a:t>
            </a:r>
            <a:r>
              <a:rPr lang="en-SG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SG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SG" i="1" dirty="0">
                <a:latin typeface="Arial" pitchFamily="34" charset="0"/>
                <a:cs typeface="Arial" pitchFamily="34" charset="0"/>
              </a:rPr>
              <a:t>andis</a:t>
            </a:r>
            <a:endParaRPr lang="en-US" i="1" dirty="0">
              <a:latin typeface="Arial" pitchFamily="34" charset="0"/>
              <a:cs typeface="Arial" pitchFamily="34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86475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6216</TotalTime>
  <Words>1930</Words>
  <Application>Microsoft Office PowerPoint</Application>
  <PresentationFormat>On-screen Show (4:3)</PresentationFormat>
  <Paragraphs>459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Narrow</vt:lpstr>
      <vt:lpstr>Courier New</vt:lpstr>
      <vt:lpstr>Segoe UI</vt:lpstr>
      <vt:lpstr>Tahoma</vt:lpstr>
      <vt:lpstr>Verdana</vt:lpstr>
      <vt:lpstr>Wingdings</vt:lpstr>
      <vt:lpstr>Contport</vt:lpstr>
      <vt:lpstr>PowerPoint Presentation</vt:lpstr>
      <vt:lpstr>Topics</vt:lpstr>
      <vt:lpstr>References</vt:lpstr>
      <vt:lpstr>1. Efficiency of Binary Search Tree</vt:lpstr>
      <vt:lpstr>Efficiency of Binary Search Tree</vt:lpstr>
      <vt:lpstr>Importance of Balancing</vt:lpstr>
      <vt:lpstr>Importance of Balancing</vt:lpstr>
      <vt:lpstr>Balanced Binary Search Tree</vt:lpstr>
      <vt:lpstr>2. AVL Trees</vt:lpstr>
      <vt:lpstr>AVL Trees - Example</vt:lpstr>
      <vt:lpstr>AVL Trees - Example</vt:lpstr>
      <vt:lpstr>3. Rotations</vt:lpstr>
      <vt:lpstr>Determining the TYPE of rotations</vt:lpstr>
      <vt:lpstr>Single Rotations (Left Rotation)</vt:lpstr>
      <vt:lpstr>Left Rotation - Algorithm </vt:lpstr>
      <vt:lpstr>Left Rotation - Example </vt:lpstr>
      <vt:lpstr>Left Rotation - Example </vt:lpstr>
      <vt:lpstr>Left Rotation - Example </vt:lpstr>
      <vt:lpstr>Left Rotation - Example </vt:lpstr>
      <vt:lpstr>Single Rotations (Right Rotation)</vt:lpstr>
      <vt:lpstr>Right Rotation - Algorithm </vt:lpstr>
      <vt:lpstr>Right Rotation - Example</vt:lpstr>
      <vt:lpstr>Double Rotations</vt:lpstr>
      <vt:lpstr>Double Rotations (Left-Right Rotation)</vt:lpstr>
      <vt:lpstr>Left-Right Rotation</vt:lpstr>
      <vt:lpstr>Left-Right Rotation - Algorithm </vt:lpstr>
      <vt:lpstr>Left-Right Rotation - Example</vt:lpstr>
      <vt:lpstr>Double Rotations (Right-Left Rotation)</vt:lpstr>
      <vt:lpstr>Right-Left Rotation - Algorithm </vt:lpstr>
      <vt:lpstr>Right-Left Rotation - 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Kevin Toh Zheng Ying /IT</cp:lastModifiedBy>
  <cp:revision>314</cp:revision>
  <cp:lastPrinted>2000-08-04T01:42:18Z</cp:lastPrinted>
  <dcterms:created xsi:type="dcterms:W3CDTF">1995-05-28T16:29:18Z</dcterms:created>
  <dcterms:modified xsi:type="dcterms:W3CDTF">2019-01-24T16:00:28Z</dcterms:modified>
</cp:coreProperties>
</file>