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571" autoAdjust="0"/>
  </p:normalViewPr>
  <p:slideViewPr>
    <p:cSldViewPr>
      <p:cViewPr varScale="1">
        <p:scale>
          <a:sx n="73" d="100"/>
          <a:sy n="73" d="100"/>
        </p:scale>
        <p:origin x="15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25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725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884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015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4336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499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087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1508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48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5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1  2  3  4  5  6  7  8  9  10  11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4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6  4  2  1  3  5  8  7  10  9  11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354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1  3  2  5  4  7  9  11  10  8  6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5243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6  4  8  2  5  7  10  1  3  9  11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974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08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88367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346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038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7641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154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634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7525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3411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1582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597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we delete 10, we make 8 right pointer point to 11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829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1. If we delete 6, we find the next smallest value which is 5.</a:t>
            </a:r>
          </a:p>
          <a:p>
            <a:r>
              <a:rPr lang="en-US" dirty="0"/>
              <a:t>2. We store 5 into a temporary </a:t>
            </a:r>
            <a:r>
              <a:rPr lang="en-US" dirty="0" err="1"/>
              <a:t>BinaryNode</a:t>
            </a:r>
            <a:endParaRPr lang="en-US" dirty="0"/>
          </a:p>
          <a:p>
            <a:r>
              <a:rPr lang="en-US" dirty="0"/>
              <a:t>3. We delete the child node with 5 recursively using case 1 or 2</a:t>
            </a:r>
          </a:p>
          <a:p>
            <a:r>
              <a:rPr lang="en-US" dirty="0"/>
              <a:t>4. Change the value of the root node with the temporary node value.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0867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973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0962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999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69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526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712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87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1800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166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</a:t>
            </a:r>
            <a:r>
              <a:rPr lang="en-US" sz="1200">
                <a:latin typeface="Arial Narrow" pitchFamily="34" charset="0"/>
              </a:rPr>
              <a:t>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Last Update</a:t>
            </a:r>
            <a:r>
              <a:rPr lang="en-US"/>
              <a:t>: 28 Oct 2018</a:t>
            </a:r>
            <a:endParaRPr lang="en-US" dirty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8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Types of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General</a:t>
            </a: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Tree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rial" pitchFamily="34" charset="0"/>
                <a:cs typeface="Arial" pitchFamily="34" charset="0"/>
              </a:rPr>
              <a:t> tree with </a:t>
            </a:r>
            <a:r>
              <a:rPr kumimoji="1" lang="en-US" i="1" u="sng" kern="0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any number</a:t>
            </a:r>
            <a:r>
              <a:rPr kumimoji="1" lang="en-US" i="1" kern="0" baseline="0" dirty="0">
                <a:latin typeface="Arial" pitchFamily="34" charset="0"/>
                <a:cs typeface="Arial" pitchFamily="34" charset="0"/>
              </a:rPr>
              <a:t> of </a:t>
            </a:r>
            <a:r>
              <a:rPr kumimoji="1" lang="en-US" i="1" kern="0" baseline="0" dirty="0" err="1">
                <a:latin typeface="Arial" pitchFamily="34" charset="0"/>
                <a:cs typeface="Arial" pitchFamily="34" charset="0"/>
              </a:rPr>
              <a:t>subtrees</a:t>
            </a:r>
            <a:endParaRPr kumimoji="1" lang="en-US" i="1" kern="0" baseline="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Binary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 tree with at most </a:t>
            </a:r>
            <a:r>
              <a:rPr kumimoji="1" lang="en-US" i="1" u="sng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subtrees</a:t>
            </a:r>
            <a:endParaRPr kumimoji="1" lang="en-US" i="1" kern="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Binary Search </a:t>
            </a:r>
            <a:r>
              <a:rPr kumimoji="1" lang="en-US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kumimoji="1" lang="en-US" sz="2400" b="1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ree</a:t>
            </a:r>
            <a:endParaRPr kumimoji="1" lang="en-US" sz="2400" b="1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i="1" kern="0" baseline="0" dirty="0">
                <a:latin typeface="Arial" pitchFamily="34" charset="0"/>
                <a:cs typeface="Arial" pitchFamily="34" charset="0"/>
              </a:rPr>
              <a:t> binary tree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that is </a:t>
            </a:r>
            <a:r>
              <a:rPr kumimoji="1" lang="en-US" i="1" u="sng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ordered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	i.e</a:t>
            </a:r>
            <a:r>
              <a:rPr kumimoji="1" lang="en-US" i="1" kern="0">
                <a:latin typeface="Arial" pitchFamily="34" charset="0"/>
                <a:cs typeface="Arial" pitchFamily="34" charset="0"/>
              </a:rPr>
              <a:t>. 	values 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on the left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  &lt;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		values on the right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&gt; value of parent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AVL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 binary search tree that is </a:t>
            </a:r>
            <a:r>
              <a:rPr kumimoji="1" lang="en-US" i="1" u="sng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0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the </a:t>
            </a:r>
            <a:r>
              <a:rPr lang="en-US" sz="2000" i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sz="20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sz="2000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sz="20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</a:t>
            </a:r>
            <a:endParaRPr kumimoji="1" lang="en-US" sz="2000" i="1" u="sng" kern="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4.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b="1" i="1" dirty="0">
                <a:solidFill>
                  <a:srgbClr val="FF0000"/>
                </a:solidFill>
              </a:rPr>
              <a:t>binary tree </a:t>
            </a:r>
            <a:r>
              <a:rPr lang="en-US" dirty="0">
                <a:solidFill>
                  <a:srgbClr val="0000FF"/>
                </a:solidFill>
              </a:rPr>
              <a:t>is a tree that has at most </a:t>
            </a:r>
            <a:r>
              <a:rPr lang="en-US" u="sng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subtrees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lvl="0" algn="l"/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e.g.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7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Trees </a:t>
            </a:r>
            <a:r>
              <a:rPr lang="en-US" altLang="zh-CN" sz="3200" b="0" i="1" dirty="0">
                <a:ea typeface="宋体" charset="-122"/>
              </a:rPr>
              <a:t>- Examples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6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Structure of a Binary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9906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895600"/>
            <a:ext cx="82296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// </a:t>
            </a:r>
            <a:r>
              <a:rPr lang="en-US" sz="2000" i="1" dirty="0" err="1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BinaryNode.h</a:t>
            </a:r>
            <a:endParaRPr lang="en-US" sz="2000" i="1" dirty="0">
              <a:solidFill>
                <a:srgbClr val="008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endParaRPr lang="en-SG" sz="200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item;    </a:t>
            </a:r>
            <a:r>
              <a:rPr lang="en-SG" sz="2000" i="1" dirty="0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// data item</a:t>
            </a: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*left;   </a:t>
            </a:r>
            <a:r>
              <a:rPr lang="en-SG" sz="2000" i="1" dirty="0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// pointer pointing to left </a:t>
            </a:r>
            <a:r>
              <a:rPr lang="en-SG" sz="2000" i="1" dirty="0" err="1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*right;  </a:t>
            </a:r>
            <a:r>
              <a:rPr lang="en-SG" sz="2000" i="1" dirty="0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// pointer pointing to right </a:t>
            </a:r>
            <a:r>
              <a:rPr lang="en-SG" sz="2000" i="1" dirty="0" err="1">
                <a:solidFill>
                  <a:srgbClr val="008000"/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subtree</a:t>
            </a:r>
            <a:endParaRPr lang="en-SG" sz="2000" i="1" dirty="0">
              <a:solidFill>
                <a:srgbClr val="008000"/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SG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2057400" y="1828800"/>
            <a:ext cx="11430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15000" y="1828800"/>
            <a:ext cx="12192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0122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Full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if every node (except the leaf nodes) has two children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number of nodes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a full binary tree of height  h,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 = 2</a:t>
            </a:r>
            <a:r>
              <a:rPr lang="en-US" sz="2000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1</a:t>
            </a:r>
            <a:r>
              <a:rPr kumimoji="1" lang="en-US" sz="2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l"/>
            <a:r>
              <a:rPr lang="en-US" sz="20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height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of a full binary tree with n nodes that is full is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= log</a:t>
            </a:r>
            <a:r>
              <a:rPr lang="en-US" sz="2000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 + 1)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1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Complete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complete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if </a:t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it is full to all the levels except the last level and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last level is filled from left to right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238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6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466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Traversals of a Binary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Traversing a binary tree visits each node in the binary tree</a:t>
            </a:r>
            <a:r>
              <a:rPr lang="en-US">
                <a:solidFill>
                  <a:srgbClr val="0000FF"/>
                </a:solidFill>
              </a:rPr>
              <a:t>. </a:t>
            </a:r>
          </a:p>
          <a:p>
            <a:pPr algn="l"/>
            <a:endParaRPr lang="en-US" dirty="0">
              <a:solidFill>
                <a:srgbClr val="0000FF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b="1" u="sng" dirty="0">
                <a:solidFill>
                  <a:srgbClr val="FF0000"/>
                </a:solidFill>
              </a:rPr>
              <a:t>Traversals</a:t>
            </a:r>
            <a:r>
              <a:rPr lang="en-US" dirty="0"/>
              <a:t> of a Binary Tree</a:t>
            </a:r>
            <a:endParaRPr lang="en-SG" dirty="0"/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00FF"/>
                </a:solidFill>
              </a:rPr>
              <a:t>Inorder</a:t>
            </a:r>
            <a:r>
              <a:rPr lang="en-US" dirty="0"/>
              <a:t>	    : Left-</a:t>
            </a:r>
            <a:r>
              <a:rPr lang="en-US" b="1" dirty="0"/>
              <a:t>Root</a:t>
            </a:r>
            <a:r>
              <a:rPr lang="en-US" dirty="0"/>
              <a:t>-Right</a:t>
            </a:r>
            <a:endParaRPr lang="en-SG" dirty="0"/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Preorder	    </a:t>
            </a:r>
            <a:r>
              <a:rPr lang="en-US" dirty="0"/>
              <a:t>: </a:t>
            </a:r>
            <a:r>
              <a:rPr lang="en-US" b="1" dirty="0"/>
              <a:t>Root</a:t>
            </a:r>
            <a:r>
              <a:rPr lang="en-US" dirty="0"/>
              <a:t>-Left-Right</a:t>
            </a:r>
            <a:endParaRPr lang="en-SG" dirty="0"/>
          </a:p>
          <a:p>
            <a:pPr marL="363538" lvl="0" indent="-363538" algn="l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00FF"/>
                </a:solidFill>
              </a:rPr>
              <a:t>Postorder</a:t>
            </a:r>
            <a:r>
              <a:rPr lang="en-US" dirty="0"/>
              <a:t>    : Left-Right-</a:t>
            </a:r>
            <a:r>
              <a:rPr lang="en-US" b="1" dirty="0"/>
              <a:t>Root</a:t>
            </a:r>
            <a:endParaRPr lang="en-SG" b="1" dirty="0"/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Level order  </a:t>
            </a:r>
            <a:r>
              <a:rPr lang="en-US" dirty="0"/>
              <a:t>: Level by Level   </a:t>
            </a: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  <a:r>
              <a:rPr lang="en-US" altLang="zh-CN" sz="3200" b="0" i="1" dirty="0">
                <a:ea typeface="宋体" charset="-122"/>
              </a:rPr>
              <a:t> 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22922"/>
              </p:ext>
            </p:extLst>
          </p:nvPr>
        </p:nvGraphicFramePr>
        <p:xfrm>
          <a:off x="228600" y="990601"/>
          <a:ext cx="8610600" cy="310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</a:t>
                      </a:r>
                      <a:r>
                        <a:rPr lang="en-US" sz="2400" b="0" u="none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inorder</a:t>
                      </a: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*t)</a:t>
                      </a:r>
                      <a:endParaRPr lang="en-US" sz="2400" b="0" u="none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20">
                <a:tc>
                  <a:txBody>
                    <a:bodyPr/>
                    <a:lstStyle/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endParaRPr lang="en-US" sz="2000" b="0" dirty="0">
                        <a:solidFill>
                          <a:schemeClr val="tx2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not empty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  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(Left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t)   </a:t>
                      </a:r>
                      <a:r>
                        <a:rPr lang="en-US" sz="2400" b="0" i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process</a:t>
                      </a:r>
                      <a:r>
                        <a:rPr lang="en-US" sz="2400" b="0" baseline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   </a:t>
                      </a:r>
                      <a:endParaRPr lang="en-US" sz="2400" b="0" i="1" dirty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traverse(Right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t) </a:t>
                      </a:r>
                      <a:r>
                        <a:rPr lang="en-US" sz="2400" b="0" i="1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  <a:endParaRPr lang="en-US" sz="2400" b="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  <a:p>
                      <a:endParaRPr lang="en-US" sz="2000" b="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Inorder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err="1">
                <a:solidFill>
                  <a:srgbClr val="0000FF"/>
                </a:solidFill>
              </a:rPr>
              <a:t>Inorder</a:t>
            </a:r>
            <a:r>
              <a:rPr lang="en-US" dirty="0"/>
              <a:t> : Left-</a:t>
            </a:r>
            <a:r>
              <a:rPr lang="en-US" b="1" dirty="0"/>
              <a:t>Root</a:t>
            </a:r>
            <a:r>
              <a:rPr lang="en-US" dirty="0"/>
              <a:t>-Right</a:t>
            </a:r>
            <a:endParaRPr lang="en-S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584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Tree Terminology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Types of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Tree Traversals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Search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Operations of a Binary Search Tree</a:t>
            </a: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Preorder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Preorder </a:t>
            </a:r>
            <a:r>
              <a:rPr lang="en-US" dirty="0"/>
              <a:t>: </a:t>
            </a:r>
            <a:r>
              <a:rPr lang="en-US" b="1" dirty="0"/>
              <a:t>Root</a:t>
            </a:r>
            <a:r>
              <a:rPr lang="en-US" dirty="0"/>
              <a:t>-Left-Right</a:t>
            </a:r>
            <a:endParaRPr lang="en-SG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1593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ea typeface="宋体" charset="-122"/>
              </a:rPr>
              <a:t>Postorder</a:t>
            </a:r>
            <a:r>
              <a:rPr lang="en-US" altLang="zh-CN" sz="3200" dirty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err="1">
                <a:solidFill>
                  <a:srgbClr val="0000FF"/>
                </a:solidFill>
              </a:rPr>
              <a:t>Postorder</a:t>
            </a:r>
            <a:r>
              <a:rPr lang="en-US" dirty="0"/>
              <a:t> : Left-Right-</a:t>
            </a:r>
            <a:r>
              <a:rPr lang="en-US" b="1" dirty="0"/>
              <a:t>Root</a:t>
            </a:r>
            <a:endParaRPr lang="en-SG" b="1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27020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Level 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Level order </a:t>
            </a:r>
            <a:r>
              <a:rPr lang="en-US" dirty="0"/>
              <a:t>: Level by Level   </a:t>
            </a: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</a:p>
        </p:txBody>
      </p:sp>
    </p:spTree>
    <p:extLst>
      <p:ext uri="{BB962C8B-B14F-4D97-AF65-F5344CB8AC3E}">
        <p14:creationId xmlns:p14="http://schemas.microsoft.com/office/powerpoint/2010/main" val="8604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5. Binary Search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ordered</a:t>
            </a:r>
          </a:p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i.e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 values in the left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  &lt; 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	 values in the right </a:t>
            </a:r>
            <a:r>
              <a:rPr kumimoji="1" lang="en-US" i="1" kern="0" dirty="0" err="1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>
                <a:latin typeface="Arial" pitchFamily="34" charset="0"/>
                <a:cs typeface="Arial" pitchFamily="34" charset="0"/>
              </a:rPr>
              <a:t>  &gt;  value of parent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8" descr="fig10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4038600" cy="2743200"/>
          </a:xfrm>
          <a:prstGeom prst="rect">
            <a:avLst/>
          </a:prstGeom>
          <a:noFill/>
        </p:spPr>
      </p:pic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667000"/>
            <a:ext cx="381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572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Binary Search Trees </a:t>
            </a:r>
            <a:r>
              <a:rPr lang="en-US" altLang="zh-CN" sz="3200" b="0" i="1" dirty="0">
                <a:ea typeface="宋体" charset="-122"/>
              </a:rPr>
              <a:t>- Operations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Typical Operations</a:t>
            </a:r>
            <a:r>
              <a:rPr kumimoji="1" lang="en-US" sz="28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a Binary Search Tree</a:t>
            </a:r>
            <a:endParaRPr kumimoji="1" lang="en-US" sz="2800" u="none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Insert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sz="10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sz="24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Delete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sz="10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Traversal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Searching an item in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latin typeface="Arial" pitchFamily="34" charset="0"/>
                <a:cs typeface="Arial" pitchFamily="34" charset="0"/>
              </a:rPr>
              <a:t>Search :</a:t>
            </a: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>
            <a:off x="5486400" y="4419600"/>
            <a:ext cx="990600" cy="5334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4038600" y="1143000"/>
            <a:ext cx="45720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 flipV="1">
            <a:off x="2971800" y="3962400"/>
            <a:ext cx="685800" cy="3810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200400" y="16764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670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left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343400"/>
            <a:ext cx="2809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953000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429000" y="4267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right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124200" y="4572000"/>
            <a:ext cx="3810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65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Search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22394"/>
              </p:ext>
            </p:extLst>
          </p:nvPr>
        </p:nvGraphicFramePr>
        <p:xfrm>
          <a:off x="228600" y="990600"/>
          <a:ext cx="86106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search(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SG" sz="2000" b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(t is empty)   </a:t>
                      </a:r>
                      <a:r>
                        <a:rPr lang="en-SG" sz="2000" b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 not found</a:t>
                      </a:r>
                      <a:endParaRPr lang="en-SG" sz="2000" b="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null </a:t>
                      </a: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(item in t</a:t>
                      </a:r>
                      <a:r>
                        <a:rPr lang="en-SG" sz="2000" b="0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== target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  </a:t>
                      </a:r>
                      <a:r>
                        <a:rPr lang="en-SG" sz="2000" b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 found</a:t>
                      </a:r>
                      <a:endParaRPr lang="en-SG" sz="2000" b="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 </a:t>
                      </a: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(target</a:t>
                      </a:r>
                      <a:r>
                        <a:rPr lang="en-SG" sz="2000" b="0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item</a:t>
                      </a:r>
                      <a:r>
                        <a:rPr lang="en-SG" sz="2000" b="0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t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</a:t>
                      </a:r>
                    </a:p>
                    <a:p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search (left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t, target)  </a:t>
                      </a:r>
                      <a:r>
                        <a:rPr lang="en-SG" sz="2000" b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search left </a:t>
                      </a:r>
                      <a:r>
                        <a:rPr lang="en-SG" sz="2000" b="0" baseline="0" dirty="0" err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b="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return 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search (right </a:t>
                      </a:r>
                      <a:r>
                        <a:rPr lang="en-SG" sz="2000" b="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000" b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t, target) </a:t>
                      </a:r>
                      <a:r>
                        <a:rPr lang="en-SG" sz="2000" b="0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search right </a:t>
                      </a:r>
                      <a:r>
                        <a:rPr lang="en-SG" sz="2000" b="0" dirty="0" err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US" sz="2000" b="0" kern="120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9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Search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410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search(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t,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if (t == NULL)	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not found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	return NULL;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   if (t-&gt;item == target)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item found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	  return t;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   else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   if (target &lt; t-&gt;item)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search in left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search(t-&gt;left, target);  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2000">
                <a:latin typeface="Consolas" panose="020B0609020204030204" pitchFamily="49" charset="0"/>
                <a:cs typeface="Courier New" pitchFamily="49" charset="0"/>
              </a:rPr>
              <a:t>else                  </a:t>
            </a:r>
            <a:r>
              <a:rPr lang="en-SG" sz="2000" b="0" i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SG" sz="20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search in right </a:t>
            </a:r>
            <a:r>
              <a:rPr lang="en-SG" sz="20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20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	  return 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search(t-&gt;right, target);  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Inserting an item to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Insert : </a:t>
            </a:r>
            <a:r>
              <a:rPr kumimoji="1" lang="en-US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924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>
            <a:off x="3505200" y="15240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81200" y="22098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200400" y="2895600"/>
            <a:ext cx="533400" cy="5334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05200" y="3429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  <a:endParaRPr lang="en-SG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0292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Search for the item (pointer will point to null)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Create a new node to store the item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Set the pointer pointing to null to point to new node</a:t>
            </a:r>
            <a:endParaRPr lang="en-SG" sz="2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Insert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8572"/>
              </p:ext>
            </p:extLst>
          </p:nvPr>
        </p:nvGraphicFramePr>
        <p:xfrm>
          <a:off x="457200" y="990600"/>
          <a:ext cx="83820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insert(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(t is</a:t>
                      </a:r>
                      <a:r>
                        <a:rPr lang="en-SG" sz="20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empty</a:t>
                      </a: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create a new node</a:t>
                      </a:r>
                    </a:p>
                    <a:p>
                      <a:pPr>
                        <a:buNone/>
                      </a:pPr>
                      <a:r>
                        <a:rPr lang="en-SG" sz="20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store the item in new node</a:t>
                      </a: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assign the new node to t;</a:t>
                      </a: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(item &lt; t-&gt;item)</a:t>
                      </a:r>
                    </a:p>
                    <a:p>
                      <a:pPr>
                        <a:buNone/>
                      </a:pPr>
                      <a:r>
                        <a:rPr lang="en-SG" sz="20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insert(t-&gt;left, item</a:t>
                      </a:r>
                      <a:r>
                        <a:rPr lang="en-SG" sz="200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);   </a:t>
                      </a:r>
                      <a:r>
                        <a:rPr lang="en-SG" sz="2000" b="0" i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2000" b="0" i="1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insert in left </a:t>
                      </a:r>
                      <a:r>
                        <a:rPr lang="en-SG" sz="2000" b="0" i="1" dirty="0" err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b="0" i="1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insert(t-&gt;right, item); </a:t>
                      </a:r>
                      <a:r>
                        <a:rPr lang="en-SG" sz="2000" b="0" i="1" dirty="0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insert in right </a:t>
                      </a:r>
                      <a:r>
                        <a:rPr lang="en-SG" sz="2000" b="0" i="1" dirty="0" err="1">
                          <a:solidFill>
                            <a:srgbClr val="008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kern="1200" dirty="0">
                        <a:solidFill>
                          <a:srgbClr val="008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2.	Sample Program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MEL </a:t>
            </a: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Insert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2578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void insert(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SG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t, </a:t>
            </a: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ItemType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item)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if (t == NULL)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 *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BinaryNode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-&gt;item = item;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-&gt;left = NULL;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-&gt;right = NULL;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t = </a:t>
            </a:r>
            <a:r>
              <a:rPr lang="en-SG" sz="1800" dirty="0" err="1">
                <a:latin typeface="Consolas" panose="020B0609020204030204" pitchFamily="49" charset="0"/>
                <a:cs typeface="Courier New" pitchFamily="49" charset="0"/>
              </a:rPr>
              <a:t>newNode</a:t>
            </a: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if (item &lt; t-&gt;item)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insert(t-&gt;left, item); 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left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	  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insert(t-&gt;right, item); </a:t>
            </a:r>
            <a:r>
              <a:rPr lang="en-SG" sz="1800" b="0" i="1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// insert in right </a:t>
            </a:r>
            <a:r>
              <a:rPr lang="en-SG" sz="1800" b="0" i="1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subtree</a:t>
            </a:r>
            <a:endParaRPr lang="en-SG" sz="1800" b="0" i="1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2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Deleting an item from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 for the node to be deleted</a:t>
            </a:r>
          </a:p>
          <a:p>
            <a:pPr algn="l">
              <a:spcBef>
                <a:spcPts val="0"/>
              </a:spcBef>
            </a:pP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1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 (is a leaf)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2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3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children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SG" sz="1800" dirty="0">
              <a:solidFill>
                <a:schemeClr val="dk1"/>
              </a:solidFill>
            </a:endParaRPr>
          </a:p>
          <a:p>
            <a:pPr algn="l"/>
            <a:r>
              <a:rPr lang="en-SG" sz="1800" dirty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34297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301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267994" y="35806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03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1 </a:t>
            </a:r>
            <a:r>
              <a:rPr lang="en-US" altLang="zh-CN" sz="3200" b="0" i="1" dirty="0">
                <a:ea typeface="宋体" charset="-122"/>
              </a:rPr>
              <a:t>- deleting a leaf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Simply delete the node by setting the pointer pointing to it to point to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38163" indent="-538163" algn="l"/>
            <a:r>
              <a:rPr lang="en-US" i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i.e.  if node to be deleted is the left child, then set the parent’s left child reference to null, otherwise set the parent’s right child reference to null</a:t>
            </a:r>
            <a:endParaRPr lang="en-SG" i="1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363538" indent="-363538" algn="l"/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5258594" y="52570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34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2 </a:t>
            </a:r>
            <a:r>
              <a:rPr lang="en-US" altLang="zh-CN" sz="3200" b="0" i="1" dirty="0">
                <a:ea typeface="宋体" charset="-122"/>
              </a:rPr>
              <a:t>- deleting a node with 1 child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Simply delete the node by setting the pointer pointing to it to point to the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node’s child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(only 1 child)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		 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6782594" y="4190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3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Case 3 </a:t>
            </a:r>
            <a:r>
              <a:rPr lang="en-US" altLang="zh-CN" sz="3200" b="0" i="1" dirty="0">
                <a:ea typeface="宋体" charset="-122"/>
              </a:rPr>
              <a:t>- deleting a node with 2 children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find the </a:t>
            </a:r>
            <a:r>
              <a:rPr lang="en-US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(next smaller value)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i.e. the </a:t>
            </a:r>
            <a:r>
              <a:rPr lang="en-US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rightmost child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the node’s left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Store the successor item in a temp variable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SG" sz="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delete the </a:t>
            </a:r>
            <a:r>
              <a:rPr lang="en-US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recursively (either case 1 or case 2)</a:t>
            </a:r>
          </a:p>
          <a:p>
            <a:pPr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4. replace the node’s entry with that of the </a:t>
            </a:r>
            <a:r>
              <a:rPr lang="en-US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(in temp)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SG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4115594" y="3809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0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Delete</a:t>
            </a:r>
            <a:r>
              <a:rPr lang="en-US" altLang="zh-CN" sz="3200" b="0" i="1" dirty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96356"/>
              </p:ext>
            </p:extLst>
          </p:nvPr>
        </p:nvGraphicFramePr>
        <p:xfrm>
          <a:off x="304800" y="990600"/>
          <a:ext cx="8534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remove(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Search for the node to be deleted  </a:t>
                      </a:r>
                    </a:p>
                    <a:p>
                      <a:r>
                        <a:rPr lang="en-US" sz="2000" b="1" u="none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en-US" sz="2000" b="1" u="none" kern="1200" baseline="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 (is a leaf)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null.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12788" indent="-349250"/>
                      <a:r>
                        <a:rPr lang="en-US" sz="2000" i="1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i.e. if node to be deleted is the left child, then set the parent’s left child reference to null, otherwise set parent’s right child reference to null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 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point to the node’s child (only 1 child)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2000" b="1" kern="1200" baseline="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children)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rightmost child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 the node’s left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subtree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item in a temp variable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 the </a:t>
                      </a:r>
                      <a:r>
                        <a:rPr lang="en-US" sz="2000" u="sng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(either case 1 or case 2)  </a:t>
                      </a:r>
                      <a:r>
                        <a:rPr lang="en-US" sz="2000" i="1" kern="1200" dirty="0">
                          <a:solidFill>
                            <a:srgbClr val="008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 recursive</a:t>
                      </a:r>
                    </a:p>
                    <a:p>
                      <a:pPr marL="36353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replace the node’s item with that of the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(in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temp variable)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	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			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en-US" sz="2000" i="1" u="none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delete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 a reserved word in C++</a:t>
                      </a:r>
                      <a:endParaRPr lang="en-SG" sz="2000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6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Delete </a:t>
            </a:r>
            <a:r>
              <a:rPr lang="en-US" altLang="zh-CN" sz="3200" b="0" i="1" dirty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remove(</a:t>
            </a:r>
            <a:r>
              <a:rPr lang="en-SG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SG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SG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t, </a:t>
            </a:r>
            <a:r>
              <a:rPr lang="en-SG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 i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refer </a:t>
            </a:r>
            <a:r>
              <a:rPr lang="en-SG" sz="2400" i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 sample code on MEL</a:t>
            </a:r>
            <a:r>
              <a:rPr lang="en-SG" sz="2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8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Tree Terminology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Types of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Tree Traversals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Binary Search Trees</a:t>
            </a:r>
          </a:p>
          <a:p>
            <a:pPr marL="533400" indent="-533400"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Operations of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107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Trees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tree is a data structure that organizes data in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hierarchical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order.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631825" indent="-617538" algn="l"/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e.g. organizational chart , game tree, family tree, file directories, expression trees, decision trees</a:t>
            </a:r>
            <a:endParaRPr lang="en-SG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971800"/>
            <a:ext cx="4052888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048000"/>
            <a:ext cx="38385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1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- File Directories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2153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2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Expression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8" name="Picture 6" descr="fg25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5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Example</a:t>
            </a:r>
            <a:r>
              <a:rPr lang="en-US" altLang="zh-CN" sz="3200" b="0" i="1" dirty="0">
                <a:ea typeface="宋体" charset="-122"/>
              </a:rPr>
              <a:t> – Decision Trees</a:t>
            </a:r>
            <a:endParaRPr lang="en-US" altLang="zh-CN" sz="3200" dirty="0">
              <a:ea typeface="宋体" charset="-122"/>
            </a:endParaRPr>
          </a:p>
        </p:txBody>
      </p:sp>
      <p:pic>
        <p:nvPicPr>
          <p:cNvPr id="5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772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51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Tree Terminology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Trees are composed of </a:t>
            </a:r>
            <a:r>
              <a:rPr lang="en-US" u="sng" dirty="0">
                <a:solidFill>
                  <a:srgbClr val="0000FF"/>
                </a:solidFill>
              </a:rPr>
              <a:t>nodes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rgbClr val="0000FF"/>
                </a:solidFill>
              </a:rPr>
              <a:t>edges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73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Tree Terminology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Root</a:t>
            </a:r>
            <a:endParaRPr lang="en-SG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the node at the top of the tree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Leaf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a node with no children</a:t>
            </a:r>
            <a:endParaRPr lang="en-SG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Level</a:t>
            </a:r>
            <a:endParaRPr lang="en-SG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latin typeface="Arial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generations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from the root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Height</a:t>
            </a:r>
          </a:p>
          <a:p>
            <a:pPr lvl="0" algn="l">
              <a:spcBef>
                <a:spcPts val="0"/>
              </a:spcBef>
            </a:pPr>
            <a:r>
              <a:rPr lang="en-US" i="1" dirty="0">
                <a:latin typeface="Arial" pitchFamily="34" charset="0"/>
                <a:cs typeface="Arial" pitchFamily="34" charset="0"/>
              </a:rPr>
              <a:t>- the 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levels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in the tree</a:t>
            </a:r>
            <a:endParaRPr lang="en-US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en-SG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node with nodes (children ) below it</a:t>
            </a:r>
          </a:p>
          <a:p>
            <a:pPr lvl="0" algn="l">
              <a:spcBef>
                <a:spcPts val="0"/>
              </a:spcBef>
            </a:pPr>
            <a:r>
              <a:rPr lang="en-US" sz="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Children</a:t>
            </a:r>
          </a:p>
          <a:p>
            <a:pPr algn="l">
              <a:spcBef>
                <a:spcPts val="0"/>
              </a:spcBef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nodes below a given node (parent) </a:t>
            </a:r>
            <a:endParaRPr lang="en-SG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/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15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2339</Words>
  <Application>Microsoft Office PowerPoint</Application>
  <PresentationFormat>On-screen Show (4:3)</PresentationFormat>
  <Paragraphs>388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Narrow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Introduction to Trees</vt:lpstr>
      <vt:lpstr>Example - File Directories</vt:lpstr>
      <vt:lpstr>Example – Expression Trees</vt:lpstr>
      <vt:lpstr>Example – Decision Trees</vt:lpstr>
      <vt:lpstr>2. Tree Terminology</vt:lpstr>
      <vt:lpstr>Tree Terminology</vt:lpstr>
      <vt:lpstr>3. Types of Trees</vt:lpstr>
      <vt:lpstr>4. Binary Trees</vt:lpstr>
      <vt:lpstr>Binary Trees - Examples</vt:lpstr>
      <vt:lpstr>Structure of a Binary Node</vt:lpstr>
      <vt:lpstr>Full Binary Trees</vt:lpstr>
      <vt:lpstr>Complete Binary Trees</vt:lpstr>
      <vt:lpstr>Balanced Binary Trees</vt:lpstr>
      <vt:lpstr>Traversals of a Binary Tree</vt:lpstr>
      <vt:lpstr>Inorder Traversal - Algorithm</vt:lpstr>
      <vt:lpstr>Inorder traversal</vt:lpstr>
      <vt:lpstr>Preorder traversal</vt:lpstr>
      <vt:lpstr>Postorder traversal</vt:lpstr>
      <vt:lpstr>Level order traversal</vt:lpstr>
      <vt:lpstr>5. Binary Search Trees</vt:lpstr>
      <vt:lpstr>Binary Search Trees - Operations</vt:lpstr>
      <vt:lpstr>Searching an item in a Binary Search Tree</vt:lpstr>
      <vt:lpstr>Search - Algorithm </vt:lpstr>
      <vt:lpstr>Search - Implementation</vt:lpstr>
      <vt:lpstr>Inserting an item to a Binary Search Tree</vt:lpstr>
      <vt:lpstr>Insert - Algorithm </vt:lpstr>
      <vt:lpstr>Insert - Implementation</vt:lpstr>
      <vt:lpstr>Deleting an item from a Binary Search Tree</vt:lpstr>
      <vt:lpstr>Case 1 - deleting a leaf node</vt:lpstr>
      <vt:lpstr>Case 2 - deleting a node with 1 child</vt:lpstr>
      <vt:lpstr>Case 3 - deleting a node with 2 children</vt:lpstr>
      <vt:lpstr>Delete - Algorithm </vt:lpstr>
      <vt:lpstr>Delete -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313</cp:revision>
  <cp:lastPrinted>2000-08-04T01:42:18Z</cp:lastPrinted>
  <dcterms:created xsi:type="dcterms:W3CDTF">1995-05-28T16:29:18Z</dcterms:created>
  <dcterms:modified xsi:type="dcterms:W3CDTF">2018-12-23T17:42:47Z</dcterms:modified>
</cp:coreProperties>
</file>