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9"/>
  </p:notesMasterIdLst>
  <p:handoutMasterIdLst>
    <p:handoutMasterId r:id="rId50"/>
  </p:handoutMasterIdLst>
  <p:sldIdLst>
    <p:sldId id="376" r:id="rId2"/>
    <p:sldId id="378" r:id="rId3"/>
    <p:sldId id="379" r:id="rId4"/>
    <p:sldId id="377" r:id="rId5"/>
    <p:sldId id="382" r:id="rId6"/>
    <p:sldId id="381" r:id="rId7"/>
    <p:sldId id="392" r:id="rId8"/>
    <p:sldId id="391" r:id="rId9"/>
    <p:sldId id="389" r:id="rId10"/>
    <p:sldId id="390" r:id="rId11"/>
    <p:sldId id="394" r:id="rId12"/>
    <p:sldId id="393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5" r:id="rId23"/>
    <p:sldId id="404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380" r:id="rId48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66FF"/>
    <a:srgbClr val="CCFFFF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377" autoAdjust="0"/>
  </p:normalViewPr>
  <p:slideViewPr>
    <p:cSldViewPr>
      <p:cViewPr varScale="1">
        <p:scale>
          <a:sx n="83" d="100"/>
          <a:sy n="83" d="100"/>
        </p:scale>
        <p:origin x="5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24357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E333FA5-C5F4-4ED3-B123-9A83F6B31AE3}" type="slidenum">
              <a:rPr lang="zh-CN" altLang="en-GB" sz="1000">
                <a:latin typeface="Arial" panose="020B0604020202020204" pitchFamily="34" charset="0"/>
              </a:rPr>
              <a:pPr/>
              <a:t>18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7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E1475D0-F580-481D-87F6-AD3518A66028}" type="slidenum">
              <a:rPr lang="zh-CN" altLang="en-GB" sz="1000">
                <a:latin typeface="Arial" panose="020B0604020202020204" pitchFamily="34" charset="0"/>
              </a:rPr>
              <a:pPr/>
              <a:t>19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3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0B0E07E-4F38-4FC7-9CD1-4EB04D4B87EE}" type="slidenum">
              <a:rPr lang="zh-CN" altLang="en-GB" sz="1000">
                <a:latin typeface="Arial" panose="020B0604020202020204" pitchFamily="34" charset="0"/>
              </a:rPr>
              <a:pPr/>
              <a:t>20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9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D43993F-7AD8-4413-B777-6F3BC1FE7C80}" type="slidenum">
              <a:rPr lang="zh-CN" altLang="en-GB" sz="1000">
                <a:latin typeface="Arial" panose="020B0604020202020204" pitchFamily="34" charset="0"/>
              </a:rPr>
              <a:pPr/>
              <a:t>21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71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 smtClean="0">
                <a:latin typeface="Arial" panose="020B0604020202020204" pitchFamily="34" charset="0"/>
              </a:rPr>
              <a:t>Fundaments of Programming </a:t>
            </a:r>
            <a:endParaRPr lang="en-GB" altLang="zh-CN" sz="1000" smtClean="0">
              <a:latin typeface="Arial" panose="020B0604020202020204" pitchFamily="34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 smtClean="0">
                <a:latin typeface="Arial" panose="020B0604020202020204" pitchFamily="34" charset="0"/>
              </a:rPr>
              <a:t>Lecture 1</a:t>
            </a:r>
            <a:endParaRPr lang="en-GB" altLang="zh-CN" sz="1000" smtClean="0">
              <a:latin typeface="Arial" panose="020B0604020202020204" pitchFamily="34" charset="0"/>
            </a:endParaRP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BDB31E-85DF-490B-AD05-62272AC357CE}" type="slidenum">
              <a:rPr lang="zh-CN" altLang="en-GB" sz="1000">
                <a:latin typeface="Arial" panose="020B0604020202020204" pitchFamily="34" charset="0"/>
              </a:rPr>
              <a:pPr/>
              <a:t>23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1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 smtClean="0">
                <a:latin typeface="Arial" panose="020B0604020202020204" pitchFamily="34" charset="0"/>
              </a:rPr>
              <a:t>Fundaments of Programming </a:t>
            </a:r>
            <a:endParaRPr lang="en-GB" altLang="zh-CN" sz="1000" smtClean="0">
              <a:latin typeface="Arial" panose="020B0604020202020204" pitchFamily="34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 smtClean="0">
                <a:latin typeface="Arial" panose="020B0604020202020204" pitchFamily="34" charset="0"/>
              </a:rPr>
              <a:t>Lecture 1</a:t>
            </a:r>
            <a:endParaRPr lang="en-GB" altLang="zh-CN" sz="1000" smtClean="0">
              <a:latin typeface="Arial" panose="020B0604020202020204" pitchFamily="34" charset="0"/>
            </a:endParaRP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08916A4-DA50-4053-B0B3-E38BA25F9EB2}" type="slidenum">
              <a:rPr lang="zh-CN" altLang="en-GB" sz="1000">
                <a:latin typeface="Arial" panose="020B0604020202020204" pitchFamily="34" charset="0"/>
              </a:rPr>
              <a:pPr/>
              <a:t>24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9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 smtClean="0">
                <a:latin typeface="Arial" panose="020B0604020202020204" pitchFamily="34" charset="0"/>
              </a:rPr>
              <a:t>Fundaments of Programming </a:t>
            </a:r>
            <a:endParaRPr lang="en-GB" altLang="zh-CN" sz="1000" smtClean="0">
              <a:latin typeface="Arial" panose="020B0604020202020204" pitchFamily="34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 smtClean="0">
                <a:latin typeface="Arial" panose="020B0604020202020204" pitchFamily="34" charset="0"/>
              </a:rPr>
              <a:t>Lecture 1</a:t>
            </a:r>
            <a:endParaRPr lang="en-GB" altLang="zh-CN" sz="1000" smtClean="0">
              <a:latin typeface="Arial" panose="020B0604020202020204" pitchFamily="34" charset="0"/>
            </a:endParaRP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025647-2AB3-4FD3-8279-F3F8F58DA23E}" type="slidenum">
              <a:rPr lang="zh-CN" altLang="en-GB" sz="1000">
                <a:latin typeface="Arial" panose="020B0604020202020204" pitchFamily="34" charset="0"/>
              </a:rPr>
              <a:pPr/>
              <a:t>25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55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 smtClean="0">
                <a:latin typeface="Arial" panose="020B0604020202020204" pitchFamily="34" charset="0"/>
              </a:rPr>
              <a:t>Fundaments of Programming </a:t>
            </a:r>
            <a:endParaRPr lang="en-GB" altLang="zh-CN" sz="1000" smtClean="0">
              <a:latin typeface="Arial" panose="020B0604020202020204" pitchFamily="34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 smtClean="0">
                <a:latin typeface="Arial" panose="020B0604020202020204" pitchFamily="34" charset="0"/>
              </a:rPr>
              <a:t>Lecture 1</a:t>
            </a:r>
            <a:endParaRPr lang="en-GB" altLang="zh-CN" sz="1000" smtClean="0">
              <a:latin typeface="Arial" panose="020B0604020202020204" pitchFamily="34" charset="0"/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8B77B25-46CB-43CB-8048-CFDBEA000919}" type="slidenum">
              <a:rPr lang="zh-CN" altLang="en-GB" sz="1000">
                <a:latin typeface="Arial" panose="020B0604020202020204" pitchFamily="34" charset="0"/>
              </a:rPr>
              <a:pPr/>
              <a:t>26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12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0832505-43F0-4BFC-9668-90BB2624EF0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06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4</a:t>
            </a:fld>
            <a:endParaRPr lang="en-GB" altLang="zh-CN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9980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69AB723-46B8-4C6E-94C0-84E0774147E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541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0FAEA89-88E7-4EB2-9945-6ED3C92599D7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439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7F440B-0ACD-4DAD-9568-548F9E48A816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305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41568E8-ACC4-4851-943A-ADA775117CC9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02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62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5DEA2C1-11B4-47DF-AEE7-C7E8BC21B79E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10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Fundaments of Programming 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t>Lecture 1</a:t>
            </a:r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D56828F-2CAA-496D-BC31-1DE3DA441002}" type="slidenum">
              <a:rPr lang="zh-CN" altLang="en-GB" sz="100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GB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481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578489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Worst number of comparisons    = N</a:t>
            </a:r>
          </a:p>
          <a:p>
            <a:r>
              <a:rPr lang="en-US" dirty="0" smtClean="0"/>
              <a:t>Average number of comparisons = N / 2</a:t>
            </a: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120205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545897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Worst number of comparisons    = N</a:t>
            </a:r>
          </a:p>
          <a:p>
            <a:r>
              <a:rPr lang="en-US" dirty="0" smtClean="0"/>
              <a:t>Average number of comparisons = N / 2 (but</a:t>
            </a:r>
            <a:r>
              <a:rPr lang="en-US" baseline="0" dirty="0" smtClean="0"/>
              <a:t> with</a:t>
            </a:r>
            <a:r>
              <a:rPr lang="en-US" dirty="0" smtClean="0"/>
              <a:t> improvement in searching non-existent item)</a:t>
            </a: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40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05811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070813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41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0452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Worst number of comparisons    = log</a:t>
            </a:r>
            <a:r>
              <a:rPr lang="en-US" baseline="-25000" dirty="0" smtClean="0"/>
              <a:t>2</a:t>
            </a:r>
            <a:r>
              <a:rPr lang="en-US" baseline="0" dirty="0" smtClean="0"/>
              <a:t> </a:t>
            </a:r>
            <a:r>
              <a:rPr lang="en-US" dirty="0" smtClean="0"/>
              <a:t>N	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Average number of comparisons = (log</a:t>
            </a:r>
            <a:r>
              <a:rPr lang="en-US" baseline="-25000" dirty="0" smtClean="0"/>
              <a:t>2</a:t>
            </a:r>
            <a:r>
              <a:rPr lang="en-US" baseline="0" dirty="0" smtClean="0"/>
              <a:t> </a:t>
            </a:r>
            <a:r>
              <a:rPr lang="en-US" dirty="0" smtClean="0"/>
              <a:t>N) / 2</a:t>
            </a:r>
          </a:p>
          <a:p>
            <a:r>
              <a:rPr lang="en-US" dirty="0" smtClean="0"/>
              <a:t>Yes. Hashing (not covered)</a:t>
            </a: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42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425799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43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245768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260808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9763" y="536575"/>
            <a:ext cx="5518150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815938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1pPr>
            <a:lvl2pPr marL="752311" indent="-28935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2pPr>
            <a:lvl3pPr marL="1157402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3pPr>
            <a:lvl4pPr marL="162036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4pPr>
            <a:lvl5pPr marL="208332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5pPr>
            <a:lvl6pPr marL="2546284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6pPr>
            <a:lvl7pPr marL="300924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7pPr>
            <a:lvl8pPr marL="347220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8pPr>
            <a:lvl9pPr marL="3935166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000" u="none">
                <a:latin typeface="Times New Roman" pitchFamily="18" charset="0"/>
              </a:rPr>
              <a:t>ECAD Review Lecture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1pPr>
            <a:lvl2pPr marL="752311" indent="-28935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2pPr>
            <a:lvl3pPr marL="1157402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3pPr>
            <a:lvl4pPr marL="162036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4pPr>
            <a:lvl5pPr marL="208332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5pPr>
            <a:lvl6pPr marL="2546284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6pPr>
            <a:lvl7pPr marL="300924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7pPr>
            <a:lvl8pPr marL="347220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8pPr>
            <a:lvl9pPr marL="3935166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1000" u="none">
                <a:latin typeface="Times New Roman" pitchFamily="18" charset="0"/>
              </a:rPr>
              <a:t>School of ICT/Diploma in IT &amp; EI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1pPr>
            <a:lvl2pPr marL="752311" indent="-28935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2pPr>
            <a:lvl3pPr marL="1157402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3pPr>
            <a:lvl4pPr marL="162036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4pPr>
            <a:lvl5pPr marL="2083323" indent="-231480" defTabSz="922706" eaLnBrk="0" hangingPunct="0">
              <a:defRPr sz="2400" u="sng">
                <a:solidFill>
                  <a:schemeClr val="tx1"/>
                </a:solidFill>
                <a:latin typeface="Tahoma" pitchFamily="34" charset="0"/>
              </a:defRPr>
            </a:lvl5pPr>
            <a:lvl6pPr marL="2546284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6pPr>
            <a:lvl7pPr marL="300924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7pPr>
            <a:lvl8pPr marL="3472205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8pPr>
            <a:lvl9pPr marL="3935166" indent="-231480" defTabSz="922706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F93C743-062D-4D8E-B83B-B4118E3878DF}" type="slidenum">
              <a:rPr lang="en-GB" sz="1000" u="none">
                <a:latin typeface="Times New Roman" pitchFamily="18" charset="0"/>
              </a:rPr>
              <a:pPr/>
              <a:t>47</a:t>
            </a:fld>
            <a:endParaRPr lang="en-GB" sz="1000" u="none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57286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BF275-F37D-4BD5-B39E-839F18F3CBB5}" type="slidenum">
              <a:rPr lang="zh-CN" altLang="en-GB" smtClean="0"/>
              <a:pPr/>
              <a:t>10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185868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12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58270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13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38841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60579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8726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/>
            </a:r>
            <a:br>
              <a:rPr lang="en-US"/>
            </a:br>
            <a:r>
              <a:rPr lang="en-US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</a:t>
            </a:r>
            <a:r>
              <a:rPr lang="en-US" sz="1200" dirty="0" smtClean="0">
                <a:latin typeface="Arial Narrow" pitchFamily="34" charset="0"/>
              </a:rPr>
              <a:t>IT, ISF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</a:t>
            </a:r>
            <a:r>
              <a:rPr lang="en-US" sz="1200" dirty="0" smtClean="0">
                <a:latin typeface="Arial Narrow" pitchFamily="34" charset="0"/>
              </a:rPr>
              <a:t>2</a:t>
            </a:r>
            <a:r>
              <a:rPr lang="en-US" sz="1200" baseline="0" dirty="0" smtClean="0">
                <a:latin typeface="Arial Narrow" pitchFamily="34" charset="0"/>
              </a:rPr>
              <a:t> </a:t>
            </a:r>
            <a:r>
              <a:rPr lang="en-US" sz="1200" dirty="0" smtClean="0">
                <a:latin typeface="Arial Narrow" pitchFamily="34" charset="0"/>
              </a:rPr>
              <a:t>(2017/18), </a:t>
            </a:r>
            <a:r>
              <a:rPr lang="en-US" sz="1200" dirty="0">
                <a:latin typeface="Arial Narrow" pitchFamily="34" charset="0"/>
              </a:rPr>
              <a:t>Semester </a:t>
            </a:r>
            <a:r>
              <a:rPr lang="en-US" sz="1200" dirty="0" smtClean="0">
                <a:latin typeface="Arial Narrow" pitchFamily="34" charset="0"/>
              </a:rPr>
              <a:t>4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 Last update: 25 Nov 2016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Week 8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 smtClean="0">
                <a:solidFill>
                  <a:schemeClr val="bg1"/>
                </a:solidFill>
                <a:latin typeface="Tahoma" pitchFamily="34" charset="0"/>
              </a:rPr>
              <a:t>DSA</a:t>
            </a:r>
            <a:endParaRPr lang="en-GB" sz="32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IT, ISF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2017/18),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Briefing and Revision</a:t>
            </a: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Data Structures </a:t>
            </a:r>
            <a:r>
              <a:rPr lang="en-US" altLang="zh-CN" b="0" i="1" dirty="0" smtClean="0">
                <a:ea typeface="宋体" charset="-122"/>
              </a:rPr>
              <a:t>- Comparisons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153400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0680"/>
                <a:gridCol w="1493520"/>
                <a:gridCol w="1524000"/>
                <a:gridCol w="16764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Data Structure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Array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 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List (array)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Queue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  <a:p>
                      <a:pPr algn="l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Stack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  <a:p>
                      <a:pPr algn="l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Tree (BST)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  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Slow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(complex)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Binary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Search</a:t>
                      </a:r>
                    </a:p>
                    <a:p>
                      <a:pPr algn="l"/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(log</a:t>
                      </a:r>
                      <a:r>
                        <a:rPr lang="en-US" sz="1600" baseline="-25000" dirty="0" smtClean="0">
                          <a:latin typeface="+mn-lt"/>
                          <a:cs typeface="Arial" pitchFamily="34" charset="0"/>
                        </a:rPr>
                        <a:t>2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N)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Hash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Table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Very fast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(direct access)  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F</a:t>
                      </a: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Slow 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List ADT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4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List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 ADT </a:t>
            </a:r>
          </a:p>
          <a:p>
            <a:pPr marL="514350" indent="-514350"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collection of items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items are referenced by their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position starts from 1 (not 0)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new items can be added to any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items can be removed from any position in the list</a:t>
            </a:r>
          </a:p>
          <a:p>
            <a:pPr marL="514350" indent="-514350">
              <a:buNone/>
              <a:defRPr/>
            </a:pPr>
            <a:endParaRPr lang="en-US" altLang="zh-CN" sz="2400" b="0" dirty="0" smtClean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Implementing </a:t>
            </a:r>
            <a:r>
              <a:rPr lang="en-US" altLang="zh-CN" u="sng" dirty="0" smtClean="0">
                <a:ea typeface="宋体" charset="-122"/>
              </a:rPr>
              <a:t>List</a:t>
            </a:r>
            <a:r>
              <a:rPr lang="en-US" altLang="zh-CN" dirty="0" smtClean="0">
                <a:ea typeface="宋体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</a:p>
          <a:p>
            <a:pPr marL="514350" indent="-514350">
              <a:buNone/>
              <a:defRPr/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for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SG" sz="2400" i="1" dirty="0" smtClean="0">
                <a:solidFill>
                  <a:srgbClr val="00B0F0"/>
                </a:solidFill>
                <a:sym typeface="Wingdings"/>
              </a:rPr>
              <a:t>  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 of operations required for List ADT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ADT interface </a:t>
            </a:r>
            <a:r>
              <a:rPr lang="en-US" sz="2400" b="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 smtClean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 smtClean="0">
                <a:solidFill>
                  <a:srgbClr val="00B0F0"/>
                </a:solidFill>
                <a:sym typeface="Wingdings"/>
              </a:rPr>
              <a:t>  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function headers of the operations for List ADT  (</a:t>
            </a:r>
            <a:r>
              <a:rPr lang="en-US" sz="2400" b="0" i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10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operations	        </a:t>
            </a:r>
            <a:endParaRPr lang="en-US" sz="24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 smtClean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 smtClean="0">
                <a:solidFill>
                  <a:srgbClr val="00B0F0"/>
                </a:solidFill>
                <a:sym typeface="Wingdings"/>
              </a:rPr>
              <a:t>  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of the operations for List ADT (</a:t>
            </a:r>
            <a:r>
              <a:rPr lang="en-US" sz="2400" b="0" i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List.cpp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sz="2400" b="0" i="1" dirty="0" smtClean="0">
              <a:solidFill>
                <a:srgbClr val="00B0F0"/>
              </a:solidFill>
              <a:latin typeface="Arial" charset="0"/>
              <a:ea typeface="宋体" charset="-122"/>
            </a:endParaRPr>
          </a:p>
          <a:p>
            <a:pPr marL="514350" indent="-514350"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9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itchFamily="34" charset="0"/>
                <a:cs typeface="Arial" pitchFamily="34" charset="0"/>
              </a:rPr>
              <a:t>Step 1 : Identify and list the operations for List ADT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identify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list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required for the ADT.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905000"/>
          <a:ext cx="8001000" cy="364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89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Operations </a:t>
                      </a:r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(for List ADT)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19202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create an empty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to the end of the list  (append)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at a given position in the list (insert)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 an item at a given position in the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 the item at a given position in the list (retrieve ) 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 whether the list is empty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 the number of items in a list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9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itchFamily="34" charset="0"/>
                <a:cs typeface="Arial" pitchFamily="34" charset="0"/>
              </a:rPr>
              <a:t>Step 2 : Specify the List ADT (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)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The purpose of this step is to specify the </a:t>
            </a: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 headers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each of the operations clearly (so that it is easy to understand and use). 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286000"/>
          <a:ext cx="8001000" cy="338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Specification of List  ADT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96243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List()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index, 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index):void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get(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index):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itchFamily="34" charset="0"/>
                <a:cs typeface="Arial" pitchFamily="34" charset="0"/>
              </a:rPr>
              <a:t>Step 3 : Implementing the List Operations (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List.cpp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2800" b="0" i="1" dirty="0" smtClean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305800" cy="50292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the operations of List ADT using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pointers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(linked Implementation).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Array-based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fast direct access (using index)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size of list is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difficult to add/delete items (need to shift items)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may waste storage  (array not fully utilized)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Linked-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sequential access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size of list is not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easy to add/delete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does not waste storage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24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0" y="3657600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STACK ADT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3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Stack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</a:pPr>
            <a:r>
              <a:rPr lang="en-US" sz="2800" b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ADT </a:t>
            </a:r>
            <a:endParaRPr lang="en-US" smtClean="0"/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sz="2800" b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collection of items</a:t>
            </a:r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sz="2800" b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item at top of stack is visible and can be retrieved.</a:t>
            </a:r>
            <a:endParaRPr lang="en-US" smtClean="0"/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altLang="zh-CN" sz="2800" b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items can only be added to top of stack</a:t>
            </a:r>
            <a:endParaRPr lang="en-US" smtClean="0"/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altLang="zh-CN" sz="2800" b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items can only be removed from top of stack</a:t>
            </a:r>
          </a:p>
          <a:p>
            <a:pPr marL="514350" indent="-514350">
              <a:buClr>
                <a:srgbClr val="0000FF"/>
              </a:buClr>
              <a:buSzPct val="100000"/>
            </a:pPr>
            <a:endParaRPr lang="en-US" altLang="zh-CN" sz="2800" b="0" smtClean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 smtClean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8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  Implementing </a:t>
            </a:r>
            <a:r>
              <a:rPr lang="en-US" altLang="zh-CN" u="sng" smtClean="0">
                <a:ea typeface="宋体" panose="02010600030101010101" pitchFamily="2" charset="-122"/>
              </a:rPr>
              <a:t>Stack</a:t>
            </a:r>
            <a:r>
              <a:rPr lang="en-US" altLang="zh-CN" smtClean="0">
                <a:ea typeface="宋体" panose="02010600030101010101" pitchFamily="2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</a:pPr>
            <a:r>
              <a:rPr lang="en-US" sz="2400" u="sng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US" smtClean="0"/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sz="2400" b="0" u="sng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sz="2400" b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0" u="sng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400" b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operations for </a:t>
            </a:r>
            <a:r>
              <a:rPr lang="en-US" sz="2400" b="0" u="sng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400" b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SG" sz="2400" i="1" smtClean="0">
                <a:solidFill>
                  <a:srgbClr val="00B0F0"/>
                </a:solidFill>
                <a:sym typeface="Wingdings" panose="05000000000000000000" pitchFamily="2" charset="2"/>
              </a:rPr>
              <a:t>  </a:t>
            </a:r>
            <a:r>
              <a:rPr lang="en-US" sz="2400" b="0" i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operations required for Stack ADT</a:t>
            </a:r>
            <a:endParaRPr lang="en-US" smtClean="0"/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 sz="2400" b="0" u="sng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r>
              <a:rPr lang="en-US" sz="2400" b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Stack ADT interface </a:t>
            </a:r>
            <a:endParaRPr lang="en-US" sz="2400" b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SG" sz="2400" i="1" smtClean="0">
                <a:solidFill>
                  <a:srgbClr val="00B0F0"/>
                </a:solidFill>
                <a:sym typeface="Wingdings" panose="05000000000000000000" pitchFamily="2" charset="2"/>
              </a:rPr>
              <a:t>  </a:t>
            </a:r>
            <a:r>
              <a:rPr lang="en-US" sz="2400" b="0" i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prototypes of the operations for Stack ADT  (</a:t>
            </a:r>
            <a:r>
              <a:rPr lang="en-US" sz="2400" b="0" i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Stack.h</a:t>
            </a:r>
            <a:r>
              <a:rPr lang="en-US" sz="2400" b="0" i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000" b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sz="2400" b="0" u="sng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en-US" sz="2400" b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Stack operations	        </a:t>
            </a:r>
            <a:endParaRPr lang="en-US" sz="2400" b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SG" sz="2400" i="1" smtClean="0">
                <a:solidFill>
                  <a:srgbClr val="00B0F0"/>
                </a:solidFill>
                <a:sym typeface="Wingdings" panose="05000000000000000000" pitchFamily="2" charset="2"/>
              </a:rPr>
              <a:t>  </a:t>
            </a:r>
            <a:r>
              <a:rPr lang="en-US" sz="2400" b="0" i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implementation</a:t>
            </a:r>
            <a:r>
              <a:rPr lang="en-US" sz="2400" b="0" i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operations for Stack ADT (</a:t>
            </a:r>
            <a:r>
              <a:rPr lang="en-US" sz="2400" b="0" i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Stack.cpp</a:t>
            </a:r>
            <a:r>
              <a:rPr lang="en-US" sz="2400" b="0" i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b="0" i="1" smtClean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4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486400"/>
          </a:xfrm>
        </p:spPr>
        <p:txBody>
          <a:bodyPr/>
          <a:lstStyle/>
          <a:p>
            <a:r>
              <a:rPr lang="en-US" sz="2800" b="0" dirty="0"/>
              <a:t>Weightage: </a:t>
            </a:r>
            <a:r>
              <a:rPr lang="en-US" sz="2800" dirty="0"/>
              <a:t>20</a:t>
            </a:r>
            <a:r>
              <a:rPr lang="en-US" sz="2800" dirty="0" smtClean="0"/>
              <a:t>%</a:t>
            </a:r>
            <a:r>
              <a:rPr lang="en-US" sz="2800" b="0" dirty="0" smtClean="0"/>
              <a:t> of Module</a:t>
            </a:r>
            <a:endParaRPr lang="en-US" sz="2800" b="0" dirty="0"/>
          </a:p>
          <a:p>
            <a:r>
              <a:rPr lang="en-US" sz="2800" b="0" dirty="0" smtClean="0"/>
              <a:t>Duration: 1 ½ hours</a:t>
            </a:r>
          </a:p>
          <a:p>
            <a:r>
              <a:rPr lang="en-US" sz="2800" b="0" dirty="0" smtClean="0"/>
              <a:t>Date/Time</a:t>
            </a:r>
          </a:p>
          <a:p>
            <a:pPr lvl="1"/>
            <a:r>
              <a:rPr lang="en-US" sz="2400" dirty="0" smtClean="0"/>
              <a:t>Date: </a:t>
            </a:r>
            <a:r>
              <a:rPr lang="en-US" sz="2400" dirty="0" smtClean="0"/>
              <a:t>11 </a:t>
            </a:r>
            <a:r>
              <a:rPr lang="en-US" sz="2400" dirty="0" smtClean="0"/>
              <a:t>Dec </a:t>
            </a:r>
            <a:r>
              <a:rPr lang="en-US" sz="2400" dirty="0" smtClean="0"/>
              <a:t>2017 (Mon)</a:t>
            </a:r>
            <a:endParaRPr lang="en-US" sz="2400" dirty="0" smtClean="0"/>
          </a:p>
          <a:p>
            <a:pPr lvl="1"/>
            <a:r>
              <a:rPr lang="en-US" sz="2400" dirty="0" smtClean="0"/>
              <a:t>Reading Time: 8:20 am – 8:30 am </a:t>
            </a:r>
          </a:p>
          <a:p>
            <a:pPr lvl="1"/>
            <a:r>
              <a:rPr lang="en-US" sz="2400" dirty="0" smtClean="0"/>
              <a:t>Writing Time: 8:30 am – 10am</a:t>
            </a:r>
          </a:p>
          <a:p>
            <a:r>
              <a:rPr lang="en-US" sz="2800" b="0" dirty="0" smtClean="0"/>
              <a:t>Venue: </a:t>
            </a:r>
            <a:r>
              <a:rPr lang="en-US" sz="2800" b="0" dirty="0" err="1" smtClean="0"/>
              <a:t>Blk</a:t>
            </a:r>
            <a:r>
              <a:rPr lang="en-US" sz="2800" b="0" dirty="0" smtClean="0"/>
              <a:t> 22</a:t>
            </a:r>
            <a:endParaRPr lang="en-US" sz="2800" b="0" dirty="0" smtClean="0"/>
          </a:p>
          <a:p>
            <a:r>
              <a:rPr lang="en-US" sz="2800" b="0" dirty="0" smtClean="0"/>
              <a:t>Format</a:t>
            </a:r>
          </a:p>
          <a:p>
            <a:pPr lvl="1"/>
            <a:r>
              <a:rPr lang="en-US" sz="2400" b="0" dirty="0" smtClean="0"/>
              <a:t>There are </a:t>
            </a:r>
            <a:r>
              <a:rPr lang="en-US" sz="2400" u="sng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/>
              <a:t> </a:t>
            </a:r>
            <a:r>
              <a:rPr lang="en-US" sz="2400" b="0" dirty="0" smtClean="0"/>
              <a:t>questions </a:t>
            </a:r>
            <a:r>
              <a:rPr lang="en-US" sz="2400" b="0" dirty="0" smtClean="0"/>
              <a:t>(20 </a:t>
            </a:r>
            <a:r>
              <a:rPr lang="en-US" sz="2400" b="0" dirty="0" smtClean="0"/>
              <a:t>marks each)</a:t>
            </a:r>
          </a:p>
          <a:p>
            <a:pPr lvl="1"/>
            <a:r>
              <a:rPr lang="en-US" sz="2400" b="0" dirty="0" smtClean="0"/>
              <a:t>Answer </a:t>
            </a:r>
            <a:r>
              <a:rPr lang="en-US" sz="2400" u="sng" dirty="0" smtClean="0">
                <a:solidFill>
                  <a:srgbClr val="FF0000"/>
                </a:solidFill>
              </a:rPr>
              <a:t>ALL</a:t>
            </a:r>
            <a:r>
              <a:rPr lang="en-US" sz="2400" b="0" dirty="0" smtClean="0"/>
              <a:t> questions.</a:t>
            </a:r>
          </a:p>
          <a:p>
            <a:pPr lvl="1"/>
            <a:r>
              <a:rPr lang="en-US" sz="2400" b="0" dirty="0" smtClean="0"/>
              <a:t>Usually, a question consists of 2 or more parts.</a:t>
            </a:r>
          </a:p>
        </p:txBody>
      </p:sp>
    </p:spTree>
    <p:extLst>
      <p:ext uri="{BB962C8B-B14F-4D97-AF65-F5344CB8AC3E}">
        <p14:creationId xmlns:p14="http://schemas.microsoft.com/office/powerpoint/2010/main" val="422466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smtClean="0">
                <a:latin typeface="Arial" panose="020B0604020202020204" pitchFamily="34" charset="0"/>
                <a:cs typeface="Arial" panose="020B0604020202020204" pitchFamily="34" charset="0"/>
              </a:rPr>
              <a:t>Step 1 : Identify and list the operations for Stack ADT</a:t>
            </a:r>
            <a:endParaRPr lang="en-SG" sz="2800" b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required for the ADT.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905000"/>
          <a:ext cx="8001000" cy="3649663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388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(for Stack ADT)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192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60363" indent="-360363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an empty stack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an item to the top of stack(push)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an item from top of stack (pop)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retrieve/ look at item at top of stack (peek or getTop)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whether the stack is empty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destroy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smtClean="0">
                <a:latin typeface="Arial" panose="020B0604020202020204" pitchFamily="34" charset="0"/>
                <a:cs typeface="Arial" panose="020B0604020202020204" pitchFamily="34" charset="0"/>
              </a:rPr>
              <a:t>Step 2 : Specify the Stack ADT (</a:t>
            </a:r>
            <a:r>
              <a:rPr lang="en-US" sz="2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Stack.h</a:t>
            </a:r>
            <a:r>
              <a:rPr lang="en-US" sz="2800" b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SG" sz="2800" b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specify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prototypes/headers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of each of the operations clearly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286000"/>
          <a:ext cx="8001000" cy="3382899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Specification of Stack  ADT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962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Stack()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push(ItemType&amp; item):boolean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pop():boolean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getTop(ItemType&amp; item):void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isEmpty():boolean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~Stack() //for pointers-based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QUEUE ADT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5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Queue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Queue ADT </a:t>
            </a:r>
            <a:endParaRPr/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collection of items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 can only occur at the queue’s two ends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new items can only be added to back of queue</a:t>
            </a:r>
            <a:endParaRPr/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items can only be removed from front of queue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endParaRPr lang="en-US" altLang="zh-CN" sz="2800" b="0" dirty="0" smtClean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 smtClean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4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Implementing </a:t>
            </a:r>
            <a:r>
              <a:rPr lang="en-US" altLang="zh-CN" u="sng" dirty="0" smtClean="0">
                <a:ea typeface="宋体" panose="02010600030101010101" pitchFamily="2" charset="-122"/>
              </a:rPr>
              <a:t>Queue</a:t>
            </a:r>
            <a:r>
              <a:rPr lang="en-US" altLang="zh-CN" dirty="0" smtClean="0">
                <a:ea typeface="宋体" panose="02010600030101010101" pitchFamily="2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US" sz="24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  <a:endParaRPr/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  <a:defRPr/>
            </a:pP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for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Char char="F"/>
              <a:defRPr/>
            </a:pP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 of operations required for Queue ADT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sz="1400"/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  <a:defRPr/>
            </a:pP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Queue ADT interface </a:t>
            </a:r>
            <a:endParaRPr lang="en-US" sz="24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SG" sz="2400" i="1" dirty="0" smtClean="0">
                <a:solidFill>
                  <a:srgbClr val="00B0F0"/>
                </a:solidFill>
                <a:sym typeface="Wingdings"/>
              </a:rPr>
              <a:t>  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function prototypes of the operations for Queue ADT  (</a:t>
            </a:r>
            <a:r>
              <a:rPr lang="en-US" sz="2400" b="0" i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b="0" i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10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  <a:defRPr/>
            </a:pP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Queue operations	        </a:t>
            </a:r>
            <a:endParaRPr lang="en-US" sz="24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SG" sz="2400" i="1" dirty="0" smtClean="0">
                <a:solidFill>
                  <a:srgbClr val="00B0F0"/>
                </a:solidFill>
                <a:sym typeface="Wingdings"/>
              </a:rPr>
              <a:t>  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of the operations for Queue ADT (</a:t>
            </a:r>
            <a:r>
              <a:rPr lang="en-US" sz="2400" b="0" i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Queue.cpp</a:t>
            </a:r>
            <a:r>
              <a:rPr lang="en-US" sz="2400" b="0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sz="2400" b="0" i="1" dirty="0" smtClean="0">
              <a:solidFill>
                <a:srgbClr val="00B0F0"/>
              </a:solidFill>
              <a:latin typeface="Arial" charset="0"/>
              <a:ea typeface="宋体" charset="-122"/>
            </a:endParaRPr>
          </a:p>
          <a:p>
            <a:pPr marL="514350" indent="-514350">
              <a:buFont typeface="Wingdings" panose="05000000000000000000" pitchFamily="2" charset="2"/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8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smtClean="0">
                <a:latin typeface="Arial" panose="020B0604020202020204" pitchFamily="34" charset="0"/>
                <a:cs typeface="Arial" panose="020B0604020202020204" pitchFamily="34" charset="0"/>
              </a:rPr>
              <a:t>Step 1 : Identify and list the operations for Queue ADT</a:t>
            </a:r>
            <a:endParaRPr lang="en-SG" sz="2800" b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required for the ADT.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905000"/>
          <a:ext cx="8001000" cy="364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457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Operations </a:t>
                      </a:r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(for Queue ADT) </a:t>
                      </a:r>
                    </a:p>
                  </a:txBody>
                  <a:tcPr marT="45725" marB="45725">
                    <a:solidFill>
                      <a:srgbClr val="FFCCFF"/>
                    </a:solidFill>
                  </a:tcPr>
                </a:tc>
              </a:tr>
              <a:tr h="3192408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create an empty queue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Destroy</a:t>
                      </a:r>
                      <a:r>
                        <a:rPr lang="en-US" sz="2400" b="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the queue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to back of queue(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enqueue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 an item from</a:t>
                      </a:r>
                      <a:r>
                        <a:rPr lang="en-US" sz="2400" b="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front of queue (</a:t>
                      </a:r>
                      <a:r>
                        <a:rPr lang="en-US" sz="2400" b="0" baseline="0" dirty="0" err="1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dequeue</a:t>
                      </a:r>
                      <a:r>
                        <a:rPr lang="en-US" sz="2400" b="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retrieve</a:t>
                      </a:r>
                      <a:r>
                        <a:rPr lang="en-US" sz="2400" b="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/ look at item at front of stack (</a:t>
                      </a:r>
                      <a:r>
                        <a:rPr lang="en-US" sz="2400" b="0" baseline="0" dirty="0" err="1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getFront</a:t>
                      </a:r>
                      <a:r>
                        <a:rPr lang="en-US" sz="2400" b="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</a:t>
                      </a:r>
                      <a:r>
                        <a:rPr lang="en-US" sz="2400" b="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whether the queue is empty</a:t>
                      </a:r>
                    </a:p>
                  </a:txBody>
                  <a:tcPr marT="45725" marB="45725"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smtClean="0">
                <a:latin typeface="Arial" panose="020B0604020202020204" pitchFamily="34" charset="0"/>
                <a:cs typeface="Arial" panose="020B0604020202020204" pitchFamily="34" charset="0"/>
              </a:rPr>
              <a:t>Step 2 : Specify the Queue ADT (</a:t>
            </a:r>
            <a:r>
              <a:rPr lang="en-US" sz="2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Queue.h</a:t>
            </a:r>
            <a:r>
              <a:rPr lang="en-US" sz="2800" b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SG" sz="2800" b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specify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prototypes/headers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of each of the operations clearly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286000"/>
          <a:ext cx="8001000" cy="341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420577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Specification of Queue ADT </a:t>
                      </a:r>
                    </a:p>
                  </a:txBody>
                  <a:tcPr marT="45715" marB="45715">
                    <a:solidFill>
                      <a:srgbClr val="FFCCFF"/>
                    </a:solidFill>
                  </a:tcPr>
                </a:tc>
              </a:tr>
              <a:tr h="2998898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Queue()</a:t>
                      </a:r>
                    </a:p>
                    <a:p>
                      <a:pPr marL="360363" marR="0" indent="-3603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~Queue() //for pointers-based implementation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enqueue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&amp; item):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dequeue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dequeue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&amp; item):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getFront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&amp; item):void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 marT="45715" marB="45715"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Pointer-based Implementation</a:t>
            </a:r>
          </a:p>
          <a:p>
            <a:r>
              <a:rPr lang="en-US" dirty="0" smtClean="0"/>
              <a:t>Array-based Implementation</a:t>
            </a:r>
          </a:p>
          <a:p>
            <a:pPr lvl="1"/>
            <a:r>
              <a:rPr lang="en-US" dirty="0" smtClean="0"/>
              <a:t>Naïve implementation</a:t>
            </a:r>
          </a:p>
          <a:p>
            <a:pPr lvl="1"/>
            <a:r>
              <a:rPr lang="en-US" dirty="0" smtClean="0"/>
              <a:t>Circular Array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19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RECURSION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55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What is </a:t>
            </a:r>
            <a:r>
              <a:rPr lang="en-US" altLang="zh-CN" dirty="0" err="1" smtClean="0">
                <a:ea typeface="宋体" panose="02010600030101010101" pitchFamily="2" charset="-122"/>
              </a:rPr>
              <a:t>Recusion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991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b="1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Recursion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extremely powerful programming technique employed to solve problems.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61" name="Footer Placeholder 2"/>
          <p:cNvSpPr txBox="1">
            <a:spLocks/>
          </p:cNvSpPr>
          <p:nvPr/>
        </p:nvSpPr>
        <p:spPr bwMode="auto">
          <a:xfrm>
            <a:off x="6858000" y="38862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sz="1000">
              <a:latin typeface="Arial Narrow" panose="020B0606020202030204" pitchFamily="34" charset="0"/>
            </a:endParaRPr>
          </a:p>
        </p:txBody>
      </p:sp>
      <p:pic>
        <p:nvPicPr>
          <p:cNvPr id="19462" name="Picture 7" descr="russian-nesting-dol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8750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3"/>
          <p:cNvSpPr txBox="1">
            <a:spLocks noChangeArrowheads="1"/>
          </p:cNvSpPr>
          <p:nvPr/>
        </p:nvSpPr>
        <p:spPr bwMode="auto">
          <a:xfrm>
            <a:off x="4648200" y="1524000"/>
            <a:ext cx="4267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Breaks a problem into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but similar</a:t>
            </a:r>
            <a:r>
              <a:rPr lang="en-US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problem size which may be easier to solve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-&gt;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and Conquer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 the end of the ‘division’ of the problem, you reach a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smallest problem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where by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is trivial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Using that answer enables you to solve the previous problems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486400"/>
          </a:xfrm>
        </p:spPr>
        <p:txBody>
          <a:bodyPr/>
          <a:lstStyle/>
          <a:p>
            <a:r>
              <a:rPr lang="en-US" sz="2800" b="0" dirty="0" smtClean="0"/>
              <a:t>Write all answers on the question paper provided.</a:t>
            </a:r>
          </a:p>
          <a:p>
            <a:r>
              <a:rPr lang="en-US" sz="2800" b="0" dirty="0" smtClean="0"/>
              <a:t>Indicate your DSA tutorial group number.</a:t>
            </a:r>
          </a:p>
          <a:p>
            <a:r>
              <a:rPr lang="en-US" sz="2800" b="0" dirty="0" smtClean="0"/>
              <a:t>Computer </a:t>
            </a:r>
            <a:r>
              <a:rPr lang="en-US" sz="2800" b="0" dirty="0"/>
              <a:t>laptops/notebooks, language translators and calculators are </a:t>
            </a:r>
            <a:r>
              <a:rPr lang="en-US" sz="2800" u="sng" dirty="0">
                <a:solidFill>
                  <a:srgbClr val="FF0000"/>
                </a:solidFill>
              </a:rPr>
              <a:t>NOT</a:t>
            </a:r>
            <a:r>
              <a:rPr lang="en-US" sz="2800" b="0" dirty="0"/>
              <a:t> allowed</a:t>
            </a:r>
            <a:r>
              <a:rPr lang="en-US" sz="2800" b="0" dirty="0" smtClean="0"/>
              <a:t>.</a:t>
            </a:r>
          </a:p>
          <a:p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733027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  Constructing Recursive Solutions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</a:pPr>
            <a:r>
              <a:rPr lang="en-US" sz="2400" u="sng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 Questions: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sz="1400" smtClean="0">
              <a:ea typeface="ＭＳ Ｐゴシック" panose="020B0600070205080204" pitchFamily="34" charset="-128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sz="2400" b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to define the problem in terms of a smaller and similar problem?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 smtClean="0">
              <a:ea typeface="ＭＳ Ｐゴシック" panose="020B0600070205080204" pitchFamily="34" charset="-128"/>
            </a:endParaRPr>
          </a:p>
          <a:p>
            <a:pPr marL="514350" indent="-514350">
              <a:buClr>
                <a:srgbClr val="00B0F0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 sz="2400" b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Does each recursive call reduce size of problem?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 smtClean="0">
              <a:solidFill>
                <a:srgbClr val="00B0F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sz="2400" b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What instance of the problem serve as base case?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       </a:t>
            </a:r>
            <a:endParaRPr lang="en-US" sz="2400" b="0" smtClean="0">
              <a:solidFill>
                <a:srgbClr val="00B0F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sz="2400" b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4.  As the problem size reduces, will you reach the base case?	        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8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Recursive Function: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 must provide parameter(s)</a:t>
            </a:r>
            <a:endParaRPr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B0F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Divides problem into 2 or more pieces</a:t>
            </a:r>
          </a:p>
          <a:p>
            <a:pPr eaLnBrk="1" hangingPunct="1">
              <a:buClr>
                <a:srgbClr val="00B0F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via selection control structures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piece that you know how to do</a:t>
            </a:r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i="1">
                <a:solidFill>
                  <a:srgbClr val="00B0F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  </a:t>
            </a: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 case</a:t>
            </a:r>
            <a:endParaRPr lang="en-US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4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other piece(s) that you don’t know how to do yet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F"/>
            </a:pP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Take steps towards the base case to solve the problem</a:t>
            </a:r>
          </a:p>
          <a:p>
            <a:pPr eaLnBrk="1" hangingPunct="1">
              <a:buFont typeface="Wingdings" panose="05000000000000000000" pitchFamily="2" charset="2"/>
              <a:buChar char="F"/>
            </a:pPr>
            <a:endParaRPr lang="en-US" altLang="zh-CN" sz="14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 step usually includes a return</a:t>
            </a:r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>
                <a:solidFill>
                  <a:srgbClr val="00B0F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  </a:t>
            </a:r>
            <a:r>
              <a:rPr lang="en-US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Returns program control to caller to be combined with other pieces</a:t>
            </a:r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i="1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Constructing Recursive Solutions</a:t>
            </a:r>
          </a:p>
        </p:txBody>
      </p:sp>
    </p:spTree>
    <p:extLst>
      <p:ext uri="{BB962C8B-B14F-4D97-AF65-F5344CB8AC3E}">
        <p14:creationId xmlns:p14="http://schemas.microsoft.com/office/powerpoint/2010/main" val="5495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  <a:cs typeface="Arial" panose="020B0604020202020204" pitchFamily="34" charset="0"/>
              </a:rPr>
              <a:t>Tracing a Recursive Method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81000" y="938213"/>
            <a:ext cx="83820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trace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is a systematic way to trace the actions of a recursive function, very useful for debugging recursive functions.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Corresponds to an </a:t>
            </a:r>
            <a:r>
              <a:rPr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record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Contains a function’s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environment/ context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 the time of and 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call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the function.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When a call is made to a function, we say the context/ local environment of current function is</a:t>
            </a:r>
            <a:r>
              <a:rPr lang="en-US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switched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new one.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previous context must be saved so that it can be reinstated upon return from function call.</a:t>
            </a:r>
          </a:p>
          <a:p>
            <a:pPr>
              <a:spcBef>
                <a:spcPct val="50000"/>
              </a:spcBef>
            </a:pPr>
            <a:endParaRPr kumimoji="1" lang="en-US" altLang="zh-CN" i="1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indent="-457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Some recursive solutions are so inefficient that they should not be used</a:t>
            </a:r>
          </a:p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Factors that contribute to the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inefficiency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some recursive solutions</a:t>
            </a:r>
          </a:p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associated with function calls </a:t>
            </a:r>
          </a:p>
          <a:p>
            <a:pPr lvl="1" eaLnBrk="1" hangingPunct="1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 initial call to function can generate </a:t>
            </a:r>
            <a:r>
              <a:rPr lang="en-US" u="sng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 no. of recursive calls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magnify the cost in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/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Inherent inefficiency of some recursive algorithms</a:t>
            </a:r>
          </a:p>
          <a:p>
            <a:pPr lvl="1" eaLnBrk="1" hangingPunct="1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(possibly due to </a:t>
            </a:r>
            <a:r>
              <a:rPr lang="en-US" u="sng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recomputation of same values 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repetitively for e.g. for rabbit (7), rabbit(3) is computed 5 times.) 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3016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Thus an iterative solution can be more efficient than recursive solution. </a:t>
            </a:r>
          </a:p>
          <a:p>
            <a:pPr eaLnBrk="1" hangingPunct="1"/>
            <a:endParaRPr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some cases, however easier to discover a recursive solution -&gt;need to convert to iterative solution if more efficient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Recursion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4324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Recursion VS Iteration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914400"/>
          <a:ext cx="7467600" cy="5014914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Recursion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Selection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Involve repetition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Achieves repetition through repetition control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Achieves repetition through repetitive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Terminates when loop continuation condition fails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Terminates when base case is reached.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Mechanism involves constant modification of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Mechanism involves divide and conquer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Infinite iteration when loop continuation condition is always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ＭＳ Ｐゴシック" charset="-128"/>
                        </a:rPr>
                        <a:t>Infinite Recursion when problem is not reduced in such way that converges on the base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9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SEARCH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8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Sequential Search </a:t>
            </a:r>
            <a:r>
              <a:rPr lang="en-US" altLang="zh-CN" sz="3200" b="0" i="1" dirty="0" smtClean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90600"/>
          <a:ext cx="8382000" cy="40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search(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[] array, 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n, 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index to start of array(i.e. 0)</a:t>
                      </a:r>
                    </a:p>
                    <a:p>
                      <a:endParaRPr lang="en-US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While (not found </a:t>
                      </a:r>
                      <a:r>
                        <a:rPr lang="en-US" sz="2000" u="sng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and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not end of array)</a:t>
                      </a:r>
                      <a:endParaRPr lang="en-US" sz="2000" kern="1200" baseline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if item at the index of the array is equal to target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item found (return the index)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else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increment the index (by 1)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 of array is reached, item is not found (return -1)</a:t>
                      </a:r>
                      <a:endParaRPr lang="en-SG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2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Sequential Search </a:t>
            </a:r>
            <a:r>
              <a:rPr lang="en-US" altLang="zh-CN" sz="3200" b="0" i="1" dirty="0" smtClean="0">
                <a:ea typeface="宋体" charset="-122"/>
              </a:rPr>
              <a:t>-  Efficiency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Unsorted Array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32766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is the </a:t>
            </a:r>
            <a:r>
              <a:rPr kumimoji="1" lang="en-US" u="sng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worst</a:t>
            </a:r>
            <a:r>
              <a:rPr kumimoji="1" lang="en-US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number of searches (comparisons)?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</a:t>
            </a:r>
            <a:r>
              <a:rPr kumimoji="1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the </a:t>
            </a:r>
            <a:r>
              <a:rPr kumimoji="1" lang="en-US" sz="2400" b="0" i="0" u="sng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average</a:t>
            </a:r>
            <a:r>
              <a:rPr kumimoji="1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number of searches (comparisons)?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kumimoji="1" lang="en-US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5257800"/>
            <a:ext cx="83820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kumimoji="1" lang="en-US" i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there any way to improve the efficiency?</a:t>
            </a:r>
          </a:p>
          <a:p>
            <a:pPr algn="l">
              <a:buClr>
                <a:schemeClr val="bg1"/>
              </a:buClr>
            </a:pP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 </a:t>
            </a:r>
            <a:endParaRPr lang="en-US" sz="2000" i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Sequential Search </a:t>
            </a:r>
            <a:r>
              <a:rPr lang="en-US" altLang="zh-CN" sz="2800" b="0" dirty="0" smtClean="0">
                <a:ea typeface="宋体" charset="-122"/>
              </a:rPr>
              <a:t>(Sorted array) </a:t>
            </a:r>
            <a:r>
              <a:rPr lang="en-US" altLang="zh-CN" sz="2800" b="0" i="1" dirty="0" smtClean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305800" cy="477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/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search(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[] array, 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n, 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index to start of array (i.e. 0)</a:t>
                      </a:r>
                    </a:p>
                    <a:p>
                      <a:endParaRPr lang="en-US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While (not found </a:t>
                      </a:r>
                      <a:r>
                        <a:rPr lang="en-US" sz="2000" u="sng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and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not done </a:t>
                      </a:r>
                      <a:r>
                        <a:rPr lang="en-US" sz="2000" u="sng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and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not end of array)</a:t>
                      </a:r>
                      <a:endParaRPr lang="en-US" sz="2000" kern="1200" baseline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if item at the index of the array is equal to target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item found,  (return the index)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else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if item at the index of the array is greater than target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item not found, done (return -1)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else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increment the index (by 1)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 of array is reached, item is not found (return -1)</a:t>
                      </a:r>
                      <a:endParaRPr lang="en-SG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2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DSA Common Test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00FF"/>
              </a:buClr>
              <a:buSzTx/>
              <a:buNone/>
            </a:pPr>
            <a:r>
              <a:rPr lang="en-US" b="0" dirty="0" smtClean="0">
                <a:solidFill>
                  <a:schemeClr val="tx1"/>
                </a:solidFill>
                <a:latin typeface="Arial" charset="0"/>
              </a:rPr>
              <a:t>Lectures and Tutorials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b="0" dirty="0" smtClean="0">
                <a:latin typeface="Arial" charset="0"/>
              </a:rPr>
              <a:t>Abstract Data Type (ADT)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b="0" dirty="0" smtClean="0">
                <a:latin typeface="Arial" charset="0"/>
              </a:rPr>
              <a:t>Lists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b="0" dirty="0" smtClean="0">
                <a:latin typeface="Arial" charset="0"/>
              </a:rPr>
              <a:t>Stacks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b="0" dirty="0" smtClean="0">
                <a:latin typeface="Arial" charset="0"/>
              </a:rPr>
              <a:t>Queues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b="0" dirty="0" smtClean="0">
                <a:latin typeface="Arial" charset="0"/>
              </a:rPr>
              <a:t>Recursion</a:t>
            </a:r>
          </a:p>
          <a:p>
            <a:pPr marL="933450" lvl="1" indent="-533400">
              <a:buClr>
                <a:srgbClr val="0000FF"/>
              </a:buClr>
              <a:buSzTx/>
            </a:pPr>
            <a:r>
              <a:rPr lang="en-US" b="0" dirty="0" smtClean="0">
                <a:latin typeface="Arial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476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Sequential Search </a:t>
            </a:r>
            <a:r>
              <a:rPr lang="en-US" altLang="zh-CN" sz="2800" b="0" dirty="0" smtClean="0">
                <a:ea typeface="宋体" charset="-122"/>
              </a:rPr>
              <a:t>(Sorted array) </a:t>
            </a:r>
            <a:r>
              <a:rPr lang="en-US" altLang="zh-CN" sz="2800" b="0" i="1" dirty="0" smtClean="0">
                <a:ea typeface="宋体" charset="-122"/>
              </a:rPr>
              <a:t>- Efficiency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Sorted array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35052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</a:t>
            </a:r>
            <a:r>
              <a:rPr kumimoji="1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the </a:t>
            </a:r>
            <a:r>
              <a:rPr kumimoji="1" lang="en-US" sz="2400" b="0" i="0" u="sng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average</a:t>
            </a:r>
            <a:r>
              <a:rPr kumimoji="1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number of searches (comparisons)?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kumimoji="1" lang="en-US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is the </a:t>
            </a:r>
            <a:r>
              <a:rPr kumimoji="1" lang="en-US" u="sng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worst</a:t>
            </a:r>
            <a:r>
              <a:rPr kumimoji="1" lang="en-US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number of searches (comparisons)?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7724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181600"/>
            <a:ext cx="830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kumimoji="1" lang="en-US" i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there any way to improve the efficiency?</a:t>
            </a:r>
          </a:p>
          <a:p>
            <a:pPr algn="l">
              <a:buClr>
                <a:schemeClr val="bg1"/>
              </a:buClr>
            </a:pP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 </a:t>
            </a:r>
            <a:endParaRPr lang="en-US" sz="2000" i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Binary Search</a:t>
            </a:r>
            <a:r>
              <a:rPr lang="en-US" altLang="zh-CN" sz="3200" b="0" dirty="0" smtClean="0">
                <a:ea typeface="宋体" charset="-122"/>
              </a:rPr>
              <a:t> </a:t>
            </a:r>
            <a:r>
              <a:rPr lang="en-US" altLang="zh-CN" sz="3200" b="0" i="1" dirty="0" smtClean="0">
                <a:ea typeface="宋体" charset="-122"/>
              </a:rPr>
              <a:t>- Algorithm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1534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binarySearch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[] array, </a:t>
                      </a: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n, </a:t>
                      </a: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000" b="0" u="none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first to start of array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last to end of array</a:t>
                      </a:r>
                    </a:p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While (first</a:t>
                      </a:r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&lt;= last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000" kern="1200" baseline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s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et mid = (first</a:t>
                      </a:r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+ last) / 2 </a:t>
                      </a:r>
                      <a:endParaRPr lang="en-US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item at mid is equal to target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item found (return mid)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else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if target is smaller than item at mid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set last = mid – 1    </a:t>
                      </a:r>
                      <a:r>
                        <a:rPr lang="en-US" sz="2000" i="1" kern="1200" baseline="0" dirty="0" smtClean="0">
                          <a:solidFill>
                            <a:srgbClr val="FF99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search first half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else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set first = mid + 1  </a:t>
                      </a:r>
                      <a:r>
                        <a:rPr lang="en-US" sz="2000" i="1" kern="1200" baseline="0" dirty="0" smtClean="0">
                          <a:solidFill>
                            <a:srgbClr val="FF99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search second half</a:t>
                      </a:r>
                      <a:endParaRPr lang="en-US" sz="2000" kern="1200" baseline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US" sz="2000" kern="1200" baseline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 of search, item not found (return -1)</a:t>
                      </a:r>
                      <a:endParaRPr lang="en-SG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Binary Search</a:t>
            </a:r>
            <a:r>
              <a:rPr lang="en-US" altLang="zh-CN" sz="3200" b="0" dirty="0" smtClean="0">
                <a:ea typeface="宋体" charset="-122"/>
              </a:rPr>
              <a:t> </a:t>
            </a:r>
            <a:r>
              <a:rPr lang="en-US" altLang="zh-CN" sz="3200" b="0" i="1" dirty="0" smtClean="0">
                <a:ea typeface="宋体" charset="-122"/>
              </a:rPr>
              <a:t>- Efficiency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Sorted array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35052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is the </a:t>
            </a:r>
            <a:r>
              <a:rPr kumimoji="1" lang="en-US" u="sng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worst</a:t>
            </a:r>
            <a:r>
              <a:rPr kumimoji="1" lang="en-US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number of searches (comparisons)?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kumimoji="1" lang="en-US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is the </a:t>
            </a:r>
            <a:r>
              <a:rPr kumimoji="1" lang="en-US" u="sng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average</a:t>
            </a:r>
            <a:r>
              <a:rPr kumimoji="1" lang="en-US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number of searches (comparisons)?</a:t>
            </a:r>
            <a:endParaRPr kumimoji="1" lang="en-US" sz="24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7724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5257800"/>
            <a:ext cx="8458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000" i="1" dirty="0" smtClean="0">
                <a:solidFill>
                  <a:srgbClr val="FF0000"/>
                </a:solidFill>
                <a:latin typeface="Arial" charset="0"/>
              </a:rPr>
              <a:t>Is there any searching technique that is faster than Binary Search ?</a:t>
            </a:r>
            <a:r>
              <a:rPr lang="en-US" sz="2000" b="0" i="1" dirty="0" smtClean="0">
                <a:solidFill>
                  <a:srgbClr val="FF0000"/>
                </a:solidFill>
                <a:latin typeface="Arial" charset="0"/>
              </a:rPr>
              <a:t> </a:t>
            </a:r>
            <a:endParaRPr lang="en-US" sz="2000" b="0" i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5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Efficiency </a:t>
            </a:r>
            <a:r>
              <a:rPr lang="en-US" altLang="zh-CN" sz="3200" b="0" i="1" dirty="0" smtClean="0">
                <a:ea typeface="宋体" charset="-122"/>
              </a:rPr>
              <a:t>- Comparisons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838204"/>
          <a:ext cx="8229600" cy="525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53"/>
                <a:gridCol w="3033347"/>
                <a:gridCol w="2743200"/>
              </a:tblGrid>
              <a:tr h="7284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Sequential Search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O(N)</a:t>
                      </a:r>
                      <a:endParaRPr lang="en-SG" sz="20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 Search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O(log</a:t>
                      </a:r>
                      <a:r>
                        <a:rPr lang="en-US" sz="20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2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N)</a:t>
                      </a:r>
                      <a:endParaRPr lang="en-US" sz="2000" b="1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N=2 -&gt;1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64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64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128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128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256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256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512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512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1024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1024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1000000</a:t>
                      </a:r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1000000</a:t>
                      </a:r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~20</a:t>
                      </a:r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Binary Search </a:t>
            </a:r>
            <a:r>
              <a:rPr lang="en-US" altLang="zh-CN" sz="3200" b="0" dirty="0" smtClean="0">
                <a:ea typeface="宋体" charset="-122"/>
              </a:rPr>
              <a:t>(Recursive) </a:t>
            </a:r>
            <a:r>
              <a:rPr lang="en-US" altLang="zh-CN" sz="3200" b="0" i="1" dirty="0" smtClean="0">
                <a:ea typeface="宋体" charset="-122"/>
              </a:rPr>
              <a:t>- Algorithm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914400"/>
          <a:ext cx="8686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binarySearch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ItemType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[] array, </a:t>
                      </a: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first, </a:t>
                      </a: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last, </a:t>
                      </a:r>
                      <a:r>
                        <a:rPr lang="en-US" sz="2000" b="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ItemType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target)</a:t>
                      </a:r>
                      <a:endParaRPr lang="en-US" sz="2000" b="0" u="none" dirty="0" smtClean="0">
                        <a:solidFill>
                          <a:schemeClr val="tx1"/>
                        </a:solidFill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(first &gt; last)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item not found return -1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Set mid = (first</a:t>
                      </a:r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+ last) / 2 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item at index, mid, is equal to target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item found, return mid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target is smaller than item at index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return </a:t>
                      </a:r>
                      <a:r>
                        <a:rPr lang="en-US" sz="2000" u="sng" kern="1200" baseline="0" dirty="0" err="1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binarySearch</a:t>
                      </a:r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(array, first, mid–1, target)  </a:t>
                      </a:r>
                      <a:r>
                        <a:rPr lang="en-US" sz="2000" i="1" kern="1200" baseline="0" dirty="0" smtClean="0">
                          <a:solidFill>
                            <a:srgbClr val="FF9900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first half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return </a:t>
                      </a:r>
                      <a:r>
                        <a:rPr lang="en-US" sz="2000" u="sng" kern="1200" baseline="0" dirty="0" err="1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binarySearch</a:t>
                      </a:r>
                      <a:r>
                        <a:rPr lang="en-US" sz="20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(array, mid+1, last, target)  </a:t>
                      </a:r>
                      <a:r>
                        <a:rPr lang="en-US" sz="2000" i="1" kern="1200" baseline="0" dirty="0" smtClean="0">
                          <a:solidFill>
                            <a:srgbClr val="FF9900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second half</a:t>
                      </a:r>
                      <a:r>
                        <a:rPr lang="en-SG" sz="800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Note</a:t>
            </a:r>
            <a:endParaRPr lang="en-US" altLang="zh-CN" sz="3200" b="0" dirty="0" smtClean="0">
              <a:ea typeface="宋体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371600"/>
          <a:ext cx="7924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Search</a:t>
                      </a:r>
                      <a:endParaRPr lang="en-SG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Array</a:t>
                      </a:r>
                      <a:endParaRPr lang="en-SG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Linked-List</a:t>
                      </a:r>
                      <a:endParaRPr lang="en-SG" sz="24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99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Sequential</a:t>
                      </a:r>
                      <a:endParaRPr lang="en-SG" sz="24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Wingdings"/>
                        </a:rPr>
                        <a:t></a:t>
                      </a:r>
                      <a:endParaRPr lang="en-SG" sz="24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Wingdings"/>
                        </a:rPr>
                        <a:t></a:t>
                      </a:r>
                      <a:endParaRPr lang="en-SG" sz="24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</a:t>
                      </a:r>
                      <a:endParaRPr lang="en-SG" sz="24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Wingdings"/>
                        </a:rPr>
                        <a:t></a:t>
                      </a:r>
                      <a:endParaRPr lang="en-SG" sz="2400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sym typeface="Wingdings"/>
                        </a:rPr>
                        <a:t></a:t>
                      </a:r>
                      <a:endParaRPr lang="en-SG" sz="24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2766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Sequential Search can be used to search for data in arrays and linked-lists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Binary Search can be used to search for data in arrays but </a:t>
            </a:r>
            <a:r>
              <a:rPr kumimoji="1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not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linked-lists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0"/>
            <a:ext cx="8991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altLang="zh-CN" sz="3200" kern="0" dirty="0" smtClean="0">
                <a:ea typeface="宋体" charset="-122"/>
              </a:rPr>
              <a:t>Sample Past year Common Test</a:t>
            </a:r>
            <a:endParaRPr lang="en-US" altLang="zh-CN" sz="3200" b="0" kern="0" dirty="0" smtClean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14600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Refer to </a:t>
            </a:r>
            <a:r>
              <a:rPr lang="en-US" b="1" dirty="0" err="1" smtClean="0"/>
              <a:t>MeL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56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3581400" y="2057400"/>
            <a:ext cx="5257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5400" b="1" u="none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Wishing you </a:t>
            </a:r>
          </a:p>
          <a:p>
            <a:pPr algn="ctr" eaLnBrk="0" hangingPunct="0">
              <a:defRPr/>
            </a:pPr>
            <a:r>
              <a:rPr lang="en-US" sz="5400" b="1" u="none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All the BEST for the </a:t>
            </a:r>
            <a:r>
              <a:rPr lang="en-US" sz="5400" b="1" u="none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Common Test!</a:t>
            </a:r>
            <a:endParaRPr lang="en-GB" sz="4800" u="none" dirty="0">
              <a:latin typeface="Times New Roman" pitchFamily="18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88913" y="2209800"/>
          <a:ext cx="3468687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lip" r:id="rId4" imgW="5876640" imgH="6067080" progId="MS_ClipArt_Gallery.5">
                  <p:embed/>
                </p:oleObj>
              </mc:Choice>
              <mc:Fallback>
                <p:oleObj name="Clip" r:id="rId4" imgW="5876640" imgH="60670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2209800"/>
                        <a:ext cx="3468687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5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Practical 1 to 7</a:t>
            </a:r>
          </a:p>
          <a:p>
            <a:r>
              <a:rPr lang="en-US" b="0" dirty="0" smtClean="0"/>
              <a:t>You are REQUIRED to write short C++ code.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49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Absence from Common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you absent from </a:t>
            </a:r>
            <a:r>
              <a:rPr lang="en-US" b="0" dirty="0" smtClean="0"/>
              <a:t>Common Test </a:t>
            </a:r>
            <a:r>
              <a:rPr lang="en-US" b="0" dirty="0"/>
              <a:t>due to illness or valid reasons, please submit explanation letter with documentary support (e.g. MC) to Admin Office within </a:t>
            </a:r>
            <a:r>
              <a:rPr lang="en-US" u="sng" dirty="0">
                <a:solidFill>
                  <a:srgbClr val="FF0000"/>
                </a:solidFill>
              </a:rPr>
              <a:t>48</a:t>
            </a:r>
            <a:r>
              <a:rPr lang="en-US" b="0" dirty="0"/>
              <a:t> </a:t>
            </a:r>
            <a:r>
              <a:rPr lang="en-US" b="0"/>
              <a:t>hours</a:t>
            </a:r>
            <a:r>
              <a:rPr lang="en-US" b="0" smtClean="0"/>
              <a:t>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22067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Abstract DATA Type (ADT)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2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1. Data Abstraction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SG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abstraction </a:t>
            </a:r>
            <a:r>
              <a:rPr lang="en-SG" sz="2400" b="0" dirty="0" smtClean="0">
                <a:latin typeface="Arial" pitchFamily="34" charset="0"/>
                <a:cs typeface="Arial" pitchFamily="34" charset="0"/>
              </a:rPr>
              <a:t>is the process of separating the properties of data from its (non-essential) implementation details.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  </a:t>
            </a:r>
            <a:endParaRPr lang="en-SG" sz="1000" b="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b="0" dirty="0" smtClean="0">
                <a:latin typeface="Arial" pitchFamily="34" charset="0"/>
                <a:cs typeface="Arial" pitchFamily="34" charset="0"/>
              </a:rPr>
              <a:t>The properties are those that are visible to the client code that uses the data while the implementation details are kept entirely private (hidden)</a:t>
            </a: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2400" b="0" u="sng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Benefits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SG" sz="2400" dirty="0" smtClean="0">
                <a:solidFill>
                  <a:srgbClr val="0000FF"/>
                </a:solidFill>
                <a:sym typeface="Wingdings"/>
              </a:rPr>
              <a:t> 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Reduces the complexity of large programs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sz="2400" b="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-  don’t have to bother with the implementation details </a:t>
            </a:r>
            <a:endParaRPr lang="en-US" altLang="zh-CN" sz="2400" b="0" i="1" dirty="0" smtClean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SG" sz="2400" dirty="0" smtClean="0">
                <a:solidFill>
                  <a:srgbClr val="0000FF"/>
                </a:solidFill>
                <a:sym typeface="Wingdings"/>
              </a:rPr>
              <a:t> </a:t>
            </a:r>
            <a:r>
              <a:rPr lang="en-SG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Supports modular program development</a:t>
            </a:r>
          </a:p>
          <a:p>
            <a:pPr>
              <a:lnSpc>
                <a:spcPct val="90000"/>
              </a:lnSpc>
              <a:buNone/>
            </a:pPr>
            <a:r>
              <a:rPr lang="en-SG" altLang="zh-CN" sz="24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</a:t>
            </a:r>
            <a:r>
              <a:rPr lang="en-US" altLang="zh-CN" sz="24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easy to read, write and modify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less error-prone</a:t>
            </a:r>
            <a:endParaRPr lang="en-US" altLang="zh-CN" sz="2400" b="0" i="1" dirty="0" smtClean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ea typeface="宋体" charset="-122"/>
              </a:rPr>
              <a:t>Factors in deciding on a suitable data structure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What data are to be processed?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What operations are required?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Can data be searched easily (and fast)?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Can data be added easily?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Can data be deleted easily?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How many data are there?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Are the number of data fixed?   </a:t>
            </a:r>
          </a:p>
        </p:txBody>
      </p:sp>
    </p:spTree>
    <p:extLst>
      <p:ext uri="{BB962C8B-B14F-4D97-AF65-F5344CB8AC3E}">
        <p14:creationId xmlns:p14="http://schemas.microsoft.com/office/powerpoint/2010/main" val="18344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5819</TotalTime>
  <Words>2600</Words>
  <Application>Microsoft Office PowerPoint</Application>
  <PresentationFormat>On-screen Show (4:3)</PresentationFormat>
  <Paragraphs>593</Paragraphs>
  <Slides>47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ＭＳ Ｐゴシック</vt:lpstr>
      <vt:lpstr>宋体</vt:lpstr>
      <vt:lpstr>Arial</vt:lpstr>
      <vt:lpstr>Arial Narrow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Clip</vt:lpstr>
      <vt:lpstr>PowerPoint Presentation</vt:lpstr>
      <vt:lpstr>Common Test</vt:lpstr>
      <vt:lpstr>Common Test</vt:lpstr>
      <vt:lpstr>Scope of DSA Common Test</vt:lpstr>
      <vt:lpstr>Practical</vt:lpstr>
      <vt:lpstr>Absence from Common Test</vt:lpstr>
      <vt:lpstr>Abstract DATA Type (ADT)</vt:lpstr>
      <vt:lpstr>1. Data Abstraction</vt:lpstr>
      <vt:lpstr>Factors in deciding on a suitable data structure</vt:lpstr>
      <vt:lpstr>Data Structures - Comparisons</vt:lpstr>
      <vt:lpstr>List ADT</vt:lpstr>
      <vt:lpstr>List ADT</vt:lpstr>
      <vt:lpstr>Implementing List ADT</vt:lpstr>
      <vt:lpstr>Step 1 : Identify and list the operations for List ADT</vt:lpstr>
      <vt:lpstr>Step 2 : Specify the List ADT (List.h)</vt:lpstr>
      <vt:lpstr>Step 3 : Implementing the List Operations (List.cpp)</vt:lpstr>
      <vt:lpstr>STACK ADT</vt:lpstr>
      <vt:lpstr>Stack ADT</vt:lpstr>
      <vt:lpstr>2.  Implementing Stack ADT</vt:lpstr>
      <vt:lpstr>Step 1 : Identify and list the operations for Stack ADT</vt:lpstr>
      <vt:lpstr>Step 2 : Specify the Stack ADT (Stack.h)</vt:lpstr>
      <vt:lpstr>QUEUE ADT</vt:lpstr>
      <vt:lpstr>Queue ADT</vt:lpstr>
      <vt:lpstr>Implementing Queue ADT</vt:lpstr>
      <vt:lpstr>Step 1 : Identify and list the operations for Queue ADT</vt:lpstr>
      <vt:lpstr>Step 2 : Specify the Queue ADT (Queue.h)</vt:lpstr>
      <vt:lpstr>Implementation</vt:lpstr>
      <vt:lpstr>RECURSION</vt:lpstr>
      <vt:lpstr>What is Recusion?</vt:lpstr>
      <vt:lpstr>2.  Constructing Recursive Solutions</vt:lpstr>
      <vt:lpstr>Constructing Recursive Solutions</vt:lpstr>
      <vt:lpstr>Tracing a Recursive Method</vt:lpstr>
      <vt:lpstr>Recursion and Efficiency</vt:lpstr>
      <vt:lpstr>Recursion and Efficiency</vt:lpstr>
      <vt:lpstr>Recursion VS Iteration</vt:lpstr>
      <vt:lpstr>SEARCH</vt:lpstr>
      <vt:lpstr>Sequential Search - Algorithm </vt:lpstr>
      <vt:lpstr>Sequential Search -  Efficiency</vt:lpstr>
      <vt:lpstr>Sequential Search (Sorted array) - Algorithm </vt:lpstr>
      <vt:lpstr>Sequential Search (Sorted array) - Efficiency</vt:lpstr>
      <vt:lpstr>Binary Search - Algorithm</vt:lpstr>
      <vt:lpstr>Binary Search - Efficiency</vt:lpstr>
      <vt:lpstr>Efficiency - Comparisons</vt:lpstr>
      <vt:lpstr>Binary Search (Recursive) - Algorithm</vt:lpstr>
      <vt:lpstr>Note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Loy-Siow Sook Min Pamela</cp:lastModifiedBy>
  <cp:revision>315</cp:revision>
  <cp:lastPrinted>2000-08-04T01:42:18Z</cp:lastPrinted>
  <dcterms:created xsi:type="dcterms:W3CDTF">1995-05-28T16:29:18Z</dcterms:created>
  <dcterms:modified xsi:type="dcterms:W3CDTF">2017-11-28T08:17:09Z</dcterms:modified>
</cp:coreProperties>
</file>