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376" r:id="rId2"/>
    <p:sldId id="392" r:id="rId3"/>
    <p:sldId id="393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94" r:id="rId15"/>
  </p:sldIdLst>
  <p:sldSz cx="9144000" cy="6858000" type="screen4x3"/>
  <p:notesSz cx="6934200" cy="92329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30" userDrawn="1">
          <p15:clr>
            <a:srgbClr val="A4A3A4"/>
          </p15:clr>
        </p15:guide>
        <p15:guide id="2" pos="298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CCFFFF"/>
    <a:srgbClr val="0033CC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896" autoAdjust="0"/>
  </p:normalViewPr>
  <p:slideViewPr>
    <p:cSldViewPr>
      <p:cViewPr varScale="1">
        <p:scale>
          <a:sx n="74" d="100"/>
          <a:sy n="74" d="100"/>
        </p:scale>
        <p:origin x="1275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030"/>
        <p:guide pos="2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22" y="1"/>
            <a:ext cx="3004713" cy="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488" y="1"/>
            <a:ext cx="3004712" cy="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8500"/>
            <a:ext cx="4598987" cy="3449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155" y="4385220"/>
            <a:ext cx="5086269" cy="415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22" y="8770437"/>
            <a:ext cx="3004713" cy="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488" y="8770437"/>
            <a:ext cx="3004712" cy="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dirty="0" smtClean="0"/>
              <a:t>Dip ISF – core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Dip IT, FI – optional elective</a:t>
            </a:r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3246D-02BB-461D-823D-487AB6E1A5E9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E7C1C682-4E42-40A5-A4BB-DC722778A4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38719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+mj-lt"/>
              </a:rPr>
              <a:t>Diploma in </a:t>
            </a:r>
            <a:r>
              <a:rPr lang="en-US" sz="1200" dirty="0" smtClean="0">
                <a:latin typeface="+mj-lt"/>
              </a:rPr>
              <a:t>ISF, IT, FI</a:t>
            </a:r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     Year </a:t>
            </a:r>
            <a:r>
              <a:rPr lang="en-US" sz="1200" dirty="0" smtClean="0">
                <a:latin typeface="+mj-lt"/>
              </a:rPr>
              <a:t>2</a:t>
            </a:r>
            <a:r>
              <a:rPr lang="en-US" sz="1200" baseline="0" dirty="0" smtClean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(2018/19), </a:t>
            </a:r>
            <a:r>
              <a:rPr lang="en-US" sz="1200" dirty="0">
                <a:latin typeface="+mj-lt"/>
              </a:rPr>
              <a:t>Semester </a:t>
            </a:r>
            <a:r>
              <a:rPr lang="en-US" sz="1200" dirty="0" smtClean="0">
                <a:latin typeface="+mj-lt"/>
              </a:rPr>
              <a:t>4</a:t>
            </a:r>
            <a:endParaRPr lang="en-US" sz="1200" dirty="0">
              <a:latin typeface="+mj-lt"/>
            </a:endParaRP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70625"/>
            <a:ext cx="1676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181600" y="6399684"/>
            <a:ext cx="1688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smtClean="0"/>
              <a:t>Last Update: 11 Oct 2018</a:t>
            </a:r>
            <a:endParaRPr lang="en-GB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custd3.np.edu.sg/caltiris/default.aspx?action=signin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1295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endParaRPr lang="en-GB" sz="400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endParaRPr lang="en-GB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 smtClean="0">
                <a:solidFill>
                  <a:schemeClr val="bg1"/>
                </a:solidFill>
                <a:latin typeface="Tahoma" pitchFamily="34" charset="0"/>
              </a:rPr>
              <a:t>DSA</a:t>
            </a:r>
            <a:endParaRPr lang="en-GB" sz="32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3418114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</a:t>
            </a:r>
            <a:r>
              <a:rPr kumimoji="1"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Diploma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ISF, IT, FI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2018/19),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Semester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Module Briefing</a:t>
            </a:r>
            <a:endParaRPr kumimoji="1"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(20%)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To develop an application </a:t>
            </a:r>
            <a:r>
              <a:rPr lang="en-US" b="0" dirty="0"/>
              <a:t>(team </a:t>
            </a:r>
            <a:r>
              <a:rPr lang="en-US" b="0" dirty="0" smtClean="0"/>
              <a:t>with </a:t>
            </a:r>
            <a:r>
              <a:rPr lang="en-US" b="0" dirty="0"/>
              <a:t>individual component) according to given problem </a:t>
            </a:r>
            <a:r>
              <a:rPr lang="en-US" b="0" dirty="0" smtClean="0"/>
              <a:t>specification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Weeks </a:t>
            </a:r>
            <a:r>
              <a:rPr lang="en-US" b="0" dirty="0" smtClean="0"/>
              <a:t>14 </a:t>
            </a:r>
            <a:r>
              <a:rPr lang="en-US" b="0" dirty="0"/>
              <a:t>to </a:t>
            </a:r>
            <a:r>
              <a:rPr lang="en-US" b="0" dirty="0" smtClean="0"/>
              <a:t>15</a:t>
            </a:r>
            <a:endParaRPr lang="en-US" b="0" dirty="0"/>
          </a:p>
          <a:p>
            <a:pPr lvl="1"/>
            <a:r>
              <a:rPr lang="en-US" b="0" dirty="0">
                <a:solidFill>
                  <a:srgbClr val="FF0000"/>
                </a:solidFill>
              </a:rPr>
              <a:t>Warning: </a:t>
            </a:r>
            <a:r>
              <a:rPr lang="en-US" b="0" dirty="0"/>
              <a:t>Additional hours beyond class are expected. You have to start early.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35446"/>
              </p:ext>
            </p:extLst>
          </p:nvPr>
        </p:nvGraphicFramePr>
        <p:xfrm>
          <a:off x="914400" y="2042160"/>
          <a:ext cx="46482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1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Hours</a:t>
                      </a:r>
                      <a:endParaRPr 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Activities</a:t>
                      </a:r>
                      <a:endParaRPr lang="en-US" sz="2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4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1-2 hours</a:t>
                      </a:r>
                      <a:endParaRPr 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Lecture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Tutorial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8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2-3 hours</a:t>
                      </a:r>
                      <a:endParaRPr 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Practical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Exploration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81200"/>
            <a:ext cx="20482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57150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66FF"/>
                </a:solidFill>
              </a:rPr>
              <a:t>Data Structures and Problem Solving with C</a:t>
            </a:r>
            <a:r>
              <a:rPr lang="en-US" sz="2000" b="0" dirty="0" smtClean="0">
                <a:solidFill>
                  <a:srgbClr val="0066FF"/>
                </a:solidFill>
              </a:rPr>
              <a:t>++</a:t>
            </a:r>
            <a:r>
              <a:rPr lang="en-US" sz="2000" b="0" dirty="0" smtClean="0"/>
              <a:t> (6th Edition), Frank </a:t>
            </a:r>
            <a:r>
              <a:rPr lang="en-US" sz="2000" b="0" dirty="0"/>
              <a:t>M. </a:t>
            </a:r>
            <a:r>
              <a:rPr lang="en-US" sz="2000" b="0" dirty="0" err="1" smtClean="0"/>
              <a:t>Carrano</a:t>
            </a:r>
            <a:r>
              <a:rPr lang="en-US" sz="2000" b="0" dirty="0" smtClean="0"/>
              <a:t>, Prentice </a:t>
            </a:r>
            <a:r>
              <a:rPr lang="en-US" sz="2000" b="0" dirty="0"/>
              <a:t>Hall</a:t>
            </a:r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66FF"/>
                </a:solidFill>
              </a:rPr>
              <a:t>Introduction </a:t>
            </a:r>
            <a:r>
              <a:rPr lang="en-US" sz="2000" b="0" dirty="0">
                <a:solidFill>
                  <a:srgbClr val="0066FF"/>
                </a:solidFill>
              </a:rPr>
              <a:t>to Algorithms</a:t>
            </a:r>
            <a:r>
              <a:rPr lang="en-US" sz="2000" b="0" dirty="0"/>
              <a:t> (3rd </a:t>
            </a:r>
            <a:r>
              <a:rPr lang="en-US" sz="2000" b="0" dirty="0" smtClean="0"/>
              <a:t>Edition), Thomas </a:t>
            </a:r>
            <a:r>
              <a:rPr lang="en-US" sz="2000" b="0" dirty="0"/>
              <a:t>H. </a:t>
            </a:r>
            <a:r>
              <a:rPr lang="en-US" sz="2000" b="0" dirty="0" err="1"/>
              <a:t>Cormen</a:t>
            </a:r>
            <a:r>
              <a:rPr lang="en-US" sz="2000" b="0" dirty="0"/>
              <a:t>, Charles </a:t>
            </a:r>
            <a:r>
              <a:rPr lang="en-US" sz="2000" b="0" dirty="0" smtClean="0"/>
              <a:t>E. </a:t>
            </a:r>
            <a:r>
              <a:rPr lang="en-US" sz="2000" b="0" dirty="0" err="1" smtClean="0"/>
              <a:t>Leiserson</a:t>
            </a:r>
            <a:r>
              <a:rPr lang="en-US" sz="2000" b="0" dirty="0"/>
              <a:t>, Ronald L. </a:t>
            </a:r>
            <a:r>
              <a:rPr lang="en-US" sz="2000" b="0" dirty="0" err="1"/>
              <a:t>Rivest</a:t>
            </a:r>
            <a:r>
              <a:rPr lang="en-US" sz="2000" b="0" dirty="0"/>
              <a:t>, </a:t>
            </a:r>
            <a:r>
              <a:rPr lang="en-US" sz="2000" b="0" dirty="0" smtClean="0"/>
              <a:t>Clifford Stein, The </a:t>
            </a:r>
            <a:r>
              <a:rPr lang="en-US" sz="2000" b="0" dirty="0"/>
              <a:t>MIT </a:t>
            </a:r>
            <a:r>
              <a:rPr lang="en-US" sz="2000" b="0" dirty="0" smtClean="0"/>
              <a:t>Press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r>
              <a:rPr lang="en-US" sz="2000" u="sng" dirty="0" smtClean="0"/>
              <a:t>Useful Online References</a:t>
            </a:r>
          </a:p>
          <a:p>
            <a:pPr marL="0" indent="0">
              <a:buNone/>
            </a:pPr>
            <a:r>
              <a:rPr lang="en-US" sz="2000" b="0" dirty="0"/>
              <a:t>http://ocw.mit.edu/courses/electrical-engineering-and-computer-science/6-046j-introduction-to-algorithms-sma-5503-fall-2005/video-lectures/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6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526" y="2181225"/>
            <a:ext cx="167974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6172200" y="4419600"/>
            <a:ext cx="2438400" cy="1447800"/>
          </a:xfrm>
          <a:prstGeom prst="wedgeRoundRectCallout">
            <a:avLst>
              <a:gd name="adj1" fmla="val -72778"/>
              <a:gd name="adj2" fmla="val -2858"/>
              <a:gd name="adj3" fmla="val 1666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Please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share your online resources with your tutor or classmates.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853440"/>
            <a:ext cx="2209800" cy="1767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Recommended</a:t>
            </a:r>
          </a:p>
          <a:p>
            <a:pPr lvl="1"/>
            <a:r>
              <a:rPr lang="en-US" sz="2000" b="0" dirty="0" smtClean="0"/>
              <a:t>Visual </a:t>
            </a:r>
            <a:r>
              <a:rPr lang="en-US" sz="2000" b="0" dirty="0"/>
              <a:t>Studio </a:t>
            </a:r>
            <a:r>
              <a:rPr lang="en-US" sz="2000" b="0" dirty="0" smtClean="0"/>
              <a:t>Professional 2017 </a:t>
            </a:r>
            <a:r>
              <a:rPr lang="en-US" sz="2000" b="0" dirty="0" smtClean="0">
                <a:hlinkClick r:id="rId3"/>
              </a:rPr>
              <a:t>https</a:t>
            </a:r>
            <a:r>
              <a:rPr lang="en-US" sz="2000" b="0" dirty="0">
                <a:hlinkClick r:id="rId3"/>
              </a:rPr>
              <a:t>://</a:t>
            </a:r>
            <a:r>
              <a:rPr lang="en-US" sz="2000" b="0" dirty="0" smtClean="0">
                <a:hlinkClick r:id="rId3"/>
              </a:rPr>
              <a:t>acustd3.np.edu.sg/caltiris/default.aspx?action=signin</a:t>
            </a:r>
            <a:endParaRPr lang="en-US" sz="1600" b="0" i="1" dirty="0"/>
          </a:p>
          <a:p>
            <a:pPr marL="0" indent="0">
              <a:buNone/>
            </a:pPr>
            <a:endParaRPr lang="en-US" b="0" dirty="0" smtClean="0"/>
          </a:p>
          <a:p>
            <a:pPr marL="57150" indent="0">
              <a:buNone/>
            </a:pPr>
            <a:r>
              <a:rPr lang="en-US" sz="2800" dirty="0" smtClean="0"/>
              <a:t>Others</a:t>
            </a:r>
          </a:p>
          <a:p>
            <a:pPr lvl="1"/>
            <a:r>
              <a:rPr lang="en-US" sz="2000" b="0" dirty="0" smtClean="0"/>
              <a:t>Eclipse </a:t>
            </a:r>
            <a:r>
              <a:rPr lang="en-US" sz="2000" b="0" dirty="0"/>
              <a:t>C/C++ Development Tooling with </a:t>
            </a:r>
            <a:r>
              <a:rPr lang="en-US" sz="2000" b="0" dirty="0" err="1"/>
              <a:t>MinGW</a:t>
            </a:r>
            <a:endParaRPr lang="en-US" sz="2000" b="0" dirty="0"/>
          </a:p>
          <a:p>
            <a:pPr lvl="1"/>
            <a:r>
              <a:rPr lang="en-US" sz="2000" b="0" dirty="0" smtClean="0"/>
              <a:t>You can </a:t>
            </a:r>
            <a:r>
              <a:rPr lang="en-US" sz="2000" b="0" dirty="0"/>
              <a:t>also try in Linux or Ubuntu or Mac OS and work using Eclipse (</a:t>
            </a:r>
            <a:r>
              <a:rPr lang="en-US" sz="2000" b="0" dirty="0" err="1"/>
              <a:t>MinGW</a:t>
            </a:r>
            <a:r>
              <a:rPr lang="en-US" sz="2000" b="0" dirty="0"/>
              <a:t> installation not required)</a:t>
            </a:r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876800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 smtClean="0"/>
              <a:t>Q </a:t>
            </a:r>
            <a:r>
              <a:rPr lang="en-US" sz="6600" dirty="0"/>
              <a:t>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Professionalism@ICT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381000"/>
          </a:xfrm>
        </p:spPr>
        <p:txBody>
          <a:bodyPr/>
          <a:lstStyle/>
          <a:p>
            <a:pPr>
              <a:defRPr/>
            </a:pP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14400"/>
            <a:ext cx="7119937" cy="50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Professionalism@ICT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381000"/>
          </a:xfrm>
        </p:spPr>
        <p:txBody>
          <a:bodyPr/>
          <a:lstStyle/>
          <a:p>
            <a:pPr>
              <a:defRPr/>
            </a:pP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24" y="914400"/>
            <a:ext cx="6443662" cy="4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dirty="0" err="1" smtClean="0"/>
              <a:t>Dr</a:t>
            </a:r>
            <a:r>
              <a:rPr lang="en-US" sz="1800" b="0" dirty="0" smtClean="0"/>
              <a:t> OON Wee Chong (Module Leader)</a:t>
            </a:r>
          </a:p>
          <a:p>
            <a:pPr marL="0" indent="0">
              <a:buNone/>
            </a:pPr>
            <a:r>
              <a:rPr lang="en-US" sz="1800" b="0" dirty="0" smtClean="0"/>
              <a:t>Email: owc2@np.edu.sg</a:t>
            </a:r>
          </a:p>
          <a:p>
            <a:pPr marL="0" indent="0">
              <a:buNone/>
            </a:pPr>
            <a:r>
              <a:rPr lang="en-US" sz="1800" b="0" dirty="0" smtClean="0"/>
              <a:t>Work Phone: 6460 6854</a:t>
            </a:r>
            <a:endParaRPr lang="en-US" sz="1800" b="0" dirty="0"/>
          </a:p>
          <a:p>
            <a:pPr marL="0" indent="0">
              <a:buNone/>
            </a:pP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 err="1" smtClean="0"/>
              <a:t>Dr</a:t>
            </a:r>
            <a:r>
              <a:rPr lang="en-US" sz="1800" b="0" dirty="0" smtClean="0"/>
              <a:t> Pamela LOY</a:t>
            </a:r>
          </a:p>
          <a:p>
            <a:pPr marL="0" indent="0">
              <a:buNone/>
            </a:pPr>
            <a:r>
              <a:rPr lang="en-US" sz="1800" b="0" dirty="0" smtClean="0"/>
              <a:t>Email</a:t>
            </a:r>
            <a:r>
              <a:rPr lang="en-US" sz="1800" b="0" dirty="0"/>
              <a:t>: </a:t>
            </a:r>
            <a:r>
              <a:rPr lang="en-US" sz="1800" b="0" dirty="0" smtClean="0"/>
              <a:t>lsm@np.edu.sg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Work Phone: </a:t>
            </a:r>
            <a:r>
              <a:rPr lang="en-US" sz="1800" b="0" dirty="0" smtClean="0"/>
              <a:t>6460 6722</a:t>
            </a:r>
            <a:endParaRPr lang="en-US" sz="1800" b="0" dirty="0"/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err="1" smtClean="0"/>
              <a:t>Mr</a:t>
            </a:r>
            <a:r>
              <a:rPr lang="en-US" sz="1800" b="0" dirty="0" smtClean="0"/>
              <a:t> LIM Poh Seng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Email: </a:t>
            </a:r>
            <a:r>
              <a:rPr lang="en-US" sz="1800" b="0" dirty="0" smtClean="0"/>
              <a:t>lps@np.edu.sg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Work Phone: 6460 </a:t>
            </a:r>
            <a:r>
              <a:rPr lang="en-US" sz="1800" b="0" dirty="0" smtClean="0"/>
              <a:t>6886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err="1" smtClean="0"/>
              <a:t>Mr</a:t>
            </a:r>
            <a:r>
              <a:rPr lang="en-US" sz="1800" b="0" dirty="0" smtClean="0"/>
              <a:t> Ravi John CAMPBELL</a:t>
            </a:r>
          </a:p>
          <a:p>
            <a:pPr marL="0" indent="0">
              <a:buNone/>
            </a:pPr>
            <a:r>
              <a:rPr lang="en-US" sz="1800" b="0" dirty="0" smtClean="0"/>
              <a:t>Email: crj2@np.edu.sg</a:t>
            </a:r>
          </a:p>
          <a:p>
            <a:pPr marL="0" indent="0">
              <a:buNone/>
            </a:pPr>
            <a:r>
              <a:rPr lang="en-US" sz="1800" b="0" dirty="0" smtClean="0"/>
              <a:t>Work Phone: </a:t>
            </a:r>
            <a:r>
              <a:rPr lang="en-US" sz="1800" b="0" dirty="0" smtClean="0"/>
              <a:t>6460 6833</a:t>
            </a:r>
            <a:endParaRPr lang="en-US" sz="1800" b="0" dirty="0" smtClean="0"/>
          </a:p>
          <a:p>
            <a:pPr marL="0" indent="0">
              <a:buNone/>
            </a:pP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100048"/>
            <a:ext cx="1905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48" y="3100048"/>
            <a:ext cx="1300162" cy="13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be learning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Upon successful completion of this </a:t>
            </a:r>
            <a:r>
              <a:rPr lang="en-US" sz="2800" b="0" dirty="0" smtClean="0"/>
              <a:t>module, you should be able to:</a:t>
            </a:r>
            <a:endParaRPr lang="en-US" sz="2800" b="0" dirty="0"/>
          </a:p>
          <a:p>
            <a:pPr lvl="1"/>
            <a:r>
              <a:rPr lang="en-US" sz="2400" b="0" dirty="0" smtClean="0"/>
              <a:t>select </a:t>
            </a:r>
            <a:r>
              <a:rPr lang="en-US" sz="2400" b="0" dirty="0"/>
              <a:t>and construct appropriate data structures to represent the data inherent in the problem domain</a:t>
            </a:r>
          </a:p>
          <a:p>
            <a:pPr lvl="1"/>
            <a:r>
              <a:rPr lang="en-US" sz="2400" b="0" dirty="0" err="1" smtClean="0"/>
              <a:t>analyse</a:t>
            </a:r>
            <a:r>
              <a:rPr lang="en-US" sz="2400" b="0" dirty="0" smtClean="0"/>
              <a:t> </a:t>
            </a:r>
            <a:r>
              <a:rPr lang="en-US" sz="2400" b="0" dirty="0"/>
              <a:t>suitable algorithms based on the data structures</a:t>
            </a:r>
            <a:br>
              <a:rPr lang="en-US" sz="2400" b="0" dirty="0"/>
            </a:br>
            <a:endParaRPr lang="en-US" sz="2400" b="0" dirty="0"/>
          </a:p>
          <a:p>
            <a:r>
              <a:rPr lang="en-US" sz="2800" b="0" dirty="0"/>
              <a:t>Teaching Plan</a:t>
            </a:r>
          </a:p>
          <a:p>
            <a:pPr lvl="1"/>
            <a:r>
              <a:rPr lang="en-US" sz="2400" b="0" dirty="0"/>
              <a:t>refer to </a:t>
            </a:r>
            <a:r>
              <a:rPr lang="en-US" sz="2400" b="0" dirty="0" smtClean="0"/>
              <a:t>MeL </a:t>
            </a:r>
            <a:r>
              <a:rPr lang="en-US" sz="2400" b="0" dirty="0" smtClean="0">
                <a:sym typeface="Wingdings" panose="05000000000000000000" pitchFamily="2" charset="2"/>
              </a:rPr>
              <a:t> </a:t>
            </a:r>
            <a:r>
              <a:rPr lang="en-US" sz="2400" b="0" dirty="0" smtClean="0"/>
              <a:t>DSA </a:t>
            </a:r>
            <a:r>
              <a:rPr lang="en-US" sz="2400" b="0" dirty="0" smtClean="0">
                <a:sym typeface="Wingdings" panose="05000000000000000000" pitchFamily="2" charset="2"/>
              </a:rPr>
              <a:t> </a:t>
            </a:r>
            <a:r>
              <a:rPr lang="en-US" sz="2400" b="0" dirty="0" smtClean="0"/>
              <a:t>Module </a:t>
            </a:r>
            <a:r>
              <a:rPr lang="en-US" sz="2400" b="0" dirty="0"/>
              <a:t>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22986"/>
            <a:ext cx="7924800" cy="5181600"/>
          </a:xfrm>
        </p:spPr>
        <p:txBody>
          <a:bodyPr/>
          <a:lstStyle/>
          <a:p>
            <a:r>
              <a:rPr lang="en-US" sz="2800" b="0" dirty="0" smtClean="0"/>
              <a:t>15 Oct 2018 – 24 Feb 2019</a:t>
            </a:r>
          </a:p>
          <a:p>
            <a:pPr lvl="1"/>
            <a:r>
              <a:rPr lang="en-US" sz="2000" b="0" dirty="0" smtClean="0"/>
              <a:t>Week 1 to 8</a:t>
            </a:r>
          </a:p>
          <a:p>
            <a:pPr lvl="1"/>
            <a:r>
              <a:rPr lang="en-US" sz="2000" b="0" dirty="0" smtClean="0"/>
              <a:t>Week 9, Dec </a:t>
            </a:r>
            <a:r>
              <a:rPr lang="en-US" sz="2000" b="0" dirty="0" smtClean="0"/>
              <a:t>2018, </a:t>
            </a:r>
            <a:r>
              <a:rPr lang="en-US" sz="2000" b="0" dirty="0" smtClean="0"/>
              <a:t>(Common Test) </a:t>
            </a:r>
            <a:r>
              <a:rPr lang="en-US" sz="2000" b="0" dirty="0" smtClean="0">
                <a:sym typeface="Wingdings" panose="05000000000000000000" pitchFamily="2" charset="2"/>
              </a:rPr>
              <a:t> </a:t>
            </a:r>
            <a:r>
              <a:rPr lang="en-US" sz="20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Do </a:t>
            </a:r>
            <a:r>
              <a:rPr 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not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0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go </a:t>
            </a:r>
            <a:r>
              <a:rPr lang="en-US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</a:t>
            </a:r>
            <a:r>
              <a:rPr lang="en-US" sz="20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or holidays!</a:t>
            </a:r>
            <a:endParaRPr lang="en-US" sz="20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smtClean="0"/>
              <a:t>TWO </a:t>
            </a:r>
            <a:r>
              <a:rPr lang="en-US" sz="2000" b="0" dirty="0" smtClean="0"/>
              <a:t>weeks break (Dec)</a:t>
            </a:r>
          </a:p>
          <a:p>
            <a:pPr lvl="1"/>
            <a:r>
              <a:rPr lang="en-US" sz="2000" b="0" dirty="0" smtClean="0"/>
              <a:t>Week 12 to 17</a:t>
            </a:r>
          </a:p>
          <a:p>
            <a:pPr lvl="1"/>
            <a:r>
              <a:rPr lang="en-US" sz="2000" b="0" dirty="0" smtClean="0"/>
              <a:t>Assignment (weeks 14 - 15)</a:t>
            </a:r>
          </a:p>
          <a:p>
            <a:pPr lvl="1"/>
            <a:r>
              <a:rPr lang="en-US" sz="2000" b="0" dirty="0" smtClean="0"/>
              <a:t>Examination (weeks 18/19)</a:t>
            </a:r>
            <a:endParaRPr lang="en-US" sz="2000" b="0" dirty="0"/>
          </a:p>
          <a:p>
            <a:r>
              <a:rPr lang="en-US" sz="2800" b="0" dirty="0" smtClean="0"/>
              <a:t>Holidays</a:t>
            </a:r>
          </a:p>
          <a:p>
            <a:pPr lvl="1" defTabSz="877888"/>
            <a:r>
              <a:rPr lang="en-US" sz="1800" b="0" dirty="0" smtClean="0"/>
              <a:t>Week 4, </a:t>
            </a:r>
            <a:r>
              <a:rPr lang="en-US" sz="1800" b="0" dirty="0" smtClean="0"/>
              <a:t>	</a:t>
            </a:r>
            <a:r>
              <a:rPr lang="en-US" sz="1800" b="0" dirty="0"/>
              <a:t>6</a:t>
            </a:r>
            <a:r>
              <a:rPr lang="en-US" sz="1800" b="0" dirty="0" smtClean="0"/>
              <a:t> Nov 2018 (Tue), 	</a:t>
            </a:r>
            <a:r>
              <a:rPr lang="en-US" sz="1800" b="0" dirty="0" smtClean="0"/>
              <a:t>	</a:t>
            </a:r>
            <a:r>
              <a:rPr lang="en-US" sz="1800" b="0" dirty="0" err="1" smtClean="0"/>
              <a:t>Deepavali</a:t>
            </a:r>
            <a:endParaRPr lang="en-US" sz="1800" b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defTabSz="877888"/>
            <a:r>
              <a:rPr lang="en-US" sz="1800" b="0" dirty="0" smtClean="0"/>
              <a:t>Week 12, </a:t>
            </a:r>
            <a:r>
              <a:rPr lang="en-US" sz="1800" b="0" dirty="0" smtClean="0"/>
              <a:t>	</a:t>
            </a:r>
            <a:r>
              <a:rPr lang="en-US" sz="1800" b="0" dirty="0" smtClean="0"/>
              <a:t>31 Dec - 1 </a:t>
            </a:r>
            <a:r>
              <a:rPr lang="en-US" sz="1800" b="0" dirty="0" smtClean="0"/>
              <a:t>Jan 2018 </a:t>
            </a:r>
            <a:r>
              <a:rPr lang="en-US" sz="1800" b="0" dirty="0" smtClean="0"/>
              <a:t>(Mon/Tue</a:t>
            </a:r>
            <a:r>
              <a:rPr lang="en-US" sz="1800" b="0" dirty="0" smtClean="0"/>
              <a:t>), </a:t>
            </a:r>
            <a:r>
              <a:rPr lang="en-US" sz="1800" b="0" dirty="0"/>
              <a:t>	</a:t>
            </a:r>
            <a:r>
              <a:rPr lang="en-US" sz="1800" b="0" dirty="0" smtClean="0"/>
              <a:t>New Year’s Day</a:t>
            </a:r>
            <a:endParaRPr lang="en-US" sz="1800" b="0" dirty="0" smtClean="0">
              <a:sym typeface="Wingdings" panose="05000000000000000000" pitchFamily="2" charset="2"/>
            </a:endParaRPr>
          </a:p>
          <a:p>
            <a:pPr lvl="1" defTabSz="877888"/>
            <a:r>
              <a:rPr lang="en-US" sz="1800" b="0" dirty="0" smtClean="0">
                <a:sym typeface="Wingdings" panose="05000000000000000000" pitchFamily="2" charset="2"/>
              </a:rPr>
              <a:t>Week 17,</a:t>
            </a:r>
            <a:r>
              <a:rPr lang="en-US" sz="1800" b="0" dirty="0" smtClean="0">
                <a:sym typeface="Wingdings" panose="05000000000000000000" pitchFamily="2" charset="2"/>
              </a:rPr>
              <a:t>	5-6 Feb 2018 (Tue/Wed)	</a:t>
            </a:r>
            <a:r>
              <a:rPr lang="en-US" sz="1800" b="0" dirty="0" smtClean="0">
                <a:sym typeface="Wingdings" panose="05000000000000000000" pitchFamily="2" charset="2"/>
              </a:rPr>
              <a:t>	Lunar New Year</a:t>
            </a:r>
            <a:endParaRPr lang="en-US" sz="1800" b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804438"/>
              </p:ext>
            </p:extLst>
          </p:nvPr>
        </p:nvGraphicFramePr>
        <p:xfrm>
          <a:off x="381000" y="1066800"/>
          <a:ext cx="5791200" cy="49530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10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Assessment Type</a:t>
                      </a:r>
                      <a:endPara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Weightage</a:t>
                      </a:r>
                      <a:endParaRPr lang="en-US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 (Continuous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Assessment)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CT (Common Test)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Assignment (Program)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Examination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40%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100%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>
          <a:xfrm>
            <a:off x="6619875" y="3124200"/>
            <a:ext cx="207645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CA – Continuous Assessment </a:t>
            </a:r>
            <a:r>
              <a:rPr lang="en-US" altLang="zh-CN" b="0" dirty="0" smtClean="0">
                <a:ea typeface="宋体" panose="02010600030101010101" pitchFamily="2" charset="-122"/>
              </a:rPr>
              <a:t>(20%)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5486400"/>
          </a:xfrm>
        </p:spPr>
        <p:txBody>
          <a:bodyPr/>
          <a:lstStyle/>
          <a:p>
            <a:r>
              <a:rPr lang="en-US" sz="2800" b="0" dirty="0" smtClean="0"/>
              <a:t>Participation in tutorials and </a:t>
            </a:r>
            <a:r>
              <a:rPr lang="en-US" sz="2800" b="0" dirty="0" err="1" smtClean="0"/>
              <a:t>practicals</a:t>
            </a:r>
            <a:r>
              <a:rPr lang="en-US" sz="2800" b="0" dirty="0" smtClean="0"/>
              <a:t> (weekly)</a:t>
            </a:r>
          </a:p>
          <a:p>
            <a:r>
              <a:rPr lang="en-US" sz="2800" b="0" i="1" dirty="0" smtClean="0"/>
              <a:t>“learn from expert” </a:t>
            </a:r>
            <a:r>
              <a:rPr lang="en-US" sz="2800" b="0" dirty="0" smtClean="0"/>
              <a:t>- video segments</a:t>
            </a:r>
          </a:p>
          <a:p>
            <a:r>
              <a:rPr lang="en-US" sz="2800" b="0" i="1" dirty="0" smtClean="0"/>
              <a:t>“</a:t>
            </a:r>
            <a:r>
              <a:rPr lang="en-US" sz="2800" b="0" i="1" dirty="0" err="1" smtClean="0"/>
              <a:t>VisuAlgo</a:t>
            </a:r>
            <a:r>
              <a:rPr lang="en-US" sz="2800" b="0" i="1" dirty="0" smtClean="0"/>
              <a:t>” – online tool to </a:t>
            </a:r>
            <a:r>
              <a:rPr lang="en-US" sz="2800" b="0" i="1" dirty="0" err="1" smtClean="0"/>
              <a:t>visualise</a:t>
            </a:r>
            <a:r>
              <a:rPr lang="en-US" sz="2800" b="0" i="1" dirty="0" smtClean="0"/>
              <a:t> </a:t>
            </a:r>
            <a:r>
              <a:rPr lang="en-US" sz="2800" b="0" i="1" dirty="0"/>
              <a:t>data structures and algorithms through </a:t>
            </a:r>
            <a:r>
              <a:rPr lang="en-US" sz="2800" b="0" i="1" dirty="0" smtClean="0"/>
              <a:t>animation</a:t>
            </a:r>
            <a:endParaRPr lang="en-US" sz="2800" b="0" dirty="0" smtClean="0"/>
          </a:p>
          <a:p>
            <a:r>
              <a:rPr lang="en-US" sz="2800" b="0" dirty="0" smtClean="0"/>
              <a:t>Work </a:t>
            </a:r>
            <a:r>
              <a:rPr lang="en-US" sz="2800" b="0" dirty="0"/>
              <a:t>done during practical sessions to be </a:t>
            </a:r>
            <a:r>
              <a:rPr lang="en-US" sz="2800" b="0" dirty="0" smtClean="0"/>
              <a:t>submitted </a:t>
            </a:r>
            <a:r>
              <a:rPr lang="en-US" sz="2800" b="0" dirty="0"/>
              <a:t>to the DSA network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17188" r="5263" b="4689"/>
          <a:stretch/>
        </p:blipFill>
        <p:spPr>
          <a:xfrm>
            <a:off x="5425440" y="3886200"/>
            <a:ext cx="31089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Test (20%)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Written test</a:t>
            </a:r>
          </a:p>
          <a:p>
            <a:r>
              <a:rPr lang="en-US" b="0" dirty="0" smtClean="0"/>
              <a:t>Conducted in week 9</a:t>
            </a:r>
          </a:p>
          <a:p>
            <a:r>
              <a:rPr lang="en-US" b="0" dirty="0" smtClean="0"/>
              <a:t>1.5 hours duration</a:t>
            </a:r>
          </a:p>
          <a:p>
            <a:r>
              <a:rPr lang="en-US" b="0" dirty="0" smtClean="0"/>
              <a:t>Closed book</a:t>
            </a:r>
          </a:p>
          <a:p>
            <a:r>
              <a:rPr lang="en-US" b="0" dirty="0" smtClean="0"/>
              <a:t>Scope</a:t>
            </a:r>
          </a:p>
          <a:p>
            <a:pPr lvl="1"/>
            <a:r>
              <a:rPr lang="en-US" b="0" dirty="0" smtClean="0"/>
              <a:t>All topics taught from weeks 1 to 8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Slide </a:t>
            </a:r>
            <a:fld id="{E7C1C682-4E42-40A5-A4BB-DC722778A4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5766</TotalTime>
  <Words>468</Words>
  <Application>Microsoft Office PowerPoint</Application>
  <PresentationFormat>On-screen Show (4:3)</PresentationFormat>
  <Paragraphs>121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宋体</vt:lpstr>
      <vt:lpstr>Arial</vt:lpstr>
      <vt:lpstr>Arial Narrow</vt:lpstr>
      <vt:lpstr>Segoe UI</vt:lpstr>
      <vt:lpstr>Tahoma</vt:lpstr>
      <vt:lpstr>Verdana</vt:lpstr>
      <vt:lpstr>Wingdings</vt:lpstr>
      <vt:lpstr>Contport</vt:lpstr>
      <vt:lpstr>PowerPoint Presentation</vt:lpstr>
      <vt:lpstr>Professionalism@ICT</vt:lpstr>
      <vt:lpstr>Professionalism@ICT</vt:lpstr>
      <vt:lpstr>Teaching Team</vt:lpstr>
      <vt:lpstr>What you will be learning …</vt:lpstr>
      <vt:lpstr>Teaching Plan</vt:lpstr>
      <vt:lpstr>Assessment</vt:lpstr>
      <vt:lpstr>CA – Continuous Assessment (20%)</vt:lpstr>
      <vt:lpstr>Common Test (20%)</vt:lpstr>
      <vt:lpstr>Assignment (20%)</vt:lpstr>
      <vt:lpstr>Weekly Schedule</vt:lpstr>
      <vt:lpstr>References</vt:lpstr>
      <vt:lpstr>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Oon Wee Chong</cp:lastModifiedBy>
  <cp:revision>313</cp:revision>
  <cp:lastPrinted>2012-09-03T02:35:02Z</cp:lastPrinted>
  <dcterms:created xsi:type="dcterms:W3CDTF">1995-05-28T16:29:18Z</dcterms:created>
  <dcterms:modified xsi:type="dcterms:W3CDTF">2018-10-11T10:17:40Z</dcterms:modified>
</cp:coreProperties>
</file>