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376" r:id="rId2"/>
    <p:sldId id="378" r:id="rId3"/>
    <p:sldId id="379" r:id="rId4"/>
    <p:sldId id="380" r:id="rId5"/>
    <p:sldId id="381" r:id="rId6"/>
    <p:sldId id="473" r:id="rId7"/>
    <p:sldId id="475" r:id="rId8"/>
    <p:sldId id="476" r:id="rId9"/>
    <p:sldId id="424" r:id="rId10"/>
    <p:sldId id="426" r:id="rId11"/>
    <p:sldId id="427" r:id="rId12"/>
    <p:sldId id="488" r:id="rId13"/>
    <p:sldId id="430" r:id="rId14"/>
    <p:sldId id="477" r:id="rId15"/>
    <p:sldId id="429" r:id="rId16"/>
    <p:sldId id="431" r:id="rId17"/>
    <p:sldId id="432" r:id="rId18"/>
    <p:sldId id="478" r:id="rId19"/>
    <p:sldId id="439" r:id="rId20"/>
    <p:sldId id="485" r:id="rId21"/>
    <p:sldId id="474" r:id="rId22"/>
    <p:sldId id="487" r:id="rId23"/>
    <p:sldId id="486" r:id="rId24"/>
    <p:sldId id="460" r:id="rId25"/>
    <p:sldId id="490" r:id="rId26"/>
    <p:sldId id="459" r:id="rId27"/>
    <p:sldId id="479" r:id="rId28"/>
    <p:sldId id="489" r:id="rId29"/>
    <p:sldId id="465" r:id="rId30"/>
    <p:sldId id="471" r:id="rId31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CCFFFF"/>
    <a:srgbClr val="FF6600"/>
    <a:srgbClr val="0033CC"/>
    <a:srgbClr val="99CCFF"/>
    <a:srgbClr val="0066FF"/>
    <a:srgbClr val="00CC00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316" autoAdjust="0"/>
  </p:normalViewPr>
  <p:slideViewPr>
    <p:cSldViewPr>
      <p:cViewPr varScale="1">
        <p:scale>
          <a:sx n="71" d="100"/>
          <a:sy n="71" d="100"/>
        </p:scale>
        <p:origin x="1365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14562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56964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292255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56833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561182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629929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260974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714612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34148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092150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122456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044213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75692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12699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23148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1867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/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sz="1200" dirty="0" smtClean="0">
                <a:latin typeface="Arial Narrow" pitchFamily="34" charset="0"/>
              </a:rPr>
              <a:t>IT, ISF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</a:t>
            </a:r>
            <a:r>
              <a:rPr lang="en-US" sz="1200" dirty="0" smtClean="0">
                <a:latin typeface="Arial Narrow" pitchFamily="34" charset="0"/>
              </a:rPr>
              <a:t>2 (</a:t>
            </a:r>
            <a:r>
              <a:rPr lang="en-US" sz="1200" dirty="0" smtClean="0">
                <a:latin typeface="Arial Narrow" pitchFamily="34" charset="0"/>
              </a:rPr>
              <a:t>2018/19), </a:t>
            </a:r>
            <a:r>
              <a:rPr lang="en-US" sz="1200" dirty="0">
                <a:latin typeface="Arial Narrow" pitchFamily="34" charset="0"/>
              </a:rPr>
              <a:t>Semester </a:t>
            </a:r>
            <a:r>
              <a:rPr lang="en-US" sz="1200" dirty="0" smtClean="0">
                <a:latin typeface="Arial Narrow" pitchFamily="34" charset="0"/>
              </a:rPr>
              <a:t>4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 Last Update: </a:t>
            </a:r>
            <a:r>
              <a:rPr lang="en-US" dirty="0" smtClean="0"/>
              <a:t>11 Oct</a:t>
            </a:r>
            <a:r>
              <a:rPr lang="en-US" baseline="0" dirty="0" smtClean="0"/>
              <a:t> 2018</a:t>
            </a:r>
            <a:endParaRPr lang="en-US" dirty="0" smtClean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lusplus/index.htm" TargetMode="External"/><Relationship Id="rId7" Type="http://schemas.openxmlformats.org/officeDocument/2006/relationships/hyperlink" Target="http://www.cppreference.com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doc/tutorial/" TargetMode="External"/><Relationship Id="rId5" Type="http://schemas.openxmlformats.org/officeDocument/2006/relationships/hyperlink" Target="http://www.intap.net/~drw/cpp/" TargetMode="External"/><Relationship Id="rId4" Type="http://schemas.openxmlformats.org/officeDocument/2006/relationships/hyperlink" Target="http://www.cprogramming.com/tutorial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Week 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 smtClean="0">
                <a:solidFill>
                  <a:schemeClr val="bg1"/>
                </a:solidFill>
                <a:latin typeface="Tahoma" pitchFamily="34" charset="0"/>
              </a:rPr>
              <a:t>DSA</a:t>
            </a:r>
            <a:endParaRPr lang="en-GB" sz="32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ISF, IT,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 (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kumimoji="1" lang="en-GB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kumimoji="1" lang="en-GB" sz="36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++ (Part I)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Input and Output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2971800"/>
          </a:xfrm>
        </p:spPr>
        <p:txBody>
          <a:bodyPr/>
          <a:lstStyle/>
          <a:p>
            <a:pPr>
              <a:buSzPct val="100000"/>
            </a:pP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u="sng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standard Input/Output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in C++ are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represented by 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objects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&lt;iostream&gt;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library (std)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 smtClean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2400" b="0" smtClean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2400" b="0" i="1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400" b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include &lt;iostream&gt;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400" b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 	using namespace std;</a:t>
            </a:r>
          </a:p>
          <a:p>
            <a:pPr marL="0" indent="0">
              <a:buSzPct val="100000"/>
              <a:buNone/>
            </a:pPr>
            <a:r>
              <a:rPr lang="en-US" sz="800" b="0" smtClean="0">
                <a:solidFill>
                  <a:srgbClr val="0000FF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endParaRPr lang="en-US" sz="800" b="0" dirty="0">
              <a:solidFill>
                <a:srgbClr val="0000FF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writes </a:t>
            </a:r>
            <a:r>
              <a:rPr lang="en-US" sz="2400" b="0" u="sng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to the output device (e.g. screen)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reads </a:t>
            </a:r>
            <a:r>
              <a:rPr lang="en-US" sz="2400" b="0" u="sng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 from input device (e.g. keyboard)</a:t>
            </a:r>
            <a:endParaRPr lang="en-US" sz="2400" b="0" u="sng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   e.g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12788" indent="-712788"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	</a:t>
            </a:r>
            <a:endParaRPr lang="en-US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712788" indent="-7127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	double x;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 &lt;&lt; "Please enter a number : ";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cin</a:t>
            </a: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 &gt;&gt; x;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 &lt;&lt; "x = " &lt;&lt; x &lt;&lt; endl;</a:t>
            </a:r>
            <a:endParaRPr lang="en-US" sz="2000" b="0" kern="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Input and </a:t>
            </a:r>
            <a:r>
              <a:rPr lang="en-US" altLang="zh-CN" smtClean="0">
                <a:ea typeface="宋体" charset="-122"/>
              </a:rPr>
              <a:t>Output </a:t>
            </a:r>
            <a:r>
              <a:rPr lang="en-US" altLang="zh-CN" b="0" i="1" smtClean="0">
                <a:ea typeface="宋体" charset="-122"/>
              </a:rPr>
              <a:t>– example 1</a:t>
            </a:r>
            <a:endParaRPr lang="en-US" altLang="zh-CN" b="0" i="1" dirty="0" smtClean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458200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 smtClean="0">
                <a:latin typeface="Consolas" panose="020B0609020204030204" pitchFamily="49" charset="0"/>
              </a:rPr>
              <a:t>#</a:t>
            </a:r>
            <a:r>
              <a:rPr lang="en-SG" sz="1600">
                <a:latin typeface="Consolas" panose="020B0609020204030204" pitchFamily="49" charset="0"/>
              </a:rPr>
              <a:t>include "</a:t>
            </a:r>
            <a:r>
              <a:rPr lang="en-SG" sz="1600" smtClean="0">
                <a:latin typeface="Consolas" panose="020B0609020204030204" pitchFamily="49" charset="0"/>
              </a:rPr>
              <a:t>stdafx.h"</a:t>
            </a:r>
            <a:r>
              <a:rPr lang="en-SG" sz="1600" smtClean="0">
                <a:solidFill>
                  <a:srgbClr val="0000FF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SG" sz="1600" smtClean="0">
                <a:latin typeface="Consolas" panose="020B0609020204030204" pitchFamily="49" charset="0"/>
              </a:rPr>
              <a:t>#</a:t>
            </a:r>
            <a:r>
              <a:rPr lang="en-SG" sz="1600">
                <a:latin typeface="Consolas" panose="020B0609020204030204" pitchFamily="49" charset="0"/>
              </a:rPr>
              <a:t>include &lt;iostream</a:t>
            </a:r>
            <a:r>
              <a:rPr lang="en-SG" sz="1600" smtClean="0">
                <a:latin typeface="Consolas" panose="020B0609020204030204" pitchFamily="49" charset="0"/>
              </a:rPr>
              <a:t>&gt;  </a:t>
            </a:r>
            <a:r>
              <a:rPr lang="en-SG" sz="1600" smtClean="0">
                <a:solidFill>
                  <a:srgbClr val="009999"/>
                </a:solidFill>
                <a:latin typeface="Consolas" panose="020B0609020204030204" pitchFamily="49" charset="0"/>
              </a:rPr>
              <a:t>//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for </a:t>
            </a:r>
            <a:r>
              <a:rPr lang="en-SG" sz="1600" smtClean="0">
                <a:solidFill>
                  <a:srgbClr val="009999"/>
                </a:solidFill>
                <a:latin typeface="Consolas" panose="020B0609020204030204" pitchFamily="49" charset="0"/>
              </a:rPr>
              <a:t>input/output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</a:t>
            </a:r>
            <a:r>
              <a:rPr lang="en-SG" sz="1600" smtClean="0">
                <a:latin typeface="Consolas" panose="020B0609020204030204" pitchFamily="49" charset="0"/>
              </a:rPr>
              <a:t>string&gt;    </a:t>
            </a:r>
            <a:r>
              <a:rPr lang="en-SG" sz="1600" smtClean="0">
                <a:solidFill>
                  <a:srgbClr val="009999"/>
                </a:solidFill>
                <a:latin typeface="Consolas" panose="020B0609020204030204" pitchFamily="49" charset="0"/>
              </a:rPr>
              <a:t>// for string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class</a:t>
            </a:r>
          </a:p>
          <a:p>
            <a:r>
              <a:rPr lang="en-US" sz="1600">
                <a:latin typeface="Consolas" panose="020B0609020204030204" pitchFamily="49" charset="0"/>
                <a:cs typeface="Arial" pitchFamily="34" charset="0"/>
              </a:rPr>
              <a:t>using </a:t>
            </a:r>
            <a:r>
              <a:rPr lang="en-US" sz="1600" smtClean="0">
                <a:latin typeface="Consolas" panose="020B0609020204030204" pitchFamily="49" charset="0"/>
                <a:cs typeface="Arial" pitchFamily="34" charset="0"/>
              </a:rPr>
              <a:t>namespace std; </a:t>
            </a:r>
            <a:r>
              <a:rPr lang="en-SG" sz="1600" smtClean="0">
                <a:solidFill>
                  <a:srgbClr val="009999"/>
                </a:solidFill>
                <a:latin typeface="Consolas" panose="020B0609020204030204" pitchFamily="49" charset="0"/>
              </a:rPr>
              <a:t>// for std C++ definitions: cin,cout,string,...</a:t>
            </a:r>
            <a:endParaRPr lang="en-US" sz="1600">
              <a:latin typeface="Consolas" panose="020B0609020204030204" pitchFamily="49" charset="0"/>
              <a:cs typeface="Arial" pitchFamily="34" charset="0"/>
            </a:endParaRPr>
          </a:p>
          <a:p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int main()</a:t>
            </a:r>
          </a:p>
          <a:p>
            <a:r>
              <a:rPr lang="en-SG" sz="1600">
                <a:latin typeface="Consolas" panose="020B0609020204030204" pitchFamily="49" charset="0"/>
              </a:rPr>
              <a:t>{</a:t>
            </a: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double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cout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"Hello, World!" &lt;&lt;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cout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"Please enter a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number :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cin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&gt;&gt;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n;</a:t>
            </a:r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cout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“Number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= " &lt;&lt;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n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endl;</a:t>
            </a:r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string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m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odel;</a:t>
            </a:r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cout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"Please enter your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moble phone model : ";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</a:t>
            </a:r>
            <a:r>
              <a:rPr lang="en-SG" sz="1800" smtClean="0">
                <a:solidFill>
                  <a:srgbClr val="009999"/>
                </a:solidFill>
                <a:latin typeface="Calibri" panose="020F0502020204030204" pitchFamily="34" charset="0"/>
              </a:rPr>
              <a:t>e.g. iPhone 7 Plus</a:t>
            </a:r>
            <a:endParaRPr lang="en-SG" sz="1800" b="1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cin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&gt;&gt; m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odel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cout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“Model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= " &lt;&lt; m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odel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endl; </a:t>
            </a:r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cout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SG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endl;</a:t>
            </a:r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smtClean="0">
                <a:latin typeface="Consolas" panose="020B0609020204030204" pitchFamily="49" charset="0"/>
              </a:rPr>
              <a:t>   system</a:t>
            </a:r>
            <a:r>
              <a:rPr lang="en-SG" sz="1600">
                <a:latin typeface="Consolas" panose="020B0609020204030204" pitchFamily="49" charset="0"/>
              </a:rPr>
              <a:t>("PAUSE");</a:t>
            </a:r>
          </a:p>
          <a:p>
            <a:r>
              <a:rPr lang="en-SG" sz="1600" smtClean="0">
                <a:latin typeface="Consolas" panose="020B0609020204030204" pitchFamily="49" charset="0"/>
              </a:rPr>
              <a:t>   return </a:t>
            </a:r>
            <a:r>
              <a:rPr lang="en-SG" sz="1600">
                <a:latin typeface="Consolas" panose="020B0609020204030204" pitchFamily="49" charset="0"/>
              </a:rPr>
              <a:t>0;</a:t>
            </a:r>
          </a:p>
          <a:p>
            <a:r>
              <a:rPr lang="en-SG" sz="1600"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Output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4582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9100" y="1689318"/>
            <a:ext cx="84582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smtClean="0">
                <a:solidFill>
                  <a:srgbClr val="0000FF"/>
                </a:solidFill>
                <a:latin typeface="Consolas" panose="020B0609020204030204" pitchFamily="49" charset="0"/>
              </a:rPr>
              <a:t>Hello, World!</a:t>
            </a:r>
          </a:p>
          <a:p>
            <a:endParaRPr lang="en-SG" sz="2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Please enter a number : </a:t>
            </a:r>
            <a:r>
              <a:rPr lang="en-SG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SG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Number = </a:t>
            </a:r>
            <a:r>
              <a:rPr lang="en-SG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endParaRPr lang="en-SG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Please enter your moble phone model </a:t>
            </a:r>
            <a:r>
              <a:rPr lang="en-SG" sz="2000" smtClean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SG" sz="20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SG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Model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SG" sz="1600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Backup as “helloworld.cpp”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on “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Files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”, and “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Add-&gt;New Item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400" b="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Select “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 + File (.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” with Name as “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helloworld.cpp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codes in “DSA_Week01.cpp” to “helloworld.cpp”</a:t>
            </a:r>
          </a:p>
          <a:p>
            <a:pPr>
              <a:buSzPct val="100000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Rename the function declaration 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of “main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” in “helloworld.cpp” to (to avoid two main programs):</a:t>
            </a:r>
          </a:p>
          <a:p>
            <a:pPr marL="0" indent="0">
              <a:buSzPct val="100000"/>
              <a:buNone/>
            </a:pPr>
            <a:endParaRPr lang="en-US" sz="1200" b="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400" b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int helloworld</a:t>
            </a:r>
            <a:r>
              <a:rPr lang="en-US" sz="2400" b="0" dirty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46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Input and Output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458200" cy="1752600"/>
          </a:xfrm>
        </p:spPr>
        <p:txBody>
          <a:bodyPr/>
          <a:lstStyle/>
          <a:p>
            <a:pPr>
              <a:buSzPct val="100000"/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etline()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reads </a:t>
            </a:r>
            <a:r>
              <a:rPr lang="en-US" sz="28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entire line of </a:t>
            </a:r>
            <a:r>
              <a:rPr lang="en-US" sz="28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pPr>
              <a:buSzPct val="100000"/>
            </a:pPr>
            <a:r>
              <a:rPr lang="en-US" sz="2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u="sng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moves </a:t>
            </a:r>
            <a:r>
              <a:rPr lang="en-US" sz="28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 next line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same 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28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en-US" sz="2800" b="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\n</a:t>
            </a:r>
            <a:r>
              <a:rPr lang="en-US" sz="28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b="0" u="sng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800" b="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12788" indent="-712788">
              <a:buNone/>
            </a:pPr>
            <a:r>
              <a:rPr lang="en-US" sz="2400" b="0" smtClean="0">
                <a:latin typeface="Consolas" panose="020B0609020204030204" pitchFamily="49" charset="0"/>
                <a:cs typeface="Arial" pitchFamily="34" charset="0"/>
              </a:rPr>
              <a:t>  e.g</a:t>
            </a:r>
            <a:r>
              <a:rPr lang="en-US" sz="2400" b="0" dirty="0" smtClean="0">
                <a:latin typeface="Consolas" panose="020B0609020204030204" pitchFamily="49" charset="0"/>
                <a:cs typeface="Arial" pitchFamily="34" charset="0"/>
              </a:rPr>
              <a:t>.</a:t>
            </a:r>
          </a:p>
          <a:p>
            <a:pPr marL="712788" indent="-712788">
              <a:buNone/>
            </a:pPr>
            <a:r>
              <a:rPr lang="en-US" sz="2400" b="0" smtClean="0">
                <a:latin typeface="Consolas" panose="020B0609020204030204" pitchFamily="49" charset="0"/>
                <a:cs typeface="Arial" pitchFamily="34" charset="0"/>
              </a:rPr>
              <a:t>	</a:t>
            </a:r>
            <a:endParaRPr lang="en-US" sz="2400" b="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4756" y="2819400"/>
            <a:ext cx="7558644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712788" indent="-712788">
              <a:lnSpc>
                <a:spcPct val="150000"/>
              </a:lnSpc>
              <a:buNone/>
            </a:pPr>
            <a:r>
              <a:rPr lang="en-US" sz="2000" b="0" kern="0" smtClea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string m</a:t>
            </a:r>
            <a:r>
              <a:rPr lang="en-US" sz="2000" b="0" smtClean="0">
                <a:latin typeface="Consolas" panose="020B0609020204030204" pitchFamily="49" charset="0"/>
                <a:cs typeface="Arial" pitchFamily="34" charset="0"/>
              </a:rPr>
              <a:t>odel;</a:t>
            </a:r>
            <a:endParaRPr lang="en-US" sz="2000" b="0">
              <a:latin typeface="Consolas" panose="020B0609020204030204" pitchFamily="49" charset="0"/>
              <a:cs typeface="Arial" pitchFamily="34" charset="0"/>
            </a:endParaRP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cout &lt;&lt; "Please enter your </a:t>
            </a:r>
            <a:r>
              <a:rPr lang="en-US" sz="2000" b="0" smtClean="0">
                <a:latin typeface="Consolas" panose="020B0609020204030204" pitchFamily="49" charset="0"/>
                <a:cs typeface="Arial" pitchFamily="34" charset="0"/>
              </a:rPr>
              <a:t>phone model : </a:t>
            </a: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";</a:t>
            </a: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getline(cin,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model);</a:t>
            </a:r>
            <a:endParaRPr lang="en-US" sz="200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cout &lt;&lt; </a:t>
            </a:r>
            <a:r>
              <a:rPr lang="en-US" sz="2000" b="0" smtClean="0">
                <a:latin typeface="Consolas" panose="020B0609020204030204" pitchFamily="49" charset="0"/>
                <a:cs typeface="Arial" pitchFamily="34" charset="0"/>
              </a:rPr>
              <a:t>“Model </a:t>
            </a: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= " &lt;&lt; </a:t>
            </a:r>
            <a:r>
              <a:rPr lang="en-US" sz="2000" b="0" smtClean="0">
                <a:latin typeface="Consolas" panose="020B0609020204030204" pitchFamily="49" charset="0"/>
                <a:cs typeface="Arial" pitchFamily="34" charset="0"/>
              </a:rPr>
              <a:t>model </a:t>
            </a: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&lt;&lt; endl;</a:t>
            </a:r>
            <a:endParaRPr lang="en-US" sz="2000" b="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Input and Output </a:t>
            </a:r>
            <a:r>
              <a:rPr lang="en-US" altLang="zh-CN" b="0" i="1">
                <a:ea typeface="宋体" charset="-122"/>
              </a:rPr>
              <a:t>– example </a:t>
            </a:r>
            <a:r>
              <a:rPr lang="en-US" altLang="zh-CN" b="0" i="1" smtClean="0">
                <a:ea typeface="宋体" charset="-122"/>
              </a:rPr>
              <a:t>2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638800"/>
            <a:ext cx="8153400" cy="609600"/>
          </a:xfrm>
        </p:spPr>
        <p:txBody>
          <a:bodyPr/>
          <a:lstStyle/>
          <a:p>
            <a:r>
              <a:rPr lang="en-US" sz="2400" b="0" dirty="0" smtClean="0">
                <a:latin typeface="Arial" pitchFamily="34" charset="0"/>
                <a:cs typeface="Arial" pitchFamily="34" charset="0"/>
              </a:rPr>
              <a:t>For example, if you enter “Lee Shi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Shui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” for both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153400" cy="5216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sz="1800" smtClean="0">
                <a:latin typeface="Consolas" panose="020B0609020204030204" pitchFamily="49" charset="0"/>
              </a:rPr>
              <a:t>#</a:t>
            </a:r>
            <a:r>
              <a:rPr lang="en-SG" sz="1800">
                <a:latin typeface="Consolas" panose="020B0609020204030204" pitchFamily="49" charset="0"/>
              </a:rPr>
              <a:t>include "stdafx.h"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#include &lt;</a:t>
            </a:r>
            <a:r>
              <a:rPr lang="en-SG" sz="1800" smtClean="0">
                <a:latin typeface="Consolas" panose="020B0609020204030204" pitchFamily="49" charset="0"/>
              </a:rPr>
              <a:t>string&gt;</a:t>
            </a:r>
            <a:endParaRPr lang="en-SG" sz="1800" smtClean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smtClean="0">
                <a:latin typeface="Consolas" panose="020B0609020204030204" pitchFamily="49" charset="0"/>
                <a:cs typeface="Arial" pitchFamily="34" charset="0"/>
              </a:rPr>
              <a:t>using namespace std;</a:t>
            </a:r>
            <a:endParaRPr lang="en-SG" sz="18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int main()</a:t>
            </a: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{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SG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string model;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smtClean="0">
                <a:latin typeface="Consolas" panose="020B0609020204030204" pitchFamily="49" charset="0"/>
                <a:cs typeface="Arial" pitchFamily="34" charset="0"/>
              </a:rPr>
              <a:t>    cout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&lt;&lt; "Please enter your phone model : ";</a:t>
            </a:r>
          </a:p>
          <a:p>
            <a:pPr>
              <a:spcBef>
                <a:spcPts val="0"/>
              </a:spcBef>
            </a:pPr>
            <a:r>
              <a:rPr lang="en-SG" sz="1800" smtClean="0">
                <a:latin typeface="Consolas" panose="020B0609020204030204" pitchFamily="49" charset="0"/>
              </a:rPr>
              <a:t>    cin </a:t>
            </a:r>
            <a:r>
              <a:rPr lang="en-SG" sz="1800">
                <a:latin typeface="Consolas" panose="020B0609020204030204" pitchFamily="49" charset="0"/>
              </a:rPr>
              <a:t>&gt;&gt; </a:t>
            </a:r>
            <a:r>
              <a:rPr lang="en-SG" sz="1800" smtClean="0">
                <a:latin typeface="Consolas" panose="020B0609020204030204" pitchFamily="49" charset="0"/>
              </a:rPr>
              <a:t>model;</a:t>
            </a:r>
            <a:endParaRPr lang="en-SG" sz="18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SG" sz="1800" smtClean="0">
                <a:latin typeface="Consolas" panose="020B0609020204030204" pitchFamily="49" charset="0"/>
              </a:rPr>
              <a:t>    cout </a:t>
            </a:r>
            <a:r>
              <a:rPr lang="en-SG" sz="1800">
                <a:latin typeface="Consolas" panose="020B0609020204030204" pitchFamily="49" charset="0"/>
              </a:rPr>
              <a:t>&lt;&lt; </a:t>
            </a:r>
            <a:r>
              <a:rPr lang="en-SG" sz="1800" smtClean="0">
                <a:latin typeface="Consolas" panose="020B0609020204030204" pitchFamily="49" charset="0"/>
              </a:rPr>
              <a:t>"Model </a:t>
            </a:r>
            <a:r>
              <a:rPr lang="en-SG" sz="1800">
                <a:latin typeface="Consolas" panose="020B0609020204030204" pitchFamily="49" charset="0"/>
              </a:rPr>
              <a:t>= " &lt;&lt; </a:t>
            </a:r>
            <a:r>
              <a:rPr lang="en-SG" sz="1800" smtClean="0">
                <a:latin typeface="Consolas" panose="020B0609020204030204" pitchFamily="49" charset="0"/>
              </a:rPr>
              <a:t>model </a:t>
            </a:r>
            <a:r>
              <a:rPr lang="en-SG" sz="1800">
                <a:latin typeface="Consolas" panose="020B0609020204030204" pitchFamily="49" charset="0"/>
              </a:rPr>
              <a:t>&lt;&lt; </a:t>
            </a:r>
            <a:r>
              <a:rPr lang="en-SG" sz="1800" smtClean="0">
                <a:latin typeface="Consolas" panose="020B0609020204030204" pitchFamily="49" charset="0"/>
              </a:rPr>
              <a:t>endl;</a:t>
            </a:r>
            <a:endParaRPr lang="en-SG" sz="18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SG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SG" sz="18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smtClean="0">
                <a:latin typeface="Consolas" panose="020B0609020204030204" pitchFamily="49" charset="0"/>
                <a:cs typeface="Arial" pitchFamily="34" charset="0"/>
              </a:rPr>
              <a:t>    cout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&lt;&lt; "Please enter your phone </a:t>
            </a:r>
            <a:r>
              <a:rPr lang="en-US" sz="1800" smtClean="0">
                <a:latin typeface="Consolas" panose="020B0609020204030204" pitchFamily="49" charset="0"/>
                <a:cs typeface="Arial" pitchFamily="34" charset="0"/>
              </a:rPr>
              <a:t>model again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: ";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getline(cin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, model);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smtClean="0">
                <a:latin typeface="Consolas" panose="020B0609020204030204" pitchFamily="49" charset="0"/>
                <a:cs typeface="Arial" pitchFamily="34" charset="0"/>
              </a:rPr>
              <a:t>    cout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&lt;&lt; </a:t>
            </a:r>
            <a:r>
              <a:rPr lang="en-US" sz="1800" smtClean="0">
                <a:latin typeface="Consolas" panose="020B0609020204030204" pitchFamily="49" charset="0"/>
                <a:cs typeface="Arial" pitchFamily="34" charset="0"/>
              </a:rPr>
              <a:t>"Model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= " &lt;&lt; model &lt;&lt; endl;</a:t>
            </a:r>
          </a:p>
          <a:p>
            <a:pPr>
              <a:spcBef>
                <a:spcPts val="0"/>
              </a:spcBef>
            </a:pPr>
            <a:endParaRPr lang="en-SG" sz="180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SG" sz="1800">
                <a:latin typeface="Consolas" panose="020B0609020204030204" pitchFamily="49" charset="0"/>
              </a:rPr>
              <a:t> </a:t>
            </a:r>
            <a:r>
              <a:rPr lang="en-SG" sz="1800" smtClean="0">
                <a:latin typeface="Consolas" panose="020B0609020204030204" pitchFamily="49" charset="0"/>
              </a:rPr>
              <a:t>   system</a:t>
            </a:r>
            <a:r>
              <a:rPr lang="en-SG" sz="1800">
                <a:latin typeface="Consolas" panose="020B0609020204030204" pitchFamily="49" charset="0"/>
              </a:rPr>
              <a:t>("PAUSE");</a:t>
            </a:r>
          </a:p>
          <a:p>
            <a:pPr>
              <a:spcBef>
                <a:spcPts val="0"/>
              </a:spcBef>
            </a:pPr>
            <a:r>
              <a:rPr lang="en-SG" sz="1800" smtClean="0">
                <a:latin typeface="Consolas" panose="020B0609020204030204" pitchFamily="49" charset="0"/>
              </a:rPr>
              <a:t>    return </a:t>
            </a:r>
            <a:r>
              <a:rPr lang="en-SG" sz="1800">
                <a:latin typeface="Consolas" panose="020B0609020204030204" pitchFamily="49" charset="0"/>
              </a:rPr>
              <a:t>0</a:t>
            </a:r>
            <a:r>
              <a:rPr lang="en-SG" sz="180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SG" sz="1800" smtClean="0"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Flush cin </a:t>
            </a:r>
            <a:r>
              <a:rPr lang="en-US" altLang="zh-CN" b="0" smtClean="0">
                <a:ea typeface="宋体" charset="-122"/>
              </a:rPr>
              <a:t>(clearing the input buffer)</a:t>
            </a:r>
            <a:endParaRPr lang="en-US" altLang="zh-CN" b="0" dirty="0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>
              <a:buSzPct val="100000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one more line of code before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start of the second block of codes, i.e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after the line below:</a:t>
            </a:r>
          </a:p>
          <a:p>
            <a:pPr marL="0" indent="0">
              <a:buSzPct val="100000"/>
              <a:buNone/>
            </a:pPr>
            <a:r>
              <a:rPr lang="en-US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  <a:cs typeface="Arial" panose="020B0604020202020204" pitchFamily="34" charset="0"/>
              </a:rPr>
              <a:t>cout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  <a:cs typeface="Arial" panose="020B0604020202020204" pitchFamily="34" charset="0"/>
              </a:rPr>
              <a:t>"Model 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= "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  <a:cs typeface="Arial" panose="020B0604020202020204" pitchFamily="34" charset="0"/>
              </a:rPr>
              <a:t>model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  <a:cs typeface="Arial" panose="020B0604020202020204" pitchFamily="34" charset="0"/>
              </a:rPr>
              <a:t>endl;</a:t>
            </a:r>
            <a:endParaRPr lang="en-US" sz="20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US" sz="2800" b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Try execute the codes again 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and enter “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iPhone 7 Plus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for both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772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35560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SG" sz="2000" b="0" smtClean="0">
                <a:solidFill>
                  <a:srgbClr val="0000FF"/>
                </a:solidFill>
                <a:latin typeface="Consolas" panose="020B0609020204030204" pitchFamily="49" charset="0"/>
              </a:rPr>
              <a:t>cin.ignore(numeric_limits&lt;streamsize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</a:rPr>
              <a:t>&gt;::max(), '\n</a:t>
            </a:r>
            <a:r>
              <a:rPr lang="en-SG" sz="2000" b="0" smtClean="0">
                <a:solidFill>
                  <a:srgbClr val="0000FF"/>
                </a:solidFill>
                <a:latin typeface="Consolas" panose="020B0609020204030204" pitchFamily="49" charset="0"/>
              </a:rPr>
              <a:t>');</a:t>
            </a:r>
          </a:p>
          <a:p>
            <a:pPr marL="355600" indent="-35560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 </a:t>
            </a:r>
            <a:r>
              <a:rPr lang="en-SG" sz="2000" b="0" smtClean="0">
                <a:solidFill>
                  <a:srgbClr val="009999"/>
                </a:solidFill>
                <a:latin typeface="Calibri" panose="020F0502020204030204" pitchFamily="34" charset="0"/>
              </a:rPr>
              <a:t>    // </a:t>
            </a: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to flush out the </a:t>
            </a:r>
            <a:r>
              <a:rPr lang="en-SG" sz="2000" b="0" smtClean="0">
                <a:solidFill>
                  <a:srgbClr val="009999"/>
                </a:solidFill>
                <a:latin typeface="Calibri" panose="020F0502020204030204" pitchFamily="34" charset="0"/>
              </a:rPr>
              <a:t>newline (</a:t>
            </a: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'\n'</a:t>
            </a:r>
            <a:r>
              <a:rPr lang="en-SG" sz="2000" b="0" smtClean="0">
                <a:solidFill>
                  <a:srgbClr val="009999"/>
                </a:solidFill>
                <a:latin typeface="Calibri" panose="020F0502020204030204" pitchFamily="34" charset="0"/>
              </a:rPr>
              <a:t>) </a:t>
            </a: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character from the previous </a:t>
            </a:r>
            <a:r>
              <a:rPr lang="en-SG" sz="2000" b="0" smtClean="0">
                <a:solidFill>
                  <a:srgbClr val="009999"/>
                </a:solidFill>
                <a:latin typeface="Calibri" panose="020F0502020204030204" pitchFamily="34" charset="0"/>
              </a:rPr>
              <a:t>input</a:t>
            </a:r>
          </a:p>
          <a:p>
            <a:pPr marL="355600" indent="-35560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 </a:t>
            </a:r>
            <a:r>
              <a:rPr lang="en-SG" sz="2000" b="0" smtClean="0">
                <a:solidFill>
                  <a:srgbClr val="009999"/>
                </a:solidFill>
                <a:latin typeface="Calibri" panose="020F0502020204030204" pitchFamily="34" charset="0"/>
              </a:rPr>
              <a:t>    // e.g. </a:t>
            </a: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one word is read but the user entered two </a:t>
            </a:r>
            <a:r>
              <a:rPr lang="en-SG" sz="2000" b="0" smtClean="0">
                <a:solidFill>
                  <a:srgbClr val="009999"/>
                </a:solidFill>
                <a:latin typeface="Calibri" panose="020F0502020204030204" pitchFamily="34" charset="0"/>
              </a:rPr>
              <a:t>words</a:t>
            </a:r>
            <a:endParaRPr lang="en-US" sz="2000" b="0" smtClean="0">
              <a:solidFill>
                <a:srgbClr val="009999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Preprocessor Directives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181600"/>
          </a:xfrm>
        </p:spPr>
        <p:txBody>
          <a:bodyPr/>
          <a:lstStyle/>
          <a:p>
            <a:pPr>
              <a:buSzPct val="100000"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Preprocessor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processes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special commands called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directives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before compilation is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done.</a:t>
            </a:r>
          </a:p>
          <a:p>
            <a:pPr>
              <a:buSzPct val="100000"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Directives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starts with</a:t>
            </a:r>
            <a:r>
              <a:rPr lang="en-US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</a:p>
          <a:p>
            <a:pPr>
              <a:buSzPct val="100000"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include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tells the preprocessor to make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contents of other files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be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available in the current </a:t>
            </a:r>
            <a:r>
              <a:rPr lang="en-US" sz="2400" b="0" u="sng" dirty="0" smtClean="0">
                <a:latin typeface="Arial" pitchFamily="34" charset="0"/>
                <a:cs typeface="Arial" pitchFamily="34" charset="0"/>
              </a:rPr>
              <a:t>file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8038" indent="-534988">
              <a:buSzPct val="100000"/>
              <a:buNone/>
            </a:pP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e.g. </a:t>
            </a:r>
            <a:r>
              <a:rPr lang="en-US" sz="2400" b="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include &lt;</a:t>
            </a:r>
            <a:r>
              <a:rPr lang="en-US" sz="24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make all the I/O mechanisms provided in </a:t>
            </a:r>
            <a:r>
              <a:rPr lang="en-US" sz="24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header available </a:t>
            </a:r>
            <a:r>
              <a:rPr lang="en-US" sz="24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24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program</a:t>
            </a:r>
          </a:p>
          <a:p>
            <a:pPr>
              <a:buSzPct val="100000"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Directives can also do </a:t>
            </a: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 replacements</a:t>
            </a:r>
            <a:endParaRPr lang="en-US" sz="2400" b="0" u="sng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0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e.g</a:t>
            </a:r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85838" indent="0">
              <a:buNone/>
            </a:pP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define </a:t>
            </a:r>
            <a:r>
              <a:rPr lang="en-US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MAX_SIZE 10</a:t>
            </a:r>
          </a:p>
          <a:p>
            <a:pPr marL="985838" indent="0">
              <a:buNone/>
            </a:pP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#define max(x</a:t>
            </a:r>
            <a:r>
              <a:rPr lang="en-US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, y) ((</a:t>
            </a: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y)? </a:t>
            </a:r>
            <a:r>
              <a:rPr lang="en-US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y)</a:t>
            </a:r>
          </a:p>
          <a:p>
            <a:pPr marL="985838" indent="0"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#define </a:t>
            </a: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min(x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, y) ((x </a:t>
            </a: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&lt;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y)? x : y</a:t>
            </a:r>
            <a:r>
              <a:rPr lang="en-US" sz="2000" b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en-US" sz="2000" b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Preprocessor </a:t>
            </a:r>
            <a:r>
              <a:rPr lang="en-US" altLang="zh-CN" smtClean="0">
                <a:ea typeface="宋体" charset="-122"/>
              </a:rPr>
              <a:t>Directives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3820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#include "</a:t>
            </a:r>
            <a:r>
              <a:rPr lang="en-SG" sz="1600" smtClean="0">
                <a:solidFill>
                  <a:srgbClr val="0000FF"/>
                </a:solidFill>
                <a:latin typeface="Calibri" panose="020F0502020204030204" pitchFamily="34" charset="0"/>
              </a:rPr>
              <a:t>stdafx.h“      </a:t>
            </a:r>
            <a:r>
              <a:rPr lang="en-SG" sz="1600" smtClean="0">
                <a:solidFill>
                  <a:srgbClr val="009999"/>
                </a:solidFill>
                <a:latin typeface="Calibri" panose="020F0502020204030204" pitchFamily="34" charset="0"/>
              </a:rPr>
              <a:t>// included by Visual Studio automatically (not included in other IDEs)</a:t>
            </a:r>
            <a:endParaRPr lang="en-SG" sz="1600">
              <a:solidFill>
                <a:srgbClr val="009999"/>
              </a:solidFill>
              <a:latin typeface="Calibri" panose="020F0502020204030204" pitchFamily="34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#include &lt;iostream&gt;</a:t>
            </a:r>
          </a:p>
          <a:p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#include &lt;string&gt;</a:t>
            </a:r>
          </a:p>
          <a:p>
            <a:r>
              <a:rPr lang="en-SG" sz="1600">
                <a:latin typeface="Calibri" panose="020F0502020204030204" pitchFamily="34" charset="0"/>
              </a:rPr>
              <a:t>using namespace std;</a:t>
            </a:r>
          </a:p>
          <a:p>
            <a:endParaRPr lang="en-SG" sz="1600">
              <a:latin typeface="Calibri" panose="020F0502020204030204" pitchFamily="34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#define MAX_SIZE 10</a:t>
            </a:r>
          </a:p>
          <a:p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#define min(x, y) ((x &lt; y) ? x : y)</a:t>
            </a:r>
          </a:p>
          <a:p>
            <a:endParaRPr lang="en-SG" sz="1600">
              <a:latin typeface="Calibri" panose="020F0502020204030204" pitchFamily="34" charset="0"/>
            </a:endParaRPr>
          </a:p>
          <a:p>
            <a:r>
              <a:rPr lang="en-SG" sz="1600">
                <a:latin typeface="Calibri" panose="020F0502020204030204" pitchFamily="34" charset="0"/>
              </a:rPr>
              <a:t>int main()</a:t>
            </a:r>
          </a:p>
          <a:p>
            <a:r>
              <a:rPr lang="en-SG" sz="1600">
                <a:latin typeface="Calibri" panose="020F0502020204030204" pitchFamily="34" charset="0"/>
              </a:rPr>
              <a:t>{</a:t>
            </a:r>
          </a:p>
          <a:p>
            <a:r>
              <a:rPr lang="en-SG" sz="1600" smtClean="0">
                <a:latin typeface="Calibri" panose="020F0502020204030204" pitchFamily="34" charset="0"/>
              </a:rPr>
              <a:t>     double </a:t>
            </a:r>
            <a:r>
              <a:rPr lang="en-SG" sz="1600">
                <a:latin typeface="Calibri" panose="020F0502020204030204" pitchFamily="34" charset="0"/>
              </a:rPr>
              <a:t>x, y, </a:t>
            </a:r>
            <a:r>
              <a:rPr lang="en-SG" sz="1600" smtClean="0">
                <a:latin typeface="Calibri" panose="020F0502020204030204" pitchFamily="34" charset="0"/>
              </a:rPr>
              <a:t>smallerNumber;</a:t>
            </a:r>
            <a:endParaRPr lang="en-SG" sz="1600">
              <a:latin typeface="Calibri" panose="020F0502020204030204" pitchFamily="34" charset="0"/>
            </a:endParaRPr>
          </a:p>
          <a:p>
            <a:r>
              <a:rPr lang="en-SG" sz="1600" smtClean="0">
                <a:latin typeface="Calibri" panose="020F0502020204030204" pitchFamily="34" charset="0"/>
              </a:rPr>
              <a:t>     cout </a:t>
            </a:r>
            <a:r>
              <a:rPr lang="en-SG" sz="1600">
                <a:latin typeface="Calibri" panose="020F0502020204030204" pitchFamily="34" charset="0"/>
              </a:rPr>
              <a:t>&lt;&lt; "Please enter a number for x: ";</a:t>
            </a:r>
          </a:p>
          <a:p>
            <a:r>
              <a:rPr lang="en-SG" sz="1600" smtClean="0">
                <a:latin typeface="Calibri" panose="020F0502020204030204" pitchFamily="34" charset="0"/>
              </a:rPr>
              <a:t>     cin </a:t>
            </a:r>
            <a:r>
              <a:rPr lang="en-SG" sz="1600">
                <a:latin typeface="Calibri" panose="020F0502020204030204" pitchFamily="34" charset="0"/>
              </a:rPr>
              <a:t>&gt;&gt; x;</a:t>
            </a:r>
          </a:p>
          <a:p>
            <a:r>
              <a:rPr lang="en-SG" sz="1600" smtClean="0">
                <a:latin typeface="Calibri" panose="020F0502020204030204" pitchFamily="34" charset="0"/>
              </a:rPr>
              <a:t>     cout </a:t>
            </a:r>
            <a:r>
              <a:rPr lang="en-SG" sz="1600">
                <a:latin typeface="Calibri" panose="020F0502020204030204" pitchFamily="34" charset="0"/>
              </a:rPr>
              <a:t>&lt;&lt; "Please enter a number for y: ";</a:t>
            </a:r>
          </a:p>
          <a:p>
            <a:r>
              <a:rPr lang="en-SG" sz="1600" smtClean="0">
                <a:latin typeface="Calibri" panose="020F0502020204030204" pitchFamily="34" charset="0"/>
              </a:rPr>
              <a:t>     cin </a:t>
            </a:r>
            <a:r>
              <a:rPr lang="en-SG" sz="1600">
                <a:latin typeface="Calibri" panose="020F0502020204030204" pitchFamily="34" charset="0"/>
              </a:rPr>
              <a:t>&gt;&gt; y</a:t>
            </a:r>
            <a:r>
              <a:rPr lang="en-SG" sz="1600" smtClean="0">
                <a:latin typeface="Calibri" panose="020F0502020204030204" pitchFamily="34" charset="0"/>
              </a:rPr>
              <a:t>;</a:t>
            </a:r>
            <a:endParaRPr lang="en-SG" sz="1600">
              <a:latin typeface="Calibri" panose="020F0502020204030204" pitchFamily="34" charset="0"/>
            </a:endParaRPr>
          </a:p>
          <a:p>
            <a:r>
              <a:rPr lang="es-ES" sz="1600" smtClean="0">
                <a:latin typeface="Calibri" panose="020F0502020204030204" pitchFamily="34" charset="0"/>
              </a:rPr>
              <a:t>     cout </a:t>
            </a:r>
            <a:r>
              <a:rPr lang="es-ES" sz="1600">
                <a:latin typeface="Calibri" panose="020F0502020204030204" pitchFamily="34" charset="0"/>
              </a:rPr>
              <a:t>&lt;&lt; "x = " &lt;&lt; x &lt;&lt; ", y = " &lt;&lt; y &lt;&lt; endl;</a:t>
            </a:r>
          </a:p>
          <a:p>
            <a:r>
              <a:rPr lang="en-SG" sz="1600" smtClean="0">
                <a:latin typeface="Calibri" panose="020F0502020204030204" pitchFamily="34" charset="0"/>
              </a:rPr>
              <a:t>     smallerNumber </a:t>
            </a:r>
            <a:r>
              <a:rPr lang="en-SG" sz="1600">
                <a:latin typeface="Calibri" panose="020F0502020204030204" pitchFamily="34" charset="0"/>
              </a:rPr>
              <a:t>=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min(x, y)</a:t>
            </a:r>
            <a:r>
              <a:rPr lang="en-SG" sz="1600">
                <a:latin typeface="Calibri" panose="020F0502020204030204" pitchFamily="34" charset="0"/>
              </a:rPr>
              <a:t>;</a:t>
            </a:r>
          </a:p>
          <a:p>
            <a:r>
              <a:rPr lang="en-SG" sz="1600" smtClean="0">
                <a:latin typeface="Calibri" panose="020F0502020204030204" pitchFamily="34" charset="0"/>
              </a:rPr>
              <a:t>     cout </a:t>
            </a:r>
            <a:r>
              <a:rPr lang="en-SG" sz="1600">
                <a:latin typeface="Calibri" panose="020F0502020204030204" pitchFamily="34" charset="0"/>
              </a:rPr>
              <a:t>&lt;&lt; "The smaller number between x and y is: " &lt;&lt; smallerNumber</a:t>
            </a:r>
            <a:r>
              <a:rPr lang="en-SG" sz="1600" smtClean="0">
                <a:latin typeface="Calibri" panose="020F0502020204030204" pitchFamily="34" charset="0"/>
              </a:rPr>
              <a:t> </a:t>
            </a:r>
            <a:r>
              <a:rPr lang="en-SG" sz="1600">
                <a:latin typeface="Calibri" panose="020F0502020204030204" pitchFamily="34" charset="0"/>
              </a:rPr>
              <a:t>&lt;&lt; endl;</a:t>
            </a:r>
          </a:p>
          <a:p>
            <a:r>
              <a:rPr lang="en-SG" sz="1600" smtClean="0">
                <a:latin typeface="Calibri" panose="020F0502020204030204" pitchFamily="34" charset="0"/>
              </a:rPr>
              <a:t>     cout </a:t>
            </a:r>
            <a:r>
              <a:rPr lang="en-SG" sz="1600">
                <a:latin typeface="Calibri" panose="020F0502020204030204" pitchFamily="34" charset="0"/>
              </a:rPr>
              <a:t>&lt;&lt; "The smaller number divided by MAX_SIZE = " &lt;&lt; </a:t>
            </a:r>
            <a:r>
              <a:rPr lang="en-SG" sz="1600" smtClean="0">
                <a:latin typeface="Calibri" panose="020F0502020204030204" pitchFamily="34" charset="0"/>
              </a:rPr>
              <a:t>smallerNumber </a:t>
            </a:r>
            <a:r>
              <a:rPr lang="en-SG" sz="1600">
                <a:latin typeface="Calibri" panose="020F0502020204030204" pitchFamily="34" charset="0"/>
              </a:rPr>
              <a:t>/ </a:t>
            </a:r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MAX_SIZE</a:t>
            </a:r>
            <a:r>
              <a:rPr lang="en-SG" sz="1600">
                <a:latin typeface="Calibri" panose="020F0502020204030204" pitchFamily="34" charset="0"/>
              </a:rPr>
              <a:t> &lt;&lt; endl</a:t>
            </a:r>
            <a:r>
              <a:rPr lang="en-SG" sz="1600" smtClean="0">
                <a:latin typeface="Calibri" panose="020F0502020204030204" pitchFamily="34" charset="0"/>
              </a:rPr>
              <a:t>;</a:t>
            </a:r>
            <a:endParaRPr lang="en-SG" sz="1600">
              <a:latin typeface="Calibri" panose="020F0502020204030204" pitchFamily="34" charset="0"/>
            </a:endParaRPr>
          </a:p>
          <a:p>
            <a:r>
              <a:rPr lang="en-SG" sz="1600" smtClean="0">
                <a:latin typeface="Calibri" panose="020F0502020204030204" pitchFamily="34" charset="0"/>
              </a:rPr>
              <a:t>     system</a:t>
            </a:r>
            <a:r>
              <a:rPr lang="en-SG" sz="1600">
                <a:latin typeface="Calibri" panose="020F0502020204030204" pitchFamily="34" charset="0"/>
              </a:rPr>
              <a:t>("PAUSE");</a:t>
            </a:r>
          </a:p>
          <a:p>
            <a:r>
              <a:rPr lang="en-SG" sz="1600">
                <a:latin typeface="Calibri" panose="020F0502020204030204" pitchFamily="34" charset="0"/>
              </a:rPr>
              <a:t>    </a:t>
            </a:r>
            <a:r>
              <a:rPr lang="en-SG" sz="1600" smtClean="0">
                <a:latin typeface="Calibri" panose="020F0502020204030204" pitchFamily="34" charset="0"/>
              </a:rPr>
              <a:t> return </a:t>
            </a:r>
            <a:r>
              <a:rPr lang="en-SG" sz="1600">
                <a:latin typeface="Calibri" panose="020F0502020204030204" pitchFamily="34" charset="0"/>
              </a:rPr>
              <a:t>0;</a:t>
            </a:r>
          </a:p>
          <a:p>
            <a:r>
              <a:rPr lang="en-SG" sz="1600">
                <a:latin typeface="Calibri" panose="020F0502020204030204" pitchFamily="34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ea typeface="宋体" charset="-122"/>
              </a:rPr>
              <a:t>C++ vs C# (Same)</a:t>
            </a:r>
            <a:endParaRPr lang="en-US" altLang="zh-CN" dirty="0" smtClean="0">
              <a:latin typeface="Consolas" panose="020B0609020204030204" pitchFamily="49" charset="0"/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27752"/>
              </p:ext>
            </p:extLst>
          </p:nvPr>
        </p:nvGraphicFramePr>
        <p:xfrm>
          <a:off x="304800" y="838200"/>
          <a:ext cx="8458200" cy="5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49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SG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SG" sz="20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SG" sz="2000" b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++ / C#</a:t>
                      </a:r>
                      <a:endParaRPr lang="en-SG" sz="20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Basic Data 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Types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float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double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char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Arithmetic 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Operators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+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i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 charset="-122"/>
                        </a:rPr>
                        <a:t>–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/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%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++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i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 charset="-122"/>
                        </a:rPr>
                        <a:t>––</a:t>
                      </a:r>
                      <a:endParaRPr lang="en-SG" sz="2000" b="0" i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Relational 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Operators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==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!=, 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&gt;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&lt;=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Logical 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Operators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&amp;&amp;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||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Conditional Statements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if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if-else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nested-if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Repetition 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Statements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for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while-do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do-while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Pointers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&amp;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endParaRPr lang="en-SG" sz="2000" b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Constants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SG" sz="2000" b="0" baseline="0" smtClean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0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smtClean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//</a:t>
                      </a:r>
                      <a:r>
                        <a:rPr lang="en-SG" sz="2000" b="0" baseline="0" smtClean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single-line comment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 smtClean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/* multi-line comments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 smtClean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   multi-line comments */</a:t>
                      </a:r>
                      <a:endParaRPr lang="en-SG" sz="2000" b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Reading Reference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1000" b="0" dirty="0" smtClean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1000" b="0" dirty="0" smtClean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Data Abstraction and Problem Solving with C++ 6</a:t>
            </a:r>
            <a:r>
              <a:rPr lang="en-US" altLang="zh-CN" sz="2800" b="0" baseline="30000" dirty="0" smtClean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 smtClean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	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Appendix A and Chapters 3.3 and 8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 smtClean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2. C++ How to Program 9</a:t>
            </a:r>
            <a:r>
              <a:rPr lang="en-US" altLang="zh-CN" sz="2800" b="0" baseline="30000" dirty="0" smtClean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 smtClean="0">
                <a:latin typeface="Arial" charset="0"/>
                <a:ea typeface="宋体" charset="-122"/>
              </a:rPr>
              <a:t> Edition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 smtClean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3</a:t>
            </a:r>
            <a:r>
              <a:rPr lang="en-US" altLang="zh-CN" sz="2800" b="0" smtClean="0">
                <a:latin typeface="Arial" charset="0"/>
                <a:ea typeface="宋体" charset="-122"/>
              </a:rPr>
              <a:t>. 	</a:t>
            </a:r>
            <a:r>
              <a:rPr lang="en-US" altLang="zh-CN" sz="2800" b="0" smtClean="0">
                <a:latin typeface="Arial" charset="0"/>
                <a:ea typeface="宋体" charset="-122"/>
                <a:hlinkClick r:id="rId3"/>
              </a:rPr>
              <a:t>http</a:t>
            </a:r>
            <a:r>
              <a:rPr lang="en-US" altLang="zh-CN" sz="2800" b="0">
                <a:latin typeface="Arial" charset="0"/>
                <a:ea typeface="宋体" charset="-122"/>
                <a:hlinkClick r:id="rId3"/>
              </a:rPr>
              <a:t>://</a:t>
            </a:r>
            <a:r>
              <a:rPr lang="en-US" altLang="zh-CN" sz="2800" b="0" smtClean="0">
                <a:latin typeface="Arial" charset="0"/>
                <a:ea typeface="宋体" charset="-122"/>
                <a:hlinkClick r:id="rId3"/>
              </a:rPr>
              <a:t>www.tutorialspoint.com/cplusplus/index.htm</a:t>
            </a:r>
            <a:endParaRPr lang="en-US" altLang="zh-CN" sz="2800" b="0" smtClean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 smtClean="0">
                <a:latin typeface="Arial" pitchFamily="34" charset="0"/>
                <a:cs typeface="Arial" pitchFamily="34" charset="0"/>
                <a:hlinkClick r:id="rId4"/>
              </a:rPr>
              <a:t>http://www.cprogramming.com/tutorial.html</a:t>
            </a:r>
            <a:endParaRPr lang="en-US" sz="2800" b="0" smtClean="0">
              <a:latin typeface="Arial" pitchFamily="34" charset="0"/>
              <a:cs typeface="Arial" pitchFamily="34" charset="0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 smtClean="0">
                <a:latin typeface="Arial" pitchFamily="34" charset="0"/>
                <a:cs typeface="Arial" pitchFamily="34" charset="0"/>
                <a:hlinkClick r:id="rId5"/>
              </a:rPr>
              <a:t>http://www.intap.net</a:t>
            </a:r>
            <a:r>
              <a:rPr lang="en-US" sz="2800" b="0" dirty="0" smtClean="0">
                <a:latin typeface="Arial" pitchFamily="34" charset="0"/>
                <a:cs typeface="Arial" pitchFamily="34" charset="0"/>
                <a:hlinkClick r:id="rId5"/>
              </a:rPr>
              <a:t>/~</a:t>
            </a:r>
            <a:r>
              <a:rPr lang="en-US" sz="2800" b="0" smtClean="0">
                <a:latin typeface="Arial" pitchFamily="34" charset="0"/>
                <a:cs typeface="Arial" pitchFamily="34" charset="0"/>
                <a:hlinkClick r:id="rId5"/>
              </a:rPr>
              <a:t>drw/cpp/</a:t>
            </a:r>
            <a:endParaRPr lang="en-US" sz="2800" b="0" dirty="0" smtClean="0">
              <a:latin typeface="Arial" pitchFamily="34" charset="0"/>
              <a:cs typeface="Arial" pitchFamily="34" charset="0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 smtClean="0">
                <a:latin typeface="Arial" pitchFamily="34" charset="0"/>
                <a:cs typeface="Arial" pitchFamily="34" charset="0"/>
                <a:hlinkClick r:id="rId6"/>
              </a:rPr>
              <a:t>http://www.cplusplus.com/doc/tutorial/</a:t>
            </a:r>
            <a:endParaRPr lang="en-US" sz="2800" b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 smtClean="0">
                <a:latin typeface="Arial" pitchFamily="34" charset="0"/>
                <a:cs typeface="Arial" pitchFamily="34" charset="0"/>
                <a:hlinkClick r:id="rId7"/>
              </a:rPr>
              <a:t>http</a:t>
            </a:r>
            <a:r>
              <a:rPr lang="en-US" sz="2800" b="0">
                <a:latin typeface="Arial" pitchFamily="34" charset="0"/>
                <a:cs typeface="Arial" pitchFamily="34" charset="0"/>
                <a:hlinkClick r:id="rId7"/>
              </a:rPr>
              <a:t>://www.cppreference.com/wiki</a:t>
            </a:r>
            <a:r>
              <a:rPr lang="en-US" sz="2800" b="0" smtClean="0">
                <a:latin typeface="Arial" pitchFamily="34" charset="0"/>
                <a:cs typeface="Arial" pitchFamily="34" charset="0"/>
                <a:hlinkClick r:id="rId7"/>
              </a:rPr>
              <a:t>/</a:t>
            </a:r>
            <a:endParaRPr lang="en-US" sz="2800" b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endParaRPr lang="en-US" sz="2800" b="0">
              <a:latin typeface="Arial" pitchFamily="34" charset="0"/>
              <a:cs typeface="Arial" pitchFamily="34" charset="0"/>
            </a:endParaRPr>
          </a:p>
          <a:p>
            <a:pPr marL="514350" indent="-174625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3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ea typeface="宋体" charset="-122"/>
              </a:rPr>
              <a:t>C++ vs C# (Similar)</a:t>
            </a:r>
            <a:endParaRPr lang="en-US" altLang="zh-CN" dirty="0" smtClean="0"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5438" y="1863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r>
              <a:rPr lang="en-US" sz="2400" kern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Class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Font typeface="Wingdings" pitchFamily="2" charset="2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2400" b="0" kern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0" indent="0">
              <a:buSzPct val="100000"/>
              <a:buFont typeface="Wingdings" pitchFamily="2" charset="2"/>
              <a:buNone/>
            </a:pPr>
            <a:endParaRPr lang="en-US" sz="2400" b="0" kern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5651"/>
              </p:ext>
            </p:extLst>
          </p:nvPr>
        </p:nvGraphicFramePr>
        <p:xfrm>
          <a:off x="381000" y="1371600"/>
          <a:ext cx="8305800" cy="50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76">
                <a:tc>
                  <a:txBody>
                    <a:bodyPr/>
                    <a:lstStyle/>
                    <a:p>
                      <a:pPr algn="ctr"/>
                      <a:r>
                        <a:rPr lang="en-SG" sz="20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C++</a:t>
                      </a:r>
                      <a:endParaRPr lang="en-SG" sz="200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024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class ClassName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{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data (properties)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1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int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 data1;</a:t>
                      </a:r>
                      <a:endParaRPr lang="en-SG" sz="2000" b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string data2;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functions (methods)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1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:</a:t>
                      </a:r>
                      <a:endParaRPr lang="en-SG" sz="2000" b="1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void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function1() { }</a:t>
                      </a:r>
                      <a:endParaRPr lang="en-SG" sz="2000" b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int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function2() { }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}</a:t>
                      </a:r>
                      <a:r>
                        <a:rPr lang="en-SG" sz="2000" b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	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class ClassName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{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data (properties)</a:t>
                      </a:r>
                      <a:endParaRPr lang="en-SG" sz="2000" b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int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 data1;</a:t>
                      </a:r>
                      <a:endParaRPr lang="en-SG" sz="2000" b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string data2;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smtClean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functions (methods)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void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function1() { }</a:t>
                      </a:r>
                      <a:endParaRPr lang="en-SG" sz="2000" b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int</a:t>
                      </a:r>
                      <a:r>
                        <a:rPr lang="en-SG" sz="2000" b="0" baseline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function2() { }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ea typeface="宋体" charset="-122"/>
              </a:rPr>
              <a:t>C++ vs C# (Differences)</a:t>
            </a:r>
            <a:endParaRPr lang="en-US" altLang="zh-CN" dirty="0" smtClean="0">
              <a:latin typeface="Consolas" panose="020B0609020204030204" pitchFamily="49" charset="0"/>
              <a:ea typeface="宋体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1258"/>
              </p:ext>
            </p:extLst>
          </p:nvPr>
        </p:nvGraphicFramePr>
        <p:xfrm>
          <a:off x="304801" y="811975"/>
          <a:ext cx="8610598" cy="533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  <a:endParaRPr lang="en-SG" sz="1800" b="1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Input/Output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cin, </a:t>
                      </a:r>
                      <a:r>
                        <a:rPr lang="en-US" sz="1800" b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getline()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Console.Read(),Console.ReadLine()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Console.Write(),Console.WriteLine()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          :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Non-0 : true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supported</a:t>
                      </a:r>
                      <a:r>
                        <a:rPr lang="en-SG" sz="1800" b="0" baseline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(i.e. invalid -&gt; error)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array1[size];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SG" sz="1600" b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array1;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 baseline="0" smtClean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array2[] = { 6, 3, 8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array2 ={ 6, 3, 8 };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unable to access array size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array1 =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int[size];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array1</a:t>
                      </a:r>
                      <a:r>
                        <a:rPr lang="en-SG" sz="1600" b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20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new int[size];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array2 = { 6, 3, 8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baseline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array2</a:t>
                      </a:r>
                      <a:r>
                        <a:rPr lang="en-SG" sz="1600" b="1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{ 6, 3, 8 };      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 baseline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baseline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arraySize = array2.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Boundary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checked -&gt; Error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Checked -&gt;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IndexOutOfRangeException</a:t>
                      </a:r>
                      <a:endParaRPr lang="en-SG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</a:t>
                      </a:r>
                      <a:r>
                        <a:rPr lang="en-SG" sz="1800" b="0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objects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Circle c(5); 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value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Circle c =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Circle(5); 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reference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passing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(default)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    </a:t>
                      </a:r>
                      <a:r>
                        <a:rPr lang="en-SG" sz="1800" b="1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SG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SG" sz="1800" b="0" baseline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    : </a:t>
                      </a:r>
                      <a:r>
                        <a:rPr lang="en-SG" sz="1800" b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ea typeface="宋体" charset="-122"/>
              </a:rPr>
              <a:t>C++ vs C# (Differences)</a:t>
            </a:r>
            <a:endParaRPr lang="en-US" altLang="zh-CN" dirty="0" smtClean="0"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In C++, 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  <a:ea typeface="宋体" charset="-122"/>
              </a:rPr>
              <a:t>object variables 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only hold </a:t>
            </a:r>
            <a:r>
              <a:rPr lang="en-US" altLang="zh-CN" u="sng" smtClean="0">
                <a:solidFill>
                  <a:srgbClr val="FF0000"/>
                </a:solidFill>
                <a:latin typeface="Arial" charset="0"/>
                <a:ea typeface="宋体" charset="-122"/>
              </a:rPr>
              <a:t>values</a:t>
            </a:r>
            <a:r>
              <a:rPr lang="en-US" altLang="zh-CN" smtClean="0">
                <a:latin typeface="Arial" charset="0"/>
                <a:ea typeface="宋体" charset="-122"/>
              </a:rPr>
              <a:t> (unlike C#, Java).</a:t>
            </a:r>
            <a:endParaRPr lang="en-US" altLang="zh-CN" u="sng" smtClean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r>
              <a:rPr lang="en-US" smtClean="0">
                <a:latin typeface="Arial" charset="0"/>
                <a:ea typeface="宋体" charset="-122"/>
              </a:rPr>
              <a:t>Hence when a C++ object is passed to a function, data in the object will not be modified (i.e. pass-by-value).</a:t>
            </a:r>
          </a:p>
          <a:p>
            <a:r>
              <a:rPr lang="en-US" sz="800" smtClean="0">
                <a:latin typeface="Arial" charset="0"/>
                <a:ea typeface="宋体" charset="-122"/>
              </a:rPr>
              <a:t>  </a:t>
            </a:r>
          </a:p>
          <a:p>
            <a:r>
              <a:rPr lang="en-US" smtClean="0">
                <a:latin typeface="Arial" charset="0"/>
                <a:ea typeface="宋体" charset="-122"/>
              </a:rPr>
              <a:t>To enable C++ objects to be modified in a function, the parameter </a:t>
            </a:r>
            <a:r>
              <a:rPr lang="en-US">
                <a:latin typeface="Arial" charset="0"/>
                <a:ea typeface="宋体" charset="-122"/>
              </a:rPr>
              <a:t>in </a:t>
            </a:r>
            <a:r>
              <a:rPr lang="en-US" smtClean="0">
                <a:latin typeface="Arial" charset="0"/>
                <a:ea typeface="宋体" charset="-122"/>
              </a:rPr>
              <a:t>the </a:t>
            </a:r>
            <a:r>
              <a:rPr lang="en-US">
                <a:latin typeface="Arial" charset="0"/>
                <a:ea typeface="宋体" charset="-122"/>
              </a:rPr>
              <a:t>function </a:t>
            </a:r>
            <a:r>
              <a:rPr lang="en-US" smtClean="0">
                <a:latin typeface="Arial" charset="0"/>
                <a:ea typeface="宋体" charset="-122"/>
              </a:rPr>
              <a:t>need to be declared with the 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宋体" charset="-122"/>
              </a:rPr>
              <a:t>reference operator</a:t>
            </a:r>
            <a:r>
              <a:rPr lang="en-US" smtClean="0">
                <a:latin typeface="Arial" charset="0"/>
                <a:ea typeface="宋体" charset="-122"/>
              </a:rPr>
              <a:t>: 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endParaRPr lang="en-US" smtClean="0">
              <a:latin typeface="Arial" charset="0"/>
              <a:ea typeface="宋体" charset="-122"/>
            </a:endParaRPr>
          </a:p>
          <a:p>
            <a:r>
              <a:rPr lang="en-SG" sz="2000" smtClean="0">
                <a:latin typeface="Consolas" panose="020B0609020204030204" pitchFamily="49" charset="0"/>
              </a:rPr>
              <a:t>e.g. </a:t>
            </a:r>
            <a:r>
              <a:rPr lang="en-SG" sz="2000">
                <a:latin typeface="Consolas" panose="020B0609020204030204" pitchFamily="49" charset="0"/>
              </a:rPr>
              <a:t> 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 function(Circle </a:t>
            </a:r>
            <a:r>
              <a:rPr lang="en-SG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c)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. . .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SG" b="1">
              <a:latin typeface="Consolas" panose="020B0609020204030204" pitchFamily="49" charset="0"/>
            </a:endParaRPr>
          </a:p>
          <a:p>
            <a:r>
              <a:rPr lang="en-SG" smtClean="0">
                <a:latin typeface="Arial" panose="020B0604020202020204" pitchFamily="34" charset="0"/>
                <a:cs typeface="Arial" panose="020B0604020202020204" pitchFamily="34" charset="0"/>
              </a:rPr>
              <a:t>There is NO change in the way the function is called.</a:t>
            </a:r>
          </a:p>
          <a:p>
            <a:r>
              <a:rPr lang="en-SG" sz="2000">
                <a:latin typeface="Consolas" panose="020B0609020204030204" pitchFamily="49" charset="0"/>
              </a:rPr>
              <a:t>e.g.</a:t>
            </a:r>
            <a:endParaRPr lang="en-SG" sz="2000" b="1" smtClean="0">
              <a:latin typeface="Consolas" panose="020B0609020204030204" pitchFamily="49" charset="0"/>
            </a:endParaRPr>
          </a:p>
          <a:p>
            <a:r>
              <a:rPr lang="en-SG" sz="2000" b="1">
                <a:latin typeface="Consolas" panose="020B0609020204030204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function(</a:t>
            </a:r>
            <a:r>
              <a:rPr lang="en-SG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endParaRPr lang="en-SG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, is a variable used to store the 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memory </a:t>
            </a:r>
            <a:r>
              <a:rPr lang="en-US" sz="2400" b="0" u="sng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of 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another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variable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sz="2400" b="0">
              <a:latin typeface="Arial" charset="0"/>
              <a:ea typeface="宋体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smtClean="0">
                <a:latin typeface="Arial" charset="0"/>
                <a:ea typeface="宋体" charset="-122"/>
              </a:rPr>
              <a:t>The </a:t>
            </a:r>
            <a:r>
              <a:rPr lang="en-US" altLang="zh-CN" sz="2400" b="0" dirty="0">
                <a:latin typeface="Arial" charset="0"/>
                <a:ea typeface="宋体" charset="-122"/>
              </a:rPr>
              <a:t>format for declaring a pointer is</a:t>
            </a:r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140" y="2404247"/>
            <a:ext cx="716280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</a:t>
            </a:r>
            <a:r>
              <a:rPr lang="en-US" altLang="zh-CN" b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ataType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pointerName</a:t>
            </a: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3400" y="31242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smtClean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</a:t>
            </a: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</a:t>
            </a:r>
            <a:r>
              <a:rPr kumimoji="1" lang="en-US" altLang="zh-CN" sz="2000" smtClean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numberPtr;  </a:t>
            </a:r>
            <a:r>
              <a:rPr kumimoji="1" lang="en-US" altLang="zh-CN" sz="2000" smtClean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an integer variable</a:t>
            </a:r>
            <a:endParaRPr kumimoji="1" lang="en-US" altLang="zh-CN" sz="2000" dirty="0">
              <a:latin typeface="Calibri" panose="020F0502020204030204" pitchFamily="34" charset="0"/>
              <a:ea typeface="宋体" charset="-122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smtClean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string* namePtr; </a:t>
            </a:r>
            <a:r>
              <a:rPr kumimoji="1" lang="en-US" altLang="zh-CN" sz="200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</a:t>
            </a:r>
            <a:r>
              <a:rPr kumimoji="1" lang="en-US" altLang="zh-CN" sz="2000" smtClean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a string </a:t>
            </a:r>
            <a:r>
              <a:rPr kumimoji="1" lang="en-US" altLang="zh-CN" sz="200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variable</a:t>
            </a:r>
            <a:endParaRPr kumimoji="1" lang="en-US" altLang="zh-CN" sz="2000" dirty="0"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</a:t>
            </a:r>
            <a:r>
              <a:rPr kumimoji="1" lang="en-US" altLang="zh-CN" sz="2000" smtClean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</a:t>
            </a:r>
            <a:r>
              <a:rPr kumimoji="1" lang="en-US" altLang="zh-CN" sz="2000" smtClean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p1;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smtClean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int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p2;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u="sng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Note</a:t>
            </a:r>
            <a:endParaRPr kumimoji="1" lang="en-US" altLang="zh-CN" sz="2000" u="sng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DataType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20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data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that the pointer is pointing to 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not the type of pointer)</a:t>
            </a: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Initialization of Pointers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</a:t>
            </a:r>
            <a:r>
              <a:rPr lang="en-US" altLang="zh-CN" sz="2400" b="0">
                <a:latin typeface="Arial" charset="0"/>
                <a:ea typeface="宋体" charset="-122"/>
              </a:rPr>
              <a:t>for </a:t>
            </a:r>
            <a:r>
              <a:rPr lang="en-US" altLang="zh-CN" sz="2400" b="0" smtClean="0">
                <a:latin typeface="Arial" charset="0"/>
                <a:ea typeface="宋体" charset="-122"/>
              </a:rPr>
              <a:t>initializing </a:t>
            </a:r>
            <a:r>
              <a:rPr lang="en-US" altLang="zh-CN" sz="2400" b="0" dirty="0">
                <a:latin typeface="Arial" charset="0"/>
                <a:ea typeface="宋体" charset="-122"/>
              </a:rPr>
              <a:t>a pointer is</a:t>
            </a:r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pointerName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= </a:t>
            </a:r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r>
              <a:rPr lang="en-US" altLang="zh-CN" b="1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variableName;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958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133600" y="2595265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1336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3568535"/>
            <a:ext cx="81623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e.g. </a:t>
            </a:r>
            <a:r>
              <a:rPr lang="en-US" altLang="zh-CN" sz="2000" b="0" kern="0" dirty="0" err="1" smtClean="0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 smtClean="0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* y = &amp;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x;  </a:t>
            </a:r>
            <a:r>
              <a:rPr lang="en-US" altLang="zh-CN" sz="2000" b="0" kern="0" smtClea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y stores the address of x (NOT its value 10)</a:t>
            </a:r>
            <a:endParaRPr lang="en-US" altLang="zh-CN" sz="2000" b="0" kern="0" smtClea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OR</a:t>
            </a: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	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 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 smtClean="0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* y;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	   y = &amp;x;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 smtClean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 smtClean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771326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u="sng">
                <a:latin typeface="Arial" charset="0"/>
                <a:ea typeface="宋体" charset="-122"/>
              </a:rPr>
              <a:t>a</a:t>
            </a:r>
            <a:r>
              <a:rPr lang="en-US" altLang="zh-CN" sz="2000" b="1" u="sng" smtClean="0">
                <a:latin typeface="Arial" charset="0"/>
                <a:ea typeface="宋体" charset="-122"/>
              </a:rPr>
              <a:t>ddress</a:t>
            </a:r>
            <a:r>
              <a:rPr lang="en-US" altLang="zh-CN" sz="2000" smtClean="0">
                <a:latin typeface="Arial" charset="0"/>
                <a:ea typeface="宋体" charset="-122"/>
              </a:rPr>
              <a:t> (not value) of the variable is assigned to the pointer</a:t>
            </a:r>
          </a:p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of a variable)</a:t>
            </a:r>
          </a:p>
          <a:p>
            <a:pPr algn="l"/>
            <a:endParaRPr lang="en-US" altLang="zh-CN" sz="2000" dirty="0" smtClean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Retrieving the value pointed by 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</a:t>
            </a:r>
            <a:r>
              <a:rPr lang="en-US" altLang="zh-CN" sz="2400" b="0">
                <a:latin typeface="Arial" charset="0"/>
                <a:ea typeface="宋体" charset="-122"/>
              </a:rPr>
              <a:t>for </a:t>
            </a:r>
            <a:r>
              <a:rPr lang="en-US" altLang="zh-CN" sz="2400" b="0" smtClean="0">
                <a:latin typeface="Arial" charset="0"/>
                <a:ea typeface="宋体" charset="-122"/>
              </a:rPr>
              <a:t>retrieving the </a:t>
            </a:r>
            <a:r>
              <a:rPr lang="en-US" altLang="zh-CN" sz="2400" b="0" u="sng" smtClean="0">
                <a:latin typeface="Arial" charset="0"/>
                <a:ea typeface="宋体" charset="-122"/>
              </a:rPr>
              <a:t>value</a:t>
            </a:r>
            <a:r>
              <a:rPr lang="en-US" altLang="zh-CN" sz="2400" b="0" smtClean="0">
                <a:latin typeface="Arial" charset="0"/>
                <a:ea typeface="宋体" charset="-122"/>
              </a:rPr>
              <a:t> pointed to by </a:t>
            </a:r>
            <a:r>
              <a:rPr lang="en-US" altLang="zh-CN" sz="2400" b="0" dirty="0">
                <a:latin typeface="Arial" charset="0"/>
                <a:ea typeface="宋体" charset="-122"/>
              </a:rPr>
              <a:t>a pointer is</a:t>
            </a:r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value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= </a:t>
            </a:r>
            <a:r>
              <a:rPr lang="en-SG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pointerName;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2976265"/>
            <a:ext cx="8182970" cy="292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e.g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. 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	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	  int* y;</a:t>
            </a:r>
          </a:p>
          <a:p>
            <a:pPr>
              <a:buSzTx/>
              <a:buNone/>
              <a:defRPr/>
            </a:pP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	  y = &amp;x;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 smtClean="0">
                <a:latin typeface="Consolas" panose="020B0609020204030204" pitchFamily="49" charset="0"/>
                <a:ea typeface="宋体" charset="-122"/>
              </a:rPr>
              <a:t>	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cout &lt;&lt; y &lt;&lt; endl;  </a:t>
            </a:r>
            <a:r>
              <a:rPr lang="en-US" altLang="zh-CN" sz="2000" b="0" kern="0" smtClea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address of x</a:t>
            </a:r>
            <a:endParaRPr lang="en-US" altLang="zh-CN" sz="2000" b="0" kern="0" smtClea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	  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cout 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&lt;&lt; </a:t>
            </a:r>
            <a:r>
              <a:rPr lang="en-US" altLang="zh-CN" sz="2000" kern="0" smtClea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y 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&lt;&lt; 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endl;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</a:t>
            </a:r>
            <a:r>
              <a:rPr lang="en-US" altLang="zh-CN" sz="2000" b="0" kern="0" smtClea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value pointed to by y (i.e. x) 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  	  </a:t>
            </a:r>
            <a:r>
              <a:rPr lang="en-US" altLang="zh-CN" sz="2000" kern="0" smtClea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 smtClean="0">
                <a:latin typeface="Consolas" panose="020B0609020204030204" pitchFamily="49" charset="0"/>
                <a:ea typeface="宋体" charset="-122"/>
              </a:rPr>
              <a:t>y = 20;            </a:t>
            </a:r>
            <a:r>
              <a:rPr lang="en-US" altLang="zh-CN" sz="2000" b="0" kern="0" smtClea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what will happen ?</a:t>
            </a:r>
            <a:endParaRPr lang="en-US" altLang="zh-CN" sz="2000" b="0" kern="0" smtClea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endParaRPr lang="en-US" altLang="zh-CN" sz="2000" b="0" kern="0" dirty="0" smtClea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 smtClean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 smtClean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91570" y="2423084"/>
            <a:ext cx="804763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SG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pointed to by a pointer)</a:t>
            </a:r>
          </a:p>
          <a:p>
            <a:pPr algn="l"/>
            <a:endParaRPr lang="en-US" altLang="zh-CN" sz="2000" dirty="0" smtClean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6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Pointers </a:t>
            </a:r>
            <a:r>
              <a:rPr lang="en-US" altLang="zh-CN" b="0" smtClean="0">
                <a:ea typeface="宋体" charset="-122"/>
              </a:rPr>
              <a:t>- </a:t>
            </a:r>
            <a:r>
              <a:rPr lang="en-US" altLang="zh-CN" b="0" i="1" dirty="0" smtClean="0">
                <a:ea typeface="宋体" charset="-122"/>
              </a:rPr>
              <a:t>Example 1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334000"/>
          </a:xfrm>
        </p:spPr>
        <p:txBody>
          <a:bodyPr/>
          <a:lstStyle/>
          <a:p>
            <a:r>
              <a:rPr lang="en-US" altLang="zh-CN" sz="2400" b="0" dirty="0" smtClean="0">
                <a:latin typeface="Arial" charset="0"/>
                <a:ea typeface="宋体" charset="-122"/>
              </a:rPr>
              <a:t>Insert the </a:t>
            </a:r>
            <a:r>
              <a:rPr lang="en-US" altLang="zh-CN" sz="2400" b="0" dirty="0">
                <a:latin typeface="Arial" charset="0"/>
                <a:ea typeface="宋体" charset="-122"/>
              </a:rPr>
              <a:t>following codes into your main function</a:t>
            </a:r>
            <a:r>
              <a:rPr lang="en-US" altLang="zh-CN" sz="2400" b="0" dirty="0" smtClean="0">
                <a:latin typeface="Arial" charset="0"/>
                <a:ea typeface="宋体" charset="-122"/>
              </a:rPr>
              <a:t>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 smtClean="0">
                <a:latin typeface="Arial" charset="0"/>
                <a:ea typeface="宋体" charset="-122"/>
              </a:rPr>
              <a:t>Draw what resides in the memory to explain the above codes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4676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 firstvalue, secondvalue;</a:t>
            </a:r>
          </a:p>
          <a:p>
            <a:pPr marL="82550" indent="0">
              <a:spcAft>
                <a:spcPts val="600"/>
              </a:spcAft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int* mypointer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mypointer = &amp;firstvalue;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*mypointer = 10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mypointer = &amp;secondvalue;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*mypointer = 20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 " &lt;&lt; firstvalue &lt;&lt; endl;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"secondvalue is " &lt;&lt; secondvalue &lt;&lt; endl;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 " &lt;&lt; mypointer 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endl;</a:t>
            </a:r>
          </a:p>
          <a:p>
            <a:pPr marL="8255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 " &lt;&lt; *mypointer &lt;&lt; 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endl;</a:t>
            </a:r>
          </a:p>
          <a:p>
            <a:pPr marL="82550" indent="0">
              <a:buNone/>
            </a:pPr>
            <a:r>
              <a:rPr lang="en-SG" sz="1600" b="0" smtClean="0">
                <a:latin typeface="Consolas" panose="020B0609020204030204" pitchFamily="49" charset="0"/>
              </a:rPr>
              <a:t>system</a:t>
            </a:r>
            <a:r>
              <a:rPr lang="en-SG" sz="1600" b="0">
                <a:latin typeface="Consolas" panose="020B0609020204030204" pitchFamily="49" charset="0"/>
              </a:rPr>
              <a:t>("PAUSE</a:t>
            </a:r>
            <a:r>
              <a:rPr lang="en-SG" sz="1600" b="0" smtClean="0">
                <a:latin typeface="Consolas" panose="020B0609020204030204" pitchFamily="49" charset="0"/>
              </a:rPr>
              <a:t>");</a:t>
            </a:r>
          </a:p>
          <a:p>
            <a:pPr marL="82550" indent="0">
              <a:buNone/>
            </a:pPr>
            <a:r>
              <a:rPr lang="en-SG" sz="1600" b="0" smtClean="0">
                <a:latin typeface="Consolas" panose="020B0609020204030204" pitchFamily="49" charset="0"/>
              </a:rPr>
              <a:t>return </a:t>
            </a:r>
            <a:r>
              <a:rPr lang="en-SG" sz="1600" b="0">
                <a:latin typeface="Consolas" panose="020B0609020204030204" pitchFamily="49" charset="0"/>
              </a:rPr>
              <a:t>0; </a:t>
            </a:r>
            <a:endParaRPr lang="en-US" sz="16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marL="82550" indent="0">
              <a:buNone/>
            </a:pPr>
            <a:endParaRPr lang="en-US" sz="18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Pointers </a:t>
            </a:r>
            <a:r>
              <a:rPr lang="en-US" altLang="zh-CN" b="0" i="1" smtClean="0">
                <a:ea typeface="宋体" charset="-122"/>
              </a:rPr>
              <a:t>- Example 2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334000"/>
          </a:xfrm>
        </p:spPr>
        <p:txBody>
          <a:bodyPr/>
          <a:lstStyle/>
          <a:p>
            <a:r>
              <a:rPr lang="en-US" altLang="zh-CN" sz="2400" b="0" dirty="0" smtClean="0">
                <a:latin typeface="Arial" charset="0"/>
                <a:ea typeface="宋体" charset="-122"/>
              </a:rPr>
              <a:t>Insert the </a:t>
            </a:r>
            <a:r>
              <a:rPr lang="en-US" altLang="zh-CN" sz="2400" b="0" dirty="0">
                <a:latin typeface="Arial" charset="0"/>
                <a:ea typeface="宋体" charset="-122"/>
              </a:rPr>
              <a:t>following codes into your main function</a:t>
            </a:r>
            <a:r>
              <a:rPr lang="en-US" altLang="zh-CN" sz="2400" b="0" dirty="0" smtClean="0">
                <a:latin typeface="Arial" charset="0"/>
                <a:ea typeface="宋体" charset="-122"/>
              </a:rPr>
              <a:t>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 smtClean="0">
                <a:latin typeface="Arial" charset="0"/>
                <a:ea typeface="宋体" charset="-122"/>
              </a:rPr>
              <a:t>Draw what resides in the memory to explain the above codes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371600"/>
            <a:ext cx="74676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 firstvalue = 5, secondvalue = 15;</a:t>
            </a:r>
          </a:p>
          <a:p>
            <a:pPr marL="177800" indent="0">
              <a:spcAft>
                <a:spcPts val="600"/>
              </a:spcAft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*p1</a:t>
            </a: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, *p2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p1 = &amp;firstvalue;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p2 = &amp;secondvalue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*p1 = 5;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*p2 = *p1;</a:t>
            </a: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*p1 = 20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"firstvalue is " &lt;&lt; firstvalue &lt;&lt; 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endl;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"secondvalue is " &lt;&lt; secondvalue &lt;&lt; endl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cout &lt;&lt; "Address of firstvalue is " &lt;&lt; p1 &lt;&lt; endl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600" b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cout &lt;&lt; "Address of secondvalue is " &lt;&lt; p2 &lt;&lt; </a:t>
            </a:r>
            <a:r>
              <a:rPr lang="en-SG" sz="1600" b="0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600" b="0">
                <a:latin typeface="Consolas" panose="020B0609020204030204" pitchFamily="49" charset="0"/>
              </a:rPr>
              <a:t>system("PAUSE");</a:t>
            </a:r>
          </a:p>
          <a:p>
            <a:pPr marL="177800" indent="0">
              <a:buNone/>
            </a:pPr>
            <a:r>
              <a:rPr lang="en-SG" sz="1600" b="0" smtClean="0">
                <a:latin typeface="Consolas" panose="020B0609020204030204" pitchFamily="49" charset="0"/>
              </a:rPr>
              <a:t>return </a:t>
            </a:r>
            <a:r>
              <a:rPr lang="en-SG" sz="1600" b="0">
                <a:latin typeface="Consolas" panose="020B0609020204030204" pitchFamily="49" charset="0"/>
              </a:rPr>
              <a:t>0;</a:t>
            </a:r>
            <a:r>
              <a:rPr lang="en-SG" sz="1600" b="0" smtClean="0">
                <a:latin typeface="Consolas" panose="020B0609020204030204" pitchFamily="49" charset="0"/>
              </a:rPr>
              <a:t> </a:t>
            </a:r>
            <a:endParaRPr lang="en-US" sz="16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Pointers &amp; Arrays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1905000"/>
          </a:xfrm>
        </p:spPr>
        <p:txBody>
          <a:bodyPr/>
          <a:lstStyle/>
          <a:p>
            <a:pPr>
              <a:buSzPct val="100000"/>
            </a:pPr>
            <a:r>
              <a:rPr lang="en-US" altLang="zh-CN" sz="2400" b="0" dirty="0" smtClean="0">
                <a:latin typeface="Arial" charset="0"/>
                <a:ea typeface="宋体" charset="-122"/>
              </a:rPr>
              <a:t>Insert the </a:t>
            </a:r>
            <a:r>
              <a:rPr lang="en-US" altLang="zh-CN" sz="2400" b="0" dirty="0">
                <a:latin typeface="Arial" charset="0"/>
                <a:ea typeface="宋体" charset="-122"/>
              </a:rPr>
              <a:t>following codes into your main </a:t>
            </a:r>
            <a:r>
              <a:rPr lang="en-US" altLang="zh-CN" sz="2400" b="0" dirty="0" smtClean="0">
                <a:latin typeface="Arial" charset="0"/>
                <a:ea typeface="宋体" charset="-122"/>
              </a:rPr>
              <a:t>function:</a:t>
            </a:r>
          </a:p>
          <a:p>
            <a:pPr>
              <a:buSzPct val="100000"/>
            </a:pPr>
            <a:r>
              <a:rPr lang="en-US" altLang="zh-CN" sz="2400" b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Array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name </a:t>
            </a:r>
            <a:r>
              <a:rPr lang="en-US" altLang="zh-CN" sz="2400" b="0" dirty="0">
                <a:latin typeface="Arial" charset="0"/>
                <a:ea typeface="宋体" charset="-122"/>
              </a:rPr>
              <a:t>is equivalent to </a:t>
            </a:r>
            <a:r>
              <a:rPr lang="en-US" altLang="zh-CN" sz="2400" b="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address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of 1st element</a:t>
            </a:r>
          </a:p>
          <a:p>
            <a:pPr>
              <a:buSzPct val="100000"/>
            </a:pPr>
            <a:r>
              <a:rPr lang="en-US" altLang="zh-CN" sz="2400" b="0" dirty="0" smtClean="0">
                <a:latin typeface="Arial" charset="0"/>
                <a:ea typeface="宋体" charset="-122"/>
              </a:rPr>
              <a:t>Pointer </a:t>
            </a:r>
            <a:r>
              <a:rPr lang="en-US" altLang="zh-CN" sz="2400" b="0" dirty="0">
                <a:latin typeface="Arial" charset="0"/>
                <a:ea typeface="宋体" charset="-122"/>
              </a:rPr>
              <a:t>is also address of 1</a:t>
            </a:r>
            <a:r>
              <a:rPr lang="en-US" altLang="zh-CN" sz="2400" b="0" baseline="30000" dirty="0">
                <a:latin typeface="Arial" charset="0"/>
                <a:ea typeface="宋体" charset="-122"/>
              </a:rPr>
              <a:t>st</a:t>
            </a:r>
            <a:r>
              <a:rPr lang="en-US" altLang="zh-CN" sz="2400" b="0" dirty="0">
                <a:latin typeface="Arial" charset="0"/>
                <a:ea typeface="宋体" charset="-122"/>
              </a:rPr>
              <a:t> element it points </a:t>
            </a:r>
            <a:r>
              <a:rPr lang="en-US" altLang="zh-CN" sz="2400" b="0" dirty="0" smtClean="0">
                <a:latin typeface="Arial" charset="0"/>
                <a:ea typeface="宋体" charset="-122"/>
              </a:rPr>
              <a:t>to</a:t>
            </a:r>
          </a:p>
          <a:p>
            <a:pPr>
              <a:buSzPct val="100000"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Concept of Array strongly bound with pointers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!</a:t>
            </a:r>
            <a:endParaRPr lang="en-US" altLang="zh-CN" sz="2400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281940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e.g.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 numArray1[20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int numArray2[20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];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int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p </a:t>
            </a: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= numArray1;</a:t>
            </a:r>
            <a:endParaRPr kumimoji="1"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p </a:t>
            </a: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=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numArray2;  </a:t>
            </a:r>
            <a:r>
              <a:rPr kumimoji="1" lang="en-US" altLang="zh-CN" sz="2000" smtClea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valid as pointer can point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              </a:t>
            </a:r>
            <a:r>
              <a:rPr kumimoji="1"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</a:t>
            </a:r>
            <a:r>
              <a:rPr kumimoji="1" lang="en-US" altLang="zh-CN" sz="2000" smtClea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to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any location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numArray1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= p</a:t>
            </a:r>
            <a:r>
              <a:rPr kumimoji="1"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smtClea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NOT valid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as arrays are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             </a:t>
            </a:r>
            <a:r>
              <a:rPr kumimoji="1" lang="en-US" altLang="zh-CN" sz="2000" smtClea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//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constant pointers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8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Pointers </a:t>
            </a:r>
            <a:r>
              <a:rPr lang="en-US" altLang="zh-CN">
                <a:ea typeface="宋体" charset="-122"/>
              </a:rPr>
              <a:t>&amp; </a:t>
            </a:r>
            <a:r>
              <a:rPr lang="en-US" altLang="zh-CN" smtClean="0">
                <a:ea typeface="宋体" charset="-122"/>
              </a:rPr>
              <a:t>Arrays </a:t>
            </a:r>
            <a:r>
              <a:rPr lang="en-US" altLang="zh-CN" b="0" smtClean="0">
                <a:ea typeface="宋体" charset="-122"/>
              </a:rPr>
              <a:t>-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 b="0" i="1" smtClean="0">
                <a:ea typeface="宋体" charset="-122"/>
              </a:rPr>
              <a:t>Example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87691" cy="5334000"/>
          </a:xfrm>
        </p:spPr>
        <p:txBody>
          <a:bodyPr/>
          <a:lstStyle/>
          <a:p>
            <a:r>
              <a:rPr lang="en-US" altLang="zh-CN" sz="2400" b="0" dirty="0" smtClean="0">
                <a:latin typeface="Arial" charset="0"/>
                <a:ea typeface="宋体" charset="-122"/>
              </a:rPr>
              <a:t>Insert the </a:t>
            </a:r>
            <a:r>
              <a:rPr lang="en-US" altLang="zh-CN" sz="2400" b="0" dirty="0">
                <a:latin typeface="Arial" charset="0"/>
                <a:ea typeface="宋体" charset="-122"/>
              </a:rPr>
              <a:t>following codes into your main function</a:t>
            </a:r>
            <a:r>
              <a:rPr lang="en-US" altLang="zh-CN" sz="2400" b="0" dirty="0" smtClean="0">
                <a:latin typeface="Arial" charset="0"/>
                <a:ea typeface="宋体" charset="-122"/>
              </a:rPr>
              <a:t>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smtClean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 smtClean="0">
                <a:latin typeface="Arial" charset="0"/>
                <a:ea typeface="宋体" charset="-122"/>
              </a:rPr>
              <a:t>Draw what resides in the memory to explain the above codes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7309" y="1295400"/>
            <a:ext cx="7467600" cy="4220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numArray[5];</a:t>
            </a:r>
            <a:r>
              <a:rPr lang="en-SG" sz="1400" b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400" b="0" smtClean="0">
                <a:solidFill>
                  <a:srgbClr val="009999"/>
                </a:solidFill>
                <a:latin typeface="Consolas" panose="020B0609020204030204" pitchFamily="49" charset="0"/>
              </a:rPr>
              <a:t>// array to store 5 integer numbers</a:t>
            </a:r>
            <a:endParaRPr lang="en-SG" sz="14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177800" indent="0">
              <a:spcAft>
                <a:spcPts val="600"/>
              </a:spcAft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int* p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SG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numArray;</a:t>
            </a:r>
            <a:endParaRPr lang="en-SG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10;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p++;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20;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&amp;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numArray[2];   </a:t>
            </a:r>
            <a:r>
              <a:rPr lang="en-SG" sz="1400" b="0" smtClean="0">
                <a:solidFill>
                  <a:srgbClr val="009999"/>
                </a:solidFill>
                <a:latin typeface="Consolas" panose="020B0609020204030204" pitchFamily="49" charset="0"/>
              </a:rPr>
              <a:t>// array </a:t>
            </a:r>
            <a:r>
              <a:rPr lang="en-SG" sz="1400" b="0">
                <a:solidFill>
                  <a:srgbClr val="009999"/>
                </a:solidFill>
                <a:latin typeface="Consolas" panose="020B0609020204030204" pitchFamily="49" charset="0"/>
              </a:rPr>
              <a:t>starts at </a:t>
            </a:r>
            <a:r>
              <a:rPr lang="en-SG" sz="1400" b="0" smtClean="0">
                <a:solidFill>
                  <a:srgbClr val="009999"/>
                </a:solidFill>
                <a:latin typeface="Consolas" panose="020B0609020204030204" pitchFamily="49" charset="0"/>
              </a:rPr>
              <a:t>index 0</a:t>
            </a:r>
            <a:endParaRPr lang="en-SG" sz="1400" b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30;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numArray </a:t>
            </a: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+ 3;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*p = 40;</a:t>
            </a: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p = 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numArray;</a:t>
            </a:r>
            <a:endParaRPr lang="en-SG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*(p + 4) = 50;</a:t>
            </a:r>
          </a:p>
          <a:p>
            <a:pPr marL="177800" indent="0">
              <a:buNone/>
            </a:pPr>
            <a:r>
              <a:rPr lang="nn-NO" sz="1400">
                <a:solidFill>
                  <a:srgbClr val="0000FF"/>
                </a:solidFill>
                <a:latin typeface="Consolas" panose="020B0609020204030204" pitchFamily="49" charset="0"/>
              </a:rPr>
              <a:t>for (int i = 0; i&lt;5; i++)</a:t>
            </a:r>
          </a:p>
          <a:p>
            <a:pPr marL="177800" indent="0">
              <a:buNone/>
            </a:pP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    cout </a:t>
            </a: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numArray[i</a:t>
            </a:r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] &lt;&lt; ", </a:t>
            </a:r>
            <a:r>
              <a:rPr lang="en-SG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";</a:t>
            </a:r>
          </a:p>
          <a:p>
            <a:pPr marL="177800" indent="0">
              <a:buNone/>
            </a:pPr>
            <a:r>
              <a:rPr lang="en-SG" sz="1400" b="0" smtClean="0">
                <a:latin typeface="Consolas" panose="020B0609020204030204" pitchFamily="49" charset="0"/>
              </a:rPr>
              <a:t>system</a:t>
            </a:r>
            <a:r>
              <a:rPr lang="en-SG" sz="1400" b="0">
                <a:latin typeface="Consolas" panose="020B0609020204030204" pitchFamily="49" charset="0"/>
              </a:rPr>
              <a:t>("PAUSE");</a:t>
            </a:r>
          </a:p>
          <a:p>
            <a:pPr marL="177800" indent="0">
              <a:buNone/>
            </a:pPr>
            <a:r>
              <a:rPr lang="en-SG" sz="1400" b="0" smtClean="0">
                <a:latin typeface="Consolas" panose="020B0609020204030204" pitchFamily="49" charset="0"/>
              </a:rPr>
              <a:t>return </a:t>
            </a:r>
            <a:r>
              <a:rPr lang="en-SG" sz="1400" b="0">
                <a:latin typeface="Consolas" panose="020B0609020204030204" pitchFamily="49" charset="0"/>
              </a:rPr>
              <a:t>0;</a:t>
            </a:r>
            <a:r>
              <a:rPr lang="en-SG" sz="1400" b="0" smtClean="0">
                <a:latin typeface="Consolas" panose="020B0609020204030204" pitchFamily="49" charset="0"/>
              </a:rPr>
              <a:t> </a:t>
            </a:r>
            <a:endParaRPr lang="en-US" sz="1400" b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1.  Overview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b="0" smtClean="0">
              <a:latin typeface="Arial" charset="0"/>
              <a:ea typeface="宋体" charset="-122"/>
            </a:endParaRPr>
          </a:p>
          <a:p>
            <a:pPr marL="534988" indent="-534988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800" b="0" smtClean="0">
                <a:latin typeface="Arial" charset="0"/>
                <a:ea typeface="宋体" charset="-122"/>
              </a:rPr>
              <a:t>1.	This topic explains how you can transfer your C# </a:t>
            </a:r>
            <a:r>
              <a:rPr lang="en-US" altLang="zh-CN" sz="2800" b="0">
                <a:latin typeface="Arial" charset="0"/>
                <a:ea typeface="宋体" charset="-122"/>
              </a:rPr>
              <a:t>p</a:t>
            </a:r>
            <a:r>
              <a:rPr lang="en-US" altLang="zh-CN" sz="2800" b="0" smtClean="0">
                <a:latin typeface="Arial" charset="0"/>
                <a:ea typeface="宋体" charset="-122"/>
              </a:rPr>
              <a:t>rogramming skills to C++.</a:t>
            </a:r>
          </a:p>
          <a:p>
            <a:pPr marL="808038" lvl="1">
              <a:lnSpc>
                <a:spcPct val="90000"/>
              </a:lnSpc>
              <a:buSzTx/>
            </a:pPr>
            <a:r>
              <a:rPr lang="en-US" altLang="zh-CN" sz="2400" b="0" smtClean="0">
                <a:solidFill>
                  <a:srgbClr val="0000FF"/>
                </a:solidFill>
                <a:latin typeface="Arial" charset="0"/>
                <a:ea typeface="宋体" charset="-122"/>
              </a:rPr>
              <a:t>Necessary that you have good foundation in C#  programming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endParaRPr lang="en-US" altLang="zh-CN" sz="1000" b="0" smtClean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r>
              <a:rPr lang="en-US" altLang="zh-CN" sz="2800" b="0" smtClean="0">
                <a:solidFill>
                  <a:srgbClr val="0000FF"/>
                </a:solidFill>
                <a:latin typeface="Arial" charset="0"/>
                <a:ea typeface="宋体" charset="-122"/>
              </a:rPr>
              <a:t>Similarities</a:t>
            </a:r>
            <a:r>
              <a:rPr lang="en-US" altLang="zh-CN" sz="2800" b="0" smtClean="0">
                <a:latin typeface="Arial" charset="0"/>
                <a:ea typeface="宋体" charset="-122"/>
              </a:rPr>
              <a:t> between C++ and C</a:t>
            </a:r>
            <a:r>
              <a:rPr lang="en-US" altLang="zh-CN" sz="2800" b="0">
                <a:latin typeface="Arial" charset="0"/>
                <a:ea typeface="宋体" charset="-122"/>
              </a:rPr>
              <a:t>#</a:t>
            </a:r>
            <a:r>
              <a:rPr lang="en-US" altLang="zh-CN" sz="2800" b="0" smtClean="0">
                <a:latin typeface="Arial" charset="0"/>
                <a:ea typeface="宋体" charset="-122"/>
              </a:rPr>
              <a:t> will be covered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altLang="zh-CN" sz="2800" b="0" smtClean="0"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800" b="0" smtClean="0">
                <a:latin typeface="Arial" charset="0"/>
                <a:ea typeface="宋体" charset="-122"/>
              </a:rPr>
              <a:t>3.  </a:t>
            </a:r>
            <a:r>
              <a:rPr lang="en-US" altLang="zh-CN" sz="2800" b="0" smtClean="0">
                <a:solidFill>
                  <a:srgbClr val="0000FF"/>
                </a:solidFill>
                <a:latin typeface="Arial" charset="0"/>
                <a:ea typeface="宋体" charset="-122"/>
              </a:rPr>
              <a:t>Differences</a:t>
            </a:r>
            <a:r>
              <a:rPr lang="en-US" altLang="zh-CN" sz="2800" b="0" smtClean="0">
                <a:latin typeface="Arial" charset="0"/>
                <a:ea typeface="宋体" charset="-122"/>
              </a:rPr>
              <a:t> </a:t>
            </a:r>
            <a:r>
              <a:rPr lang="en-US" altLang="zh-CN" sz="2800" b="0">
                <a:latin typeface="Arial" charset="0"/>
                <a:ea typeface="宋体" charset="-122"/>
              </a:rPr>
              <a:t>between C++ and C# will be covered.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endParaRPr lang="en-US" altLang="zh-CN" sz="2800" b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Summary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Program Structure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Input/Output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Preprocessor Directives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Similarities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Differences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Pointers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Overview : C++ in general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1000" b="0" dirty="0" smtClean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1000" b="0" dirty="0" smtClean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C++ </a:t>
            </a:r>
          </a:p>
          <a:p>
            <a:pPr marL="534988" indent="-452438">
              <a:lnSpc>
                <a:spcPct val="90000"/>
              </a:lnSpc>
              <a:buSzTx/>
              <a:defRPr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developed by Bjarne </a:t>
            </a:r>
            <a:r>
              <a:rPr lang="en-US" sz="2800" b="0" err="1" smtClean="0">
                <a:latin typeface="Arial" pitchFamily="34" charset="0"/>
                <a:cs typeface="Arial" pitchFamily="34" charset="0"/>
              </a:rPr>
              <a:t>Stroustrup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 in 1979 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Bell Labs) </a:t>
            </a: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534988" indent="-452438">
              <a:lnSpc>
                <a:spcPct val="90000"/>
              </a:lnSpc>
              <a:spcBef>
                <a:spcPts val="1200"/>
              </a:spcBef>
              <a:buSzTx/>
              <a:defRPr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as an 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enhancement to the C programming language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and originally named “</a:t>
            </a:r>
            <a:r>
              <a:rPr lang="en-US" sz="2800" b="0" i="1" dirty="0" smtClean="0">
                <a:latin typeface="Arial" pitchFamily="34" charset="0"/>
                <a:cs typeface="Arial" pitchFamily="34" charset="0"/>
              </a:rPr>
              <a:t>C with </a:t>
            </a:r>
            <a:r>
              <a:rPr lang="en-US" sz="2800" b="0" i="1" smtClean="0">
                <a:latin typeface="Arial" pitchFamily="34" charset="0"/>
                <a:cs typeface="Arial" pitchFamily="34" charset="0"/>
              </a:rPr>
              <a:t>Classes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”</a:t>
            </a: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534988" indent="-452438">
              <a:lnSpc>
                <a:spcPct val="90000"/>
              </a:lnSpc>
              <a:spcBef>
                <a:spcPts val="1200"/>
              </a:spcBef>
              <a:buSzTx/>
              <a:defRPr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0" smtClean="0">
                <a:latin typeface="Arial" pitchFamily="34" charset="0"/>
                <a:cs typeface="Arial" pitchFamily="34" charset="0"/>
              </a:rPr>
              <a:t>sed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in systems software, application software, device drivers, embedded software, high-performance server-client applications, and entertainment software</a:t>
            </a:r>
          </a:p>
          <a:p>
            <a:pPr marL="971550" indent="-452438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2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charset="-122"/>
              </a:rPr>
              <a:t>Overview:Tools for writing C++ Programs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990600"/>
            <a:ext cx="8752114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To write C++ programs, you can use IDEs such as </a:t>
            </a:r>
            <a:endParaRPr lang="en-US" altLang="zh-CN" sz="2000" b="0" dirty="0" smtClean="0">
              <a:latin typeface="Arial" charset="0"/>
              <a:ea typeface="宋体" charset="-122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sz="280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Visual Studio 2017</a:t>
            </a:r>
            <a:r>
              <a:rPr lang="en-US" altLang="zh-CN" sz="2800" b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 (used for 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this </a:t>
            </a:r>
            <a:r>
              <a:rPr lang="en-US" altLang="zh-CN" sz="2800" b="0" dirty="0" smtClean="0">
                <a:solidFill>
                  <a:srgbClr val="0000FF"/>
                </a:solidFill>
                <a:latin typeface="Arial" charset="0"/>
                <a:ea typeface="宋体" charset="-122"/>
              </a:rPr>
              <a:t>module)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Eclipse Development Tooling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(with 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Arial" charset="0"/>
                <a:ea typeface="宋体" charset="-122"/>
              </a:rPr>
              <a:t>MinGW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 installation)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Dev-C++</a:t>
            </a:r>
          </a:p>
        </p:txBody>
      </p:sp>
    </p:spTree>
    <p:extLst>
      <p:ext uri="{BB962C8B-B14F-4D97-AF65-F5344CB8AC3E}">
        <p14:creationId xmlns:p14="http://schemas.microsoft.com/office/powerpoint/2010/main" val="35080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Topics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105400"/>
          </a:xfrm>
        </p:spPr>
        <p:txBody>
          <a:bodyPr/>
          <a:lstStyle/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 smtClean="0">
                <a:solidFill>
                  <a:srgbClr val="0000FF"/>
                </a:solidFill>
                <a:latin typeface="Arial" charset="0"/>
              </a:rPr>
              <a:t>Program Structure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 smtClean="0">
                <a:solidFill>
                  <a:srgbClr val="0000FF"/>
                </a:solidFill>
                <a:latin typeface="Arial" charset="0"/>
              </a:rPr>
              <a:t>Input/Output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Preprocessor </a:t>
            </a:r>
            <a:r>
              <a:rPr lang="en-US" b="0" smtClean="0">
                <a:solidFill>
                  <a:srgbClr val="0000FF"/>
                </a:solidFill>
                <a:latin typeface="Arial" charset="0"/>
              </a:rPr>
              <a:t>Directives</a:t>
            </a:r>
            <a:endParaRPr lang="en-US" b="0" dirty="0" smtClean="0">
              <a:solidFill>
                <a:srgbClr val="0000FF"/>
              </a:solidFill>
              <a:latin typeface="Arial" charset="0"/>
            </a:endParaRP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Similarities </a:t>
            </a:r>
            <a:r>
              <a:rPr lang="en-US" altLang="zh-CN" b="0" smtClean="0">
                <a:solidFill>
                  <a:srgbClr val="0000FF"/>
                </a:solidFill>
                <a:latin typeface="Arial" charset="0"/>
                <a:ea typeface="宋体" charset="-122"/>
              </a:rPr>
              <a:t>between </a:t>
            </a:r>
            <a:r>
              <a:rPr lang="en-US" b="0" smtClean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 smtClean="0">
                <a:solidFill>
                  <a:srgbClr val="0000FF"/>
                </a:solidFill>
                <a:latin typeface="Arial" charset="0"/>
                <a:ea typeface="宋体" charset="-122"/>
              </a:rPr>
              <a:t>Differences 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</a:t>
            </a:r>
            <a:r>
              <a:rPr lang="en-US" b="0" smtClean="0">
                <a:solidFill>
                  <a:srgbClr val="0000FF"/>
                </a:solidFill>
                <a:latin typeface="Arial" charset="0"/>
              </a:rPr>
              <a:t>#</a:t>
            </a:r>
            <a:endParaRPr lang="en-US" b="0" dirty="0" smtClean="0">
              <a:solidFill>
                <a:srgbClr val="0000FF"/>
              </a:solidFill>
              <a:latin typeface="Arial" charset="0"/>
            </a:endParaRP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 smtClean="0">
                <a:solidFill>
                  <a:srgbClr val="0000FF"/>
                </a:solidFill>
                <a:latin typeface="Arial" charset="0"/>
              </a:rPr>
              <a:t>Pointers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C++ Program Structure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 algn="l">
              <a:defRPr/>
            </a:pPr>
            <a:r>
              <a:rPr lang="en-US" altLang="zh-CN" smtClean="0">
                <a:latin typeface="Arial" charset="0"/>
                <a:ea typeface="宋体" charset="-122"/>
              </a:rPr>
              <a:t>C</a:t>
            </a:r>
            <a:r>
              <a:rPr lang="en-US" altLang="zh-CN" dirty="0">
                <a:latin typeface="Arial" charset="0"/>
                <a:ea typeface="宋体" charset="-122"/>
              </a:rPr>
              <a:t>++ code are written in files with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cpp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</a:t>
            </a:r>
            <a:r>
              <a:rPr lang="en-US" altLang="zh-CN" dirty="0">
                <a:latin typeface="Arial" charset="0"/>
                <a:ea typeface="宋体" charset="-122"/>
              </a:rPr>
              <a:t>extension </a:t>
            </a:r>
          </a:p>
          <a:p>
            <a:pPr marL="82550" indent="-15875" algn="l">
              <a:defRPr/>
            </a:pP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</a:rPr>
              <a:t>(C#: .cs, Java: .java)</a:t>
            </a:r>
          </a:p>
          <a:p>
            <a:pPr marL="82550" indent="-15875" algn="l">
              <a:defRPr/>
            </a:pPr>
            <a:endParaRPr lang="en-US" altLang="zh-CN" sz="200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529953"/>
            <a:ext cx="8077200" cy="2877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lnSpc>
                <a:spcPct val="150000"/>
              </a:lnSpc>
              <a:spcBef>
                <a:spcPts val="0"/>
              </a:spcBef>
            </a:pPr>
            <a:r>
              <a:rPr lang="en-SG" b="1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include </a:t>
            </a:r>
            <a:r>
              <a:rPr lang="en-SG" b="1" smtClean="0">
                <a:solidFill>
                  <a:srgbClr val="0000FF"/>
                </a:solidFill>
                <a:latin typeface="Consolas" panose="020B0609020204030204" pitchFamily="49" charset="0"/>
              </a:rPr>
              <a:t>...   </a:t>
            </a:r>
            <a:r>
              <a:rPr lang="en-SG" smtClean="0">
                <a:solidFill>
                  <a:srgbClr val="009999"/>
                </a:solidFill>
                <a:latin typeface="Calibri" panose="020F0502020204030204" pitchFamily="34" charset="0"/>
              </a:rPr>
              <a:t>// include resources e.g. iostream, string</a:t>
            </a:r>
            <a:endParaRPr lang="en-SG" smtClean="0">
              <a:latin typeface="Consolas" panose="020B0609020204030204" pitchFamily="49" charset="0"/>
            </a:endParaRPr>
          </a:p>
          <a:p>
            <a:pPr marL="82550">
              <a:spcBef>
                <a:spcPts val="600"/>
              </a:spcBef>
            </a:pPr>
            <a:r>
              <a:rPr lang="en-SG" b="1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main()</a:t>
            </a:r>
          </a:p>
          <a:p>
            <a:pPr marL="82550">
              <a:spcBef>
                <a:spcPts val="600"/>
              </a:spcBef>
            </a:pPr>
            <a:r>
              <a:rPr lang="en-SG" b="1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82550">
              <a:spcBef>
                <a:spcPts val="600"/>
              </a:spcBef>
            </a:pPr>
            <a:r>
              <a:rPr lang="en-SG" b="1" smtClean="0">
                <a:solidFill>
                  <a:srgbClr val="0000FF"/>
                </a:solidFill>
                <a:latin typeface="Consolas" panose="020B0609020204030204" pitchFamily="49" charset="0"/>
              </a:rPr>
              <a:t>  return </a:t>
            </a: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0;</a:t>
            </a:r>
          </a:p>
          <a:p>
            <a:pPr marL="82550">
              <a:spcBef>
                <a:spcPts val="600"/>
              </a:spcBef>
            </a:pPr>
            <a:r>
              <a:rPr lang="en-SG" b="1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82550">
              <a:spcBef>
                <a:spcPts val="600"/>
              </a:spcBef>
            </a:pPr>
            <a:endParaRPr lang="en-SG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068288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 algn="l">
              <a:defRPr/>
            </a:pPr>
            <a:r>
              <a:rPr lang="en-US" altLang="zh-CN" b="1" smtClean="0">
                <a:solidFill>
                  <a:srgbClr val="0000FF"/>
                </a:solidFill>
                <a:latin typeface="Arial" charset="0"/>
                <a:ea typeface="宋体" charset="-122"/>
              </a:rPr>
              <a:t>Program Structure 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4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66" y="0"/>
            <a:ext cx="8991600" cy="68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Your </a:t>
            </a:r>
            <a:r>
              <a:rPr lang="en-US" altLang="zh-CN" smtClean="0">
                <a:ea typeface="宋体" charset="-122"/>
              </a:rPr>
              <a:t>First Project (C++)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09452"/>
            <a:ext cx="8627423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400" b="0"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400" b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Win32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Application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Name as "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DSA_Week01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", location at 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:\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DSA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then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pPr marL="355600" indent="-355600">
              <a:buSzPct val="100000"/>
              <a:buNone/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smtClean="0">
                <a:latin typeface="Arial" panose="020B0604020202020204" pitchFamily="34" charset="0"/>
                <a:cs typeface="Arial" panose="020B0604020202020204" pitchFamily="34" charset="0"/>
              </a:rPr>
              <a:t>    The basic C++ Program Structure will be generated as shown below.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3500252"/>
            <a:ext cx="7855527" cy="186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include "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stdafx.h"</a:t>
            </a:r>
            <a:r>
              <a:rPr lang="en-SG" sz="2000" smtClean="0">
                <a:solidFill>
                  <a:srgbClr val="009999"/>
                </a:solidFill>
                <a:latin typeface="Calibri" panose="020F0502020204030204" pitchFamily="34" charset="0"/>
              </a:rPr>
              <a:t>  // included by Visual Studio automatically</a:t>
            </a:r>
            <a:endParaRPr lang="en-SG" sz="2000" smtClean="0">
              <a:latin typeface="Calibri" panose="020F0502020204030204" pitchFamily="34" charset="0"/>
            </a:endParaRPr>
          </a:p>
          <a:p>
            <a:pPr marL="82550"/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endParaRPr lang="en-SG" sz="20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2550"/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82550"/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return 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0;</a:t>
            </a:r>
          </a:p>
          <a:p>
            <a:pPr marL="82550"/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963" y="5383166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>
              <a:defRPr/>
            </a:pP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#include "</a:t>
            </a:r>
            <a:r>
              <a:rPr lang="en-SG" sz="2000" smtClean="0">
                <a:solidFill>
                  <a:srgbClr val="009999"/>
                </a:solidFill>
                <a:latin typeface="Calibri" panose="020F0502020204030204" pitchFamily="34" charset="0"/>
              </a:rPr>
              <a:t>stdafx.h" is included by Visual Studio to reduce compilation time.</a:t>
            </a:r>
          </a:p>
          <a:p>
            <a:pPr marL="82550" indent="-15875">
              <a:defRPr/>
            </a:pPr>
            <a:r>
              <a:rPr lang="en-SG" sz="2000" smtClean="0">
                <a:solidFill>
                  <a:srgbClr val="009999"/>
                </a:solidFill>
                <a:latin typeface="Calibri" panose="020F0502020204030204" pitchFamily="34" charset="0"/>
              </a:rPr>
              <a:t>(It is not included by other IDEs)</a:t>
            </a:r>
            <a:endParaRPr lang="en-US" altLang="zh-CN" sz="2000">
              <a:solidFill>
                <a:srgbClr val="009999"/>
              </a:solidFill>
              <a:latin typeface="Calibri" panose="020F0502020204030204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9896"/>
            <a:ext cx="8991600" cy="68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>
                <a:ea typeface="宋体" charset="-122"/>
              </a:rPr>
              <a:t>Writing your own codes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64176" y="838200"/>
            <a:ext cx="8322624" cy="22860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The basic program structure generated by Visual Studio DOES NOT DO ANYTHING.</a:t>
            </a:r>
          </a:p>
          <a:p>
            <a:pPr marL="0" indent="0">
              <a:buSzPct val="100000"/>
              <a:buNone/>
            </a:pP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To write codes to do something (e.g. display message), do: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“Solution Explorer” tab, click on “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DSA_Week01.cpp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codes (in </a:t>
            </a:r>
            <a:r>
              <a:rPr 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2400" b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048000"/>
            <a:ext cx="7924800" cy="2939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spcBef>
                <a:spcPts val="600"/>
              </a:spcBef>
            </a:pPr>
            <a:r>
              <a:rPr lang="en-SG" sz="2000" smtClean="0">
                <a:latin typeface="Consolas" panose="020B0609020204030204" pitchFamily="49" charset="0"/>
              </a:rPr>
              <a:t>#</a:t>
            </a:r>
            <a:r>
              <a:rPr lang="en-SG" sz="2000">
                <a:latin typeface="Consolas" panose="020B0609020204030204" pitchFamily="49" charset="0"/>
              </a:rPr>
              <a:t>include "</a:t>
            </a:r>
            <a:r>
              <a:rPr lang="en-SG" sz="2000" smtClean="0">
                <a:latin typeface="Consolas" panose="020B0609020204030204" pitchFamily="49" charset="0"/>
              </a:rPr>
              <a:t>stdafx.h"  </a:t>
            </a:r>
            <a:r>
              <a:rPr lang="en-SG" sz="2000" smtClean="0">
                <a:solidFill>
                  <a:srgbClr val="009999"/>
                </a:solidFill>
                <a:latin typeface="Calibri" panose="020F0502020204030204" pitchFamily="34" charset="0"/>
              </a:rPr>
              <a:t>// included by Visual Studio automatically</a:t>
            </a:r>
            <a:endParaRPr lang="en-SG" sz="2000" smtClean="0">
              <a:latin typeface="Calibri" panose="020F0502020204030204" pitchFamily="34" charset="0"/>
            </a:endParaRPr>
          </a:p>
          <a:p>
            <a:pPr marL="82550">
              <a:spcAft>
                <a:spcPts val="0"/>
              </a:spcAft>
            </a:pP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#include &lt;iostream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&gt;  </a:t>
            </a:r>
            <a:r>
              <a:rPr lang="en-SG" sz="2000" smtClean="0">
                <a:solidFill>
                  <a:srgbClr val="009999"/>
                </a:solidFill>
                <a:latin typeface="Calibri" panose="020F0502020204030204" pitchFamily="34" charset="0"/>
              </a:rPr>
              <a:t>// for input/output</a:t>
            </a:r>
          </a:p>
          <a:p>
            <a:pPr marL="82550">
              <a:spcAft>
                <a:spcPts val="600"/>
              </a:spcAft>
            </a:pP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u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sing namespace std;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</a:t>
            </a:r>
            <a:r>
              <a:rPr lang="en-SG" sz="2000" smtClean="0">
                <a:solidFill>
                  <a:srgbClr val="009999"/>
                </a:solidFill>
                <a:latin typeface="Calibri" panose="020F0502020204030204" pitchFamily="34" charset="0"/>
              </a:rPr>
              <a:t>for std C++ definitions: cin, cout, string, . . .</a:t>
            </a:r>
            <a:endParaRPr lang="en-SG" sz="2000" b="1">
              <a:latin typeface="Calibri" panose="020F0502020204030204" pitchFamily="34" charset="0"/>
            </a:endParaRPr>
          </a:p>
          <a:p>
            <a:pPr marL="82550"/>
            <a:r>
              <a:rPr lang="en-SG" sz="2000">
                <a:latin typeface="Consolas" panose="020B0609020204030204" pitchFamily="49" charset="0"/>
              </a:rPr>
              <a:t>int main()</a:t>
            </a:r>
          </a:p>
          <a:p>
            <a:pPr marL="82550"/>
            <a:r>
              <a:rPr lang="en-SG" sz="2000" smtClean="0">
                <a:latin typeface="Consolas" panose="020B0609020204030204" pitchFamily="49" charset="0"/>
              </a:rPr>
              <a:t>{</a:t>
            </a:r>
          </a:p>
          <a:p>
            <a:pPr marL="82550"/>
            <a:r>
              <a:rPr lang="en-SG" sz="2000" smtClean="0">
                <a:latin typeface="Consolas" panose="020B0609020204030204" pitchFamily="49" charset="0"/>
              </a:rPr>
              <a:t>   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cout 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&lt;&lt; "Hello, World!" &lt;&lt; </a:t>
            </a:r>
            <a:r>
              <a:rPr lang="en-SG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endl;</a:t>
            </a:r>
          </a:p>
          <a:p>
            <a:pPr marL="82550"/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 system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("PAUSE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");</a:t>
            </a:r>
            <a:endParaRPr lang="en-SG" sz="20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2550"/>
            <a:r>
              <a:rPr lang="en-SG" sz="2000" smtClean="0">
                <a:latin typeface="Consolas" panose="020B0609020204030204" pitchFamily="49" charset="0"/>
              </a:rPr>
              <a:t>   return </a:t>
            </a:r>
            <a:r>
              <a:rPr lang="en-SG" sz="2000">
                <a:latin typeface="Consolas" panose="020B0609020204030204" pitchFamily="49" charset="0"/>
              </a:rPr>
              <a:t>0;</a:t>
            </a:r>
          </a:p>
          <a:p>
            <a:pPr marL="82550"/>
            <a:r>
              <a:rPr lang="en-SG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8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Words>3204</Words>
  <Application>Microsoft Office PowerPoint</Application>
  <PresentationFormat>On-screen Show (4:3)</PresentationFormat>
  <Paragraphs>540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Reading Reference</vt:lpstr>
      <vt:lpstr>1.  Overview</vt:lpstr>
      <vt:lpstr>Overview : C++ in general</vt:lpstr>
      <vt:lpstr>Overview:Tools for writing C++ Programs</vt:lpstr>
      <vt:lpstr>Topics</vt:lpstr>
      <vt:lpstr>C++ Program Structure</vt:lpstr>
      <vt:lpstr>Your First Project (C++)</vt:lpstr>
      <vt:lpstr>Writing your own codes</vt:lpstr>
      <vt:lpstr>Input and Output</vt:lpstr>
      <vt:lpstr>Input and Output – example 1</vt:lpstr>
      <vt:lpstr>Output</vt:lpstr>
      <vt:lpstr>Backup as “helloworld.cpp”</vt:lpstr>
      <vt:lpstr>Input and Output</vt:lpstr>
      <vt:lpstr>Input and Output – example 2</vt:lpstr>
      <vt:lpstr>Flush cin (clearing the input buffer)</vt:lpstr>
      <vt:lpstr>Preprocessor Directives</vt:lpstr>
      <vt:lpstr>Preprocessor Directives</vt:lpstr>
      <vt:lpstr>C++ vs C# (Same)</vt:lpstr>
      <vt:lpstr>C++ vs C# (Similar)</vt:lpstr>
      <vt:lpstr>C++ vs C# (Differences)</vt:lpstr>
      <vt:lpstr>C++ vs C# (Differences)</vt:lpstr>
      <vt:lpstr>Pointers</vt:lpstr>
      <vt:lpstr>Initialization of Pointers</vt:lpstr>
      <vt:lpstr>Retrieving the value pointed by Pointers</vt:lpstr>
      <vt:lpstr>Pointers - Example 1</vt:lpstr>
      <vt:lpstr>Pointers - Example 2</vt:lpstr>
      <vt:lpstr>Pointers &amp; Arrays</vt:lpstr>
      <vt:lpstr>Pointers &amp; Arrays -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Oon Wee Chong</cp:lastModifiedBy>
  <cp:revision>978</cp:revision>
  <cp:lastPrinted>2000-08-04T01:42:18Z</cp:lastPrinted>
  <dcterms:created xsi:type="dcterms:W3CDTF">1995-05-28T16:29:18Z</dcterms:created>
  <dcterms:modified xsi:type="dcterms:W3CDTF">2018-10-11T02:32:43Z</dcterms:modified>
</cp:coreProperties>
</file>