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38"/>
  </p:notesMasterIdLst>
  <p:handoutMasterIdLst>
    <p:handoutMasterId r:id="rId39"/>
  </p:handoutMasterIdLst>
  <p:sldIdLst>
    <p:sldId id="376" r:id="rId2"/>
    <p:sldId id="434" r:id="rId3"/>
    <p:sldId id="402" r:id="rId4"/>
    <p:sldId id="435" r:id="rId5"/>
    <p:sldId id="404" r:id="rId6"/>
    <p:sldId id="405" r:id="rId7"/>
    <p:sldId id="406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37" r:id="rId22"/>
    <p:sldId id="438" r:id="rId23"/>
    <p:sldId id="439" r:id="rId24"/>
    <p:sldId id="440" r:id="rId25"/>
    <p:sldId id="448" r:id="rId26"/>
    <p:sldId id="421" r:id="rId27"/>
    <p:sldId id="422" r:id="rId28"/>
    <p:sldId id="423" r:id="rId29"/>
    <p:sldId id="424" r:id="rId30"/>
    <p:sldId id="442" r:id="rId31"/>
    <p:sldId id="449" r:id="rId32"/>
    <p:sldId id="450" r:id="rId33"/>
    <p:sldId id="451" r:id="rId34"/>
    <p:sldId id="431" r:id="rId35"/>
    <p:sldId id="453" r:id="rId36"/>
    <p:sldId id="433" r:id="rId37"/>
  </p:sldIdLst>
  <p:sldSz cx="9144000" cy="6858000" type="screen4x3"/>
  <p:notesSz cx="6784975" cy="985678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FF"/>
    <a:srgbClr val="DDDDDD"/>
    <a:srgbClr val="0000FF"/>
    <a:srgbClr val="FFFFFF"/>
    <a:srgbClr val="0066FF"/>
    <a:srgbClr val="FF33CC"/>
    <a:srgbClr val="FF6600"/>
    <a:srgbClr val="0033CC"/>
    <a:srgbClr val="00CC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3313" autoAdjust="0"/>
  </p:normalViewPr>
  <p:slideViewPr>
    <p:cSldViewPr>
      <p:cViewPr varScale="1">
        <p:scale>
          <a:sx n="72" d="100"/>
          <a:sy n="72" d="100"/>
        </p:scale>
        <p:origin x="176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88" y="648"/>
      </p:cViewPr>
      <p:guideLst>
        <p:guide orient="horz" pos="2167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799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746125"/>
            <a:ext cx="4910138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681538"/>
            <a:ext cx="4976812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fld id="{6F73246D-02BB-461D-823D-487AB6E1A5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540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C3CA44E-CC5E-4E28-BF84-3A65885CCE5B}" type="slidenum">
              <a:rPr lang="en-GB" sz="1000">
                <a:latin typeface="Arial" charset="0"/>
              </a:rPr>
              <a:pPr/>
              <a:t>1</a:t>
            </a:fld>
            <a:endParaRPr lang="en-GB" sz="1000">
              <a:latin typeface="Arial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14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915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4BF275-F37D-4BD5-B39E-839F18F3CBB5}" type="slidenum">
              <a:rPr lang="zh-CN" altLang="en-GB" smtClean="0"/>
              <a:pPr/>
              <a:t>10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91791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592968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12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70118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13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83352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14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06609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15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31790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16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595203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17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86517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18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45227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This </a:t>
            </a:r>
            <a:r>
              <a:rPr lang="en-US"/>
              <a:t>is wh </a:t>
            </a:r>
            <a:r>
              <a:rPr lang="en-US" dirty="0"/>
              <a:t>comments </a:t>
            </a:r>
            <a:r>
              <a:rPr lang="en-US"/>
              <a:t>are </a:t>
            </a:r>
            <a:endParaRPr lang="en-US" dirty="0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19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71261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20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14538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25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140152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26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90676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27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961951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28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396389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44A78-E010-472C-A930-83B625115AE1}" type="slidenum">
              <a:rPr lang="zh-CN" altLang="en-GB" smtClean="0"/>
              <a:pPr/>
              <a:t>29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716287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71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1A6BE0-BE08-404B-B95E-319D1934FA60}" type="slidenum">
              <a:rPr lang="zh-CN" altLang="en-GB" smtClean="0"/>
              <a:pPr/>
              <a:t>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1339869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30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31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555780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32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120979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33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864497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34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9384372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35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778703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9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849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849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EC11A3-859B-4DA1-AB7E-8FB61097C294}" type="slidenum">
              <a:rPr lang="zh-CN" altLang="en-GB" smtClean="0"/>
              <a:pPr/>
              <a:t>36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49408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569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63F32-DD3D-441F-920F-2821CCE66695}" type="slidenum">
              <a:rPr lang="zh-CN" altLang="en-GB" smtClean="0"/>
              <a:pPr/>
              <a:t>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182947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96368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41276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97174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54050" y="533400"/>
            <a:ext cx="5489575" cy="4117975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3967-7D79-434C-9840-0FE47FC4E715}" type="slidenum">
              <a:rPr lang="zh-CN" altLang="en-GB" smtClean="0"/>
              <a:pPr/>
              <a:t>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9100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60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65C40F34-B04C-4010-AF6A-290752D05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D74EC182-B4D6-430F-90F4-6447F58F8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77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066800"/>
            <a:ext cx="81534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919D6695-9D65-41CD-B358-D1B6D5FA5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30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</a:t>
            </a:r>
            <a:r>
              <a:rPr lang="en-US">
                <a:solidFill>
                  <a:srgbClr val="FF0000"/>
                </a:solidFill>
              </a:rPr>
              <a:t>2</a:t>
            </a:r>
            <a:br>
              <a:rPr lang="en-US"/>
            </a:br>
            <a:r>
              <a:rPr lang="en-US"/>
              <a:t> Slide </a:t>
            </a:r>
            <a:fld id="{0E83DEA0-A52D-4926-9FFF-5CE2B9BB02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1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765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20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898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3AB58B8B-E877-4321-9F0F-4A9028D7E0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2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29B76250-1D13-463E-9B75-237760DF6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213905C-15B9-438C-8FFC-2EF2972A82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6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447ACB60-1944-4C41-8F75-FA99A6836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7D769E21-3D3B-4426-B1FE-79E477115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 userDrawn="1"/>
        </p:nvSpPr>
        <p:spPr bwMode="auto">
          <a:xfrm>
            <a:off x="1538288" y="6324600"/>
            <a:ext cx="26527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lvl="1" algn="ctr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Diploma in IT, ISF, FI</a:t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     Year</a:t>
            </a:r>
            <a:r>
              <a:rPr lang="en-US" sz="1200" baseline="0" dirty="0">
                <a:latin typeface="Arial Narrow" pitchFamily="34" charset="0"/>
              </a:rPr>
              <a:t> 2 </a:t>
            </a:r>
            <a:r>
              <a:rPr lang="en-US" sz="1200" dirty="0">
                <a:latin typeface="Arial Narrow" pitchFamily="34" charset="0"/>
              </a:rPr>
              <a:t>(2018/19), Semester 4</a:t>
            </a:r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43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0" scaled="1"/>
            <a:tileRect/>
          </a:gra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pic>
        <p:nvPicPr>
          <p:cNvPr id="1032" name="Picture 22" descr="School of ICT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 txBox="1">
            <a:spLocks noChangeArrowheads="1"/>
          </p:cNvSpPr>
          <p:nvPr userDrawn="1"/>
        </p:nvSpPr>
        <p:spPr bwMode="auto">
          <a:xfrm>
            <a:off x="4343400" y="633095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r>
              <a:rPr lang="en-US" dirty="0"/>
              <a:t>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 Narrow" pitchFamily="34" charset="0"/>
                <a:ea typeface="+mn-ea"/>
                <a:cs typeface="+mn-cs"/>
              </a:rPr>
              <a:t>Last Update: 13 Oct 2017</a:t>
            </a:r>
            <a:endParaRPr lang="en-GB" sz="1200" kern="1200" dirty="0">
              <a:solidFill>
                <a:schemeClr val="tx1"/>
              </a:solidFill>
              <a:effectLst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0" name="Rectangle 15"/>
          <p:cNvSpPr txBox="1">
            <a:spLocks noChangeArrowheads="1"/>
          </p:cNvSpPr>
          <p:nvPr userDrawn="1"/>
        </p:nvSpPr>
        <p:spPr bwMode="auto">
          <a:xfrm>
            <a:off x="6629400" y="6311153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fld id="{AC737DDC-275D-4A59-B60C-94ACFB3E4BD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rgbClr val="0070C0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gradFill flip="none" rotWithShape="1">
            <a:gsLst>
              <a:gs pos="74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1600200"/>
            <a:ext cx="5410200" cy="2057400"/>
          </a:xfrm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endParaRPr lang="en-GB" sz="4400" b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r>
              <a:rPr lang="en-GB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Week 2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60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chemeClr val="bg1"/>
                </a:solidFill>
                <a:latin typeface="Tahoma" pitchFamily="34" charset="0"/>
              </a:rPr>
              <a:t>DSA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304800" y="5622925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667000" y="4632325"/>
            <a:ext cx="5486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Data Structures and Algorithms (DSA)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Prescribed Module/Elective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Diploma in IT, ISF, FI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Year 2 (2018/19), Semester 4</a:t>
            </a:r>
            <a:endParaRPr kumimoji="1" lang="en-GB" sz="4000" dirty="0"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0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81" name="Picture 16" descr="School of 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2667000" y="1752600"/>
            <a:ext cx="56388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Data Abstraction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Data Structures </a:t>
            </a:r>
            <a:r>
              <a:rPr lang="en-US" altLang="zh-CN" b="0" i="1" dirty="0">
                <a:ea typeface="宋体" charset="-122"/>
              </a:rPr>
              <a:t>- Comparisons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533400" y="990600"/>
          <a:ext cx="8153400" cy="481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3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Data Structure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Search</a:t>
                      </a:r>
                      <a:endParaRPr lang="en-SG" sz="1800" dirty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Add</a:t>
                      </a:r>
                      <a:endParaRPr lang="en-SG" sz="1800" dirty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Delete</a:t>
                      </a:r>
                      <a:endParaRPr lang="en-SG" sz="1800" dirty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Comments</a:t>
                      </a:r>
                      <a:endParaRPr lang="en-SG" sz="1800" dirty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Array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Fast  </a:t>
                      </a:r>
                    </a:p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(direct access) 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Slow</a:t>
                      </a:r>
                    </a:p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(shifting required)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Slow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(shifting required)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Size is fixed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May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w</a:t>
                      </a: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aste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storage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List (array)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Fast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(direct access) 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Slow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(shifting required)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Slow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(shifting required)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Size is fixed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May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w</a:t>
                      </a: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aste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storage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List</a:t>
                      </a:r>
                      <a:r>
                        <a:rPr lang="en-US" baseline="0" dirty="0">
                          <a:latin typeface="Arial" pitchFamily="34" charset="0"/>
                          <a:cs typeface="Arial" pitchFamily="34" charset="0"/>
                        </a:rPr>
                        <a:t> (pointer)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Slow</a:t>
                      </a:r>
                    </a:p>
                    <a:p>
                      <a:pPr algn="ctr"/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Fast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Fast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Sequential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access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Queue (pointer)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Slow</a:t>
                      </a:r>
                    </a:p>
                    <a:p>
                      <a:pPr algn="ctr"/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Fast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Fast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Sequential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access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  <a:p>
                      <a:pPr algn="l"/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Stack (pointer)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Slow</a:t>
                      </a:r>
                    </a:p>
                    <a:p>
                      <a:pPr algn="ctr"/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Fast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Fast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Sequential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access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  <a:p>
                      <a:pPr algn="l"/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Arial" pitchFamily="34" charset="0"/>
                          <a:cs typeface="Arial" pitchFamily="34" charset="0"/>
                        </a:rPr>
                        <a:t>Tree (BST)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Fast   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Fast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Slow </a:t>
                      </a:r>
                    </a:p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(complex)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Binary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Search</a:t>
                      </a:r>
                    </a:p>
                    <a:p>
                      <a:pPr algn="l"/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(log</a:t>
                      </a:r>
                      <a:r>
                        <a:rPr lang="en-US" sz="1600" baseline="-25000" dirty="0">
                          <a:latin typeface="+mn-lt"/>
                          <a:cs typeface="Arial" pitchFamily="34" charset="0"/>
                        </a:rPr>
                        <a:t>2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N)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Hash</a:t>
                      </a:r>
                      <a:r>
                        <a:rPr lang="en-US" baseline="0" dirty="0">
                          <a:latin typeface="Arial" pitchFamily="34" charset="0"/>
                          <a:cs typeface="Arial" pitchFamily="34" charset="0"/>
                        </a:rPr>
                        <a:t> Table</a:t>
                      </a:r>
                      <a:endParaRPr lang="en-SG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Very fast</a:t>
                      </a:r>
                    </a:p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(direct access)   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F</a:t>
                      </a: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ast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Slow </a:t>
                      </a:r>
                    </a:p>
                    <a:p>
                      <a:pPr algn="ctr"/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Size is fixed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May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w</a:t>
                      </a:r>
                      <a:r>
                        <a:rPr lang="en-US" sz="1600" dirty="0">
                          <a:latin typeface="+mn-lt"/>
                          <a:cs typeface="Arial" pitchFamily="34" charset="0"/>
                        </a:rPr>
                        <a:t>aste</a:t>
                      </a:r>
                      <a:r>
                        <a:rPr lang="en-US" sz="1600" baseline="0" dirty="0">
                          <a:latin typeface="+mn-lt"/>
                          <a:cs typeface="Arial" pitchFamily="34" charset="0"/>
                        </a:rPr>
                        <a:t> storage</a:t>
                      </a:r>
                      <a:endParaRPr lang="en-SG" sz="16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471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3. Abstract Data Types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667000"/>
            <a:ext cx="2133600" cy="1938992"/>
          </a:xfrm>
          <a:prstGeom prst="rect">
            <a:avLst/>
          </a:prstGeom>
          <a:solidFill>
            <a:srgbClr val="99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/>
              <a:t>   Program</a:t>
            </a:r>
            <a:endParaRPr lang="en-US" dirty="0"/>
          </a:p>
          <a:p>
            <a:r>
              <a:rPr lang="en-US">
                <a:solidFill>
                  <a:srgbClr val="0070C0"/>
                </a:solidFill>
              </a:rPr>
              <a:t>  (Prog.cpp)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11" name="Left-Right Arrow 10"/>
          <p:cNvSpPr/>
          <p:nvPr/>
        </p:nvSpPr>
        <p:spPr bwMode="auto">
          <a:xfrm>
            <a:off x="2667000" y="3429000"/>
            <a:ext cx="1447800" cy="457200"/>
          </a:xfrm>
          <a:prstGeom prst="left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81800" y="198120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Implementation</a:t>
            </a:r>
            <a:endParaRPr lang="en-SG" sz="2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514600"/>
            <a:ext cx="4495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419600" y="19812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Interface</a:t>
            </a:r>
            <a:endParaRPr lang="en-SG" sz="2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267200" y="2438400"/>
            <a:ext cx="4572000" cy="3352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5000" y="57912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ADT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382000" cy="10668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SG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An </a:t>
            </a: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Abstract Data Type </a:t>
            </a:r>
            <a:r>
              <a:rPr lang="en-SG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(</a:t>
            </a:r>
            <a:r>
              <a:rPr lang="en-SG" sz="2400" dirty="0">
                <a:solidFill>
                  <a:srgbClr val="FF33CC"/>
                </a:solidFill>
                <a:latin typeface="Arial" pitchFamily="34" charset="0"/>
                <a:cs typeface="Arial" pitchFamily="34" charset="0"/>
                <a:sym typeface="Wingdings"/>
              </a:rPr>
              <a:t>ADT</a:t>
            </a:r>
            <a:r>
              <a:rPr lang="en-SG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)  is the abstraction of a data structure where 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specification (interface) is separated from its implementation.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b="0" i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 </a:t>
            </a:r>
            <a:endParaRPr lang="en-US" altLang="zh-CN" sz="2800" b="0" dirty="0">
              <a:solidFill>
                <a:srgbClr val="0000FF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 b="0" dirty="0">
              <a:solidFill>
                <a:srgbClr val="0000FF"/>
              </a:solidFill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b="0" dirty="0">
              <a:solidFill>
                <a:srgbClr val="0000FF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0370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4. Implementing Abstract Data Types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915400" cy="5257800"/>
          </a:xfrm>
        </p:spPr>
        <p:txBody>
          <a:bodyPr/>
          <a:lstStyle/>
          <a:p>
            <a:pPr lvl="0">
              <a:buNone/>
            </a:pP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An Abstract Data Type is implemented as a </a:t>
            </a:r>
            <a:r>
              <a:rPr lang="en-US" sz="2400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in C++ where </a:t>
            </a:r>
          </a:p>
          <a:p>
            <a:pPr lvl="0">
              <a:buNone/>
            </a:pP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- specification (interface) </a:t>
            </a:r>
            <a:r>
              <a:rPr lang="en-SG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is placed in a header file (</a:t>
            </a:r>
            <a:r>
              <a:rPr lang="en-SG" sz="2400" b="0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xxx.h</a:t>
            </a:r>
            <a:r>
              <a:rPr lang="en-SG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0">
              <a:buNone/>
            </a:pPr>
            <a:r>
              <a:rPr lang="en-SG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- implementation is placed in an implementation file (</a:t>
            </a:r>
            <a:r>
              <a:rPr lang="en-SG" sz="2400" b="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xxx.cpp</a:t>
            </a:r>
            <a:r>
              <a:rPr lang="en-SG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 </a:t>
            </a:r>
          </a:p>
          <a:p>
            <a:pPr lvl="0">
              <a:buNone/>
            </a:pPr>
            <a:r>
              <a:rPr lang="en-US" sz="10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marL="514350" indent="-514350">
              <a:buNone/>
              <a:defRPr/>
            </a:pPr>
            <a:r>
              <a:rPr lang="en-US" sz="240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Steps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Clr>
                <a:srgbClr val="0000FF"/>
              </a:buClr>
              <a:buSzPct val="100000"/>
              <a:buAutoNum type="arabicPeriod"/>
              <a:defRPr/>
            </a:pP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Identify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the operations required for the ADT</a:t>
            </a:r>
          </a:p>
          <a:p>
            <a:pPr marL="514350" indent="-514350">
              <a:buClr>
                <a:srgbClr val="0000FF"/>
              </a:buClr>
              <a:buSzPct val="100000"/>
              <a:buNone/>
              <a:defRPr/>
            </a:pP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SG" sz="2400" i="1" dirty="0">
                <a:solidFill>
                  <a:srgbClr val="00B0F0"/>
                </a:solidFill>
                <a:sym typeface="Wingdings"/>
              </a:rPr>
              <a:t>  </a:t>
            </a:r>
            <a:r>
              <a:rPr lang="en-US" sz="2400" b="0" i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list of operations</a:t>
            </a:r>
            <a:endParaRPr lang="en-US" sz="1000" b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60363" indent="-360363">
              <a:buClr>
                <a:srgbClr val="0000FF"/>
              </a:buClr>
              <a:buSzPct val="100000"/>
              <a:buAutoNum type="arabicPeriod" startAt="2"/>
              <a:defRPr/>
            </a:pPr>
            <a:r>
              <a:rPr lang="en-US" sz="2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Specify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the operations (interface)   	</a:t>
            </a:r>
            <a:endParaRPr lang="en-US" sz="2400" b="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SG" sz="2400" dirty="0">
                <a:solidFill>
                  <a:srgbClr val="00B0F0"/>
                </a:solidFill>
                <a:sym typeface="Wingdings"/>
              </a:rPr>
              <a:t>	 </a:t>
            </a:r>
            <a:r>
              <a:rPr lang="en-SG" sz="2400" i="1" dirty="0">
                <a:solidFill>
                  <a:srgbClr val="00B0F0"/>
                </a:solidFill>
                <a:sym typeface="Wingdings"/>
              </a:rPr>
              <a:t>  </a:t>
            </a:r>
            <a:r>
              <a:rPr lang="en-US" sz="2400" b="0" i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function headers of the operations (</a:t>
            </a:r>
            <a:r>
              <a:rPr lang="en-US" sz="2400" b="0" i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xxx.h</a:t>
            </a:r>
            <a:r>
              <a:rPr lang="en-US" sz="2400" b="0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000" b="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360363" indent="-360363">
              <a:buClr>
                <a:srgbClr val="0000FF"/>
              </a:buClr>
              <a:buSzPct val="100000"/>
              <a:buAutoNum type="arabicPeriod" startAt="3"/>
              <a:defRPr/>
            </a:pPr>
            <a:r>
              <a:rPr lang="en-US" sz="2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Implement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the operations		</a:t>
            </a:r>
            <a:endParaRPr lang="en-US" sz="2400" b="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None/>
              <a:defRPr/>
            </a:pPr>
            <a:r>
              <a:rPr lang="en-SG" sz="2400" dirty="0">
                <a:solidFill>
                  <a:srgbClr val="00B0F0"/>
                </a:solidFill>
                <a:sym typeface="Wingdings"/>
              </a:rPr>
              <a:t>      </a:t>
            </a:r>
            <a:r>
              <a:rPr lang="en-SG" sz="2400" i="1" dirty="0">
                <a:solidFill>
                  <a:srgbClr val="00B0F0"/>
                </a:solidFill>
                <a:sym typeface="Wingdings"/>
              </a:rPr>
              <a:t>  </a:t>
            </a:r>
            <a:r>
              <a:rPr lang="en-US" sz="2400" b="0" i="1" dirty="0">
                <a:solidFill>
                  <a:srgbClr val="00B0F0"/>
                </a:solidFill>
                <a:latin typeface="Arial" pitchFamily="34" charset="0"/>
                <a:cs typeface="Arial" pitchFamily="34" charset="0"/>
                <a:sym typeface="Wingdings"/>
              </a:rPr>
              <a:t>implementation</a:t>
            </a:r>
            <a:r>
              <a:rPr lang="en-US" sz="2400" b="0" i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of the operations  (</a:t>
            </a:r>
            <a:r>
              <a:rPr lang="en-US" sz="2400" b="0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xxx.cpp)</a:t>
            </a:r>
            <a:endParaRPr lang="en-US" sz="2400" b="0" i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lvl="0">
              <a:buNone/>
            </a:pPr>
            <a:endParaRPr lang="en-SG" sz="2400" b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22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5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5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 dirty="0">
                <a:ea typeface="宋体" charset="-122"/>
              </a:rPr>
              <a:t>Implementing Abstract Data Types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43600" y="18288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Specification</a:t>
            </a:r>
          </a:p>
          <a:p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xxx.h</a:t>
            </a:r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SG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1447800"/>
            <a:ext cx="3352800" cy="156966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/>
              <a:t>Interface</a:t>
            </a:r>
          </a:p>
          <a:p>
            <a:pPr algn="ctr"/>
            <a:endParaRPr lang="en-US" dirty="0"/>
          </a:p>
          <a:p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2209800" y="3048000"/>
            <a:ext cx="3352800" cy="21236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2667000" y="53340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ADT</a:t>
            </a:r>
            <a:endParaRPr lang="en-SG" b="1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43600" y="3429000"/>
            <a:ext cx="251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Implementation</a:t>
            </a:r>
          </a:p>
          <a:p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(xxx.cpp)</a:t>
            </a:r>
            <a:endParaRPr lang="en-SG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800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5. List ADT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819400"/>
            <a:ext cx="2286000" cy="2819400"/>
          </a:xfr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514350" indent="-514350">
              <a:buNone/>
              <a:defRPr/>
            </a:pP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Shopping list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sz="1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Milk 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Butter 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Eggs 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Fruit juice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Apples</a:t>
            </a:r>
          </a:p>
          <a:p>
            <a:pPr marL="514350" indent="-514350">
              <a:buNone/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. . .</a:t>
            </a:r>
          </a:p>
          <a:p>
            <a:pPr marL="514350" indent="-514350">
              <a:buNone/>
              <a:defRPr/>
            </a:pPr>
            <a:r>
              <a:rPr lang="en-US" altLang="zh-CN" sz="18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. . .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914400"/>
            <a:ext cx="8991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altLang="zh-CN" kern="0" dirty="0">
                <a:latin typeface="Arial" pitchFamily="34" charset="0"/>
                <a:ea typeface="宋体" charset="-122"/>
                <a:cs typeface="Arial" pitchFamily="34" charset="0"/>
              </a:rPr>
              <a:t>A list is a simple way for organizing data.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altLang="zh-CN" kern="0" dirty="0">
                <a:latin typeface="Arial" pitchFamily="34" charset="0"/>
                <a:ea typeface="宋体" charset="-122"/>
                <a:cs typeface="Arial" pitchFamily="34" charset="0"/>
              </a:rPr>
              <a:t>Many applications in real-life use list to store and process data. </a:t>
            </a:r>
          </a:p>
          <a:p>
            <a:pPr marL="631825" lvl="0" indent="-631825" algn="l"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i="1" kern="0" dirty="0">
                <a:solidFill>
                  <a:srgbClr val="0070C0"/>
                </a:solidFill>
                <a:latin typeface="Arial" pitchFamily="34" charset="0"/>
                <a:ea typeface="宋体" charset="-122"/>
                <a:cs typeface="Arial" pitchFamily="34" charset="0"/>
              </a:rPr>
              <a:t>e.g. s</a:t>
            </a:r>
            <a:r>
              <a:rPr kumimoji="1" lang="en-US" altLang="zh-CN" sz="2400" i="1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hopping</a:t>
            </a:r>
            <a:r>
              <a:rPr kumimoji="1" lang="en-US" altLang="zh-CN" sz="2400" i="1" strike="noStrike" kern="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 list, price list, class list, mailing list, to-do list</a:t>
            </a:r>
            <a:r>
              <a:rPr kumimoji="1" lang="en-US" altLang="zh-CN" i="1" kern="0" dirty="0">
                <a:solidFill>
                  <a:srgbClr val="0070C0"/>
                </a:solidFill>
                <a:latin typeface="Arial" pitchFamily="34" charset="0"/>
                <a:ea typeface="宋体" charset="-122"/>
                <a:cs typeface="Arial" pitchFamily="34" charset="0"/>
              </a:rPr>
              <a:t>, transaction list, user list, customer list, . </a:t>
            </a:r>
            <a:r>
              <a:rPr kumimoji="1" lang="en-US" altLang="zh-CN" sz="2400" i="1" strike="noStrike" kern="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. .</a:t>
            </a:r>
            <a:endParaRPr kumimoji="1" lang="en-US" altLang="zh-CN" sz="2400" i="1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971800" y="2819400"/>
            <a:ext cx="2590800" cy="2819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Price list</a:t>
            </a:r>
          </a:p>
          <a:p>
            <a:pPr marL="360363" marR="0" lvl="0" indent="-3603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1" lang="en-US" sz="18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Apple </a:t>
            </a:r>
            <a:r>
              <a:rPr kumimoji="1" lang="en-US" sz="1800" kern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iPhone</a:t>
            </a:r>
            <a:r>
              <a:rPr kumimoji="1" lang="en-US" sz="1800" ker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1188</a:t>
            </a: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514350" lvl="0" indent="-514350"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altLang="zh-CN" sz="1800" ker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Samsung Note     1088</a:t>
            </a:r>
          </a:p>
          <a:p>
            <a:pPr marL="360363" marR="0" lvl="0" indent="-3603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1" lang="en-US" altLang="zh-CN" sz="1800" ker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Sony Xperia           899</a:t>
            </a: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altLang="zh-CN" sz="1800" kern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Xiaomi Mi5             588</a:t>
            </a: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. . 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19800" y="2819400"/>
            <a:ext cx="2286000" cy="2819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Class list</a:t>
            </a:r>
          </a:p>
          <a:p>
            <a:pPr marL="360363" marR="0" lvl="0" indent="-3603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Annie Ng</a:t>
            </a:r>
          </a:p>
          <a:p>
            <a:pPr marL="360363" marR="0" lvl="0" indent="-3603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Jason Tan</a:t>
            </a:r>
          </a:p>
          <a:p>
            <a:pPr marL="360363" marR="0" lvl="0" indent="-3603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Kevin </a:t>
            </a: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Ong</a:t>
            </a: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360363" marR="0" lvl="0" indent="-3603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Sarah Ng</a:t>
            </a:r>
          </a:p>
          <a:p>
            <a:pPr marL="360363" marR="0" lvl="0" indent="-3603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1" lang="en-US" altLang="zh-CN" sz="1800" kern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. . .</a:t>
            </a:r>
          </a:p>
          <a:p>
            <a:pPr marL="360363" marR="0" lvl="0" indent="-3603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t>. . .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宋体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78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List ADT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610600" cy="4038600"/>
          </a:xfrm>
        </p:spPr>
        <p:txBody>
          <a:bodyPr/>
          <a:lstStyle/>
          <a:p>
            <a:pPr marL="514350" indent="-514350">
              <a:buNone/>
              <a:defRPr/>
            </a:pPr>
            <a:r>
              <a:rPr lang="en-US" sz="2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 ADT </a:t>
            </a:r>
          </a:p>
          <a:p>
            <a:pPr marL="514350" indent="-514350">
              <a:buNone/>
              <a:defRPr/>
            </a:pPr>
            <a:r>
              <a:rPr lang="en-US" sz="10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pPr marL="360363" indent="-360363">
              <a:buClr>
                <a:srgbClr val="0000FF"/>
              </a:buClr>
              <a:buSzPct val="100000"/>
              <a:defRPr/>
            </a:pPr>
            <a:r>
              <a:rPr lang="en-US" sz="2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is a collection of items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sz="10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marL="360363" indent="-360363">
              <a:buClr>
                <a:srgbClr val="0000FF"/>
              </a:buClr>
              <a:buSzPct val="100000"/>
              <a:defRPr/>
            </a:pPr>
            <a:r>
              <a:rPr lang="en-US" sz="2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items are referenced by their position in the list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altLang="zh-CN" sz="10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  </a:t>
            </a:r>
          </a:p>
          <a:p>
            <a:pPr marL="360363" indent="-360363">
              <a:buClr>
                <a:srgbClr val="0000FF"/>
              </a:buClr>
              <a:buSzPct val="100000"/>
              <a:defRPr/>
            </a:pPr>
            <a:r>
              <a:rPr lang="en-US" altLang="zh-CN" sz="28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position starts from 1 (not 0)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altLang="zh-CN" sz="10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 </a:t>
            </a:r>
          </a:p>
          <a:p>
            <a:pPr marL="360363" indent="-360363">
              <a:buClr>
                <a:srgbClr val="0000FF"/>
              </a:buClr>
              <a:buSzPct val="100000"/>
              <a:defRPr/>
            </a:pPr>
            <a:r>
              <a:rPr lang="en-US" altLang="zh-CN" sz="28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new items can be added to any position in the list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altLang="zh-CN" sz="10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 </a:t>
            </a:r>
          </a:p>
          <a:p>
            <a:pPr marL="360363" indent="-360363">
              <a:buClr>
                <a:srgbClr val="0000FF"/>
              </a:buClr>
              <a:buSzPct val="100000"/>
              <a:defRPr/>
            </a:pPr>
            <a:r>
              <a:rPr lang="en-US" altLang="zh-CN" sz="28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items can be removed from any position in the list</a:t>
            </a:r>
          </a:p>
          <a:p>
            <a:pPr marL="514350" indent="-514350">
              <a:buNone/>
              <a:defRPr/>
            </a:pPr>
            <a:endParaRPr lang="en-US" altLang="zh-CN" sz="2400" b="0" dirty="0">
              <a:solidFill>
                <a:srgbClr val="0000FF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514350" indent="-514350">
              <a:buNone/>
              <a:defRPr/>
            </a:pPr>
            <a:endParaRPr lang="en-US" altLang="zh-CN" sz="2400" b="0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0420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6.  Implementing </a:t>
            </a:r>
            <a:r>
              <a:rPr lang="en-US" altLang="zh-CN" u="sng" dirty="0">
                <a:ea typeface="宋体" charset="-122"/>
              </a:rPr>
              <a:t>List</a:t>
            </a:r>
            <a:r>
              <a:rPr lang="en-US" altLang="zh-CN" dirty="0">
                <a:ea typeface="宋体" charset="-122"/>
              </a:rPr>
              <a:t> ADT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915400" cy="5334000"/>
          </a:xfrm>
        </p:spPr>
        <p:txBody>
          <a:bodyPr/>
          <a:lstStyle/>
          <a:p>
            <a:pPr marL="514350" indent="-514350">
              <a:buNone/>
              <a:defRPr/>
            </a:pPr>
            <a:r>
              <a:rPr lang="en-US" sz="240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Steps</a:t>
            </a:r>
          </a:p>
          <a:p>
            <a:pPr marL="514350" indent="-514350">
              <a:buNone/>
              <a:defRPr/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   </a:t>
            </a:r>
          </a:p>
          <a:p>
            <a:pPr marL="514350" indent="-514350">
              <a:buClr>
                <a:srgbClr val="0000FF"/>
              </a:buClr>
              <a:buSzPct val="100000"/>
              <a:buAutoNum type="arabicPeriod"/>
              <a:defRPr/>
            </a:pP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Identify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the operations for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ADT</a:t>
            </a:r>
          </a:p>
          <a:p>
            <a:pPr marL="514350" indent="-514350">
              <a:buClr>
                <a:srgbClr val="0000FF"/>
              </a:buClr>
              <a:buSzPct val="100000"/>
              <a:buNone/>
              <a:defRPr/>
            </a:pP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	</a:t>
            </a:r>
            <a:r>
              <a:rPr lang="en-SG" sz="2400" i="1" dirty="0">
                <a:solidFill>
                  <a:srgbClr val="00B0F0"/>
                </a:solidFill>
                <a:latin typeface="Calibri" panose="020F0502020204030204" pitchFamily="34" charset="0"/>
                <a:sym typeface="Wingdings"/>
              </a:rPr>
              <a:t>  </a:t>
            </a:r>
            <a:r>
              <a:rPr lang="en-US" sz="2400" b="0" i="1" dirty="0">
                <a:solidFill>
                  <a:srgbClr val="00B0F0"/>
                </a:solidFill>
                <a:latin typeface="Calibri" panose="020F0502020204030204" pitchFamily="34" charset="0"/>
                <a:cs typeface="Arial" pitchFamily="34" charset="0"/>
              </a:rPr>
              <a:t>list of operations required for List ADT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US" sz="10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marL="360363" indent="-360363">
              <a:buClr>
                <a:srgbClr val="0000FF"/>
              </a:buClr>
              <a:buSzPct val="100000"/>
              <a:buAutoNum type="arabicPeriod" startAt="2"/>
              <a:defRPr/>
            </a:pPr>
            <a:r>
              <a:rPr lang="en-US" sz="2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Specify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the List ADT interface </a:t>
            </a:r>
            <a:r>
              <a:rPr lang="en-US" sz="2400" b="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sz="2400" b="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r>
              <a:rPr lang="en-SG" sz="2400" dirty="0">
                <a:solidFill>
                  <a:srgbClr val="00B0F0"/>
                </a:solidFill>
                <a:sym typeface="Wingdings"/>
              </a:rPr>
              <a:t>	 </a:t>
            </a:r>
            <a:r>
              <a:rPr lang="en-SG" sz="2400" i="1" dirty="0">
                <a:solidFill>
                  <a:srgbClr val="00B0F0"/>
                </a:solidFill>
                <a:latin typeface="Calibri" panose="020F0502020204030204" pitchFamily="34" charset="0"/>
                <a:sym typeface="Wingdings"/>
              </a:rPr>
              <a:t>  </a:t>
            </a:r>
            <a:r>
              <a:rPr lang="en-US" sz="2400" b="0" i="1" dirty="0">
                <a:solidFill>
                  <a:srgbClr val="00B0F0"/>
                </a:solidFill>
                <a:latin typeface="Calibri" panose="020F0502020204030204" pitchFamily="34" charset="0"/>
                <a:cs typeface="Arial" pitchFamily="34" charset="0"/>
              </a:rPr>
              <a:t>function headers of the operations for List ADT  (</a:t>
            </a:r>
            <a:r>
              <a:rPr lang="en-US" sz="2400" b="0" i="1" dirty="0" err="1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List.h</a:t>
            </a:r>
            <a:r>
              <a:rPr lang="en-US" sz="2400" b="0" i="1" dirty="0">
                <a:solidFill>
                  <a:srgbClr val="00B0F0"/>
                </a:solidFill>
                <a:latin typeface="Calibri" panose="020F0502020204030204" pitchFamily="34" charset="0"/>
                <a:cs typeface="Arial" pitchFamily="34" charset="0"/>
              </a:rPr>
              <a:t>)</a:t>
            </a: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endParaRPr lang="en-US" sz="1000" b="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360363" indent="-360363">
              <a:buClr>
                <a:srgbClr val="0000FF"/>
              </a:buClr>
              <a:buSzPct val="100000"/>
              <a:buAutoNum type="arabicPeriod" startAt="3"/>
              <a:defRPr/>
            </a:pPr>
            <a:r>
              <a:rPr lang="en-US" sz="28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Implement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the List operations	        </a:t>
            </a:r>
            <a:endParaRPr lang="en-US" sz="2400" b="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None/>
              <a:defRPr/>
            </a:pPr>
            <a:r>
              <a:rPr lang="en-SG" sz="2400" dirty="0">
                <a:solidFill>
                  <a:srgbClr val="00B0F0"/>
                </a:solidFill>
                <a:sym typeface="Wingdings"/>
              </a:rPr>
              <a:t>      </a:t>
            </a:r>
            <a:r>
              <a:rPr lang="en-SG" sz="2400" i="1" dirty="0">
                <a:solidFill>
                  <a:srgbClr val="00B0F0"/>
                </a:solidFill>
                <a:latin typeface="Calibri" panose="020F0502020204030204" pitchFamily="34" charset="0"/>
                <a:sym typeface="Wingdings"/>
              </a:rPr>
              <a:t>  </a:t>
            </a:r>
            <a:r>
              <a:rPr lang="en-US" sz="2400" b="0" i="1" dirty="0">
                <a:solidFill>
                  <a:srgbClr val="00B0F0"/>
                </a:solidFill>
                <a:latin typeface="Calibri" panose="020F0502020204030204" pitchFamily="34" charset="0"/>
                <a:cs typeface="Arial" pitchFamily="34" charset="0"/>
                <a:sym typeface="Wingdings"/>
              </a:rPr>
              <a:t>implementation</a:t>
            </a:r>
            <a:r>
              <a:rPr lang="en-US" sz="2400" b="0" i="1" dirty="0">
                <a:solidFill>
                  <a:srgbClr val="00B0F0"/>
                </a:solidFill>
                <a:latin typeface="Calibri" panose="020F0502020204030204" pitchFamily="34" charset="0"/>
                <a:cs typeface="Arial" pitchFamily="34" charset="0"/>
              </a:rPr>
              <a:t> of the operations for List ADT (</a:t>
            </a:r>
            <a:r>
              <a:rPr lang="en-US" sz="2400" b="0" i="1" dirty="0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List.cpp</a:t>
            </a:r>
            <a:r>
              <a:rPr lang="en-US" sz="2400" b="0" i="1" dirty="0">
                <a:solidFill>
                  <a:srgbClr val="00B0F0"/>
                </a:solidFill>
                <a:latin typeface="Calibri" panose="020F0502020204030204" pitchFamily="34" charset="0"/>
                <a:cs typeface="Arial" pitchFamily="34" charset="0"/>
              </a:rPr>
              <a:t>)</a:t>
            </a:r>
            <a:endParaRPr lang="en-US" altLang="zh-CN" sz="2400" b="0" i="1" dirty="0">
              <a:solidFill>
                <a:srgbClr val="00B0F0"/>
              </a:solidFill>
              <a:latin typeface="Calibri" panose="020F0502020204030204" pitchFamily="34" charset="0"/>
              <a:ea typeface="宋体" charset="-122"/>
            </a:endParaRPr>
          </a:p>
          <a:p>
            <a:pPr marL="514350" indent="-514350">
              <a:buNone/>
              <a:defRPr/>
            </a:pPr>
            <a:endParaRPr lang="en-US" altLang="zh-CN" sz="2400" b="0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4710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latin typeface="Arial" pitchFamily="34" charset="0"/>
                <a:cs typeface="Arial" pitchFamily="34" charset="0"/>
              </a:rPr>
              <a:t>Step 1 : Identify and list the operations for List ADT</a:t>
            </a:r>
            <a:endParaRPr lang="en-SG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8382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The purpose of this step is to </a:t>
            </a:r>
            <a:r>
              <a:rPr lang="en-US" u="sng" dirty="0">
                <a:latin typeface="Arial" pitchFamily="34" charset="0"/>
                <a:cs typeface="Arial" pitchFamily="34" charset="0"/>
              </a:rPr>
              <a:t>identify</a:t>
            </a:r>
            <a:r>
              <a:rPr lang="en-US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u="sng" dirty="0">
                <a:latin typeface="Arial" pitchFamily="34" charset="0"/>
                <a:cs typeface="Arial" pitchFamily="34" charset="0"/>
              </a:rPr>
              <a:t>list</a:t>
            </a:r>
            <a:r>
              <a:rPr lang="en-US" dirty="0">
                <a:latin typeface="Arial" pitchFamily="34" charset="0"/>
                <a:cs typeface="Arial" pitchFamily="34" charset="0"/>
              </a:rPr>
              <a:t> the </a:t>
            </a:r>
            <a:r>
              <a:rPr lang="en-US" b="1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operations</a:t>
            </a:r>
            <a:r>
              <a:rPr lang="en-US" dirty="0">
                <a:latin typeface="Arial" pitchFamily="34" charset="0"/>
                <a:cs typeface="Arial" pitchFamily="34" charset="0"/>
              </a:rPr>
              <a:t> required for the ADT.</a:t>
            </a:r>
            <a:endParaRPr lang="en-SG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260314"/>
              </p:ext>
            </p:extLst>
          </p:nvPr>
        </p:nvGraphicFramePr>
        <p:xfrm>
          <a:off x="457200" y="1905001"/>
          <a:ext cx="8001000" cy="3623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Operations </a:t>
                      </a:r>
                      <a:r>
                        <a:rPr lang="en-US" sz="2400" b="0" u="non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(for List ADT) 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042">
                <a:tc>
                  <a:txBody>
                    <a:bodyPr/>
                    <a:lstStyle/>
                    <a:p>
                      <a:pPr marL="342900" lvl="1" indent="-342900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create 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an empty list</a:t>
                      </a:r>
                    </a:p>
                    <a:p>
                      <a:pPr marL="360363" lvl="1" indent="-360363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add an item to the end of the list  (append)</a:t>
                      </a:r>
                    </a:p>
                    <a:p>
                      <a:pPr marL="360363" lvl="1" indent="-360363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add an item at a given position in the list (insert)</a:t>
                      </a:r>
                    </a:p>
                    <a:p>
                      <a:pPr marL="360363" lvl="1" indent="-360363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remove an item at a given position in the list</a:t>
                      </a:r>
                    </a:p>
                    <a:p>
                      <a:pPr marL="360363" lvl="1" indent="-360363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get the item at a given position in the list (retrieve) </a:t>
                      </a:r>
                    </a:p>
                    <a:p>
                      <a:pPr marL="360363" lvl="1" indent="-360363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check whether the list is empty</a:t>
                      </a:r>
                    </a:p>
                    <a:p>
                      <a:pPr marL="360363" lvl="1" indent="-360363" eaLnBrk="1" hangingPunct="1">
                        <a:lnSpc>
                          <a:spcPct val="90000"/>
                        </a:lnSpc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check the number of items in a list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152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latin typeface="Arial" pitchFamily="34" charset="0"/>
                <a:cs typeface="Arial" pitchFamily="34" charset="0"/>
              </a:rPr>
              <a:t>Step 2 : Specify the List ADT (</a:t>
            </a:r>
            <a:r>
              <a:rPr lang="en-US" sz="2800" b="0" dirty="0" err="1">
                <a:latin typeface="Courier New" pitchFamily="49" charset="0"/>
                <a:cs typeface="Courier New" pitchFamily="49" charset="0"/>
              </a:rPr>
              <a:t>List.h</a:t>
            </a:r>
            <a:r>
              <a:rPr lang="en-US" sz="2800" b="0" dirty="0">
                <a:latin typeface="Arial" pitchFamily="34" charset="0"/>
                <a:cs typeface="Arial" pitchFamily="34" charset="0"/>
              </a:rPr>
              <a:t>)</a:t>
            </a:r>
            <a:endParaRPr lang="en-SG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9144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The purpose of this step is to specify the </a:t>
            </a:r>
            <a:r>
              <a:rPr lang="en-US" b="1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 headers</a:t>
            </a:r>
            <a:r>
              <a:rPr lang="en-US" dirty="0">
                <a:latin typeface="Arial" pitchFamily="34" charset="0"/>
                <a:cs typeface="Arial" pitchFamily="34" charset="0"/>
              </a:rPr>
              <a:t> of each of the operations clearly (so that it is easy to understand and use). </a:t>
            </a:r>
            <a:endParaRPr lang="en-SG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553908"/>
              </p:ext>
            </p:extLst>
          </p:nvPr>
        </p:nvGraphicFramePr>
        <p:xfrm>
          <a:off x="457200" y="2209800"/>
          <a:ext cx="8001000" cy="3591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Specification of List  ADT 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797">
                <a:tc>
                  <a:txBody>
                    <a:bodyPr/>
                    <a:lstStyle/>
                    <a:p>
                      <a:pPr marL="342900" indent="-342900" ea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List()</a:t>
                      </a: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add(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ItemType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 item):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boolean</a:t>
                      </a:r>
                      <a:endParaRPr lang="en-US" sz="2400" b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add(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int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 index, 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ItemType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 item):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boolean</a:t>
                      </a:r>
                      <a:endParaRPr lang="en-US" sz="2400" b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remove(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int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 index):void</a:t>
                      </a: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get(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int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 index):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ItemType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isEmpty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():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boolean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 marL="360363" indent="-360363" ea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Char char="•"/>
                      </a:pP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getLength</a:t>
                      </a: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():</a:t>
                      </a:r>
                      <a:r>
                        <a:rPr lang="en-US" sz="24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Verdana" pitchFamily="34" charset="0"/>
                          <a:cs typeface="Courier New" pitchFamily="49" charset="0"/>
                        </a:rPr>
                        <a:t>int</a:t>
                      </a:r>
                      <a:endParaRPr lang="en-US" sz="2400" b="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833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latin typeface="Arial" pitchFamily="34" charset="0"/>
                <a:cs typeface="Arial" pitchFamily="34" charset="0"/>
              </a:rPr>
              <a:t>Specifying an ADT operation</a:t>
            </a:r>
            <a:endParaRPr lang="en-SG" sz="28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914401"/>
            <a:ext cx="853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The  </a:t>
            </a:r>
            <a:r>
              <a:rPr lang="en-US" b="1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specification</a:t>
            </a:r>
            <a:r>
              <a:rPr lang="en-US" dirty="0">
                <a:latin typeface="Arial" pitchFamily="34" charset="0"/>
                <a:cs typeface="Arial" pitchFamily="34" charset="0"/>
              </a:rPr>
              <a:t> of an ADT operation should include the following information:</a:t>
            </a:r>
          </a:p>
          <a:p>
            <a:pPr algn="l"/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1.  </a:t>
            </a:r>
            <a:r>
              <a:rPr lang="en-US" b="1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Purpose</a:t>
            </a:r>
          </a:p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to specify what it is supposed to do</a:t>
            </a:r>
          </a:p>
          <a:p>
            <a:pPr algn="l"/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2.  </a:t>
            </a:r>
            <a:r>
              <a:rPr lang="en-US" b="1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Precondition</a:t>
            </a:r>
          </a:p>
          <a:p>
            <a:pPr marL="450850" algn="l"/>
            <a:r>
              <a:rPr lang="en-US" i="1" dirty="0">
                <a:latin typeface="Arial" pitchFamily="34" charset="0"/>
                <a:cs typeface="Arial" pitchFamily="34" charset="0"/>
              </a:rPr>
              <a:t>to specify the condition that must be met for the operation to work correctly</a:t>
            </a:r>
          </a:p>
          <a:p>
            <a:pPr algn="l"/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3.  </a:t>
            </a:r>
            <a:r>
              <a:rPr lang="en-US" b="1" u="sng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Postcondition</a:t>
            </a:r>
            <a:endParaRPr lang="en-US" b="1" u="sng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450850" algn="l"/>
            <a:r>
              <a:rPr lang="en-US" i="1" dirty="0">
                <a:latin typeface="Arial" pitchFamily="34" charset="0"/>
                <a:cs typeface="Arial" pitchFamily="34" charset="0"/>
              </a:rPr>
              <a:t>to specify what happens (the result) when the operation is executed</a:t>
            </a:r>
          </a:p>
        </p:txBody>
      </p:sp>
    </p:spTree>
    <p:extLst>
      <p:ext uri="{BB962C8B-B14F-4D97-AF65-F5344CB8AC3E}">
        <p14:creationId xmlns:p14="http://schemas.microsoft.com/office/powerpoint/2010/main" val="342831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Topics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153400" cy="5334000"/>
          </a:xfrm>
        </p:spPr>
        <p:txBody>
          <a:bodyPr/>
          <a:lstStyle/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Data Abstraction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Data Structures &amp; Algorithms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Abstract Data Types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Implementing ADTs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List ADT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Implementing the List ADT </a:t>
            </a:r>
          </a:p>
        </p:txBody>
      </p:sp>
    </p:spTree>
    <p:extLst>
      <p:ext uri="{BB962C8B-B14F-4D97-AF65-F5344CB8AC3E}">
        <p14:creationId xmlns:p14="http://schemas.microsoft.com/office/powerpoint/2010/main" val="953085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latin typeface="Arial" pitchFamily="34" charset="0"/>
                <a:cs typeface="Arial" pitchFamily="34" charset="0"/>
              </a:rPr>
              <a:t>Examples - </a:t>
            </a:r>
            <a:r>
              <a:rPr lang="en-US" sz="2800" b="0" i="1" dirty="0">
                <a:latin typeface="Arial" pitchFamily="34" charset="0"/>
                <a:cs typeface="Arial" pitchFamily="34" charset="0"/>
              </a:rPr>
              <a:t>specifying an ADT operation</a:t>
            </a:r>
            <a:endParaRPr lang="en-SG" sz="2800" b="0" i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784337"/>
              </p:ext>
            </p:extLst>
          </p:nvPr>
        </p:nvGraphicFramePr>
        <p:xfrm>
          <a:off x="304800" y="914401"/>
          <a:ext cx="8001000" cy="151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9952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000" b="0" i="1" u="non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//</a:t>
                      </a:r>
                      <a:r>
                        <a:rPr lang="en-US" sz="2000" b="0" i="1" u="none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="0" i="1" u="none" baseline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add an </a:t>
                      </a:r>
                      <a:r>
                        <a:rPr lang="en-US" sz="2000" b="0" i="1" u="none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item to the end of the list</a:t>
                      </a:r>
                    </a:p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000" b="0" i="1" u="none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// pre  : size &lt; MAX_SIZE</a:t>
                      </a:r>
                    </a:p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000" b="0" i="1" u="none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// post: item is added to the end of the list</a:t>
                      </a:r>
                      <a:endParaRPr lang="en-US" sz="2000" b="0" i="1" u="non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848">
                <a:tc>
                  <a:txBody>
                    <a:bodyPr/>
                    <a:lstStyle/>
                    <a:p>
                      <a:pPr marL="360363" indent="-360363" eaLnBrk="1" hangingPunct="1">
                        <a:lnSpc>
                          <a:spcPct val="10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None/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add(</a:t>
                      </a:r>
                      <a:r>
                        <a:rPr lang="en-US" sz="2400" b="1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ItemType</a:t>
                      </a:r>
                      <a:r>
                        <a:rPr lang="en-US" sz="2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item):</a:t>
                      </a:r>
                      <a:r>
                        <a:rPr lang="en-US" sz="2400" b="1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boolean</a:t>
                      </a:r>
                      <a:endParaRPr lang="en-US" sz="2400" b="1" dirty="0">
                        <a:solidFill>
                          <a:srgbClr val="0000FF"/>
                        </a:solidFill>
                        <a:latin typeface="Courier New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550048"/>
              </p:ext>
            </p:extLst>
          </p:nvPr>
        </p:nvGraphicFramePr>
        <p:xfrm>
          <a:off x="304800" y="2667001"/>
          <a:ext cx="8001000" cy="1787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77465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000" b="0" i="1" u="non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//</a:t>
                      </a:r>
                      <a:r>
                        <a:rPr lang="en-US" sz="2000" b="0" i="1" u="none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="0" i="1" u="none" baseline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add an </a:t>
                      </a:r>
                      <a:r>
                        <a:rPr lang="en-US" sz="2000" b="0" i="1" u="none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item at a specified position in the list</a:t>
                      </a:r>
                    </a:p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000" b="0" i="1" u="none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// pre  : 1 &lt;= index &lt;= size &amp;&amp; size &lt; MAX_SIZE</a:t>
                      </a:r>
                    </a:p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000" b="0" i="1" u="none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// post: item is added to the specified position in the list</a:t>
                      </a:r>
                    </a:p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000" b="0" i="1" u="none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       items at the back are shifted backwards by 1 position</a:t>
                      </a:r>
                      <a:endParaRPr lang="en-US" sz="2000" b="0" i="1" u="non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935">
                <a:tc>
                  <a:txBody>
                    <a:bodyPr/>
                    <a:lstStyle/>
                    <a:p>
                      <a:pPr marL="360363" indent="-360363" eaLnBrk="1" hangingPunct="1">
                        <a:lnSpc>
                          <a:spcPct val="9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None/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add(</a:t>
                      </a:r>
                      <a:r>
                        <a:rPr lang="en-US" sz="2400" b="1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int</a:t>
                      </a:r>
                      <a:r>
                        <a:rPr lang="en-US" sz="2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index, </a:t>
                      </a:r>
                      <a:r>
                        <a:rPr lang="en-US" sz="2400" b="1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ItemType</a:t>
                      </a:r>
                      <a:r>
                        <a:rPr lang="en-US" sz="2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 item):</a:t>
                      </a:r>
                      <a:r>
                        <a:rPr lang="en-US" sz="2400" b="1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boolean</a:t>
                      </a:r>
                      <a:endParaRPr lang="en-US" sz="2400" b="1" dirty="0">
                        <a:solidFill>
                          <a:srgbClr val="0000FF"/>
                        </a:solidFill>
                        <a:latin typeface="Courier New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298553"/>
              </p:ext>
            </p:extLst>
          </p:nvPr>
        </p:nvGraphicFramePr>
        <p:xfrm>
          <a:off x="304800" y="4648201"/>
          <a:ext cx="8001000" cy="1480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5218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000" b="0" i="1" u="non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//</a:t>
                      </a:r>
                      <a:r>
                        <a:rPr lang="en-US" sz="2000" b="0" i="1" u="none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check the number of items in the list</a:t>
                      </a:r>
                    </a:p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000" b="0" i="1" u="none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// pre  : none</a:t>
                      </a:r>
                    </a:p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000" b="0" i="1" u="none" baseline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// post: none</a:t>
                      </a:r>
                      <a:endParaRPr lang="en-US" sz="2000" b="0" i="1" u="non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382">
                <a:tc>
                  <a:txBody>
                    <a:bodyPr/>
                    <a:lstStyle/>
                    <a:p>
                      <a:pPr marL="360363" indent="-360363" eaLnBrk="1" hangingPunct="1">
                        <a:lnSpc>
                          <a:spcPct val="90000"/>
                        </a:lnSpc>
                        <a:buClr>
                          <a:srgbClr val="0000FF"/>
                        </a:buClr>
                        <a:buSzPct val="100000"/>
                        <a:buFont typeface="Arial" pitchFamily="34" charset="0"/>
                        <a:buNone/>
                      </a:pPr>
                      <a:r>
                        <a:rPr lang="en-US" sz="2400" b="1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getLength</a:t>
                      </a:r>
                      <a:r>
                        <a:rPr lang="en-US" sz="2400" b="1" dirty="0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():</a:t>
                      </a:r>
                      <a:r>
                        <a:rPr lang="en-US" sz="2400" b="1" dirty="0" err="1">
                          <a:solidFill>
                            <a:srgbClr val="0000FF"/>
                          </a:solidFill>
                          <a:latin typeface="Courier New" pitchFamily="49" charset="0"/>
                          <a:ea typeface="Verdana" pitchFamily="34" charset="0"/>
                          <a:cs typeface="Courier New" pitchFamily="49" charset="0"/>
                        </a:rPr>
                        <a:t>int</a:t>
                      </a:r>
                      <a:endParaRPr lang="en-US" sz="2400" b="1" dirty="0">
                        <a:solidFill>
                          <a:srgbClr val="0000FF"/>
                        </a:solidFill>
                        <a:latin typeface="Courier New" pitchFamily="49" charset="0"/>
                        <a:ea typeface="Verdana" pitchFamily="34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78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Create a New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1534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Start 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Studio</a:t>
            </a:r>
            <a:endParaRPr lang="en-US" sz="1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New Project-&gt;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Win32 Console Application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Name as "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DSA_Week02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", location at "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:\DSA</a:t>
            </a:r>
            <a:r>
              <a:rPr lang="en-US" sz="2000" b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click “OK” then “Finish”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In “Solution Explorer” tab, click on “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DSA_Week02.cpp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” and include two additional lines as follows: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838200" y="3493625"/>
            <a:ext cx="8077200" cy="263149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SG" sz="1600">
                <a:latin typeface="Consolas" panose="020B0609020204030204" pitchFamily="49" charset="0"/>
              </a:rPr>
              <a:t>// DSA_Week02.cpp : Defines the entry point for the console application</a:t>
            </a:r>
          </a:p>
          <a:p>
            <a:r>
              <a:rPr lang="en-SG" sz="1600">
                <a:latin typeface="Consolas" panose="020B0609020204030204" pitchFamily="49" charset="0"/>
              </a:rPr>
              <a:t>#include "stdafx.h"</a:t>
            </a:r>
          </a:p>
          <a:p>
            <a:r>
              <a:rPr lang="en-SG" sz="1600" b="1">
                <a:solidFill>
                  <a:srgbClr val="0000FF"/>
                </a:solidFill>
                <a:latin typeface="Consolas" panose="020B0609020204030204" pitchFamily="49" charset="0"/>
              </a:rPr>
              <a:t>#include &lt;iostream&gt;   </a:t>
            </a:r>
            <a:r>
              <a:rPr lang="en-SG" sz="1600">
                <a:solidFill>
                  <a:srgbClr val="00B050"/>
                </a:solidFill>
                <a:latin typeface="Consolas" panose="020B0609020204030204" pitchFamily="49" charset="0"/>
              </a:rPr>
              <a:t>// for Input/Output</a:t>
            </a:r>
          </a:p>
          <a:p>
            <a:endParaRPr lang="en-SG" sz="1600">
              <a:latin typeface="Consolas" panose="020B0609020204030204" pitchFamily="49" charset="0"/>
            </a:endParaRPr>
          </a:p>
          <a:p>
            <a:r>
              <a:rPr lang="en-SG" sz="1600">
                <a:latin typeface="Consolas" panose="020B0609020204030204" pitchFamily="49" charset="0"/>
              </a:rPr>
              <a:t>int main()</a:t>
            </a:r>
          </a:p>
          <a:p>
            <a:r>
              <a:rPr lang="en-SG" sz="1600">
                <a:latin typeface="Consolas" panose="020B0609020204030204" pitchFamily="49" charset="0"/>
              </a:rPr>
              <a:t>{</a:t>
            </a:r>
          </a:p>
          <a:p>
            <a:r>
              <a:rPr lang="en-SG" sz="1600">
                <a:latin typeface="Consolas" panose="020B0609020204030204" pitchFamily="49" charset="0"/>
              </a:rPr>
              <a:t>    </a:t>
            </a:r>
            <a:r>
              <a:rPr lang="en-SG" sz="1600" b="1">
                <a:solidFill>
                  <a:srgbClr val="0000FF"/>
                </a:solidFill>
                <a:latin typeface="Consolas" panose="020B0609020204030204" pitchFamily="49" charset="0"/>
              </a:rPr>
              <a:t>system(“PAUSE”);</a:t>
            </a:r>
          </a:p>
          <a:p>
            <a:r>
              <a:rPr lang="en-SG" sz="1600">
                <a:latin typeface="Consolas" panose="020B0609020204030204" pitchFamily="49" charset="0"/>
              </a:rPr>
              <a:t>    return 0;</a:t>
            </a:r>
          </a:p>
          <a:p>
            <a:r>
              <a:rPr lang="en-SG" sz="160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539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Create a New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Download </a:t>
            </a:r>
            <a:r>
              <a:rPr 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List.h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from MEL and copy this file to the project folder, “C</a:t>
            </a:r>
            <a:r>
              <a:rPr lang="en-US" sz="2000" b="0">
                <a:latin typeface="Arial" panose="020B0604020202020204" pitchFamily="34" charset="0"/>
                <a:cs typeface="Arial" panose="020B0604020202020204" pitchFamily="34" charset="0"/>
              </a:rPr>
              <a:t>:\DSA\DSA_Week02\DSA_Week02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indent="0">
              <a:buSzPct val="100000"/>
              <a:buNone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Right click on “Header Files”, and “Add-&gt;Existing Item”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Select “</a:t>
            </a:r>
            <a:r>
              <a:rPr 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List.h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” and click “Add”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Double click on “</a:t>
            </a:r>
            <a:r>
              <a:rPr 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List.h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” in the Solution Explorer to see the codes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Right click on “Source Files”, and “Add-&gt;Existing Item”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Select “List.cpp” and click “Add”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Double click on “List.cpp” in the Solution Explorer to see the codes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83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charset="-122"/>
              </a:rPr>
              <a:t>List.h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7200" y="838200"/>
            <a:ext cx="8115300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8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SG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List.h</a:t>
            </a:r>
            <a:r>
              <a:rPr lang="en-SG" sz="1800" dirty="0">
                <a:solidFill>
                  <a:srgbClr val="00B050"/>
                </a:solidFill>
                <a:latin typeface="Consolas" panose="020B0609020204030204" pitchFamily="49" charset="0"/>
              </a:rPr>
              <a:t> - - Specification of List ADT</a:t>
            </a:r>
            <a:endParaRPr lang="en-SG" sz="1800" dirty="0">
              <a:latin typeface="Consolas" panose="020B0609020204030204" pitchFamily="49" charset="0"/>
            </a:endParaRPr>
          </a:p>
          <a:p>
            <a:r>
              <a:rPr lang="en-SG" sz="1800" dirty="0">
                <a:latin typeface="Consolas" panose="020B0609020204030204" pitchFamily="49" charset="0"/>
              </a:rPr>
              <a:t>#include &lt;iostream&gt;</a:t>
            </a:r>
          </a:p>
          <a:p>
            <a:pPr>
              <a:spcAft>
                <a:spcPts val="600"/>
              </a:spcAft>
            </a:pPr>
            <a:r>
              <a:rPr lang="en-SG" sz="1800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SG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 int MAX_SIZE = 100;</a:t>
            </a:r>
          </a:p>
          <a:p>
            <a:pPr>
              <a:spcAft>
                <a:spcPts val="600"/>
              </a:spcAft>
            </a:pPr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typedef int ItemType;</a:t>
            </a:r>
          </a:p>
          <a:p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class List</a:t>
            </a:r>
          </a:p>
          <a:p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   private:</a:t>
            </a:r>
          </a:p>
          <a:p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   ItemType items[MAX_SIZE];</a:t>
            </a:r>
          </a:p>
          <a:p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   int size;</a:t>
            </a:r>
          </a:p>
          <a:p>
            <a:r>
              <a:rPr lang="en-SG" sz="8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SG" sz="1800" dirty="0">
                <a:solidFill>
                  <a:srgbClr val="0000FF"/>
                </a:solidFill>
                <a:latin typeface="Consolas" panose="020B0609020204030204" pitchFamily="49" charset="0"/>
              </a:rPr>
              <a:t>   public:</a:t>
            </a:r>
            <a:endParaRPr lang="en-SG" sz="1800" dirty="0">
              <a:latin typeface="Consolas" panose="020B0609020204030204" pitchFamily="49" charset="0"/>
            </a:endParaRPr>
          </a:p>
          <a:p>
            <a:r>
              <a:rPr lang="en-SG" sz="1800" dirty="0">
                <a:solidFill>
                  <a:srgbClr val="00B050"/>
                </a:solidFill>
                <a:latin typeface="Consolas" panose="020B0609020204030204" pitchFamily="49" charset="0"/>
              </a:rPr>
              <a:t>   // constructor</a:t>
            </a:r>
          </a:p>
          <a:p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  List::List();</a:t>
            </a:r>
          </a:p>
          <a:p>
            <a:r>
              <a:rPr lang="en-SG" sz="800" dirty="0">
                <a:latin typeface="Consolas" panose="020B0609020204030204" pitchFamily="49" charset="0"/>
              </a:rPr>
              <a:t>  </a:t>
            </a:r>
          </a:p>
          <a:p>
            <a:r>
              <a:rPr lang="en-SG" sz="1800" dirty="0">
                <a:solidFill>
                  <a:srgbClr val="00B050"/>
                </a:solidFill>
                <a:latin typeface="Consolas" panose="020B0609020204030204" pitchFamily="49" charset="0"/>
              </a:rPr>
              <a:t>   // add an item to the back of the list (append)</a:t>
            </a:r>
          </a:p>
          <a:p>
            <a:r>
              <a:rPr lang="en-SG" sz="1800" dirty="0">
                <a:solidFill>
                  <a:srgbClr val="00B050"/>
                </a:solidFill>
                <a:latin typeface="Consolas" panose="020B0609020204030204" pitchFamily="49" charset="0"/>
              </a:rPr>
              <a:t>   // pre : size &lt; MAX_SIZE</a:t>
            </a:r>
          </a:p>
          <a:p>
            <a:r>
              <a:rPr lang="en-SG" sz="1800" dirty="0">
                <a:solidFill>
                  <a:srgbClr val="00B050"/>
                </a:solidFill>
                <a:latin typeface="Consolas" panose="020B0609020204030204" pitchFamily="49" charset="0"/>
              </a:rPr>
              <a:t>   // post: item is added to the back of the list</a:t>
            </a:r>
          </a:p>
          <a:p>
            <a:r>
              <a:rPr lang="en-SG" sz="1800" dirty="0">
                <a:solidFill>
                  <a:srgbClr val="00B050"/>
                </a:solidFill>
                <a:latin typeface="Consolas" panose="020B0609020204030204" pitchFamily="49" charset="0"/>
              </a:rPr>
              <a:t>   //       size of list is increased by 1</a:t>
            </a:r>
          </a:p>
          <a:p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  bool List::add(ItemType item</a:t>
            </a:r>
            <a:r>
              <a:rPr lang="en-SG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517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charset="-122"/>
              </a:rPr>
              <a:t>List.h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3400" y="914400"/>
            <a:ext cx="7962900" cy="47397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     // add an item at a specified position in the list (insert)</a:t>
            </a:r>
          </a:p>
          <a:p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     // pre : 1 &lt;= index &lt;= size &amp;&amp; size &lt; MAX_SIZE</a:t>
            </a:r>
          </a:p>
          <a:p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     // post: item is added to the specified position in the list</a:t>
            </a:r>
          </a:p>
          <a:p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     //           size of list is increased by 1</a:t>
            </a:r>
          </a:p>
          <a:p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  bool List::add(int index, ItemType item);</a:t>
            </a:r>
          </a:p>
          <a:p>
            <a:endParaRPr lang="en-SG" sz="1800">
              <a:latin typeface="Calibri" panose="020F0502020204030204" pitchFamily="34" charset="0"/>
            </a:endParaRPr>
          </a:p>
          <a:p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     // remove an item at a specified position in the list</a:t>
            </a:r>
          </a:p>
          <a:p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     // pre : 1 &lt;= index &lt;= size</a:t>
            </a:r>
          </a:p>
          <a:p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     // post: item is removed the specified position in the list</a:t>
            </a:r>
          </a:p>
          <a:p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     //           size of list is decreased by 1</a:t>
            </a:r>
          </a:p>
          <a:p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  void List::remove(int index);</a:t>
            </a:r>
            <a:endParaRPr lang="en-SG" sz="1800">
              <a:latin typeface="Consolas" panose="020B0609020204030204" pitchFamily="49" charset="0"/>
            </a:endParaRPr>
          </a:p>
          <a:p>
            <a:endParaRPr lang="en-SG" sz="1800">
              <a:latin typeface="Calibri" panose="020F0502020204030204" pitchFamily="34" charset="0"/>
            </a:endParaRPr>
          </a:p>
          <a:p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     // get an item at a specified position of the list (retrieve)</a:t>
            </a:r>
          </a:p>
          <a:p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     // pre : 1 &lt;= index &lt;= size</a:t>
            </a:r>
          </a:p>
          <a:p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     // post: none</a:t>
            </a:r>
          </a:p>
          <a:p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  ItemType List::get(int index); </a:t>
            </a:r>
          </a:p>
          <a:p>
            <a:endParaRPr lang="en-SG" sz="1600" b="1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7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charset="-122"/>
              </a:rPr>
              <a:t>List.h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3400" y="914400"/>
            <a:ext cx="7962900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// check if the list is empty</a:t>
            </a:r>
          </a:p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// pre : none</a:t>
            </a:r>
          </a:p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// post: none</a:t>
            </a:r>
          </a:p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// return true if the list is empty; otherwise returns false</a:t>
            </a:r>
          </a:p>
          <a:p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 bool List::</a:t>
            </a:r>
            <a:r>
              <a:rPr lang="en-SG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isEmpty</a:t>
            </a:r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(); </a:t>
            </a:r>
          </a:p>
          <a:p>
            <a:endParaRPr lang="en-SG" sz="1800" dirty="0">
              <a:latin typeface="Calibri" panose="020F0502020204030204" pitchFamily="34" charset="0"/>
            </a:endParaRPr>
          </a:p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// check the size of the list</a:t>
            </a:r>
          </a:p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// pre : none</a:t>
            </a:r>
          </a:p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// post: none</a:t>
            </a:r>
          </a:p>
          <a:p>
            <a:r>
              <a:rPr lang="en-SG" sz="1800" dirty="0">
                <a:solidFill>
                  <a:srgbClr val="00B050"/>
                </a:solidFill>
                <a:latin typeface="Calibri" panose="020F0502020204030204" pitchFamily="34" charset="0"/>
              </a:rPr>
              <a:t>     // return the number of items in the list</a:t>
            </a:r>
          </a:p>
          <a:p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SG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List::</a:t>
            </a:r>
            <a:r>
              <a:rPr lang="en-SG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getLength</a:t>
            </a:r>
            <a:r>
              <a:rPr lang="en-SG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SG" sz="18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SG" sz="1800" b="1" dirty="0">
                <a:latin typeface="Consolas" panose="020B0609020204030204" pitchFamily="49" charset="0"/>
              </a:rPr>
              <a:t>  void List::display();</a:t>
            </a:r>
          </a:p>
          <a:p>
            <a:endParaRPr lang="en-SG" sz="1800" dirty="0"/>
          </a:p>
          <a:p>
            <a:r>
              <a:rPr lang="en-SG" sz="1800" b="1" dirty="0">
                <a:latin typeface="Consolas" panose="020B0609020204030204" pitchFamily="49" charset="0"/>
              </a:rPr>
              <a:t>  void List::replace(</a:t>
            </a:r>
            <a:r>
              <a:rPr lang="en-SG" sz="1800" b="1" dirty="0" err="1">
                <a:latin typeface="Consolas" panose="020B0609020204030204" pitchFamily="49" charset="0"/>
              </a:rPr>
              <a:t>int</a:t>
            </a:r>
            <a:r>
              <a:rPr lang="en-SG" sz="1800" b="1" dirty="0">
                <a:latin typeface="Consolas" panose="020B0609020204030204" pitchFamily="49" charset="0"/>
              </a:rPr>
              <a:t> index, </a:t>
            </a:r>
            <a:r>
              <a:rPr lang="en-SG" sz="1800" b="1" dirty="0" err="1">
                <a:latin typeface="Consolas" panose="020B0609020204030204" pitchFamily="49" charset="0"/>
              </a:rPr>
              <a:t>ItemType</a:t>
            </a:r>
            <a:r>
              <a:rPr lang="en-SG" sz="1800" b="1" dirty="0">
                <a:latin typeface="Consolas" panose="020B0609020204030204" pitchFamily="49" charset="0"/>
              </a:rPr>
              <a:t> item);</a:t>
            </a:r>
          </a:p>
          <a:p>
            <a:r>
              <a:rPr lang="en-SG" sz="1800" dirty="0">
                <a:latin typeface="Calibri" panose="020F0502020204030204" pitchFamily="34" charset="0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1324689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latin typeface="Arial" pitchFamily="34" charset="0"/>
                <a:cs typeface="Arial" pitchFamily="34" charset="0"/>
              </a:rPr>
              <a:t>Step 3 : Implementing the List Operations (</a:t>
            </a:r>
            <a:r>
              <a:rPr lang="en-US" sz="2800" b="0" dirty="0">
                <a:latin typeface="Courier New" pitchFamily="49" charset="0"/>
                <a:cs typeface="Courier New" pitchFamily="49" charset="0"/>
              </a:rPr>
              <a:t>List.cpp</a:t>
            </a:r>
            <a:r>
              <a:rPr lang="en-US" sz="2800" b="0" dirty="0">
                <a:latin typeface="Arial" pitchFamily="34" charset="0"/>
                <a:cs typeface="Arial" pitchFamily="34" charset="0"/>
              </a:rPr>
              <a:t>)</a:t>
            </a:r>
            <a:endParaRPr lang="en-US" altLang="zh-CN" sz="2800" b="0" i="1" dirty="0">
              <a:ea typeface="宋体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305800" cy="5029200"/>
          </a:xfrm>
          <a:noFill/>
          <a:ln>
            <a:noFill/>
          </a:ln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The purpose of this step is to 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implement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 the operations of List ADT using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array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or </a:t>
            </a:r>
            <a:r>
              <a:rPr lang="en-US" sz="2400" b="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pointers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(linked Implementation).</a:t>
            </a: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  </a:t>
            </a: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240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Array-based implementation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000" b="0" i="1" dirty="0">
                <a:latin typeface="Arial" pitchFamily="34" charset="0"/>
                <a:cs typeface="Arial" pitchFamily="34" charset="0"/>
              </a:rPr>
              <a:t>direct access (using index) 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-&gt;</a:t>
            </a:r>
            <a:r>
              <a:rPr lang="en-US" sz="2000" b="0" i="1" dirty="0">
                <a:latin typeface="Arial" pitchFamily="34" charset="0"/>
                <a:cs typeface="Arial" pitchFamily="34" charset="0"/>
              </a:rPr>
              <a:t> very fast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000" b="0" i="1" dirty="0">
                <a:latin typeface="Arial" pitchFamily="34" charset="0"/>
                <a:cs typeface="Arial" pitchFamily="34" charset="0"/>
              </a:rPr>
              <a:t>size of list is fixed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000" b="0" i="1" dirty="0">
                <a:latin typeface="Arial" pitchFamily="34" charset="0"/>
                <a:cs typeface="Arial" pitchFamily="34" charset="0"/>
              </a:rPr>
              <a:t>difficult to add/delete items (need to shift items)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000" b="0" i="1" dirty="0">
                <a:latin typeface="Arial" pitchFamily="34" charset="0"/>
                <a:cs typeface="Arial" pitchFamily="34" charset="0"/>
              </a:rPr>
              <a:t>may waste storage  (array not fully utilized)</a:t>
            </a: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100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2400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Linked- implementation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000" b="0" i="1" dirty="0">
                <a:latin typeface="Arial" pitchFamily="34" charset="0"/>
                <a:cs typeface="Arial" pitchFamily="34" charset="0"/>
              </a:rPr>
              <a:t>sequential access 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-&gt; slow</a:t>
            </a:r>
            <a:endParaRPr lang="en-US" sz="2000" b="0" i="1" dirty="0">
              <a:latin typeface="Arial" pitchFamily="34" charset="0"/>
              <a:cs typeface="Arial" pitchFamily="34" charset="0"/>
            </a:endParaRP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000" b="0" i="1" dirty="0">
                <a:latin typeface="Arial" pitchFamily="34" charset="0"/>
                <a:cs typeface="Arial" pitchFamily="34" charset="0"/>
              </a:rPr>
              <a:t>size of list is not fixed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000" b="0" i="1" dirty="0">
                <a:latin typeface="Arial" pitchFamily="34" charset="0"/>
                <a:cs typeface="Arial" pitchFamily="34" charset="0"/>
              </a:rPr>
              <a:t>easy to add/delete items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2000" b="0" i="1" dirty="0">
                <a:latin typeface="Arial" pitchFamily="34" charset="0"/>
                <a:cs typeface="Arial" pitchFamily="34" charset="0"/>
              </a:rPr>
              <a:t>does not waste storage</a:t>
            </a:r>
          </a:p>
          <a:p>
            <a:pPr marL="269875" indent="-269875" eaLnBrk="1" hangingPunct="1">
              <a:lnSpc>
                <a:spcPct val="90000"/>
              </a:lnSpc>
              <a:buClrTx/>
              <a:buSzPct val="100000"/>
              <a:buNone/>
            </a:pPr>
            <a:r>
              <a:rPr lang="en-US" sz="2000" b="0" i="1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endParaRPr lang="en-US" sz="2400" b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r>
              <a:rPr lang="en-US" sz="10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</a:t>
            </a:r>
          </a:p>
          <a:p>
            <a:pPr eaLnBrk="1" hangingPunct="1">
              <a:lnSpc>
                <a:spcPct val="90000"/>
              </a:lnSpc>
              <a:buClr>
                <a:srgbClr val="0000FF"/>
              </a:buClr>
              <a:buSzPct val="100000"/>
              <a:buNone/>
            </a:pPr>
            <a:endParaRPr lang="en-US" sz="2400" b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60363" indent="-360363">
              <a:buClr>
                <a:srgbClr val="0000FF"/>
              </a:buClr>
              <a:buSzPct val="100000"/>
              <a:buNone/>
              <a:defRPr/>
            </a:pPr>
            <a:endParaRPr lang="en-US" sz="2400" b="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None/>
              <a:defRPr/>
            </a:pPr>
            <a:endParaRPr lang="en-US" altLang="zh-CN" sz="2400" b="0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7157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宋体" charset="-122"/>
              </a:rPr>
              <a:t>Array-based Implementation of List ADT</a:t>
            </a:r>
            <a:endParaRPr lang="en-US" altLang="zh-CN" b="0" i="1" dirty="0">
              <a:ea typeface="宋体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3048000"/>
            <a:ext cx="8382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None/>
              <a:tabLst/>
              <a:defRPr/>
            </a:pPr>
            <a:r>
              <a:rPr kumimoji="1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</a:t>
            </a:r>
            <a:r>
              <a:rPr kumimoji="1" lang="en-US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Note</a:t>
            </a:r>
          </a:p>
          <a:p>
            <a:pPr marL="269875" marR="0" lvl="0" indent="-26987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tabLst/>
              <a:defRPr/>
            </a:pPr>
            <a:r>
              <a:rPr kumimoji="1" lang="en-US" i="1" kern="0" dirty="0">
                <a:latin typeface="Arial" pitchFamily="34" charset="0"/>
                <a:cs typeface="Arial" pitchFamily="34" charset="0"/>
              </a:rPr>
              <a:t>list position starts from </a:t>
            </a:r>
            <a:r>
              <a:rPr kumimoji="1" lang="en-US" i="1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</a:p>
          <a:p>
            <a:pPr marL="269875" marR="0" lvl="0" indent="-26987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tabLst/>
              <a:defRPr/>
            </a:pPr>
            <a:r>
              <a:rPr kumimoji="1" lang="en-US" i="1" kern="0" dirty="0">
                <a:latin typeface="Arial" pitchFamily="34" charset="0"/>
                <a:cs typeface="Arial" pitchFamily="34" charset="0"/>
              </a:rPr>
              <a:t>adding an item is slow (need to shift items)</a:t>
            </a:r>
          </a:p>
          <a:p>
            <a:pPr marL="269875" lvl="0" indent="-269875" algn="l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  <a:defRPr/>
            </a:pPr>
            <a:r>
              <a:rPr kumimoji="1" lang="en-US" i="1" kern="0" dirty="0">
                <a:latin typeface="Arial" pitchFamily="34" charset="0"/>
                <a:cs typeface="Arial" pitchFamily="34" charset="0"/>
              </a:rPr>
              <a:t>deleting an item is slow (need to shift items)</a:t>
            </a:r>
          </a:p>
          <a:p>
            <a:pPr marL="269875" indent="-269875" algn="l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  <a:defRPr/>
            </a:pPr>
            <a:r>
              <a:rPr kumimoji="1" lang="en-US" i="1" kern="0" dirty="0">
                <a:latin typeface="Arial" pitchFamily="34" charset="0"/>
                <a:cs typeface="Arial" pitchFamily="34" charset="0"/>
              </a:rPr>
              <a:t>retrieving an item is very fast (using index)</a:t>
            </a:r>
          </a:p>
          <a:p>
            <a:pPr marL="269875" lvl="0" indent="-269875" algn="l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  <a:defRPr/>
            </a:pPr>
            <a:r>
              <a:rPr kumimoji="1" lang="en-US" i="1" kern="0" dirty="0">
                <a:latin typeface="Arial" pitchFamily="34" charset="0"/>
                <a:cs typeface="Arial" pitchFamily="34" charset="0"/>
              </a:rPr>
              <a:t>number of items can be stored is limited</a:t>
            </a:r>
          </a:p>
          <a:p>
            <a:pPr marL="269875" lvl="0" indent="-269875" algn="l" eaLnBrk="1" hangingPunct="1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  <a:defRPr/>
            </a:pPr>
            <a:r>
              <a:rPr kumimoji="1" lang="en-US" i="1" kern="0" dirty="0">
                <a:latin typeface="Arial" pitchFamily="34" charset="0"/>
                <a:cs typeface="Arial" pitchFamily="34" charset="0"/>
              </a:rPr>
              <a:t>may waste storage (array may not be fully utilized)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None/>
              <a:tabLst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None/>
              <a:tabLst/>
              <a:defRPr/>
            </a:pPr>
            <a:endParaRPr kumimoji="1" lang="en-US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None/>
              <a:tabLst/>
              <a:defRPr/>
            </a:pPr>
            <a:endParaRPr kumimoji="1" lang="en-US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1" lang="en-US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kumimoji="1" lang="en-SG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Wingdings"/>
              </a:rPr>
              <a:t> </a:t>
            </a:r>
            <a:endParaRPr kumimoji="1" lang="en-US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60363" marR="0" lvl="0" indent="-3603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9144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List positions</a:t>
            </a:r>
            <a:endParaRPr lang="en-SG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24384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00B0F0"/>
                </a:solidFill>
              </a:rPr>
              <a:t>Array indexes</a:t>
            </a:r>
            <a:endParaRPr lang="en-SG" sz="1600" dirty="0">
              <a:solidFill>
                <a:srgbClr val="00B0F0"/>
              </a:solidFill>
            </a:endParaRP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81534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81000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宋体" charset="-122"/>
              </a:rPr>
              <a:t>Array-based Implementation of List ADT</a:t>
            </a:r>
            <a:endParaRPr lang="en-US" altLang="zh-CN" b="0" i="1" dirty="0">
              <a:ea typeface="宋体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6002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List positions</a:t>
            </a:r>
            <a:endParaRPr lang="en-SG" sz="1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9144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Adding a new item to the list (e.g. to position 5)</a:t>
            </a:r>
            <a:endParaRPr lang="en-SG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rot="16200000" flipH="1">
            <a:off x="3505200" y="1828800"/>
            <a:ext cx="457200" cy="1524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85800" y="55626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 need to make room for the new item by shifting items </a:t>
            </a:r>
            <a:endParaRPr lang="en-SG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505200"/>
            <a:ext cx="71628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2133600"/>
            <a:ext cx="71723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 bwMode="auto">
          <a:xfrm rot="16200000" flipH="1">
            <a:off x="3733800" y="3276600"/>
            <a:ext cx="990600" cy="3810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16200000" flipH="1">
            <a:off x="4267200" y="3276600"/>
            <a:ext cx="990600" cy="3810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16200000" flipH="1">
            <a:off x="5562600" y="3276600"/>
            <a:ext cx="990600" cy="3810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Curved Connector 24"/>
          <p:cNvCxnSpPr/>
          <p:nvPr/>
        </p:nvCxnSpPr>
        <p:spPr bwMode="auto">
          <a:xfrm rot="5400000" flipH="1" flipV="1">
            <a:off x="3238500" y="4305300"/>
            <a:ext cx="685800" cy="609600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2514600" y="49530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new item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31242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00B0F0"/>
                </a:solidFill>
              </a:rPr>
              <a:t>Array indexes</a:t>
            </a:r>
            <a:endParaRPr lang="en-SG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183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宋体" charset="-122"/>
              </a:rPr>
              <a:t>Array-based Implementation of List ADT</a:t>
            </a:r>
            <a:endParaRPr lang="en-US" altLang="zh-CN" b="0" i="1" dirty="0">
              <a:ea typeface="宋体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6002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List positions</a:t>
            </a:r>
            <a:endParaRPr lang="en-SG" sz="1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9144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Removing an item from the list (e.g. in position 4)</a:t>
            </a:r>
            <a:endParaRPr lang="en-SG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rot="16200000" flipH="1">
            <a:off x="2895600" y="1828800"/>
            <a:ext cx="457200" cy="1524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85800" y="53340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 need to shift items (at the back) forward</a:t>
            </a:r>
            <a:endParaRPr lang="en-SG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133600"/>
            <a:ext cx="71723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3962400"/>
            <a:ext cx="71723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Arrow Connector 17"/>
          <p:cNvCxnSpPr/>
          <p:nvPr/>
        </p:nvCxnSpPr>
        <p:spPr bwMode="auto">
          <a:xfrm rot="5400000">
            <a:off x="3238500" y="3314700"/>
            <a:ext cx="609600" cy="5334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5400000">
            <a:off x="3924300" y="3314700"/>
            <a:ext cx="609600" cy="5334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5400000">
            <a:off x="5143500" y="3314700"/>
            <a:ext cx="609600" cy="5334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57200" y="31242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00B0F0"/>
                </a:solidFill>
              </a:rPr>
              <a:t>Array indexes</a:t>
            </a:r>
            <a:endParaRPr lang="en-SG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6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References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534400" cy="49530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SzTx/>
              <a:buNone/>
              <a:defRPr/>
            </a:pPr>
            <a:r>
              <a:rPr lang="en-US" altLang="zh-CN" sz="2800" b="0" dirty="0">
                <a:latin typeface="Arial" charset="0"/>
                <a:ea typeface="宋体" charset="-122"/>
              </a:rPr>
              <a:t>1.	Data Abstraction and Problem Solving with C++ 5</a:t>
            </a:r>
            <a:r>
              <a:rPr lang="en-US" altLang="zh-CN" sz="2800" b="0" baseline="30000" dirty="0">
                <a:latin typeface="Arial" charset="0"/>
                <a:ea typeface="宋体" charset="-122"/>
              </a:rPr>
              <a:t>th</a:t>
            </a:r>
            <a:r>
              <a:rPr lang="en-US" altLang="zh-CN" sz="2800" b="0" dirty="0">
                <a:latin typeface="Arial" charset="0"/>
                <a:ea typeface="宋体" charset="-122"/>
              </a:rPr>
              <a:t> Edition </a:t>
            </a:r>
          </a:p>
          <a:p>
            <a:pPr marL="514350" indent="-514350">
              <a:lnSpc>
                <a:spcPct val="90000"/>
              </a:lnSpc>
              <a:buSzTx/>
              <a:buNone/>
              <a:defRPr/>
            </a:pPr>
            <a:r>
              <a:rPr lang="en-US" altLang="zh-CN" sz="2800" b="0" dirty="0">
                <a:latin typeface="Arial" charset="0"/>
                <a:ea typeface="宋体" charset="-122"/>
              </a:rPr>
              <a:t>	</a:t>
            </a:r>
            <a:r>
              <a:rPr lang="en-SG" sz="2800" dirty="0">
                <a:sym typeface="Wingdings"/>
              </a:rPr>
              <a:t> </a:t>
            </a:r>
            <a:r>
              <a:rPr lang="en-SG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 </a:t>
            </a:r>
            <a:r>
              <a:rPr lang="en-US" sz="2800" b="0" dirty="0">
                <a:solidFill>
                  <a:srgbClr val="0000FF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Wingdings"/>
              </a:rPr>
              <a:t>c</a:t>
            </a:r>
            <a:r>
              <a:rPr lang="en-US" altLang="zh-CN" sz="2800" b="0" dirty="0">
                <a:solidFill>
                  <a:srgbClr val="0000FF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hapter 3</a:t>
            </a:r>
          </a:p>
          <a:p>
            <a:pPr marL="514350" indent="-514350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endParaRPr lang="en-US" altLang="zh-CN" sz="2800" b="0" dirty="0"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514350" indent="-514350"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800" b="0" dirty="0">
                <a:latin typeface="Arial" pitchFamily="34" charset="0"/>
                <a:ea typeface="宋体" charset="-122"/>
                <a:cs typeface="Arial" pitchFamily="34" charset="0"/>
              </a:rPr>
              <a:t>2.	Sample Programs (on MEL)</a:t>
            </a:r>
          </a:p>
          <a:p>
            <a:pPr marL="457200" indent="-457200">
              <a:lnSpc>
                <a:spcPct val="90000"/>
              </a:lnSpc>
              <a:buSzTx/>
              <a:buNone/>
              <a:defRPr/>
            </a:pPr>
            <a:r>
              <a:rPr lang="en-SG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	 </a:t>
            </a:r>
            <a:r>
              <a:rPr lang="en-SG" sz="2800" dirty="0">
                <a:latin typeface="Arial" pitchFamily="34" charset="0"/>
                <a:cs typeface="Arial" pitchFamily="34" charset="0"/>
                <a:sym typeface="Wingdings"/>
              </a:rPr>
              <a:t>  </a:t>
            </a:r>
            <a:r>
              <a:rPr lang="en-US" sz="2800" b="0" dirty="0" err="1">
                <a:solidFill>
                  <a:srgbClr val="0000FF"/>
                </a:solidFill>
                <a:latin typeface="Courier New" pitchFamily="49" charset="0"/>
                <a:ea typeface="宋体" charset="-122"/>
                <a:cs typeface="Courier New" pitchFamily="49" charset="0"/>
                <a:sym typeface="Wingdings"/>
              </a:rPr>
              <a:t>List.h</a:t>
            </a:r>
            <a:endParaRPr lang="en-US" altLang="zh-CN" sz="2800" b="0" dirty="0">
              <a:solidFill>
                <a:srgbClr val="0000FF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800" b="0" dirty="0">
                <a:solidFill>
                  <a:srgbClr val="0000FF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 	 List.cpp</a:t>
            </a:r>
          </a:p>
          <a:p>
            <a:pPr>
              <a:lnSpc>
                <a:spcPct val="90000"/>
              </a:lnSpc>
              <a:buSzTx/>
              <a:buFont typeface="Wingdings" pitchFamily="2" charset="2"/>
              <a:buNone/>
              <a:defRPr/>
            </a:pPr>
            <a:r>
              <a:rPr lang="en-US" altLang="zh-CN" sz="2800" b="0" dirty="0">
                <a:solidFill>
                  <a:srgbClr val="0000FF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		 ListDemo.cpp</a:t>
            </a:r>
          </a:p>
        </p:txBody>
      </p:sp>
    </p:spTree>
    <p:extLst>
      <p:ext uri="{BB962C8B-B14F-4D97-AF65-F5344CB8AC3E}">
        <p14:creationId xmlns:p14="http://schemas.microsoft.com/office/powerpoint/2010/main" val="2955590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List.cpp (Implementation of List ADT)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3400" y="990600"/>
            <a:ext cx="7924800" cy="51552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800">
                <a:solidFill>
                  <a:srgbClr val="00B050"/>
                </a:solidFill>
                <a:latin typeface="Consolas" panose="020B0609020204030204" pitchFamily="49" charset="0"/>
              </a:rPr>
              <a:t>// List.cpp - Implementation of List ADT using Array</a:t>
            </a:r>
          </a:p>
          <a:p>
            <a:r>
              <a:rPr lang="en-SG" sz="1800">
                <a:latin typeface="Consolas" panose="020B0609020204030204" pitchFamily="49" charset="0"/>
              </a:rPr>
              <a:t>#include "stdafx.h"</a:t>
            </a:r>
          </a:p>
          <a:p>
            <a:pPr>
              <a:spcAft>
                <a:spcPts val="600"/>
              </a:spcAft>
            </a:pPr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#include "List.h"  </a:t>
            </a:r>
            <a:r>
              <a:rPr lang="en-SG" sz="1800">
                <a:solidFill>
                  <a:srgbClr val="00B050"/>
                </a:solidFill>
                <a:latin typeface="Consolas" panose="020B0609020204030204" pitchFamily="49" charset="0"/>
              </a:rPr>
              <a:t>// header file for List ADT</a:t>
            </a:r>
            <a:endParaRPr lang="en-SG" sz="1800">
              <a:latin typeface="Consolas" panose="020B0609020204030204" pitchFamily="49" charset="0"/>
            </a:endParaRPr>
          </a:p>
          <a:p>
            <a:r>
              <a:rPr lang="en-SG" sz="1800">
                <a:solidFill>
                  <a:srgbClr val="00B050"/>
                </a:solidFill>
                <a:latin typeface="Consolas" panose="020B0609020204030204" pitchFamily="49" charset="0"/>
              </a:rPr>
              <a:t>// constructor</a:t>
            </a:r>
          </a:p>
          <a:p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List::List() </a:t>
            </a: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{ size = 0; }  </a:t>
            </a:r>
          </a:p>
          <a:p>
            <a:endParaRPr lang="en-SG" sz="1800">
              <a:latin typeface="Consolas" panose="020B0609020204030204" pitchFamily="49" charset="0"/>
            </a:endParaRPr>
          </a:p>
          <a:p>
            <a:r>
              <a:rPr lang="en-SG" sz="1800">
                <a:solidFill>
                  <a:srgbClr val="00B050"/>
                </a:solidFill>
                <a:latin typeface="Consolas" panose="020B0609020204030204" pitchFamily="49" charset="0"/>
              </a:rPr>
              <a:t>// add an item to the back of the list (append)</a:t>
            </a:r>
          </a:p>
          <a:p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bool List::add(ItemType item)</a:t>
            </a: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 bool success = size &lt; MAX_SIZE;</a:t>
            </a: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 if (success)</a:t>
            </a: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 {  </a:t>
            </a: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     items[size] = item;  </a:t>
            </a:r>
            <a:r>
              <a:rPr lang="en-SG" sz="1800">
                <a:solidFill>
                  <a:srgbClr val="00B050"/>
                </a:solidFill>
                <a:latin typeface="Consolas" panose="020B0609020204030204" pitchFamily="49" charset="0"/>
              </a:rPr>
              <a:t>// add to the end of the list</a:t>
            </a: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     size++;              </a:t>
            </a:r>
            <a:r>
              <a:rPr lang="en-SG" sz="1800">
                <a:solidFill>
                  <a:srgbClr val="00B050"/>
                </a:solidFill>
                <a:latin typeface="Consolas" panose="020B0609020204030204" pitchFamily="49" charset="0"/>
              </a:rPr>
              <a:t>// increase the size by 1</a:t>
            </a: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 }  </a:t>
            </a: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 return success;</a:t>
            </a:r>
          </a:p>
          <a:p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} </a:t>
            </a:r>
          </a:p>
          <a:p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6911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List.cpp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09600" y="914400"/>
            <a:ext cx="7924800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// add an item at a specified position in the list (insert)</a:t>
            </a:r>
          </a:p>
          <a:p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bool List::add(int index, ItemType item)</a:t>
            </a:r>
          </a:p>
          <a:p>
            <a:r>
              <a:rPr lang="en-SG" sz="1800">
                <a:solidFill>
                  <a:srgbClr val="0000FF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en-SG" sz="1800">
                <a:solidFill>
                  <a:srgbClr val="0000FF"/>
                </a:solidFill>
                <a:latin typeface="Calibri" panose="020F0502020204030204" pitchFamily="34" charset="0"/>
              </a:rPr>
              <a:t>     bool success = (index &gt;= 1) &amp;&amp; (index &lt;= size + 1) &amp;&amp; (size &lt; MAX_SIZE);</a:t>
            </a:r>
          </a:p>
          <a:p>
            <a:r>
              <a:rPr lang="en-SG" sz="1800">
                <a:solidFill>
                  <a:srgbClr val="0000FF"/>
                </a:solidFill>
                <a:latin typeface="Calibri" panose="020F0502020204030204" pitchFamily="34" charset="0"/>
              </a:rPr>
              <a:t>     if (success)</a:t>
            </a:r>
          </a:p>
          <a:p>
            <a:r>
              <a:rPr lang="en-SG" sz="1800">
                <a:solidFill>
                  <a:srgbClr val="0000FF"/>
                </a:solidFill>
                <a:latin typeface="Calibri" panose="020F0502020204030204" pitchFamily="34" charset="0"/>
              </a:rPr>
              <a:t>     {    </a:t>
            </a:r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// make room for the item by shifting all items at</a:t>
            </a:r>
          </a:p>
          <a:p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          // positions &gt;= index toward the end of the</a:t>
            </a:r>
          </a:p>
          <a:p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          // List (no shift if index == size + 1)</a:t>
            </a:r>
          </a:p>
          <a:p>
            <a:r>
              <a:rPr lang="en-SG" sz="1800">
                <a:solidFill>
                  <a:srgbClr val="0066FF"/>
                </a:solidFill>
                <a:latin typeface="Calibri" panose="020F0502020204030204" pitchFamily="34" charset="0"/>
              </a:rPr>
              <a:t>          </a:t>
            </a:r>
            <a:r>
              <a:rPr lang="en-SG" sz="1800">
                <a:solidFill>
                  <a:srgbClr val="0000FF"/>
                </a:solidFill>
                <a:latin typeface="Calibri" panose="020F0502020204030204" pitchFamily="34" charset="0"/>
              </a:rPr>
              <a:t>for (int pos = size; pos &gt;= index; pos--)</a:t>
            </a:r>
          </a:p>
          <a:p>
            <a:r>
              <a:rPr lang="en-SG" sz="1800">
                <a:solidFill>
                  <a:srgbClr val="0000FF"/>
                </a:solidFill>
                <a:latin typeface="Calibri" panose="020F0502020204030204" pitchFamily="34" charset="0"/>
              </a:rPr>
              <a:t>               items[pos] = items[pos-1];</a:t>
            </a:r>
          </a:p>
          <a:p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          // insert new item</a:t>
            </a:r>
          </a:p>
          <a:p>
            <a:r>
              <a:rPr lang="en-SG" sz="1800">
                <a:solidFill>
                  <a:srgbClr val="0066FF"/>
                </a:solidFill>
                <a:latin typeface="Calibri" panose="020F0502020204030204" pitchFamily="34" charset="0"/>
              </a:rPr>
              <a:t>          </a:t>
            </a:r>
            <a:r>
              <a:rPr lang="en-SG" sz="1800">
                <a:solidFill>
                  <a:srgbClr val="0000FF"/>
                </a:solidFill>
                <a:latin typeface="Calibri" panose="020F0502020204030204" pitchFamily="34" charset="0"/>
              </a:rPr>
              <a:t>items[index-1] = item;</a:t>
            </a:r>
          </a:p>
          <a:p>
            <a:r>
              <a:rPr lang="en-SG" sz="1800">
                <a:solidFill>
                  <a:srgbClr val="0000FF"/>
                </a:solidFill>
                <a:latin typeface="Calibri" panose="020F0502020204030204" pitchFamily="34" charset="0"/>
              </a:rPr>
              <a:t>          size++;  </a:t>
            </a:r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// increase the size of the list by one</a:t>
            </a:r>
          </a:p>
          <a:p>
            <a:r>
              <a:rPr lang="en-SG" sz="1800">
                <a:solidFill>
                  <a:srgbClr val="0000FF"/>
                </a:solidFill>
                <a:latin typeface="Calibri" panose="020F0502020204030204" pitchFamily="34" charset="0"/>
              </a:rPr>
              <a:t>     }  </a:t>
            </a:r>
          </a:p>
          <a:p>
            <a:r>
              <a:rPr lang="en-SG" sz="1800">
                <a:solidFill>
                  <a:srgbClr val="0000FF"/>
                </a:solidFill>
                <a:latin typeface="Calibri" panose="020F0502020204030204" pitchFamily="34" charset="0"/>
              </a:rPr>
              <a:t>     return success;</a:t>
            </a:r>
          </a:p>
          <a:p>
            <a:r>
              <a:rPr lang="en-SG" sz="1800">
                <a:solidFill>
                  <a:srgbClr val="0000FF"/>
                </a:solidFill>
                <a:latin typeface="Calibri" panose="020F0502020204030204" pitchFamily="34" charset="0"/>
              </a:rPr>
              <a:t>} </a:t>
            </a:r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973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List.cpp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09600" y="914400"/>
            <a:ext cx="792480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// remove an item at a specified position in the list</a:t>
            </a:r>
          </a:p>
          <a:p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void List::remove(int index)</a:t>
            </a:r>
          </a:p>
          <a:p>
            <a:r>
              <a:rPr lang="en-SG" sz="1800">
                <a:solidFill>
                  <a:srgbClr val="0000FF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en-SG" sz="1800">
                <a:solidFill>
                  <a:srgbClr val="0000FF"/>
                </a:solidFill>
                <a:latin typeface="Calibri" panose="020F0502020204030204" pitchFamily="34" charset="0"/>
              </a:rPr>
              <a:t>    bool success = (index &gt;= 1) &amp;&amp; (index &lt;= size);</a:t>
            </a:r>
          </a:p>
          <a:p>
            <a:r>
              <a:rPr lang="en-SG" sz="1800">
                <a:solidFill>
                  <a:srgbClr val="0000FF"/>
                </a:solidFill>
                <a:latin typeface="Calibri" panose="020F0502020204030204" pitchFamily="34" charset="0"/>
              </a:rPr>
              <a:t>    if (success)</a:t>
            </a:r>
          </a:p>
          <a:p>
            <a:r>
              <a:rPr lang="en-SG" sz="1800">
                <a:solidFill>
                  <a:srgbClr val="0000FF"/>
                </a:solidFill>
                <a:latin typeface="Calibri" panose="020F0502020204030204" pitchFamily="34" charset="0"/>
              </a:rPr>
              <a:t>    {   </a:t>
            </a:r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// delete item by shifting all items at positions &gt;</a:t>
            </a:r>
          </a:p>
          <a:p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        // index toward the beginning of the list</a:t>
            </a:r>
          </a:p>
          <a:p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        // (no shift if index == size)</a:t>
            </a:r>
          </a:p>
          <a:p>
            <a:r>
              <a:rPr lang="en-SG" sz="1800">
                <a:solidFill>
                  <a:srgbClr val="0000FF"/>
                </a:solidFill>
                <a:latin typeface="Calibri" panose="020F0502020204030204" pitchFamily="34" charset="0"/>
              </a:rPr>
              <a:t>        for (int fromPosition = index + 1; fromPosition &lt;= size; fromPosition++)</a:t>
            </a:r>
          </a:p>
          <a:p>
            <a:r>
              <a:rPr lang="en-SG" sz="1800">
                <a:solidFill>
                  <a:srgbClr val="0000FF"/>
                </a:solidFill>
                <a:latin typeface="Calibri" panose="020F0502020204030204" pitchFamily="34" charset="0"/>
              </a:rPr>
              <a:t>             items[fromPosition - 2] = items[fromPosition - 1];</a:t>
            </a:r>
          </a:p>
          <a:p>
            <a:r>
              <a:rPr lang="en-SG" sz="1800">
                <a:solidFill>
                  <a:srgbClr val="0000FF"/>
                </a:solidFill>
                <a:latin typeface="Calibri" panose="020F0502020204030204" pitchFamily="34" charset="0"/>
              </a:rPr>
              <a:t>        size--;  </a:t>
            </a:r>
            <a:r>
              <a:rPr lang="en-SG" sz="1800">
                <a:solidFill>
                  <a:srgbClr val="00B050"/>
                </a:solidFill>
                <a:latin typeface="Calibri" panose="020F0502020204030204" pitchFamily="34" charset="0"/>
              </a:rPr>
              <a:t>// decrease the size by 1</a:t>
            </a:r>
          </a:p>
          <a:p>
            <a:r>
              <a:rPr lang="en-SG" sz="1800">
                <a:solidFill>
                  <a:srgbClr val="0000FF"/>
                </a:solidFill>
                <a:latin typeface="Calibri" panose="020F0502020204030204" pitchFamily="34" charset="0"/>
              </a:rPr>
              <a:t>    }  </a:t>
            </a:r>
          </a:p>
          <a:p>
            <a:r>
              <a:rPr lang="en-SG" sz="1800">
                <a:solidFill>
                  <a:srgbClr val="0000FF"/>
                </a:solidFill>
                <a:latin typeface="Calibri" panose="020F0502020204030204" pitchFamily="34" charset="0"/>
              </a:rPr>
              <a:t>} </a:t>
            </a:r>
          </a:p>
          <a:p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716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List.cpp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7924800" cy="45858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2000">
                <a:solidFill>
                  <a:srgbClr val="00B050"/>
                </a:solidFill>
                <a:latin typeface="Calibri" panose="020F0502020204030204" pitchFamily="34" charset="0"/>
              </a:rPr>
              <a:t>// get an item at a specified position of the list (retrieve)</a:t>
            </a:r>
          </a:p>
          <a:p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ItemType List::get(int index)</a:t>
            </a:r>
          </a:p>
          <a:p>
            <a:pPr>
              <a:spcAft>
                <a:spcPts val="0"/>
              </a:spcAf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bool success = (index &gt;= 1) &amp;&amp; (index &lt;= size);</a:t>
            </a:r>
          </a:p>
          <a:p>
            <a:pPr>
              <a:spcAft>
                <a:spcPts val="0"/>
              </a:spcAf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if (success)</a:t>
            </a:r>
          </a:p>
          <a:p>
            <a:pPr>
              <a:spcAft>
                <a:spcPts val="0"/>
              </a:spcAf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   return items[index - 1];</a:t>
            </a:r>
          </a:p>
          <a:p>
            <a:pPr>
              <a:spcAft>
                <a:spcPts val="0"/>
              </a:spcAf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else</a:t>
            </a:r>
          </a:p>
          <a:p>
            <a:pPr>
              <a:spcAft>
                <a:spcPts val="0"/>
              </a:spcAf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      return -1;   </a:t>
            </a:r>
            <a:r>
              <a:rPr lang="en-SG" sz="1800">
                <a:solidFill>
                  <a:srgbClr val="00B050"/>
                </a:solidFill>
                <a:latin typeface="Consolas" panose="020B0609020204030204" pitchFamily="49" charset="0"/>
              </a:rPr>
              <a:t>// invalid index</a:t>
            </a:r>
          </a:p>
          <a:p>
            <a:pPr>
              <a:spcAft>
                <a:spcPts val="0"/>
              </a:spcAft>
            </a:pP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} </a:t>
            </a:r>
            <a:endParaRPr lang="en-SG" sz="180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SG" sz="1800">
              <a:solidFill>
                <a:srgbClr val="00B050"/>
              </a:solidFill>
              <a:latin typeface="Calibri" panose="020F0502020204030204" pitchFamily="34" charset="0"/>
            </a:endParaRPr>
          </a:p>
          <a:p>
            <a:r>
              <a:rPr lang="en-SG" sz="2000">
                <a:solidFill>
                  <a:srgbClr val="00B050"/>
                </a:solidFill>
                <a:latin typeface="Calibri" panose="020F0502020204030204" pitchFamily="34" charset="0"/>
              </a:rPr>
              <a:t>// check if the list is empty</a:t>
            </a:r>
          </a:p>
          <a:p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bool List::isEmpty() </a:t>
            </a: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{ return size == 0; }  </a:t>
            </a:r>
          </a:p>
          <a:p>
            <a:endParaRPr lang="en-SG" sz="180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SG" sz="2000">
                <a:solidFill>
                  <a:srgbClr val="00B050"/>
                </a:solidFill>
                <a:latin typeface="Calibri" panose="020F0502020204030204" pitchFamily="34" charset="0"/>
              </a:rPr>
              <a:t>// check the size of the list</a:t>
            </a:r>
          </a:p>
          <a:p>
            <a:r>
              <a:rPr lang="en-SG" sz="1800" b="1">
                <a:solidFill>
                  <a:srgbClr val="0000FF"/>
                </a:solidFill>
                <a:latin typeface="Consolas" panose="020B0609020204030204" pitchFamily="49" charset="0"/>
              </a:rPr>
              <a:t>int List::getLength() </a:t>
            </a:r>
            <a:r>
              <a:rPr lang="en-SG" sz="1800">
                <a:solidFill>
                  <a:srgbClr val="0000FF"/>
                </a:solidFill>
                <a:latin typeface="Consolas" panose="020B0609020204030204" pitchFamily="49" charset="0"/>
              </a:rPr>
              <a:t>{ return size; } </a:t>
            </a:r>
          </a:p>
          <a:p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4621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宋体" charset="-122"/>
              </a:rPr>
              <a:t>Sample program using List ADT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371600"/>
            <a:ext cx="2133600" cy="1569660"/>
          </a:xfrm>
          <a:prstGeom prst="rect">
            <a:avLst/>
          </a:prstGeom>
          <a:solidFill>
            <a:srgbClr val="99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/>
              <a:t>   Program</a:t>
            </a:r>
            <a:endParaRPr lang="en-US" dirty="0"/>
          </a:p>
          <a:p>
            <a:r>
              <a:rPr lang="en-US">
                <a:solidFill>
                  <a:srgbClr val="0070C0"/>
                </a:solidFill>
              </a:rPr>
              <a:t> (</a:t>
            </a:r>
            <a:r>
              <a:rPr lang="en-US" dirty="0">
                <a:solidFill>
                  <a:srgbClr val="0070C0"/>
                </a:solidFill>
              </a:rPr>
              <a:t>demo.cpp)</a:t>
            </a:r>
          </a:p>
          <a:p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11" name="Left-Right Arrow 10"/>
          <p:cNvSpPr/>
          <p:nvPr/>
        </p:nvSpPr>
        <p:spPr bwMode="auto">
          <a:xfrm>
            <a:off x="2743200" y="1828800"/>
            <a:ext cx="1447800" cy="457200"/>
          </a:xfrm>
          <a:prstGeom prst="left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9400" y="1828800"/>
            <a:ext cx="2209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Specification</a:t>
            </a:r>
          </a:p>
          <a:p>
            <a:r>
              <a:rPr lang="en-US" sz="20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List.h</a:t>
            </a:r>
            <a:r>
              <a:rPr lang="en-US" sz="20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SG" sz="20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5334000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 algn="l"/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 Only need to know the specification (interface) to use the ADT (don’t need to know how the ADT is implemented)</a:t>
            </a:r>
            <a:endParaRPr lang="en-SG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3400" y="1447800"/>
            <a:ext cx="2209800" cy="156966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dirty="0"/>
              <a:t>Interface</a:t>
            </a:r>
          </a:p>
          <a:p>
            <a:endParaRPr lang="en-SG"/>
          </a:p>
          <a:p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4343400" y="3048000"/>
            <a:ext cx="2209800" cy="21236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4343400" y="8382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ADT</a:t>
            </a:r>
            <a:endParaRPr lang="en-SG" b="1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05600" y="3429000"/>
            <a:ext cx="2209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Implementation</a:t>
            </a:r>
          </a:p>
          <a:p>
            <a:r>
              <a:rPr lang="en-US" sz="20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(List.cpp)</a:t>
            </a:r>
            <a:endParaRPr lang="en-SG" sz="20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231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List.cpp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077200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SG" sz="1400" dirty="0">
                <a:solidFill>
                  <a:srgbClr val="00B050"/>
                </a:solidFill>
                <a:latin typeface="Calibri" panose="020F0502020204030204" pitchFamily="34" charset="0"/>
              </a:rPr>
              <a:t>// DSA_Week02.cpp : Defines the entry point for the console application.</a:t>
            </a:r>
          </a:p>
          <a:p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#include "</a:t>
            </a:r>
            <a:r>
              <a:rPr lang="en-SG" sz="1400" dirty="0" err="1">
                <a:solidFill>
                  <a:srgbClr val="0000FF"/>
                </a:solidFill>
                <a:latin typeface="Calibri" panose="020F0502020204030204" pitchFamily="34" charset="0"/>
              </a:rPr>
              <a:t>stdafx.h</a:t>
            </a:r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"</a:t>
            </a:r>
          </a:p>
          <a:p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#include &lt;</a:t>
            </a:r>
            <a:r>
              <a:rPr lang="en-SG" sz="1400" dirty="0" err="1">
                <a:solidFill>
                  <a:srgbClr val="0000FF"/>
                </a:solidFill>
                <a:latin typeface="Calibri" panose="020F0502020204030204" pitchFamily="34" charset="0"/>
              </a:rPr>
              <a:t>iostream</a:t>
            </a:r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&gt;</a:t>
            </a:r>
          </a:p>
          <a:p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using namespace </a:t>
            </a:r>
            <a:r>
              <a:rPr lang="en-SG" sz="1400" dirty="0" err="1">
                <a:solidFill>
                  <a:srgbClr val="0000FF"/>
                </a:solidFill>
                <a:latin typeface="Calibri" panose="020F0502020204030204" pitchFamily="34" charset="0"/>
              </a:rPr>
              <a:t>std</a:t>
            </a:r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SG" sz="1400" b="1" dirty="0">
                <a:solidFill>
                  <a:srgbClr val="FF0000"/>
                </a:solidFill>
                <a:latin typeface="Calibri" panose="020F0502020204030204" pitchFamily="34" charset="0"/>
              </a:rPr>
              <a:t>#include "</a:t>
            </a:r>
            <a:r>
              <a:rPr lang="en-SG" sz="14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List.h</a:t>
            </a:r>
            <a:r>
              <a:rPr lang="en-SG" sz="1400" b="1" dirty="0">
                <a:solidFill>
                  <a:srgbClr val="FF0000"/>
                </a:solidFill>
                <a:latin typeface="Calibri" panose="020F0502020204030204" pitchFamily="34" charset="0"/>
              </a:rPr>
              <a:t>"              </a:t>
            </a:r>
            <a:r>
              <a:rPr lang="en-SG" sz="1400" dirty="0">
                <a:solidFill>
                  <a:srgbClr val="00B050"/>
                </a:solidFill>
                <a:latin typeface="Calibri" panose="020F0502020204030204" pitchFamily="34" charset="0"/>
              </a:rPr>
              <a:t>// ADT List specifications</a:t>
            </a:r>
          </a:p>
          <a:p>
            <a:r>
              <a:rPr lang="en-SG" sz="1400" dirty="0" err="1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 main()</a:t>
            </a:r>
          </a:p>
          <a:p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     List list1, list2;</a:t>
            </a:r>
          </a:p>
          <a:p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     </a:t>
            </a:r>
            <a:r>
              <a:rPr lang="en-SG" sz="1400" dirty="0" err="1">
                <a:solidFill>
                  <a:srgbClr val="0000FF"/>
                </a:solidFill>
                <a:latin typeface="Calibri" panose="020F0502020204030204" pitchFamily="34" charset="0"/>
              </a:rPr>
              <a:t>ItemType</a:t>
            </a:r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 data;</a:t>
            </a:r>
          </a:p>
          <a:p>
            <a:endParaRPr lang="en-SG" sz="14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     list1.add(10);</a:t>
            </a:r>
          </a:p>
          <a:p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     list1.add(50);</a:t>
            </a:r>
          </a:p>
          <a:p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     list1.add(2, 30);</a:t>
            </a:r>
          </a:p>
          <a:p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     list1.add(2, 20);</a:t>
            </a:r>
          </a:p>
          <a:p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     list1.remove(1);</a:t>
            </a:r>
          </a:p>
          <a:p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     list1.replace(1, 15);  // need to write replace function</a:t>
            </a:r>
          </a:p>
          <a:p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     for (</a:t>
            </a:r>
            <a:r>
              <a:rPr lang="en-SG" sz="1400" dirty="0" err="1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en-SG" sz="1400" dirty="0" err="1">
                <a:solidFill>
                  <a:srgbClr val="0000FF"/>
                </a:solidFill>
                <a:latin typeface="Calibri" panose="020F0502020204030204" pitchFamily="34" charset="0"/>
              </a:rPr>
              <a:t>i</a:t>
            </a:r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 = 1; </a:t>
            </a:r>
            <a:r>
              <a:rPr lang="en-SG" sz="1400" dirty="0" err="1">
                <a:solidFill>
                  <a:srgbClr val="0000FF"/>
                </a:solidFill>
                <a:latin typeface="Calibri" panose="020F0502020204030204" pitchFamily="34" charset="0"/>
              </a:rPr>
              <a:t>i</a:t>
            </a:r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 &lt;= list1.getLength(); </a:t>
            </a:r>
            <a:r>
              <a:rPr lang="en-SG" sz="1400" dirty="0" err="1">
                <a:solidFill>
                  <a:srgbClr val="0000FF"/>
                </a:solidFill>
                <a:latin typeface="Calibri" panose="020F0502020204030204" pitchFamily="34" charset="0"/>
              </a:rPr>
              <a:t>i</a:t>
            </a:r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++)</a:t>
            </a:r>
          </a:p>
          <a:p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     {</a:t>
            </a:r>
          </a:p>
          <a:p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          data = list1.get(</a:t>
            </a:r>
            <a:r>
              <a:rPr lang="en-SG" sz="1400" dirty="0" err="1">
                <a:solidFill>
                  <a:srgbClr val="0000FF"/>
                </a:solidFill>
                <a:latin typeface="Calibri" panose="020F0502020204030204" pitchFamily="34" charset="0"/>
              </a:rPr>
              <a:t>i</a:t>
            </a:r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          </a:t>
            </a:r>
            <a:r>
              <a:rPr lang="en-SG" sz="1400" dirty="0" err="1">
                <a:solidFill>
                  <a:srgbClr val="0000FF"/>
                </a:solidFill>
                <a:latin typeface="Calibri" panose="020F0502020204030204" pitchFamily="34" charset="0"/>
              </a:rPr>
              <a:t>cout</a:t>
            </a:r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 &lt;&lt; data &lt;&lt; </a:t>
            </a:r>
            <a:r>
              <a:rPr lang="en-SG" sz="1400" dirty="0" err="1">
                <a:solidFill>
                  <a:srgbClr val="0000FF"/>
                </a:solidFill>
                <a:latin typeface="Calibri" panose="020F0502020204030204" pitchFamily="34" charset="0"/>
              </a:rPr>
              <a:t>endl</a:t>
            </a:r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     }</a:t>
            </a:r>
          </a:p>
          <a:p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     </a:t>
            </a:r>
            <a:r>
              <a:rPr lang="en-SG" sz="1400" dirty="0" err="1">
                <a:solidFill>
                  <a:srgbClr val="0000FF"/>
                </a:solidFill>
                <a:latin typeface="Calibri" panose="020F0502020204030204" pitchFamily="34" charset="0"/>
              </a:rPr>
              <a:t>cout</a:t>
            </a:r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 &lt;&lt; "===== Using display function =====\n";</a:t>
            </a:r>
          </a:p>
          <a:p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     list1.display();  // need to write display function</a:t>
            </a:r>
          </a:p>
          <a:p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     system("PAUSE");</a:t>
            </a:r>
          </a:p>
          <a:p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     return 0;</a:t>
            </a:r>
          </a:p>
          <a:p>
            <a:r>
              <a:rPr lang="en-SG" sz="1400" dirty="0">
                <a:solidFill>
                  <a:srgbClr val="0000FF"/>
                </a:solidFill>
                <a:latin typeface="Calibri" panose="020F0502020204030204" pitchFamily="34" charset="0"/>
              </a:rPr>
              <a:t>}</a:t>
            </a:r>
            <a:endParaRPr lang="en-US" sz="1400" dirty="0">
              <a:solidFill>
                <a:srgbClr val="0000FF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048000" y="2362200"/>
            <a:ext cx="5257800" cy="461665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Arial" charset="0"/>
              </a:rPr>
              <a:t>Question: What is the expected output?</a:t>
            </a:r>
          </a:p>
        </p:txBody>
      </p:sp>
    </p:spTree>
    <p:extLst>
      <p:ext uri="{BB962C8B-B14F-4D97-AF65-F5344CB8AC3E}">
        <p14:creationId xmlns:p14="http://schemas.microsoft.com/office/powerpoint/2010/main" val="3442883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4953000"/>
          </a:xfrm>
        </p:spPr>
        <p:txBody>
          <a:bodyPr/>
          <a:lstStyle/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Data Abstraction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Data Structures &amp; Algorithms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Abstract Data Types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Implementing ADTs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List ADT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Implementing the List ADT</a:t>
            </a:r>
          </a:p>
        </p:txBody>
      </p:sp>
    </p:spTree>
    <p:extLst>
      <p:ext uri="{BB962C8B-B14F-4D97-AF65-F5344CB8AC3E}">
        <p14:creationId xmlns:p14="http://schemas.microsoft.com/office/powerpoint/2010/main" val="21027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1. Data Abstraction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820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Data abstraction </a:t>
            </a:r>
            <a:r>
              <a:rPr lang="en-SG" sz="2400" b="0" dirty="0">
                <a:latin typeface="Arial" pitchFamily="34" charset="0"/>
                <a:cs typeface="Arial" pitchFamily="34" charset="0"/>
              </a:rPr>
              <a:t>is the process of separating the properties of data from its (non-essential) implementation details.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  </a:t>
            </a:r>
            <a:endParaRPr lang="en-SG" sz="1000" b="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SG" sz="2400" b="0" dirty="0">
                <a:latin typeface="Arial" pitchFamily="34" charset="0"/>
                <a:cs typeface="Arial" pitchFamily="34" charset="0"/>
              </a:rPr>
              <a:t>The properties are those that are visible to the client code that uses the data while the implementation details are kept entirely private (hidden)</a:t>
            </a: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360363" indent="-360363">
              <a:lnSpc>
                <a:spcPct val="90000"/>
              </a:lnSpc>
              <a:buNone/>
            </a:pPr>
            <a:r>
              <a:rPr lang="en-US" altLang="zh-CN" sz="10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 </a:t>
            </a:r>
          </a:p>
          <a:p>
            <a:pPr marL="360363" indent="-360363">
              <a:lnSpc>
                <a:spcPct val="90000"/>
              </a:lnSpc>
              <a:buNone/>
            </a:pPr>
            <a:r>
              <a:rPr lang="en-US" altLang="zh-CN" sz="2400" b="0" u="sng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Benefits</a:t>
            </a:r>
          </a:p>
          <a:p>
            <a:pPr marL="360363" indent="-360363"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sym typeface="Wingdings"/>
              </a:rPr>
              <a:t> </a:t>
            </a:r>
            <a:r>
              <a:rPr lang="en-US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Reduces the complexity of large programs</a:t>
            </a:r>
          </a:p>
          <a:p>
            <a:pPr marL="360363" indent="-360363">
              <a:lnSpc>
                <a:spcPct val="90000"/>
              </a:lnSpc>
              <a:buNone/>
            </a:pPr>
            <a:r>
              <a:rPr lang="en-US" sz="2400" b="0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-  don’t have to bother with the implementation details </a:t>
            </a:r>
            <a:endParaRPr lang="en-US" altLang="zh-CN" sz="2400" b="0" i="1" dirty="0">
              <a:solidFill>
                <a:srgbClr val="0000FF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000" b="0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</a:rPr>
              <a:t>   </a:t>
            </a:r>
          </a:p>
          <a:p>
            <a:pPr>
              <a:lnSpc>
                <a:spcPct val="90000"/>
              </a:lnSpc>
              <a:buNone/>
            </a:pPr>
            <a:r>
              <a:rPr lang="en-SG" sz="2400" dirty="0">
                <a:solidFill>
                  <a:srgbClr val="0000FF"/>
                </a:solidFill>
                <a:sym typeface="Wingdings"/>
              </a:rPr>
              <a:t> </a:t>
            </a:r>
            <a:r>
              <a:rPr lang="en-SG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/>
              </a:rPr>
              <a:t>Supports modular program development</a:t>
            </a:r>
          </a:p>
          <a:p>
            <a:pPr>
              <a:lnSpc>
                <a:spcPct val="90000"/>
              </a:lnSpc>
              <a:buNone/>
            </a:pPr>
            <a:r>
              <a:rPr lang="en-SG" altLang="zh-CN" sz="2400" b="0" i="1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  <a:sym typeface="Wingdings"/>
              </a:rPr>
              <a:t>	-  </a:t>
            </a:r>
            <a:r>
              <a:rPr lang="en-US" altLang="zh-CN" sz="2400" b="0" i="1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  <a:sym typeface="Wingdings"/>
              </a:rPr>
              <a:t>easy to read, write and modify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b="0" i="1" dirty="0">
                <a:solidFill>
                  <a:srgbClr val="0000FF"/>
                </a:solidFill>
                <a:latin typeface="Arial" pitchFamily="34" charset="0"/>
                <a:ea typeface="宋体" charset="-122"/>
                <a:cs typeface="Arial" pitchFamily="34" charset="0"/>
                <a:sym typeface="Wingdings"/>
              </a:rPr>
              <a:t>	-  less error-prone</a:t>
            </a:r>
            <a:endParaRPr lang="en-US" altLang="zh-CN" sz="2400" b="0" i="1" dirty="0">
              <a:solidFill>
                <a:srgbClr val="0000FF"/>
              </a:solidFill>
              <a:latin typeface="Arial" charset="0"/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SG" sz="24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4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FF"/>
                </a:solidFill>
                <a:latin typeface="Segoe UI" panose="020B0502040204020203" pitchFamily="34" charset="0"/>
                <a:ea typeface="宋体" charset="-122"/>
                <a:cs typeface="Segoe UI" panose="020B0502040204020203" pitchFamily="34" charset="0"/>
              </a:rPr>
              <a:t>1. Data Abstraction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371600"/>
            <a:ext cx="2133600" cy="1569660"/>
          </a:xfrm>
          <a:prstGeom prst="rect">
            <a:avLst/>
          </a:prstGeom>
          <a:solidFill>
            <a:srgbClr val="99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/>
              <a:t>   Program</a:t>
            </a:r>
            <a:endParaRPr lang="en-US" dirty="0"/>
          </a:p>
          <a:p>
            <a:r>
              <a:rPr lang="en-US">
                <a:solidFill>
                  <a:srgbClr val="0070C0"/>
                </a:solidFill>
              </a:rPr>
              <a:t> (</a:t>
            </a:r>
            <a:r>
              <a:rPr lang="en-US" dirty="0">
                <a:solidFill>
                  <a:srgbClr val="0070C0"/>
                </a:solidFill>
              </a:rPr>
              <a:t>demo.cpp)</a:t>
            </a:r>
          </a:p>
          <a:p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11" name="Left-Right Arrow 10"/>
          <p:cNvSpPr/>
          <p:nvPr/>
        </p:nvSpPr>
        <p:spPr bwMode="auto">
          <a:xfrm>
            <a:off x="2743200" y="1828800"/>
            <a:ext cx="1447800" cy="457200"/>
          </a:xfrm>
          <a:prstGeom prst="left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9400" y="1828800"/>
            <a:ext cx="220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Specification</a:t>
            </a:r>
          </a:p>
          <a:p>
            <a:endParaRPr lang="en-US" sz="2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5257800"/>
            <a:ext cx="868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 algn="l"/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 Can use the data without knowing how it is implemented</a:t>
            </a:r>
          </a:p>
          <a:p>
            <a:pPr marL="269875" indent="-269875" algn="l"/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 Changes in the implementation will not affect other programs</a:t>
            </a:r>
            <a:endParaRPr lang="en-SG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3400" y="1447800"/>
            <a:ext cx="2209800" cy="156966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/>
              <a:t>Interface</a:t>
            </a:r>
          </a:p>
          <a:p>
            <a:pPr algn="ctr"/>
            <a:endParaRPr lang="en-US" dirty="0"/>
          </a:p>
          <a:p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4343400" y="3048000"/>
            <a:ext cx="2209800" cy="21236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4343400" y="8382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Data</a:t>
            </a:r>
            <a:endParaRPr lang="en-SG" b="1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29400" y="3474127"/>
            <a:ext cx="243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Implementation</a:t>
            </a:r>
          </a:p>
          <a:p>
            <a:endParaRPr lang="en-SG" sz="20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83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FF"/>
                </a:solidFill>
                <a:ea typeface="宋体" charset="-122"/>
              </a:rPr>
              <a:t>1. Data Abstraction - Examples</a:t>
            </a:r>
            <a:endParaRPr lang="en-US" altLang="zh-CN" sz="3200" b="0" i="1" dirty="0">
              <a:ea typeface="宋体" charset="-122"/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334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Arial" charset="0"/>
                <a:ea typeface="宋体" charset="-122"/>
              </a:rPr>
              <a:t>String</a:t>
            </a:r>
            <a:r>
              <a:rPr lang="en-US" altLang="zh-CN" sz="2400" b="0" dirty="0">
                <a:latin typeface="Arial" charset="0"/>
                <a:ea typeface="宋体" charset="-122"/>
              </a:rPr>
              <a:t> 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altLang="zh-CN" sz="2400" b="0" i="1" dirty="0">
                <a:latin typeface="Arial" charset="0"/>
                <a:ea typeface="宋体" charset="-122"/>
              </a:rPr>
              <a:t>Do you know how to use String?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altLang="zh-CN" sz="2400" b="0" i="1" dirty="0">
                <a:latin typeface="Arial" charset="0"/>
                <a:ea typeface="宋体" charset="-122"/>
              </a:rPr>
              <a:t>Do you need to know how it is implemented?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b="0" dirty="0">
                <a:latin typeface="Arial" charset="0"/>
                <a:ea typeface="宋体" charset="-122"/>
              </a:rPr>
              <a:t> 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>
                <a:solidFill>
                  <a:srgbClr val="0000FF"/>
                </a:solidFill>
                <a:latin typeface="Arial" charset="0"/>
                <a:ea typeface="宋体" charset="-122"/>
              </a:rPr>
              <a:t>List</a:t>
            </a:r>
            <a:r>
              <a:rPr lang="en-US" altLang="zh-CN" sz="2400" b="0">
                <a:latin typeface="Arial" charset="0"/>
                <a:ea typeface="宋体" charset="-122"/>
              </a:rPr>
              <a:t> </a:t>
            </a:r>
            <a:endParaRPr lang="en-US" altLang="zh-CN" sz="2400" b="0" dirty="0"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buSzPct val="100000"/>
            </a:pPr>
            <a:r>
              <a:rPr lang="en-US" altLang="zh-CN" sz="2400" b="0" i="1" dirty="0">
                <a:latin typeface="Arial" charset="0"/>
                <a:ea typeface="宋体" charset="-122"/>
              </a:rPr>
              <a:t>Do you know how to </a:t>
            </a:r>
            <a:r>
              <a:rPr lang="en-US" altLang="zh-CN" sz="2400" b="0" i="1">
                <a:latin typeface="Arial" charset="0"/>
                <a:ea typeface="宋体" charset="-122"/>
              </a:rPr>
              <a:t>use List</a:t>
            </a:r>
            <a:r>
              <a:rPr lang="en-US" altLang="zh-CN" sz="2400" b="0" i="1" dirty="0">
                <a:latin typeface="Arial" charset="0"/>
                <a:ea typeface="宋体" charset="-122"/>
              </a:rPr>
              <a:t>?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altLang="zh-CN" sz="2400" b="0" i="1" dirty="0">
                <a:latin typeface="Arial" charset="0"/>
                <a:ea typeface="宋体" charset="-122"/>
              </a:rPr>
              <a:t>Do you need to know how it is implemented?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b="0" dirty="0">
                <a:latin typeface="Arial" charset="0"/>
                <a:ea typeface="宋体" charset="-122"/>
              </a:rPr>
              <a:t> 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Arial" charset="0"/>
                <a:ea typeface="宋体" charset="-122"/>
              </a:rPr>
              <a:t>Others</a:t>
            </a:r>
            <a:r>
              <a:rPr lang="en-US" altLang="zh-CN" sz="2400" b="0" dirty="0">
                <a:latin typeface="Arial" charset="0"/>
                <a:ea typeface="宋体" charset="-122"/>
              </a:rPr>
              <a:t>  (real-life)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altLang="zh-CN" sz="2400" b="0" i="1" dirty="0">
                <a:latin typeface="Arial" charset="0"/>
                <a:ea typeface="宋体" charset="-122"/>
              </a:rPr>
              <a:t>Do you know how a phone works?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altLang="zh-CN" sz="2400" b="0" i="1" dirty="0">
                <a:latin typeface="Arial" charset="0"/>
                <a:ea typeface="宋体" charset="-122"/>
              </a:rPr>
              <a:t>Do you know how TV works?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altLang="zh-CN" sz="2400" b="0" i="1" dirty="0">
                <a:latin typeface="Arial" charset="0"/>
                <a:ea typeface="宋体" charset="-122"/>
              </a:rPr>
              <a:t>Do you know how ATM works?</a:t>
            </a:r>
          </a:p>
          <a:p>
            <a:pPr>
              <a:lnSpc>
                <a:spcPct val="90000"/>
              </a:lnSpc>
              <a:buSzPct val="100000"/>
              <a:buNone/>
            </a:pPr>
            <a:r>
              <a:rPr lang="en-US" altLang="zh-CN" sz="2400" b="0" i="1" dirty="0">
                <a:solidFill>
                  <a:srgbClr val="FF0000"/>
                </a:solidFill>
                <a:latin typeface="Arial" charset="0"/>
                <a:ea typeface="宋体" charset="-122"/>
              </a:rPr>
              <a:t>But we are using them everyday...</a:t>
            </a:r>
          </a:p>
        </p:txBody>
      </p:sp>
    </p:spTree>
    <p:extLst>
      <p:ext uri="{BB962C8B-B14F-4D97-AF65-F5344CB8AC3E}">
        <p14:creationId xmlns:p14="http://schemas.microsoft.com/office/powerpoint/2010/main" val="354435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2.  Data Structures &amp; Algorithms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534400" cy="5334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000" b="0" dirty="0">
              <a:latin typeface="Arial" charset="0"/>
              <a:ea typeface="宋体" charset="-122"/>
            </a:endParaRPr>
          </a:p>
          <a:p>
            <a:pPr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altLang="zh-CN" sz="2800" u="sng" dirty="0">
                <a:solidFill>
                  <a:srgbClr val="0000FF"/>
                </a:solidFill>
                <a:latin typeface="Arial" charset="0"/>
                <a:ea typeface="宋体" charset="-122"/>
              </a:rPr>
              <a:t>Data Structures</a:t>
            </a:r>
          </a:p>
          <a:p>
            <a:pPr marL="360363" indent="-360363">
              <a:lnSpc>
                <a:spcPct val="90000"/>
              </a:lnSpc>
              <a:buSzTx/>
            </a:pPr>
            <a:r>
              <a:rPr lang="en-US" altLang="zh-CN" sz="2400" b="0" dirty="0">
                <a:latin typeface="Arial" charset="0"/>
                <a:ea typeface="宋体" charset="-122"/>
              </a:rPr>
              <a:t>are schemes or ways in which data is organized  (in the computer memory)</a:t>
            </a:r>
          </a:p>
          <a:p>
            <a:pPr marL="360363" indent="-360363">
              <a:lnSpc>
                <a:spcPct val="90000"/>
              </a:lnSpc>
              <a:buSzTx/>
              <a:buNone/>
            </a:pPr>
            <a:r>
              <a:rPr lang="en-US" altLang="zh-CN" sz="2400" b="0" i="1" dirty="0">
                <a:latin typeface="Arial" charset="0"/>
                <a:ea typeface="宋体" charset="-122"/>
              </a:rPr>
              <a:t>	</a:t>
            </a:r>
            <a:r>
              <a:rPr lang="en-US" altLang="zh-CN" sz="2400" b="0" i="1" dirty="0">
                <a:solidFill>
                  <a:srgbClr val="0070C0"/>
                </a:solidFill>
                <a:latin typeface="Arial" charset="0"/>
                <a:ea typeface="宋体" charset="-122"/>
              </a:rPr>
              <a:t>e.g. array, list, queue, stack, set, tree, graph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rPr lang="en-US" altLang="zh-CN" sz="1000" b="0" i="1" dirty="0">
                <a:latin typeface="Arial" charset="0"/>
                <a:ea typeface="宋体" charset="-122"/>
              </a:rPr>
              <a:t>  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rPr lang="en-US" altLang="zh-CN" sz="2800" u="sng" dirty="0">
                <a:solidFill>
                  <a:srgbClr val="0000FF"/>
                </a:solidFill>
                <a:latin typeface="Arial" charset="0"/>
                <a:ea typeface="宋体" charset="-122"/>
              </a:rPr>
              <a:t>Algorithms</a:t>
            </a:r>
          </a:p>
          <a:p>
            <a:pPr marL="360363" indent="-360363">
              <a:lnSpc>
                <a:spcPct val="90000"/>
              </a:lnSpc>
              <a:buSzTx/>
            </a:pPr>
            <a:r>
              <a:rPr lang="en-US" altLang="zh-CN" sz="2400" b="0" dirty="0">
                <a:latin typeface="Arial" charset="0"/>
                <a:ea typeface="宋体" charset="-122"/>
              </a:rPr>
              <a:t>are operations use to process the data in a data structure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rPr lang="en-US" altLang="zh-CN" sz="2400" b="0" dirty="0">
                <a:latin typeface="Arial" charset="0"/>
                <a:ea typeface="宋体" charset="-122"/>
              </a:rPr>
              <a:t>     </a:t>
            </a:r>
            <a:r>
              <a:rPr lang="en-US" altLang="zh-CN" sz="2400" b="0" i="1" dirty="0">
                <a:solidFill>
                  <a:srgbClr val="0070C0"/>
                </a:solidFill>
                <a:latin typeface="Arial" charset="0"/>
                <a:ea typeface="宋体" charset="-122"/>
              </a:rPr>
              <a:t>e.g. list       : add, insert, delete, get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rPr lang="en-US" altLang="zh-CN" sz="2400" b="0" i="1" dirty="0">
                <a:solidFill>
                  <a:srgbClr val="0070C0"/>
                </a:solidFill>
                <a:latin typeface="Arial" charset="0"/>
                <a:ea typeface="宋体" charset="-122"/>
              </a:rPr>
              <a:t> 	 queue : </a:t>
            </a:r>
            <a:r>
              <a:rPr lang="en-US" altLang="zh-CN" sz="2400" b="0" i="1" dirty="0" err="1">
                <a:solidFill>
                  <a:srgbClr val="0070C0"/>
                </a:solidFill>
                <a:latin typeface="Arial" charset="0"/>
                <a:ea typeface="宋体" charset="-122"/>
              </a:rPr>
              <a:t>enqueue</a:t>
            </a:r>
            <a:r>
              <a:rPr lang="en-US" altLang="zh-CN" sz="2400" b="0" i="1" dirty="0">
                <a:solidFill>
                  <a:srgbClr val="0070C0"/>
                </a:solidFill>
                <a:latin typeface="Arial" charset="0"/>
                <a:ea typeface="宋体" charset="-122"/>
              </a:rPr>
              <a:t>, </a:t>
            </a:r>
            <a:r>
              <a:rPr lang="en-US" altLang="zh-CN" sz="2400" b="0" i="1" dirty="0" err="1">
                <a:solidFill>
                  <a:srgbClr val="0070C0"/>
                </a:solidFill>
                <a:latin typeface="Arial" charset="0"/>
                <a:ea typeface="宋体" charset="-122"/>
              </a:rPr>
              <a:t>dequeue</a:t>
            </a:r>
            <a:r>
              <a:rPr lang="en-US" altLang="zh-CN" sz="2400" b="0" i="1" dirty="0">
                <a:solidFill>
                  <a:srgbClr val="0070C0"/>
                </a:solidFill>
                <a:latin typeface="Arial" charset="0"/>
                <a:ea typeface="宋体" charset="-122"/>
              </a:rPr>
              <a:t>, front </a:t>
            </a:r>
          </a:p>
          <a:p>
            <a:pPr marL="0" indent="0">
              <a:lnSpc>
                <a:spcPct val="90000"/>
              </a:lnSpc>
              <a:buSzTx/>
              <a:buNone/>
            </a:pPr>
            <a:endParaRPr lang="en-US" altLang="zh-CN" sz="2000" b="0" dirty="0">
              <a:latin typeface="Arial" charset="0"/>
              <a:ea typeface="宋体" charset="-122"/>
            </a:endParaRPr>
          </a:p>
          <a:p>
            <a:pPr marL="360363" indent="-360363">
              <a:lnSpc>
                <a:spcPct val="90000"/>
              </a:lnSpc>
              <a:buSzTx/>
              <a:buNone/>
            </a:pPr>
            <a:r>
              <a:rPr lang="en-US" altLang="zh-CN" sz="2800" b="0" i="1" dirty="0">
                <a:latin typeface="Arial" charset="0"/>
                <a:ea typeface="宋体" charset="-122"/>
              </a:rPr>
              <a:t>* 	</a:t>
            </a:r>
            <a:r>
              <a:rPr lang="en-US" altLang="zh-CN" sz="2800" b="0" i="1" dirty="0">
                <a:solidFill>
                  <a:srgbClr val="FF0000"/>
                </a:solidFill>
                <a:latin typeface="Arial" charset="0"/>
                <a:ea typeface="宋体" charset="-122"/>
              </a:rPr>
              <a:t>Data structures </a:t>
            </a:r>
            <a:r>
              <a:rPr lang="en-US" altLang="zh-CN" sz="2800" b="0" i="1" dirty="0">
                <a:latin typeface="Arial" charset="0"/>
                <a:ea typeface="宋体" charset="-122"/>
              </a:rPr>
              <a:t>and </a:t>
            </a:r>
            <a:r>
              <a:rPr lang="en-US" altLang="zh-CN" sz="2800" b="0" i="1" dirty="0">
                <a:solidFill>
                  <a:srgbClr val="FF0000"/>
                </a:solidFill>
                <a:latin typeface="Arial" charset="0"/>
                <a:ea typeface="宋体" charset="-122"/>
              </a:rPr>
              <a:t>algorithms</a:t>
            </a:r>
            <a:r>
              <a:rPr lang="en-US" altLang="zh-CN" sz="2800" b="0" i="1" dirty="0">
                <a:latin typeface="Arial" charset="0"/>
                <a:ea typeface="宋体" charset="-122"/>
              </a:rPr>
              <a:t> are </a:t>
            </a:r>
            <a:r>
              <a:rPr lang="en-US" altLang="zh-CN" sz="2800" b="0" i="1" dirty="0">
                <a:solidFill>
                  <a:srgbClr val="FF0000"/>
                </a:solidFill>
                <a:latin typeface="Arial" charset="0"/>
                <a:ea typeface="宋体" charset="-122"/>
              </a:rPr>
              <a:t>closely linked </a:t>
            </a:r>
          </a:p>
          <a:p>
            <a:pPr marL="360363" indent="-360363">
              <a:lnSpc>
                <a:spcPct val="90000"/>
              </a:lnSpc>
              <a:buSzTx/>
              <a:buNone/>
            </a:pPr>
            <a:r>
              <a:rPr lang="en-SG" sz="2400" dirty="0">
                <a:solidFill>
                  <a:srgbClr val="FF0000"/>
                </a:solidFill>
                <a:sym typeface="Wingdings"/>
              </a:rPr>
              <a:t> </a:t>
            </a:r>
            <a:r>
              <a:rPr lang="en-US" altLang="zh-CN" sz="2400" b="0" i="1" dirty="0">
                <a:solidFill>
                  <a:srgbClr val="FF0000"/>
                </a:solidFill>
                <a:latin typeface="Arial" charset="0"/>
                <a:ea typeface="宋体" charset="-122"/>
              </a:rPr>
              <a:t>the way in which data is organized will determine the type of operations that can operate on them</a:t>
            </a:r>
          </a:p>
        </p:txBody>
      </p:sp>
    </p:spTree>
    <p:extLst>
      <p:ext uri="{BB962C8B-B14F-4D97-AF65-F5344CB8AC3E}">
        <p14:creationId xmlns:p14="http://schemas.microsoft.com/office/powerpoint/2010/main" val="4026432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FF"/>
                </a:solidFill>
                <a:ea typeface="宋体" charset="-122"/>
              </a:rPr>
              <a:t>Choosing a suitable data structure</a:t>
            </a:r>
            <a:endParaRPr lang="en-US" altLang="zh-CN" b="0" dirty="0">
              <a:effectLst/>
              <a:ea typeface="宋体" charset="-122"/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534400" cy="5334000"/>
          </a:xfrm>
        </p:spPr>
        <p:txBody>
          <a:bodyPr/>
          <a:lstStyle/>
          <a:p>
            <a:pPr marL="450850" indent="-450850">
              <a:lnSpc>
                <a:spcPct val="90000"/>
              </a:lnSpc>
              <a:buSzTx/>
              <a:buNone/>
            </a:pPr>
            <a:r>
              <a:rPr lang="en-SG" sz="2800" dirty="0">
                <a:solidFill>
                  <a:srgbClr val="0000FF"/>
                </a:solidFill>
                <a:sym typeface="Wingdings"/>
              </a:rPr>
              <a:t> 	</a:t>
            </a:r>
            <a:r>
              <a:rPr lang="en-US" altLang="zh-CN" sz="28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In the real-world, there are many different types of problems. </a:t>
            </a:r>
          </a:p>
          <a:p>
            <a:pPr marL="0" indent="0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altLang="zh-CN" sz="2000" b="0" i="1" dirty="0">
                <a:latin typeface="Arial" charset="0"/>
                <a:ea typeface="宋体" charset="-122"/>
              </a:rPr>
              <a:t>       e.g. How to find the average monthly sales?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rPr lang="en-US" altLang="zh-CN" sz="2000" b="0" i="1" dirty="0">
                <a:latin typeface="Arial" charset="0"/>
                <a:ea typeface="宋体" charset="-122"/>
              </a:rPr>
              <a:t>              How to print the exam marks in descending order?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rPr lang="en-US" altLang="zh-CN" sz="2000" b="0" i="1" dirty="0">
                <a:latin typeface="Arial" charset="0"/>
                <a:ea typeface="宋体" charset="-122"/>
              </a:rPr>
              <a:t>              How to search for a file in the computer?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rPr lang="en-US" altLang="zh-CN" sz="2000" b="0" i="1" dirty="0">
                <a:latin typeface="Arial" charset="0"/>
                <a:ea typeface="宋体" charset="-122"/>
              </a:rPr>
              <a:t>              How to keep track of history of visited websites?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rPr lang="en-US" altLang="zh-CN" sz="2000" b="0" i="1" dirty="0">
                <a:latin typeface="Arial" charset="0"/>
                <a:ea typeface="宋体" charset="-122"/>
              </a:rPr>
              <a:t>              How to display the organizational chart of a company?          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rPr lang="en-US" altLang="zh-CN" sz="2000" b="0" i="1" dirty="0">
                <a:latin typeface="Arial" charset="0"/>
                <a:ea typeface="宋体" charset="-122"/>
              </a:rPr>
              <a:t>              How to find the shortest route from </a:t>
            </a:r>
            <a:r>
              <a:rPr lang="en-US" altLang="zh-CN" sz="2000" b="0" i="1" dirty="0" err="1">
                <a:latin typeface="Arial" charset="0"/>
                <a:ea typeface="宋体" charset="-122"/>
              </a:rPr>
              <a:t>Ngee</a:t>
            </a:r>
            <a:r>
              <a:rPr lang="en-US" altLang="zh-CN" sz="2000" b="0" i="1" dirty="0">
                <a:latin typeface="Arial" charset="0"/>
                <a:ea typeface="宋体" charset="-122"/>
              </a:rPr>
              <a:t> Ann to  Vivo City?</a:t>
            </a:r>
          </a:p>
          <a:p>
            <a:pPr marL="0" indent="0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altLang="zh-CN" sz="10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    </a:t>
            </a:r>
          </a:p>
          <a:p>
            <a:pPr marL="450850" indent="-450850">
              <a:lnSpc>
                <a:spcPct val="90000"/>
              </a:lnSpc>
              <a:buClr>
                <a:srgbClr val="0000FF"/>
              </a:buClr>
              <a:buSzTx/>
              <a:buFont typeface="Wingdings"/>
              <a:buChar char="F"/>
            </a:pPr>
            <a:r>
              <a:rPr lang="en-US" sz="2800" b="0" dirty="0">
                <a:solidFill>
                  <a:srgbClr val="0000FF"/>
                </a:solidFill>
                <a:latin typeface="Arial" charset="0"/>
                <a:ea typeface="宋体" charset="-122"/>
                <a:sym typeface="Wingdings"/>
              </a:rPr>
              <a:t>N</a:t>
            </a:r>
            <a:r>
              <a:rPr lang="en-US" altLang="zh-CN" sz="28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eed different data structure to store and process data.</a:t>
            </a:r>
          </a:p>
          <a:p>
            <a:pPr marL="450850" indent="-450850">
              <a:lnSpc>
                <a:spcPct val="90000"/>
              </a:lnSpc>
              <a:buClr>
                <a:srgbClr val="0000FF"/>
              </a:buClr>
              <a:buSzTx/>
              <a:buNone/>
            </a:pPr>
            <a:r>
              <a:rPr lang="en-US" altLang="zh-CN" sz="10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     </a:t>
            </a:r>
          </a:p>
          <a:p>
            <a:pPr marL="450850" indent="-450850">
              <a:lnSpc>
                <a:spcPct val="90000"/>
              </a:lnSpc>
              <a:buClr>
                <a:srgbClr val="0000FF"/>
              </a:buClr>
              <a:buSzTx/>
              <a:buFont typeface="Wingdings"/>
              <a:buChar char="F"/>
            </a:pPr>
            <a:r>
              <a:rPr lang="en-US" altLang="zh-CN" sz="2800" b="0" dirty="0">
                <a:solidFill>
                  <a:srgbClr val="0000FF"/>
                </a:solidFill>
                <a:latin typeface="Arial" charset="0"/>
                <a:ea typeface="宋体" charset="-122"/>
              </a:rPr>
              <a:t>Need to choose a suitable data structure for a specific problem.</a:t>
            </a:r>
          </a:p>
        </p:txBody>
      </p:sp>
    </p:spTree>
    <p:extLst>
      <p:ext uri="{BB962C8B-B14F-4D97-AF65-F5344CB8AC3E}">
        <p14:creationId xmlns:p14="http://schemas.microsoft.com/office/powerpoint/2010/main" val="4063163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Factors in deciding on a suitable data structure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534400" cy="5257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What data are to be processed?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What operations are required?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Can data be searched easily (and fast)?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Can data be added easily?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0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  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Can data be deleted easily?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0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  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How many data are there?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0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 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Arial" charset="0"/>
                <a:ea typeface="宋体" charset="-122"/>
              </a:rPr>
              <a:t>Are the number of data fixed?   </a:t>
            </a:r>
          </a:p>
        </p:txBody>
      </p:sp>
    </p:spTree>
    <p:extLst>
      <p:ext uri="{BB962C8B-B14F-4D97-AF65-F5344CB8AC3E}">
        <p14:creationId xmlns:p14="http://schemas.microsoft.com/office/powerpoint/2010/main" val="1314100265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6075</TotalTime>
  <Words>3818</Words>
  <Application>Microsoft Office PowerPoint</Application>
  <PresentationFormat>On-screen Show (4:3)</PresentationFormat>
  <Paragraphs>623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宋体</vt:lpstr>
      <vt:lpstr>Arial</vt:lpstr>
      <vt:lpstr>Arial Narrow</vt:lpstr>
      <vt:lpstr>Calibri</vt:lpstr>
      <vt:lpstr>Consolas</vt:lpstr>
      <vt:lpstr>Courier New</vt:lpstr>
      <vt:lpstr>Segoe UI</vt:lpstr>
      <vt:lpstr>Tahoma</vt:lpstr>
      <vt:lpstr>Verdana</vt:lpstr>
      <vt:lpstr>Wingdings</vt:lpstr>
      <vt:lpstr>Contport</vt:lpstr>
      <vt:lpstr>PowerPoint Presentation</vt:lpstr>
      <vt:lpstr>Topics</vt:lpstr>
      <vt:lpstr>References</vt:lpstr>
      <vt:lpstr>1. Data Abstraction</vt:lpstr>
      <vt:lpstr>1. Data Abstraction</vt:lpstr>
      <vt:lpstr>1. Data Abstraction - Examples</vt:lpstr>
      <vt:lpstr>2.  Data Structures &amp; Algorithms</vt:lpstr>
      <vt:lpstr>Choosing a suitable data structure</vt:lpstr>
      <vt:lpstr>Factors in deciding on a suitable data structure</vt:lpstr>
      <vt:lpstr>Data Structures - Comparisons</vt:lpstr>
      <vt:lpstr>3. Abstract Data Types</vt:lpstr>
      <vt:lpstr>4. Implementing Abstract Data Types</vt:lpstr>
      <vt:lpstr>Implementing Abstract Data Types</vt:lpstr>
      <vt:lpstr>5. List ADT</vt:lpstr>
      <vt:lpstr>List ADT</vt:lpstr>
      <vt:lpstr>6.  Implementing List ADT</vt:lpstr>
      <vt:lpstr>Step 1 : Identify and list the operations for List ADT</vt:lpstr>
      <vt:lpstr>Step 2 : Specify the List ADT (List.h)</vt:lpstr>
      <vt:lpstr>Specifying an ADT operation</vt:lpstr>
      <vt:lpstr>Examples - specifying an ADT operation</vt:lpstr>
      <vt:lpstr>Create a New Project</vt:lpstr>
      <vt:lpstr>Create a New Project</vt:lpstr>
      <vt:lpstr>List.h</vt:lpstr>
      <vt:lpstr>List.h</vt:lpstr>
      <vt:lpstr>List.h</vt:lpstr>
      <vt:lpstr>Step 3 : Implementing the List Operations (List.cpp)</vt:lpstr>
      <vt:lpstr>Array-based Implementation of List ADT</vt:lpstr>
      <vt:lpstr>Array-based Implementation of List ADT</vt:lpstr>
      <vt:lpstr>Array-based Implementation of List ADT</vt:lpstr>
      <vt:lpstr>List.cpp (Implementation of List ADT)</vt:lpstr>
      <vt:lpstr>List.cpp</vt:lpstr>
      <vt:lpstr>List.cpp</vt:lpstr>
      <vt:lpstr>List.cpp</vt:lpstr>
      <vt:lpstr>Sample program using List ADT</vt:lpstr>
      <vt:lpstr>List.cpp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Charles</dc:creator>
  <cp:keywords>DSA</cp:keywords>
  <cp:lastModifiedBy>Kevin Toh Zheng Ying /IT</cp:lastModifiedBy>
  <cp:revision>436</cp:revision>
  <cp:lastPrinted>2000-08-04T01:42:18Z</cp:lastPrinted>
  <dcterms:created xsi:type="dcterms:W3CDTF">1995-05-28T16:29:18Z</dcterms:created>
  <dcterms:modified xsi:type="dcterms:W3CDTF">2018-10-24T07:42:35Z</dcterms:modified>
</cp:coreProperties>
</file>