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376" r:id="rId2"/>
    <p:sldId id="377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78" r:id="rId12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66FF"/>
    <a:srgbClr val="CCFFFF"/>
    <a:srgbClr val="00CC00"/>
    <a:srgbClr val="800000"/>
    <a:srgbClr val="009900"/>
    <a:srgbClr val="CCECFF"/>
    <a:srgbClr val="99CCFF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 autoAdjust="0"/>
    <p:restoredTop sz="81873" autoAdjust="0"/>
  </p:normalViewPr>
  <p:slideViewPr>
    <p:cSldViewPr>
      <p:cViewPr varScale="1">
        <p:scale>
          <a:sx n="68" d="100"/>
          <a:sy n="68" d="100"/>
        </p:scale>
        <p:origin x="124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560" y="648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70909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C9A4F-5CE7-4443-B25D-B5AB2799076E}" type="slidenum">
              <a:rPr lang="zh-CN" altLang="en-GB" smtClean="0"/>
              <a:pPr/>
              <a:t>11</a:t>
            </a:fld>
            <a:endParaRPr lang="en-GB" altLang="zh-CN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24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C9A4F-5CE7-4443-B25D-B5AB2799076E}" type="slidenum">
              <a:rPr lang="zh-CN" altLang="en-GB" smtClean="0"/>
              <a:pPr/>
              <a:t>2</a:t>
            </a:fld>
            <a:endParaRPr lang="en-GB" altLang="zh-CN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24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33244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33244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33244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33244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33244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33244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3324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26527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</a:t>
            </a:r>
            <a:r>
              <a:rPr lang="en-US" sz="1200">
                <a:latin typeface="Arial Narrow" pitchFamily="34" charset="0"/>
              </a:rPr>
              <a:t>in IT, ISF, FI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</a:t>
            </a:r>
            <a:r>
              <a:rPr lang="en-US" sz="1200">
                <a:latin typeface="Arial Narrow" pitchFamily="34" charset="0"/>
              </a:rPr>
              <a:t>Year 2(2018/19), </a:t>
            </a:r>
            <a:r>
              <a:rPr lang="en-US" sz="1200" dirty="0">
                <a:latin typeface="Arial Narrow" pitchFamily="34" charset="0"/>
              </a:rPr>
              <a:t>Semester 4</a:t>
            </a: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343400" y="633095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r>
              <a:rPr lang="en-US" sz="1200" kern="1200" dirty="0">
                <a:solidFill>
                  <a:schemeClr val="tx1"/>
                </a:solidFill>
                <a:effectLst/>
                <a:latin typeface="Arial Narrow" pitchFamily="34" charset="0"/>
                <a:ea typeface="+mn-ea"/>
                <a:cs typeface="+mn-cs"/>
              </a:rPr>
              <a:t>Last Update: 11 </a:t>
            </a:r>
            <a:r>
              <a:rPr lang="en-US" sz="1200" kern="1200">
                <a:solidFill>
                  <a:schemeClr val="tx1"/>
                </a:solidFill>
                <a:effectLst/>
                <a:latin typeface="Arial Narrow" pitchFamily="34" charset="0"/>
                <a:ea typeface="+mn-ea"/>
                <a:cs typeface="+mn-cs"/>
              </a:rPr>
              <a:t>Oct 2018</a:t>
            </a:r>
            <a:endParaRPr lang="en-GB" sz="1200" kern="1200" dirty="0">
              <a:solidFill>
                <a:schemeClr val="tx1"/>
              </a:solidFill>
              <a:effectLst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1600200"/>
            <a:ext cx="5410200" cy="2057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Week 3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667000" y="4632325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Prescribed Module/Elective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</a:t>
            </a:r>
            <a:r>
              <a:rPr kumimoji="1" lang="en-GB">
                <a:latin typeface="Segoe UI" panose="020B0502040204020203" pitchFamily="34" charset="0"/>
                <a:cs typeface="Segoe UI" panose="020B0502040204020203" pitchFamily="34" charset="0"/>
              </a:rPr>
              <a:t>in IT, ISF, FI</a:t>
            </a:r>
            <a:endParaRPr kumimoji="1"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</a:t>
            </a:r>
            <a:r>
              <a:rPr kumimoji="1" lang="en-GB">
                <a:latin typeface="Segoe UI" panose="020B0502040204020203" pitchFamily="34" charset="0"/>
                <a:cs typeface="Segoe UI" panose="020B0502040204020203" pitchFamily="34" charset="0"/>
              </a:rPr>
              <a:t>2 (2018/19), </a:t>
            </a: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Semester 4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Big-O Notation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2. Big-O Notation: Common Functions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43000"/>
            <a:ext cx="8001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nsscreencast.s3.amazonaws.com/072-objective-c-collections/bigonot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59721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82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4572000"/>
          </a:xfrm>
        </p:spPr>
        <p:txBody>
          <a:bodyPr/>
          <a:lstStyle/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Big O Notation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Asymptotic Analysis</a:t>
            </a:r>
          </a:p>
          <a:p>
            <a:pPr marL="631825" lvl="1" indent="-631825">
              <a:buClrTx/>
              <a:buSzTx/>
              <a:buFont typeface="Wingdings" pitchFamily="2" charset="2"/>
              <a:buNone/>
            </a:pPr>
            <a:endParaRPr lang="en-US" b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60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4572000"/>
          </a:xfrm>
        </p:spPr>
        <p:txBody>
          <a:bodyPr/>
          <a:lstStyle/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Introduction to Asymptotic Analysis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Big-O Notation</a:t>
            </a:r>
          </a:p>
          <a:p>
            <a:pPr marL="631825" lvl="1" indent="-631825">
              <a:buClrTx/>
              <a:buSzTx/>
              <a:buFont typeface="Wingdings" pitchFamily="2" charset="2"/>
              <a:buNone/>
            </a:pPr>
            <a:endParaRPr lang="en-US" b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9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1. Introduction to Asymptotic Analysis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In </a:t>
            </a:r>
            <a:r>
              <a:rPr lang="en-US" sz="2400" b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Data Structures and Algorithms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, the </a:t>
            </a:r>
            <a:r>
              <a:rPr lang="en-US" sz="2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efficiency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can be measured in terms of: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Time Complexity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Space Complexity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Sometimes we need to seek a tradeoff between the two.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Complexity: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Rate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at which the storage or time grows as </a:t>
            </a:r>
            <a:r>
              <a:rPr lang="en-US" sz="2400" b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a function of the problem size.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Complexity is dependent on several factors.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Machine used to execute the program, compiler used to construct the program </a:t>
            </a:r>
            <a:r>
              <a:rPr lang="en-US" sz="1800" b="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etc</a:t>
            </a:r>
            <a:endParaRPr lang="en-US" sz="1800" b="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b="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In DSA we are interested in the </a:t>
            </a:r>
            <a:r>
              <a:rPr lang="en-US" sz="2400" b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inherent complexity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of the program</a:t>
            </a: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13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1. Introduction to Asymptotic Analysis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Asymptotic Analysis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As the </a:t>
            </a:r>
            <a:r>
              <a:rPr lang="en-US" sz="2400" b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problem size grows to infinity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, the complexity can be expressed as a </a:t>
            </a:r>
            <a:r>
              <a:rPr lang="en-US" sz="2400" b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simple proportionality to some known function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describes limiting behaviour </a:t>
            </a:r>
          </a:p>
          <a:p>
            <a:pPr>
              <a:lnSpc>
                <a:spcPct val="90000"/>
              </a:lnSpc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Allows for classification based on growth rates.</a:t>
            </a:r>
          </a:p>
          <a:p>
            <a:pPr>
              <a:lnSpc>
                <a:spcPct val="90000"/>
              </a:lnSpc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/>
              <a:t>Definition: 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SG" sz="2400" i="1" dirty="0">
                <a:solidFill>
                  <a:srgbClr val="FF0000"/>
                </a:solidFill>
              </a:rPr>
              <a:t>T(n) = O(f(n))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SG" sz="2400" dirty="0"/>
              <a:t>if and only if there are constants c</a:t>
            </a:r>
            <a:r>
              <a:rPr lang="en-SG" sz="2400" baseline="-25000" dirty="0"/>
              <a:t>0</a:t>
            </a:r>
            <a:r>
              <a:rPr lang="en-SG" sz="2400" dirty="0"/>
              <a:t> and n</a:t>
            </a:r>
            <a:r>
              <a:rPr lang="en-SG" sz="2400" baseline="-25000" dirty="0"/>
              <a:t>0</a:t>
            </a:r>
            <a:r>
              <a:rPr lang="en-SG" sz="2400" dirty="0"/>
              <a:t> such that T(n) &lt;= c</a:t>
            </a:r>
            <a:r>
              <a:rPr lang="en-SG" sz="2400" baseline="-25000" dirty="0"/>
              <a:t>0</a:t>
            </a:r>
            <a:r>
              <a:rPr lang="en-SG" sz="2400" dirty="0"/>
              <a:t> f(n) for all n &gt;= n</a:t>
            </a:r>
            <a:r>
              <a:rPr lang="en-SG" sz="2400" baseline="-25000" dirty="0"/>
              <a:t>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Read as </a:t>
            </a:r>
            <a:r>
              <a:rPr lang="en-SG" sz="18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"T of n is in Big Oh of f of n.“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b="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Big-O is sometimes known as “</a:t>
            </a:r>
            <a:r>
              <a:rPr lang="en-US" sz="2400" b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upper bound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” on the complexity.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3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1. Introduction to Asymptotic Analysis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43000"/>
            <a:ext cx="8001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There are other related notations: </a:t>
            </a:r>
            <a:r>
              <a:rPr lang="en-US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o, </a:t>
            </a:r>
            <a:r>
              <a:rPr lang="el-GR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Ω, ω, </a:t>
            </a:r>
            <a:r>
              <a:rPr lang="en-US" dirty="0">
                <a:latin typeface="Arial" pitchFamily="34" charset="0"/>
                <a:cs typeface="Arial" pitchFamily="34" charset="0"/>
              </a:rPr>
              <a:t>and </a:t>
            </a:r>
            <a:r>
              <a:rPr lang="el-GR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en-US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to describe other types of bounds on the asymptotic growth rate.</a:t>
            </a:r>
            <a:r>
              <a:rPr lang="el-GR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5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2. Big-O Notation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43000"/>
            <a:ext cx="8001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270" y="1133168"/>
            <a:ext cx="8043930" cy="359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b="1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Definition: </a:t>
            </a:r>
          </a:p>
          <a:p>
            <a:pPr lvl="0" algn="ctr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b="1" i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T(n) = O(f(n)) 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b="1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and only if there are constants c</a:t>
            </a:r>
            <a:r>
              <a:rPr kumimoji="1" lang="en-SG" b="1" kern="0" baseline="-25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kumimoji="1" lang="en-SG" b="1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n</a:t>
            </a:r>
            <a:r>
              <a:rPr kumimoji="1" lang="en-SG" b="1" kern="0" baseline="-25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kumimoji="1" lang="en-SG" b="1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such that T(n) &lt;= c</a:t>
            </a:r>
            <a:r>
              <a:rPr kumimoji="1" lang="en-SG" b="1" kern="0" baseline="-25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kumimoji="1" lang="en-SG" b="1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f(n) for all n &gt;= n</a:t>
            </a:r>
            <a:r>
              <a:rPr kumimoji="1" lang="en-SG" b="1" kern="0" baseline="-25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US" b="1" kern="0" baseline="-250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lang="en-US" dirty="0">
                <a:latin typeface="Arial" pitchFamily="34" charset="0"/>
                <a:cs typeface="Arial" pitchFamily="34" charset="0"/>
              </a:rPr>
              <a:t>Eventually,  c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latin typeface="Arial" pitchFamily="34" charset="0"/>
                <a:cs typeface="Arial" pitchFamily="34" charset="0"/>
              </a:rPr>
              <a:t> f(n) will exceed T(n) for some constant c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0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US" b="1" kern="0" baseline="-25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US" sz="18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E.g. We can say n</a:t>
            </a:r>
            <a:r>
              <a:rPr kumimoji="1" lang="en-US" sz="1800" kern="0" baseline="30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kumimoji="1" lang="en-US" sz="18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+ 2n = O(n</a:t>
            </a:r>
            <a:r>
              <a:rPr kumimoji="1" lang="en-US" sz="1800" kern="0" baseline="30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kumimoji="1" lang="en-US" sz="18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), but we usually choose the limiting function f(n) to be as small as possible, i.e. n</a:t>
            </a:r>
            <a:r>
              <a:rPr kumimoji="1" lang="en-US" sz="1800" kern="0" baseline="30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kumimoji="1" lang="en-US" sz="18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+ 2n = O(n</a:t>
            </a:r>
            <a:r>
              <a:rPr kumimoji="1" lang="en-US" sz="1800" kern="0" baseline="30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kumimoji="1" lang="en-US" sz="18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as n</a:t>
            </a:r>
            <a:r>
              <a:rPr kumimoji="1" lang="en-US" sz="1800" kern="0" baseline="30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kumimoji="1" lang="en-US" sz="1800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will dominate the growth as n increases.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SG" kern="0" baseline="-250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0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2. Big-O Notation: Common Functions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43000"/>
            <a:ext cx="8001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270" y="1133168"/>
            <a:ext cx="8043930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b="1" i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T(n) = O(1)  </a:t>
            </a:r>
            <a:r>
              <a:rPr kumimoji="1" lang="en-SG" b="1" kern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constant growth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T(n) does not grow at all as a function of n, i.e.it is a constant. 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E.g. array access is independent of size of the array.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US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b="1" i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T(n) = O(n)  </a:t>
            </a:r>
            <a:r>
              <a:rPr kumimoji="1" lang="en-SG" b="1" kern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linear growth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T(n) grows linearly or proportionally with n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E.g. looping through all elements in a 1-D array</a:t>
            </a:r>
            <a:endParaRPr kumimoji="1" lang="en-SG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US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b="1" i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T(n) = O(</a:t>
            </a:r>
            <a:r>
              <a:rPr kumimoji="1" lang="en-SG" b="1" i="1" kern="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kumimoji="1" lang="en-SG" b="1" i="1" kern="0" baseline="300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kumimoji="1" lang="en-SG" b="1" i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 </a:t>
            </a:r>
            <a:r>
              <a:rPr kumimoji="1" lang="en-SG" b="1" kern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polynomial growth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T(n) grows proportionally to the k-</a:t>
            </a:r>
            <a:r>
              <a:rPr kumimoji="1" lang="en-SG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kumimoji="1" lang="en-SG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power of n.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E.g. selection sort algorithm is O(n</a:t>
            </a:r>
            <a:r>
              <a:rPr kumimoji="1" lang="en-SG" kern="0" baseline="30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kumimoji="1" lang="en-SG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</a:t>
            </a:r>
            <a:endParaRPr kumimoji="1" lang="en-SG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SG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44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2. Big-O Notation: Common Functions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43000"/>
            <a:ext cx="8001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2414" y="838200"/>
            <a:ext cx="8771586" cy="528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b="1" i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T(n) = O(log n)  </a:t>
            </a:r>
            <a:r>
              <a:rPr kumimoji="1" lang="en-SG" b="1" kern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logarithmic growth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T(n) grows proportional to base 2 logarithm of n.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E.g. Binary Search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US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b="1" i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T(n) = O(n log n) </a:t>
            </a:r>
            <a:r>
              <a:rPr kumimoji="1" lang="en-SG" b="1" kern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log linear/ linearithmic growth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T(n) grows linearly or proportionally to n times base 2 logarithm of n.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E.g. Merge Sort</a:t>
            </a:r>
            <a:endParaRPr kumimoji="1" lang="en-SG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US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b="1" i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T(n) = O(2</a:t>
            </a:r>
            <a:r>
              <a:rPr kumimoji="1" lang="en-SG" b="1" i="1" kern="0" baseline="30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kumimoji="1" lang="en-SG" b="1" i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 </a:t>
            </a:r>
            <a:r>
              <a:rPr kumimoji="1" lang="en-SG" b="1" kern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exponential growth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T(n) grows exponentially. 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US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Most feared growth pattern in CS! 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E.g. Brute-force/Exhaustive search, Travelling Salesman problem using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9098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2. Big-O Notation: Common Functions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143000"/>
            <a:ext cx="8001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2414" y="684002"/>
            <a:ext cx="8771586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US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kumimoji="1" lang="en-SG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Arranged In </a:t>
            </a:r>
            <a:r>
              <a:rPr kumimoji="1" lang="en-SG" kern="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increasing order</a:t>
            </a:r>
            <a:r>
              <a:rPr kumimoji="1" lang="en-SG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r>
              <a:rPr lang="pt-BR" dirty="0"/>
              <a:t>O(1), O(log(n)), O(n log(n)), O(n</a:t>
            </a:r>
            <a:r>
              <a:rPr lang="pt-BR" baseline="30000" dirty="0"/>
              <a:t>2</a:t>
            </a:r>
            <a:r>
              <a:rPr lang="pt-BR" dirty="0"/>
              <a:t>), O(n</a:t>
            </a:r>
            <a:r>
              <a:rPr lang="pt-BR" baseline="30000" dirty="0"/>
              <a:t>3</a:t>
            </a:r>
            <a:r>
              <a:rPr lang="pt-BR" dirty="0"/>
              <a:t>), ... , O(2</a:t>
            </a:r>
            <a:r>
              <a:rPr lang="pt-BR" baseline="30000" dirty="0"/>
              <a:t>n</a:t>
            </a:r>
            <a:r>
              <a:rPr lang="pt-BR" dirty="0"/>
              <a:t>). </a:t>
            </a:r>
            <a:endParaRPr kumimoji="1" lang="en-SG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SG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</a:pPr>
            <a:endParaRPr kumimoji="1" lang="en-SG" kern="0" baseline="-25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563764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5719</TotalTime>
  <Words>1002</Words>
  <Application>Microsoft Office PowerPoint</Application>
  <PresentationFormat>On-screen Show (4:3)</PresentationFormat>
  <Paragraphs>131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宋体</vt:lpstr>
      <vt:lpstr>Arial</vt:lpstr>
      <vt:lpstr>Arial Narrow</vt:lpstr>
      <vt:lpstr>Segoe UI</vt:lpstr>
      <vt:lpstr>Tahoma</vt:lpstr>
      <vt:lpstr>Verdana</vt:lpstr>
      <vt:lpstr>Wingdings</vt:lpstr>
      <vt:lpstr>Contport</vt:lpstr>
      <vt:lpstr>PowerPoint Presentation</vt:lpstr>
      <vt:lpstr>Topics</vt:lpstr>
      <vt:lpstr>1. Introduction to Asymptotic Analysis</vt:lpstr>
      <vt:lpstr>1. Introduction to Asymptotic Analysis</vt:lpstr>
      <vt:lpstr>1. Introduction to Asymptotic Analysis</vt:lpstr>
      <vt:lpstr>2. Big-O Notation</vt:lpstr>
      <vt:lpstr>2. Big-O Notation: Common Functions</vt:lpstr>
      <vt:lpstr>2. Big-O Notation: Common Functions</vt:lpstr>
      <vt:lpstr>2. Big-O Notation: Common Functions</vt:lpstr>
      <vt:lpstr>2. Big-O Notation: Common Functions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YUKI TAKE LIM ZHENG YUE</cp:lastModifiedBy>
  <cp:revision>310</cp:revision>
  <cp:lastPrinted>2000-08-04T01:42:18Z</cp:lastPrinted>
  <dcterms:created xsi:type="dcterms:W3CDTF">1995-05-28T16:29:18Z</dcterms:created>
  <dcterms:modified xsi:type="dcterms:W3CDTF">2018-10-16T23:51:05Z</dcterms:modified>
</cp:coreProperties>
</file>