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633" autoAdjust="0"/>
  </p:normalViewPr>
  <p:slideViewPr>
    <p:cSldViewPr>
      <p:cViewPr varScale="1">
        <p:scale>
          <a:sx n="63" d="100"/>
          <a:sy n="63" d="100"/>
        </p:scale>
        <p:origin x="77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32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0063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6949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0722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5085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2856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4554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7437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 *</a:t>
            </a:r>
            <a:r>
              <a:rPr lang="en-US" dirty="0" err="1"/>
              <a:t>newNode</a:t>
            </a:r>
            <a:r>
              <a:rPr lang="en-US" dirty="0"/>
              <a:t>  = new Node;</a:t>
            </a:r>
          </a:p>
          <a:p>
            <a:r>
              <a:rPr lang="en-US" dirty="0" err="1"/>
              <a:t>newNode</a:t>
            </a:r>
            <a:r>
              <a:rPr lang="en-US" dirty="0"/>
              <a:t>-&gt;item = I;</a:t>
            </a:r>
          </a:p>
          <a:p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r>
              <a:rPr lang="en-US" dirty="0"/>
              <a:t>If (size == 0) or if (</a:t>
            </a:r>
            <a:r>
              <a:rPr lang="en-US" dirty="0" err="1"/>
              <a:t>firstNode</a:t>
            </a:r>
            <a:r>
              <a:rPr lang="en-US" dirty="0"/>
              <a:t>-&gt;next == NULL)</a:t>
            </a:r>
          </a:p>
          <a:p>
            <a:r>
              <a:rPr lang="en-US" dirty="0"/>
              <a:t>	</a:t>
            </a:r>
            <a:r>
              <a:rPr lang="en-US" dirty="0" err="1"/>
              <a:t>firstNode</a:t>
            </a:r>
            <a:r>
              <a:rPr lang="en-US" dirty="0"/>
              <a:t>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Node *temp = new Node;</a:t>
            </a:r>
          </a:p>
          <a:p>
            <a:r>
              <a:rPr lang="en-US" dirty="0"/>
              <a:t>	temp = </a:t>
            </a:r>
            <a:r>
              <a:rPr lang="en-US" dirty="0" err="1"/>
              <a:t>firstNode</a:t>
            </a:r>
            <a:r>
              <a:rPr lang="en-US" dirty="0"/>
              <a:t>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temp = temp-&gt;next;</a:t>
            </a:r>
          </a:p>
          <a:p>
            <a:r>
              <a:rPr lang="en-US" dirty="0"/>
              <a:t>		temp-&gt;next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size++;</a:t>
            </a: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640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0576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(index == 1)</a:t>
            </a:r>
          </a:p>
          <a:p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firstNode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firstNode</a:t>
            </a:r>
            <a:r>
              <a:rPr lang="en-US" dirty="0"/>
              <a:t>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Node *temp = </a:t>
            </a:r>
            <a:r>
              <a:rPr lang="en-US" dirty="0" err="1"/>
              <a:t>firstNode</a:t>
            </a:r>
            <a:r>
              <a:rPr lang="en-US" dirty="0"/>
              <a:t>;</a:t>
            </a:r>
          </a:p>
          <a:p>
            <a:r>
              <a:rPr lang="en-US" dirty="0"/>
              <a:t>	for (int I = 1; I &lt; index -1;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temp = temp-&gt;next;</a:t>
            </a:r>
          </a:p>
          <a:p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-&gt;next = temp-&gt;next;</a:t>
            </a:r>
          </a:p>
          <a:p>
            <a:r>
              <a:rPr lang="en-US" dirty="0"/>
              <a:t>	temp-&gt;next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	size++;</a:t>
            </a: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5875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8286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(index == 1)</a:t>
            </a:r>
          </a:p>
          <a:p>
            <a:r>
              <a:rPr lang="en-US" dirty="0"/>
              <a:t>	</a:t>
            </a:r>
            <a:r>
              <a:rPr lang="en-US" dirty="0" err="1"/>
              <a:t>firstNode</a:t>
            </a:r>
            <a:r>
              <a:rPr lang="en-US" dirty="0"/>
              <a:t> = </a:t>
            </a:r>
            <a:r>
              <a:rPr lang="en-US" dirty="0" err="1"/>
              <a:t>firstNode</a:t>
            </a:r>
            <a:r>
              <a:rPr lang="en-US" dirty="0"/>
              <a:t>-&gt;next	OR </a:t>
            </a:r>
            <a:r>
              <a:rPr lang="en-US" dirty="0" err="1"/>
              <a:t>firstNode</a:t>
            </a:r>
            <a:r>
              <a:rPr lang="en-US" dirty="0"/>
              <a:t> = NULL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//Traverse</a:t>
            </a:r>
          </a:p>
          <a:p>
            <a:r>
              <a:rPr lang="en-US" dirty="0"/>
              <a:t>	Node *</a:t>
            </a:r>
            <a:r>
              <a:rPr lang="en-US" dirty="0" err="1"/>
              <a:t>tempNode</a:t>
            </a:r>
            <a:r>
              <a:rPr lang="en-US" dirty="0"/>
              <a:t> = new Node;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index-1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	</a:t>
            </a:r>
            <a:r>
              <a:rPr lang="en-US" dirty="0" err="1"/>
              <a:t>tempNode</a:t>
            </a:r>
            <a:r>
              <a:rPr lang="en-US" dirty="0"/>
              <a:t> = </a:t>
            </a:r>
            <a:r>
              <a:rPr lang="en-US" dirty="0" err="1"/>
              <a:t>tempNode</a:t>
            </a:r>
            <a:r>
              <a:rPr lang="en-US" dirty="0"/>
              <a:t>-&gt;next;</a:t>
            </a:r>
          </a:p>
          <a:p>
            <a:r>
              <a:rPr lang="en-US" dirty="0"/>
              <a:t>	Node *</a:t>
            </a:r>
            <a:r>
              <a:rPr lang="en-US" dirty="0" err="1"/>
              <a:t>deltemp</a:t>
            </a:r>
            <a:r>
              <a:rPr lang="en-US" dirty="0"/>
              <a:t> = temp-&gt;next;</a:t>
            </a:r>
          </a:p>
          <a:p>
            <a:r>
              <a:rPr lang="en-US" dirty="0"/>
              <a:t>	</a:t>
            </a:r>
            <a:r>
              <a:rPr lang="en-US" dirty="0" err="1"/>
              <a:t>tempNode</a:t>
            </a:r>
            <a:r>
              <a:rPr lang="en-US" dirty="0"/>
              <a:t>-&gt;next = </a:t>
            </a:r>
            <a:r>
              <a:rPr lang="en-US" dirty="0" err="1"/>
              <a:t>tempNode</a:t>
            </a:r>
            <a:r>
              <a:rPr lang="en-US" dirty="0"/>
              <a:t>-&gt;next-&gt;next;</a:t>
            </a:r>
          </a:p>
          <a:p>
            <a:r>
              <a:rPr lang="en-US" dirty="0"/>
              <a:t>	delete </a:t>
            </a:r>
            <a:r>
              <a:rPr lang="en-US" dirty="0" err="1"/>
              <a:t>deltemp</a:t>
            </a:r>
            <a:r>
              <a:rPr lang="en-US" dirty="0"/>
              <a:t>;</a:t>
            </a:r>
          </a:p>
          <a:p>
            <a:r>
              <a:rPr lang="en-US" dirty="0"/>
              <a:t>	size--;</a:t>
            </a:r>
          </a:p>
          <a:p>
            <a:endParaRPr lang="en-US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8068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 *temp = </a:t>
            </a:r>
            <a:r>
              <a:rPr lang="en-US" dirty="0" err="1"/>
              <a:t>firstNode</a:t>
            </a:r>
            <a:r>
              <a:rPr lang="en-US" dirty="0"/>
              <a:t>;</a:t>
            </a:r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index;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temp = temp-&gt;next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temp-&gt;item; </a:t>
            </a: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5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Node * </a:t>
            </a:r>
            <a:r>
              <a:rPr lang="en-US" dirty="0" err="1"/>
              <a:t>tempNode</a:t>
            </a:r>
            <a:r>
              <a:rPr lang="en-US" dirty="0"/>
              <a:t> = </a:t>
            </a:r>
            <a:r>
              <a:rPr lang="en-US" dirty="0" err="1"/>
              <a:t>firstNode</a:t>
            </a:r>
            <a:r>
              <a:rPr lang="en-US" dirty="0"/>
              <a:t>;</a:t>
            </a:r>
          </a:p>
          <a:p>
            <a:r>
              <a:rPr lang="en-US" dirty="0"/>
              <a:t>while(temp !=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ItemType value = temp-&gt;item;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value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temp = temp-&gt;next;</a:t>
            </a:r>
          </a:p>
          <a:p>
            <a:r>
              <a:rPr lang="en-US" dirty="0"/>
              <a:t>}</a:t>
            </a: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44928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9055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59193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854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244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22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7025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643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3166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7558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5246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-&gt; Combination of * and .</a:t>
            </a: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815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22 </a:t>
            </a:r>
            <a:r>
              <a:rPr lang="en-US" sz="1200" kern="120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Sep 2018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767940" y="4295898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in IT,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2 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Linking data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838200"/>
          </a:xfrm>
        </p:spPr>
        <p:txBody>
          <a:bodyPr/>
          <a:lstStyle/>
          <a:p>
            <a:pPr marL="90488" indent="-90488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Pointers can be used to link data to form a list , known as </a:t>
            </a:r>
            <a:r>
              <a:rPr lang="en-US" altLang="zh-CN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</a:t>
            </a:r>
            <a:r>
              <a:rPr lang="en-US" altLang="zh-CN" sz="2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as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8956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0487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1000" y="2286000"/>
            <a:ext cx="10668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9906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00600" y="28956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020594" y="31234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781800" y="31242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9812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1828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42672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Need to have a structure known as a </a:t>
            </a:r>
            <a:r>
              <a:rPr kumimoji="1" lang="en-US" altLang="zh-CN" b="1" u="sng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 that has 2 parts: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tabLst/>
              <a:defRPr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</a:t>
            </a:r>
            <a:r>
              <a:rPr kumimoji="1" lang="en-US" altLang="zh-CN" b="1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tem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(to store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the data item)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b="1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-  next</a:t>
            </a:r>
            <a:r>
              <a:rPr kumimoji="1"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(to store the address of next node)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3429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000" y="2362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Node Structure 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format for declaring the </a:t>
            </a:r>
            <a:r>
              <a:rPr lang="en-US" altLang="zh-CN" sz="2400" b="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node</a:t>
            </a:r>
            <a:r>
              <a:rPr lang="en-US" altLang="zh-CN" sz="2400" b="0" dirty="0">
                <a:latin typeface="Arial" charset="0"/>
                <a:ea typeface="宋体" charset="-122"/>
              </a:rPr>
              <a:t> structure in C++ 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343400"/>
            <a:ext cx="3962400" cy="101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2400697" y="48383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66800" y="3886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item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57600" y="48768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153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struct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Node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ItemType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item; 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store the data item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 Node     *next;  </a:t>
            </a:r>
            <a:r>
              <a:rPr lang="en-US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pointer to point to next node</a:t>
            </a:r>
          </a:p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kern="0" dirty="0">
              <a:solidFill>
                <a:srgbClr val="0000FF"/>
              </a:solidFill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6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Creating a Node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5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To create a new node, use the </a:t>
            </a:r>
            <a:r>
              <a:rPr lang="en-US" altLang="zh-CN" sz="2400" i="1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new</a:t>
            </a:r>
            <a:r>
              <a:rPr lang="en-US" altLang="zh-CN" sz="2400" b="0">
                <a:latin typeface="Arial" charset="0"/>
                <a:ea typeface="宋体" charset="-122"/>
              </a:rPr>
              <a:t>  operator </a:t>
            </a:r>
            <a:r>
              <a:rPr lang="en-US" altLang="zh-CN" sz="2400" b="0" dirty="0">
                <a:latin typeface="Arial" charset="0"/>
                <a:ea typeface="宋体" charset="-122"/>
              </a:rPr>
              <a:t>as follows: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3048000"/>
            <a:ext cx="3657600" cy="1015663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058297" y="3542903"/>
            <a:ext cx="990600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006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item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9400" y="25908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next</a:t>
            </a:r>
            <a:endParaRPr lang="en-SG" sz="2000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7315200" y="3581400"/>
            <a:ext cx="1447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00200" y="2438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newNode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2895600"/>
            <a:ext cx="11430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 bwMode="auto">
          <a:xfrm>
            <a:off x="2514600" y="3048000"/>
            <a:ext cx="17526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28600" y="42672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After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the node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has been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created, data can be stored as follows: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kern="0" dirty="0">
                <a:latin typeface="Arial" charset="0"/>
                <a:ea typeface="宋体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item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</a:t>
            </a:r>
            <a:r>
              <a:rPr kumimoji="1" lang="en-US" altLang="zh-CN" sz="2400" b="0" i="0" u="none" strike="noStrike" kern="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kumimoji="1" lang="en-US" altLang="zh-CN" sz="2400" b="0" i="0" u="none" strike="noStrike" kern="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Annie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	</a:t>
            </a:r>
            <a:r>
              <a:rPr kumimoji="1"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next = NULL</a:t>
            </a:r>
            <a:r>
              <a:rPr kumimoji="1"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Node *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newNode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=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new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Verdana" pitchFamily="34" charset="0"/>
                <a:cs typeface="Courier New" pitchFamily="49" charset="0"/>
              </a:rPr>
              <a:t> Node;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5638800"/>
            <a:ext cx="83058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The nodes are created dynamically using new operator</a:t>
            </a:r>
          </a:p>
        </p:txBody>
      </p:sp>
    </p:spTree>
    <p:extLst>
      <p:ext uri="{BB962C8B-B14F-4D97-AF65-F5344CB8AC3E}">
        <p14:creationId xmlns:p14="http://schemas.microsoft.com/office/powerpoint/2010/main" val="2944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Example </a:t>
            </a:r>
            <a:r>
              <a:rPr lang="en-US" altLang="zh-CN" sz="3200" b="0" i="1" dirty="0">
                <a:ea typeface="宋体" charset="-122"/>
              </a:rPr>
              <a:t>- Creating a node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77781"/>
              </p:ext>
            </p:extLst>
          </p:nvPr>
        </p:nvGraphicFramePr>
        <p:xfrm>
          <a:off x="457200" y="914400"/>
          <a:ext cx="8153400" cy="544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736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3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264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#</a:t>
                      </a:r>
                      <a:r>
                        <a:rPr lang="en-SG" sz="1600" kern="120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include "Node</a:t>
                      </a:r>
                      <a:r>
                        <a:rPr lang="en-SG" sz="1600" kern="120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.</a:t>
                      </a:r>
                      <a:r>
                        <a:rPr lang="en-SG" sz="1600" kern="120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h"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NULL;  </a:t>
                      </a:r>
                      <a:r>
                        <a:rPr lang="en-SG" sz="1600" i="1" kern="120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pointer</a:t>
                      </a:r>
                      <a:r>
                        <a:rPr lang="en-SG" sz="1600" i="1" kern="1200" baseline="0" dirty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point to the first node</a:t>
                      </a:r>
                      <a:endParaRPr lang="en-SG" sz="1600" kern="1200" dirty="0">
                        <a:solidFill>
                          <a:srgbClr val="FF66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newNode1-&gt;item = 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"Annie";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newNode1-&gt;next = NULL; 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firstNode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=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creating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another new node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Node *newN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ode2= new Node;</a:t>
                      </a:r>
                    </a:p>
                    <a:p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newNode2-&gt;item </a:t>
                      </a:r>
                      <a:r>
                        <a:rPr lang="en-SG" sz="1600" kern="1200" baseline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= </a:t>
                      </a:r>
                      <a:r>
                        <a:rPr lang="en-SG" sz="1600" kern="120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"Jacky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";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newNode2-&gt;next = NULL;</a:t>
                      </a:r>
                    </a:p>
                    <a:p>
                      <a:r>
                        <a:rPr lang="en-SG" sz="1600" i="1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add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node to the end of the list</a:t>
                      </a:r>
                      <a:endParaRPr lang="en-SG" sz="16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  newN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ode1-&gt;next = newNode2;</a:t>
                      </a:r>
                    </a:p>
                    <a:p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// display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items in the list </a:t>
                      </a:r>
                    </a:p>
                    <a:p>
                      <a:r>
                        <a:rPr lang="en-US" sz="1600" i="1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. . .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1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Implementing List ADT using Pointers</a:t>
            </a:r>
            <a:endParaRPr lang="en-US" altLang="zh-CN" sz="320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838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The List ADT can be implemented using Pointers, known as </a:t>
            </a:r>
            <a:r>
              <a:rPr lang="en-US" altLang="zh-CN" sz="2400" i="1" dirty="0">
                <a:solidFill>
                  <a:srgbClr val="0000FF"/>
                </a:solidFill>
                <a:latin typeface="Arial" charset="0"/>
                <a:ea typeface="宋体" charset="-122"/>
              </a:rPr>
              <a:t>Linked List</a:t>
            </a:r>
            <a:r>
              <a:rPr lang="en-US" altLang="zh-CN" sz="2400" b="0" dirty="0">
                <a:latin typeface="Arial" charset="0"/>
                <a:ea typeface="宋体" charset="-122"/>
              </a:rPr>
              <a:t>,  as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28194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Annie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83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2209800"/>
            <a:ext cx="8382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524000" y="2438400"/>
            <a:ext cx="7620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67200" y="3048000"/>
            <a:ext cx="10668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10200" y="28194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/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630194" y="30472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239000" y="30480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2209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41910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Need :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pointer</a:t>
            </a:r>
            <a:r>
              <a:rPr lang="en-US" altLang="zh-CN" dirty="0">
                <a:latin typeface="Arial" charset="0"/>
                <a:ea typeface="宋体" charset="-122"/>
              </a:rPr>
              <a:t>  to point to the </a:t>
            </a:r>
            <a:r>
              <a:rPr lang="en-US" altLang="zh-CN" dirty="0" err="1">
                <a:latin typeface="Arial" charset="0"/>
                <a:ea typeface="宋体" charset="-122"/>
              </a:rPr>
              <a:t>firstNode</a:t>
            </a:r>
            <a:r>
              <a:rPr lang="en-US" altLang="zh-CN" dirty="0">
                <a:latin typeface="Arial" charset="0"/>
                <a:ea typeface="宋体" charset="-122"/>
              </a:rPr>
              <a:t> (initially point to NULL)</a:t>
            </a:r>
          </a:p>
          <a:p>
            <a:pPr algn="l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-122"/>
              </a:rPr>
              <a:t>- a </a:t>
            </a:r>
            <a:r>
              <a:rPr lang="en-US" altLang="zh-CN" b="1" i="1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counter</a:t>
            </a:r>
            <a:r>
              <a:rPr lang="en-US" altLang="zh-CN" dirty="0">
                <a:latin typeface="Arial" charset="0"/>
                <a:ea typeface="宋体" charset="-122"/>
              </a:rPr>
              <a:t>  to keep track of the number of item (initially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3352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List Operations (same as in Lecture 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78113"/>
              </p:ext>
            </p:extLst>
          </p:nvPr>
        </p:nvGraphicFramePr>
        <p:xfrm>
          <a:off x="533400" y="1905000"/>
          <a:ext cx="8001000" cy="460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  Operations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US" sz="800"/>
                        <a:t>  </a:t>
                      </a:r>
                      <a:endParaRPr lang="en-US" sz="800" dirty="0"/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marR="0" indent="-3603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endParaRPr lang="en-US" sz="2400" b="0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The List operations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for List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ADT </a:t>
            </a:r>
            <a:r>
              <a:rPr kumimoji="1" lang="en-US" altLang="zh-CN" kern="0" dirty="0">
                <a:latin typeface="Arial" charset="0"/>
                <a:ea typeface="宋体" charset="-122"/>
              </a:rPr>
              <a:t>are the same irrespective of how the List is being implemented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45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to the end of the List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to the end of the List, you need to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last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make the last node’s pointer to point to the new node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b="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Annie 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277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43000" y="3505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1752600" y="3733800"/>
            <a:ext cx="533400" cy="1588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7338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00600" y="3505200"/>
            <a:ext cx="16764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5563394" y="3733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7338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3505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4572000"/>
            <a:ext cx="1524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7315994" y="47998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43000" y="45720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572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600200" y="4800600"/>
            <a:ext cx="4953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6057900" y="38481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1000" y="5486400"/>
            <a:ext cx="8229600" cy="457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What happens if the list is empty? 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7848600" y="48006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09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to the end of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27329"/>
              </p:ext>
            </p:extLst>
          </p:nvPr>
        </p:nvGraphicFramePr>
        <p:xfrm>
          <a:off x="457200" y="914400"/>
          <a:ext cx="81534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add(ItemType 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Store the item to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list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empty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 to the last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last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Increase the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true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7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Adding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add a new item at a certain position in the List, you need to 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create a new node to store the item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before the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add the node at the position by changing the pointers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increase the size by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3528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Annie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6583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19200" y="34290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>
            <a:endCxn id="6" idx="1"/>
          </p:cNvCxnSpPr>
          <p:nvPr/>
        </p:nvCxnSpPr>
        <p:spPr bwMode="auto">
          <a:xfrm>
            <a:off x="1828800" y="3581400"/>
            <a:ext cx="609600" cy="223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endCxn id="15" idx="1"/>
          </p:cNvCxnSpPr>
          <p:nvPr/>
        </p:nvCxnSpPr>
        <p:spPr bwMode="auto">
          <a:xfrm>
            <a:off x="4343400" y="3581400"/>
            <a:ext cx="1828800" cy="22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72200" y="33528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3921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077200" y="35814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4648200"/>
            <a:ext cx="22860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Cindy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5258594" y="48760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219200" y="46482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648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1752600" y="4876800"/>
            <a:ext cx="2362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 rot="5400000" flipH="1" flipV="1">
            <a:off x="5867400" y="4038600"/>
            <a:ext cx="990600" cy="6858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2" name="Curved Connector 31"/>
          <p:cNvCxnSpPr/>
          <p:nvPr/>
        </p:nvCxnSpPr>
        <p:spPr bwMode="auto">
          <a:xfrm rot="16200000" flipH="1">
            <a:off x="4191000" y="3733800"/>
            <a:ext cx="914400" cy="6096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3" name="Dodecagon 32"/>
          <p:cNvSpPr/>
          <p:nvPr/>
        </p:nvSpPr>
        <p:spPr bwMode="auto">
          <a:xfrm>
            <a:off x="6705600" y="4038600"/>
            <a:ext cx="457200" cy="459700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1</a:t>
            </a:r>
            <a:endParaRPr kumimoji="0" lang="en-SG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34" name="Dodecagon 33"/>
          <p:cNvSpPr/>
          <p:nvPr/>
        </p:nvSpPr>
        <p:spPr bwMode="auto">
          <a:xfrm>
            <a:off x="3962400" y="3962400"/>
            <a:ext cx="457200" cy="459700"/>
          </a:xfrm>
          <a:prstGeom prst="dodecag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0000"/>
                </a:solidFill>
              </a:rPr>
              <a:t>2</a:t>
            </a:r>
            <a:endParaRPr kumimoji="0" lang="en-SG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No shifting of items required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inserting in front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adding an item at a certain position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3841"/>
              </p:ext>
            </p:extLst>
          </p:nvPr>
        </p:nvGraphicFramePr>
        <p:xfrm>
          <a:off x="457200" y="914400"/>
          <a:ext cx="8153400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add(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index, 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create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store the item to the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initialize the next pointer to null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inserting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 front (i.e. index is 1)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node pointed to by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(pointer) to point to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traverse to the node just before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new node to point to the indexed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that node to point to the new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increase size by 1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true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return false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3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Removing an item at a certain position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13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b="0" dirty="0">
                <a:latin typeface="Arial" pitchFamily="34" charset="0"/>
                <a:ea typeface="宋体" charset="-122"/>
                <a:cs typeface="Arial" pitchFamily="34" charset="0"/>
              </a:rPr>
              <a:t>To remove an item at a certain position in the List, you need to :</a:t>
            </a: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traverse to the node at the given position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remove the node by updating the pointer before 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US" altLang="zh-CN" sz="24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decrease the size by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352800"/>
            <a:ext cx="18288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Annie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34297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219200" y="33528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urved Connector 11"/>
          <p:cNvCxnSpPr>
            <a:endCxn id="6" idx="1"/>
          </p:cNvCxnSpPr>
          <p:nvPr/>
        </p:nvCxnSpPr>
        <p:spPr bwMode="auto">
          <a:xfrm>
            <a:off x="1828800" y="3581400"/>
            <a:ext cx="609600" cy="2233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0" y="3581400"/>
            <a:ext cx="762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352800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Cindy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56395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581400"/>
            <a:ext cx="838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52400" y="3352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firstNode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4038600"/>
            <a:ext cx="914400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4038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en-SG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8458200" cy="8382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*  No shifting of items</a:t>
            </a:r>
            <a:r>
              <a:rPr kumimoji="1" lang="en-US" altLang="zh-CN" sz="2400" b="0" i="1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required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i="1" kern="0" dirty="0">
                <a:solidFill>
                  <a:srgbClr val="FF0000"/>
                </a:solidFill>
                <a:latin typeface="Arial" charset="0"/>
                <a:ea typeface="宋体" charset="-122"/>
              </a:rPr>
              <a:t>*  Need to consider the case of removing the front node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0400" y="3352800"/>
            <a:ext cx="1752600" cy="46166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John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SG" dirty="0">
              <a:solidFill>
                <a:srgbClr val="0000FF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rot="5400000">
            <a:off x="7849394" y="3580606"/>
            <a:ext cx="456406" cy="7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382000" y="3581400"/>
            <a:ext cx="609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3581400" y="3276600"/>
            <a:ext cx="6096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886200" y="2971800"/>
            <a:ext cx="350520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5400000">
            <a:off x="7239794" y="3123406"/>
            <a:ext cx="3048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226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removing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66961"/>
              </p:ext>
            </p:extLst>
          </p:nvPr>
        </p:nvGraphicFramePr>
        <p:xfrm>
          <a:off x="304800" y="914400"/>
          <a:ext cx="8534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remove(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If node</a:t>
                      </a:r>
                      <a:r>
                        <a:rPr lang="en-SG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to be removed is the first node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set first node to point to the second node (or NULL)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Else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traverse to the node just before the node to be removed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set that node to point to the node after the position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decrease the size by 1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3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retrieving an item at a certain index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96606"/>
              </p:ext>
            </p:extLst>
          </p:nvPr>
        </p:nvGraphicFramePr>
        <p:xfrm>
          <a:off x="457200" y="914400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get(</a:t>
                      </a:r>
                      <a:r>
                        <a:rPr lang="en-US" sz="2400" b="1" u="none" baseline="0" dirty="0" err="1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index)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index is valid</a:t>
                      </a: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traverse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the list to the index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the item contained in the node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4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Algorithm : </a:t>
            </a:r>
            <a:r>
              <a:rPr lang="en-US" altLang="zh-CN" sz="3200" b="0" i="1" dirty="0">
                <a:ea typeface="宋体" charset="-122"/>
              </a:rPr>
              <a:t>displaying the items in the list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16733"/>
              </p:ext>
            </p:extLst>
          </p:nvPr>
        </p:nvGraphicFramePr>
        <p:xfrm>
          <a:off x="457200" y="914400"/>
          <a:ext cx="8153400" cy="435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b="1" u="none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</a:t>
                      </a:r>
                      <a:r>
                        <a:rPr lang="en-US" sz="2400" b="1" u="none" baseline="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display()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 a temp pointer to point to the first</a:t>
                      </a:r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node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list</a:t>
                      </a:r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US" sz="2000" kern="1200" baseline="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 temp is not null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retrieve the item from the node pointed by temp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display the item</a:t>
                      </a:r>
                    </a:p>
                    <a:p>
                      <a:r>
                        <a:rPr lang="en-US" sz="20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set temp to point to the next node</a:t>
                      </a:r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endParaRPr lang="en-SG" sz="20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6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Advantages of Implementing List ADT using Pointers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size of the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can grow as large as necessary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by simply updating pointers, without shifting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does not waste storage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use only necessary amount of memory (dynamic allocation)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09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4.  Advantages and Disadvantages of Linked List</a:t>
            </a:r>
            <a:endParaRPr lang="en-US" altLang="zh-CN" sz="280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8" y="990600"/>
            <a:ext cx="8991600" cy="50292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Disadvantages </a:t>
            </a: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of Implementing List ADT using Pointers</a:t>
            </a: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access to the item is sequential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>
                <a:latin typeface="Calibri" panose="020F0502020204030204" pitchFamily="34" charset="0"/>
                <a:cs typeface="Arial" pitchFamily="34" charset="0"/>
              </a:rPr>
              <a:t>need </a:t>
            </a: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to traverse through the list sequentially to access an item</a:t>
            </a:r>
          </a:p>
          <a:p>
            <a:pPr marL="45085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Worst </a:t>
            </a:r>
            <a:r>
              <a:rPr lang="en-US" sz="2400" b="0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case? </a:t>
            </a:r>
            <a:r>
              <a:rPr lang="en-US" sz="2400" b="0" i="1" dirty="0">
                <a:latin typeface="Calibri" panose="020F0502020204030204" pitchFamily="34" charset="0"/>
                <a:cs typeface="Arial" pitchFamily="34" charset="0"/>
              </a:rPr>
              <a:t>Adding item or removing the last item in the list.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  <a:p>
            <a:pPr marL="450850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Require additional space to store the pointers/linkages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i="1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5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1" dirty="0">
                <a:ea typeface="宋体" charset="-122"/>
              </a:rPr>
              <a:t>Some points to note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1. Format for 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specifying the ADT operations may vary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   e.g.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index):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			// format 1</a:t>
            </a: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item):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// format 1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get(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	add(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index,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ItemType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&amp;item):void	// format 2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2.  In C++, a node, if removed, should be returned to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system using the keyword </a:t>
            </a:r>
            <a:r>
              <a:rPr lang="en-SG" dirty="0">
                <a:solidFill>
                  <a:srgbClr val="0000FF"/>
                </a:solidFill>
              </a:rPr>
              <a:t>delete</a:t>
            </a: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     e.g.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lang="en-SG" dirty="0"/>
              <a:t>	</a:t>
            </a:r>
            <a:r>
              <a:rPr lang="en-SG" dirty="0">
                <a:solidFill>
                  <a:srgbClr val="0000FF"/>
                </a:solidFill>
              </a:rPr>
              <a:t>delete </a:t>
            </a:r>
            <a:r>
              <a:rPr lang="en-SG" dirty="0" err="1"/>
              <a:t>removedNode</a:t>
            </a:r>
            <a:r>
              <a:rPr lang="en-SG" dirty="0"/>
              <a:t>;</a:t>
            </a:r>
            <a:endParaRPr lang="en-US" dirty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endParaRPr lang="en-US" dirty="0">
              <a:solidFill>
                <a:srgbClr val="FF00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kern="0" baseline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0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Linking data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List ADT using Pointers</a:t>
            </a: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Advantages and Disadvantages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76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Appendix 1 </a:t>
            </a:r>
            <a:r>
              <a:rPr lang="en-US" altLang="zh-CN" sz="3200" b="0" i="1" dirty="0">
                <a:ea typeface="宋体" charset="-122"/>
              </a:rPr>
              <a:t>- Specification of List ADT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14400"/>
          <a:ext cx="8153400" cy="544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List.h</a:t>
                      </a:r>
                      <a:endParaRPr lang="en-US" sz="240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#include&lt;string&gt;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#include&lt;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iostream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using namespace std;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typedef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string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private: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{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item;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data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Node     *next;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pointer pointing to next item</a:t>
                      </a:r>
                    </a:p>
                    <a:p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i="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 *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firstNode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point to the first item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size;	</a:t>
                      </a:r>
                      <a:r>
                        <a:rPr lang="en-SG" sz="1200" b="1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SG" sz="1200" b="1" i="1" kern="1200" dirty="0">
                          <a:solidFill>
                            <a:srgbClr val="FF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number of items in the list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public: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List();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add(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index,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newItem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remove(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ItemType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get(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index);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getLength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SG" sz="1200" b="1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 </a:t>
                      </a:r>
                    </a:p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4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 data </a:t>
            </a:r>
            <a:r>
              <a:rPr lang="en-US" sz="24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is a memory location (or cell)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used to store the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a data</a:t>
            </a:r>
          </a:p>
          <a:p>
            <a:pPr marL="0" indent="0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  has an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(the location of the data in the memory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1001;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item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b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SG" sz="2000" kern="120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latin typeface="Verdana" pitchFamily="34" charset="0"/>
                <a:ea typeface="Verdana" pitchFamily="34" charset="0"/>
                <a:cs typeface="Verdana" pitchFamily="34" charset="0"/>
              </a:rPr>
              <a:t>Apple iPhone</a:t>
            </a:r>
            <a:r>
              <a:rPr lang="en-SG" sz="2000" kern="120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double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price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1088.00;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2667000"/>
          <a:ext cx="3429000" cy="255549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code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1001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price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1088.00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5410200"/>
            <a:ext cx="8229600" cy="7078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180000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the value of code?</a:t>
            </a:r>
          </a:p>
          <a:p>
            <a:pPr marL="180000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is the value being stored?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2286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memory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– simple data variables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5158"/>
              </p:ext>
            </p:extLst>
          </p:nvPr>
        </p:nvGraphicFramePr>
        <p:xfrm>
          <a:off x="457200" y="914400"/>
          <a:ext cx="8229600" cy="407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1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8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code = 1001; 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code resides in certain memory location (address) </a:t>
                      </a:r>
                      <a:r>
                        <a:rPr lang="en-SG" sz="1800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temp = code; </a:t>
                      </a:r>
                      <a:r>
                        <a:rPr lang="en-SG" sz="18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 temp would be 1001, value contained in code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&lt;&lt; "code   = " 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&lt;&lt; code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"&amp;code = " &lt;&lt; &amp;code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1800" kern="120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&lt;&lt; "temp   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 " &lt;&lt; temp  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"&amp;temp = " &lt;&lt; &amp;temp &lt;&lt; </a:t>
                      </a:r>
                      <a:r>
                        <a:rPr lang="en-SG" sz="18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	 </a:t>
                      </a:r>
                      <a:r>
                        <a:rPr lang="en-SG" sz="18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value ?</a:t>
                      </a:r>
                      <a:endParaRPr lang="en-SG" sz="1800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8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: Reference Operator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, is a variable used to store the memory </a:t>
            </a:r>
            <a:r>
              <a:rPr lang="en-US" sz="2400" b="0" u="sng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>
                <a:latin typeface="Arial" pitchFamily="34" charset="0"/>
                <a:cs typeface="Arial" pitchFamily="34" charset="0"/>
              </a:rPr>
              <a:t>of a another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e.g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string item </a:t>
            </a:r>
            <a:r>
              <a:rPr lang="en-US" sz="2000" b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SG" sz="2000" kern="120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latin typeface="Verdana" pitchFamily="34" charset="0"/>
                <a:ea typeface="Verdana" pitchFamily="34" charset="0"/>
                <a:cs typeface="Verdana" pitchFamily="34" charset="0"/>
              </a:rPr>
              <a:t>Apple iPhone</a:t>
            </a:r>
            <a:r>
              <a:rPr lang="en-SG" sz="2000" kern="120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. . 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= &amp;item;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&lt;&lt; 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&lt;&lt; </a:t>
            </a:r>
            <a:r>
              <a:rPr lang="en-US" sz="20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endl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05400" y="3429000"/>
          <a:ext cx="2971800" cy="2066925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 </a:t>
                      </a:r>
                      <a:r>
                        <a:rPr lang="en-US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41148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229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;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38800"/>
            <a:ext cx="81534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be displayed?</a:t>
            </a:r>
          </a:p>
        </p:txBody>
      </p:sp>
    </p:spTree>
    <p:extLst>
      <p:ext uri="{BB962C8B-B14F-4D97-AF65-F5344CB8AC3E}">
        <p14:creationId xmlns:p14="http://schemas.microsoft.com/office/powerpoint/2010/main" val="26626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- Pointers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14400"/>
          <a:ext cx="8153400" cy="416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37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2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0">
                <a:tc>
                  <a:txBody>
                    <a:bodyPr/>
                    <a:lstStyle/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 &lt;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iostream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&gt;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#include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&lt;string&gt;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using namespace std; </a:t>
                      </a:r>
                    </a:p>
                    <a:p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main ()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</a:t>
                      </a:r>
                      <a:r>
                        <a:rPr lang="en-SG" sz="1600" i="1" kern="1200" baseline="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pointer variable to store address</a:t>
                      </a:r>
                      <a:endParaRPr lang="en-SG" sz="1600" kern="12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string  item = "Apple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";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&amp;item;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//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ptr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stores the address of the memory cell containing Apple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iPhone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"item  =  " &lt;&lt; 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"&amp;item = " &lt;&lt; &amp;item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</a:t>
                      </a:r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address of item</a:t>
                      </a: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= "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  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in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cout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"*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= " &lt;&lt; *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&lt;&lt; </a:t>
                      </a:r>
                      <a:r>
                        <a:rPr lang="en-SG" sz="1600" kern="1200" dirty="0" err="1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endl</a:t>
                      </a:r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;</a:t>
                      </a:r>
                      <a:r>
                        <a:rPr lang="en-SG" sz="1600" kern="1200" baseline="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display value </a:t>
                      </a:r>
                      <a:r>
                        <a:rPr lang="en-SG" sz="1600" i="1" u="sng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pointed</a:t>
                      </a:r>
                      <a:r>
                        <a:rPr lang="en-SG" sz="1600" i="1" kern="1200" dirty="0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by </a:t>
                      </a:r>
                      <a:r>
                        <a:rPr lang="en-SG" sz="1600" i="1" kern="1200" dirty="0" err="1">
                          <a:solidFill>
                            <a:srgbClr val="FF9966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ptr</a:t>
                      </a:r>
                      <a:endParaRPr lang="en-SG" sz="1600" i="1" kern="1200" dirty="0">
                        <a:solidFill>
                          <a:srgbClr val="FF9966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1600" kern="1200" dirty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105400"/>
            <a:ext cx="8153400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69875" indent="-269875" algn="l">
              <a:spcBef>
                <a:spcPts val="0"/>
              </a:spcBef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will happen when the following statements are executed?</a:t>
            </a:r>
          </a:p>
          <a:p>
            <a:pPr marL="269875" indent="-269875"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Samsung Galaxy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269875" indent="-269875" algn="l">
              <a:spcBef>
                <a:spcPts val="0"/>
              </a:spcBef>
            </a:pPr>
            <a:r>
              <a:rPr lang="en-SG" sz="200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SG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= item;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simple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simple data pointed to by a pointer, use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dereference operator 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item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 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Apple iPhone</a:t>
            </a:r>
            <a:r>
              <a:rPr lang="en-SG" sz="200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lang="en-US" sz="2000" b="0" dirty="0">
              <a:solidFill>
                <a:srgbClr val="0000FF"/>
              </a:solidFill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  </a:t>
            </a:r>
            <a:endParaRPr lang="en-US" sz="2000" b="0" i="1" dirty="0">
              <a:solidFill>
                <a:srgbClr val="FF6600"/>
              </a:solidFill>
              <a:latin typeface="Consolas" panose="020B0609020204030204" pitchFamily="49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&amp;item;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string data = 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data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000" b="0" i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to change the data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= 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Samsung Galaxy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  <a:endParaRPr lang="en-US" sz="2000" b="0" dirty="0">
              <a:solidFill>
                <a:srgbClr val="0000FF"/>
              </a:solidFill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  cout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&lt;&lt; item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 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429000"/>
          <a:ext cx="2971800" cy="2066925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item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Apple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iPhone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41148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Accessing complex data pointed to by pointers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access complex data (e.g. object) pointed to by a pointer, use the </a:t>
            </a:r>
            <a:r>
              <a:rPr lang="en-US" sz="2400" dirty="0">
                <a:solidFill>
                  <a:srgbClr val="FF0000"/>
                </a:solidFill>
                <a:ea typeface="Verdana" pitchFamily="34" charset="0"/>
              </a:rPr>
              <a:t>-&gt;</a:t>
            </a:r>
            <a:r>
              <a:rPr lang="en-US" sz="24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select the individual data.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Person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*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Person bob; </a:t>
            </a:r>
            <a:r>
              <a:rPr lang="en-SG" sz="2000" b="0" i="1" kern="1200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object of Person class</a:t>
            </a:r>
            <a:endParaRPr lang="en-US" sz="2000" b="0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bob.</a:t>
            </a:r>
            <a:r>
              <a:rPr lang="en-US" sz="2000" b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setName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endParaRPr lang="en-US" sz="2000" b="0" dirty="0">
              <a:solidFill>
                <a:srgbClr val="0000FF"/>
              </a:solidFill>
              <a:latin typeface="Consolas" panose="020B0609020204030204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bob</a:t>
            </a:r>
            <a:r>
              <a:rPr lang="en-US" sz="2000" b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setTelNo(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81815555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endParaRPr lang="en-US" sz="2000" b="0" i="1" dirty="0">
              <a:solidFill>
                <a:srgbClr val="FF6600"/>
              </a:solidFill>
              <a:latin typeface="Consolas" panose="020B0609020204030204" pitchFamily="49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= &amp;bob;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retrieve the name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dirty="0">
              <a:solidFill>
                <a:srgbClr val="0000FF"/>
              </a:solidFill>
              <a:latin typeface="Courier New" pitchFamily="49" charset="0"/>
              <a:ea typeface="Verdana" pitchFamily="34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cout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getName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() &lt;&lt;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endl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// to change the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tel</a:t>
            </a:r>
            <a:r>
              <a:rPr lang="en-US" sz="2000" b="0" i="1" dirty="0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no pointed to by </a:t>
            </a:r>
            <a:r>
              <a:rPr lang="en-US" sz="2000" b="0" i="1" dirty="0" err="1">
                <a:solidFill>
                  <a:srgbClr val="FF66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ptr</a:t>
            </a:r>
            <a:endParaRPr lang="en-US" sz="2000" b="0" i="1" dirty="0">
              <a:solidFill>
                <a:srgbClr val="FF66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 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-&gt;</a:t>
            </a:r>
            <a:r>
              <a:rPr lang="en-US" sz="2000" b="0" err="1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setTelNo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(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81816666</a:t>
            </a:r>
            <a:r>
              <a:rPr lang="en-SG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"</a:t>
            </a:r>
            <a:r>
              <a:rPr lang="en-US" sz="2000" b="0">
                <a:solidFill>
                  <a:srgbClr val="0000FF"/>
                </a:solidFill>
                <a:latin typeface="Consolas" panose="020B0609020204030204" pitchFamily="49" charset="0"/>
                <a:ea typeface="Verdana" pitchFamily="34" charset="0"/>
                <a:cs typeface="Courier New" pitchFamily="49" charset="0"/>
              </a:rPr>
              <a:t>);</a:t>
            </a:r>
            <a:r>
              <a:rPr lang="en-US" sz="2000" b="0" dirty="0">
                <a:latin typeface="Consolas" panose="020B0609020204030204" pitchFamily="49" charset="0"/>
                <a:ea typeface="Verdana" pitchFamily="34" charset="0"/>
                <a:cs typeface="Verdana" pitchFamily="34" charset="0"/>
              </a:rPr>
              <a:t>	</a:t>
            </a:r>
            <a:endParaRPr lang="en-SG" sz="2400" b="0" dirty="0">
              <a:latin typeface="Consolas" panose="020B0609020204030204" pitchFamily="49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3429000"/>
          <a:ext cx="2971800" cy="2066925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ptr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Verdana"/>
                          <a:ea typeface="Calibri"/>
                          <a:cs typeface="Times New Roman"/>
                        </a:rPr>
                        <a:t>bob</a:t>
                      </a:r>
                      <a:endParaRPr lang="en-SG" sz="1800" dirty="0">
                        <a:solidFill>
                          <a:srgbClr val="0000FF"/>
                        </a:solidFill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Bob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81815555</a:t>
                      </a: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1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 bwMode="auto">
          <a:xfrm>
            <a:off x="8229600" y="3886200"/>
            <a:ext cx="304800" cy="990600"/>
          </a:xfrm>
          <a:prstGeom prst="curved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2400</Words>
  <Application>Microsoft Office PowerPoint</Application>
  <PresentationFormat>On-screen Show (4:3)</PresentationFormat>
  <Paragraphs>507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Times New Roman</vt:lpstr>
      <vt:lpstr>Verdana</vt:lpstr>
      <vt:lpstr>Wingdings</vt:lpstr>
      <vt:lpstr>Contport</vt:lpstr>
      <vt:lpstr>PowerPoint Presentation</vt:lpstr>
      <vt:lpstr>Topics</vt:lpstr>
      <vt:lpstr>References</vt:lpstr>
      <vt:lpstr>1. Pointers</vt:lpstr>
      <vt:lpstr>Example – simple data variables</vt:lpstr>
      <vt:lpstr>Pointers</vt:lpstr>
      <vt:lpstr>Example - Pointers</vt:lpstr>
      <vt:lpstr>Accessing simple data pointed to by pointers</vt:lpstr>
      <vt:lpstr>Accessing complex data pointed to by pointers</vt:lpstr>
      <vt:lpstr>2. Linking data using Pointers</vt:lpstr>
      <vt:lpstr>Node Structure </vt:lpstr>
      <vt:lpstr>Creating a Node</vt:lpstr>
      <vt:lpstr>Example - Creating a node </vt:lpstr>
      <vt:lpstr>3. Implementing List ADT using Pointers</vt:lpstr>
      <vt:lpstr>List Operations (same as in Lecture 2)</vt:lpstr>
      <vt:lpstr>Adding an item to the end of the List</vt:lpstr>
      <vt:lpstr>Algorithm : adding an item to the end of list </vt:lpstr>
      <vt:lpstr>Adding an item at a certain position</vt:lpstr>
      <vt:lpstr>Algorithm : adding an item at a certain position</vt:lpstr>
      <vt:lpstr>Removing an item at a certain position</vt:lpstr>
      <vt:lpstr>Algorithm : removing an item at a certain index</vt:lpstr>
      <vt:lpstr>Algorithm : retrieving an item at a certain index</vt:lpstr>
      <vt:lpstr>Algorithm : displaying the items in the list </vt:lpstr>
      <vt:lpstr>4.  Advantages and Disadvantages of Linked List</vt:lpstr>
      <vt:lpstr>4.  Advantages and Disadvantages of Linked List</vt:lpstr>
      <vt:lpstr>Some points to note</vt:lpstr>
      <vt:lpstr>Summary</vt:lpstr>
      <vt:lpstr>Appendix 1 - Specification of List ADT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330</cp:revision>
  <cp:lastPrinted>2000-08-04T01:42:18Z</cp:lastPrinted>
  <dcterms:created xsi:type="dcterms:W3CDTF">1995-05-28T16:29:18Z</dcterms:created>
  <dcterms:modified xsi:type="dcterms:W3CDTF">2018-10-30T09:46:29Z</dcterms:modified>
</cp:coreProperties>
</file>