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37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51" r:id="rId10"/>
    <p:sldId id="412" r:id="rId11"/>
    <p:sldId id="454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8" r:id="rId22"/>
    <p:sldId id="427" r:id="rId23"/>
    <p:sldId id="453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246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45DBDC-0028-4C05-8BD4-4B724B5723FA}" type="slidenum">
              <a:rPr lang="zh-CN" altLang="en-GB" sz="1000">
                <a:latin typeface="Arial" panose="020B0604020202020204" pitchFamily="34" charset="0"/>
              </a:rPr>
              <a:pPr/>
              <a:t>10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8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47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383A63E-AF5A-45CA-B9F7-BC7BCA1124D5}" type="slidenum">
              <a:rPr lang="zh-CN" altLang="en-GB" sz="1000">
                <a:latin typeface="Arial" panose="020B0604020202020204" pitchFamily="34" charset="0"/>
              </a:rPr>
              <a:pPr/>
              <a:t>11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0AA8CBD-6E4A-4890-BFA1-0B1F87B98DC6}" type="slidenum">
              <a:rPr lang="zh-CN" altLang="en-GB" sz="1000">
                <a:latin typeface="Arial" panose="020B0604020202020204" pitchFamily="34" charset="0"/>
              </a:rPr>
              <a:pPr/>
              <a:t>12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6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F5A761-EC94-4679-B44B-909133277073}" type="slidenum">
              <a:rPr lang="zh-CN" altLang="en-GB" sz="1000">
                <a:latin typeface="Arial" panose="020B0604020202020204" pitchFamily="34" charset="0"/>
              </a:rPr>
              <a:pPr/>
              <a:t>13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21D572-3EEC-4C11-8C6B-5AD264CD265A}" type="slidenum">
              <a:rPr lang="zh-CN" altLang="en-GB" sz="1000">
                <a:latin typeface="Arial" panose="020B0604020202020204" pitchFamily="34" charset="0"/>
              </a:rPr>
              <a:pPr/>
              <a:t>14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5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EE5110-CDC6-48AA-B0A2-BBE6ABBF5A15}" type="slidenum">
              <a:rPr lang="zh-CN" altLang="en-GB" sz="1000">
                <a:latin typeface="Arial" panose="020B0604020202020204" pitchFamily="34" charset="0"/>
              </a:rPr>
              <a:pPr/>
              <a:t>15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1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C04A11-2293-4E03-9BC5-5CF3309C672A}" type="slidenum">
              <a:rPr lang="zh-CN" altLang="en-GB" sz="1000">
                <a:latin typeface="Arial" panose="020B0604020202020204" pitchFamily="34" charset="0"/>
              </a:rPr>
              <a:pPr/>
              <a:t>16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0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3E58A72-C199-486D-943B-1726B691C224}" type="slidenum">
              <a:rPr lang="zh-CN" altLang="en-GB" sz="1000">
                <a:latin typeface="Arial" panose="020B0604020202020204" pitchFamily="34" charset="0"/>
              </a:rPr>
              <a:pPr/>
              <a:t>17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3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96F635-0400-4B2D-84D9-04060A66213C}" type="slidenum">
              <a:rPr lang="zh-CN" altLang="en-GB" sz="1000">
                <a:latin typeface="Arial" panose="020B0604020202020204" pitchFamily="34" charset="0"/>
              </a:rPr>
              <a:pPr/>
              <a:t>18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9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4EA62CB-7ECA-4E34-8AB5-E0293C60FD29}" type="slidenum">
              <a:rPr lang="zh-CN" altLang="en-GB" sz="1000">
                <a:latin typeface="Arial" panose="020B0604020202020204" pitchFamily="34" charset="0"/>
              </a:rPr>
              <a:pPr/>
              <a:t>19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7E0B8E-F529-4070-9CD4-21DDA73D44C6}" type="slidenum">
              <a:rPr lang="zh-CN" altLang="en-GB" sz="1000">
                <a:latin typeface="Arial" panose="020B0604020202020204" pitchFamily="34" charset="0"/>
              </a:rPr>
              <a:pPr/>
              <a:t>2</a:t>
            </a:fld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2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99BFCA-74A3-44AA-9FA8-6F4FFBDB70B0}" type="slidenum">
              <a:rPr lang="zh-CN" altLang="en-GB" sz="1000">
                <a:latin typeface="Arial" panose="020B0604020202020204" pitchFamily="34" charset="0"/>
              </a:rPr>
              <a:pPr/>
              <a:t>20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0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C275C30-98FB-4F82-A7DE-6A9BB0B9382B}" type="slidenum">
              <a:rPr lang="zh-CN" altLang="en-GB" sz="1000">
                <a:latin typeface="Arial" panose="020B0604020202020204" pitchFamily="34" charset="0"/>
              </a:rPr>
              <a:pPr/>
              <a:t>21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9EAFFDA-3886-4532-9D57-52C99FC348F2}" type="slidenum">
              <a:rPr lang="zh-CN" altLang="en-GB" sz="1000">
                <a:latin typeface="Arial" panose="020B0604020202020204" pitchFamily="34" charset="0"/>
              </a:rPr>
              <a:pPr/>
              <a:t>22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4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C275C30-98FB-4F82-A7DE-6A9BB0B9382B}" type="slidenum">
              <a:rPr lang="zh-CN" altLang="en-GB" sz="1000">
                <a:latin typeface="Arial" panose="020B0604020202020204" pitchFamily="34" charset="0"/>
              </a:rPr>
              <a:pPr/>
              <a:t>23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6B8955-FA65-4F0A-8C23-DFD0833D27EA}" type="slidenum">
              <a:rPr lang="zh-CN" altLang="en-GB" sz="1000">
                <a:latin typeface="Arial" panose="020B0604020202020204" pitchFamily="34" charset="0"/>
              </a:rPr>
              <a:pPr/>
              <a:t>24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21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8369339-07CD-4F79-8208-3E975140FABE}" type="slidenum">
              <a:rPr lang="zh-CN" altLang="en-GB" sz="1000">
                <a:latin typeface="Arial" panose="020B0604020202020204" pitchFamily="34" charset="0"/>
              </a:rPr>
              <a:pPr/>
              <a:t>25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9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4FB4C4-3224-49C5-ACC7-0D87FC4518FB}" type="slidenum">
              <a:rPr lang="zh-CN" altLang="en-GB" sz="1000">
                <a:latin typeface="Arial" panose="020B0604020202020204" pitchFamily="34" charset="0"/>
              </a:rPr>
              <a:pPr/>
              <a:t>26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B0150F-B44C-4B8C-A4D9-C8A838209C07}" type="slidenum">
              <a:rPr lang="zh-CN" altLang="en-GB" sz="1000">
                <a:latin typeface="Arial" panose="020B0604020202020204" pitchFamily="34" charset="0"/>
              </a:rPr>
              <a:pPr/>
              <a:t>27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58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CEC36CE-C056-43C9-88CA-6FCE6FE4DB32}" type="slidenum">
              <a:rPr lang="zh-CN" altLang="en-GB" sz="1000">
                <a:latin typeface="Arial" panose="020B0604020202020204" pitchFamily="34" charset="0"/>
              </a:rPr>
              <a:pPr/>
              <a:t>28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8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A54CF4-E0CC-40C7-9D9B-6F5F94817A45}" type="slidenum">
              <a:rPr lang="zh-CN" altLang="en-GB" sz="1000">
                <a:latin typeface="Arial" panose="020B0604020202020204" pitchFamily="34" charset="0"/>
              </a:rPr>
              <a:pPr/>
              <a:t>29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 dirty="0">
              <a:latin typeface="Arial" panose="020B0604020202020204" pitchFamily="34" charset="0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7AB9CF0-2D2B-4EA2-9D46-A3FB401C3AC8}" type="slidenum">
              <a:rPr lang="zh-CN" altLang="en-GB" sz="1000">
                <a:latin typeface="Arial" panose="020B0604020202020204" pitchFamily="34" charset="0"/>
              </a:rPr>
              <a:pPr/>
              <a:t>3</a:t>
            </a:fld>
            <a:endParaRPr lang="en-GB" altLang="zh-CN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08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797FA33-7F66-43D6-9A9C-0AED4CB442C6}" type="slidenum">
              <a:rPr lang="zh-CN" altLang="en-GB" sz="1000">
                <a:latin typeface="Arial" panose="020B0604020202020204" pitchFamily="34" charset="0"/>
              </a:rPr>
              <a:pPr/>
              <a:t>30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34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7A7E0C-4B35-4569-9135-BCAB45596B12}" type="slidenum">
              <a:rPr lang="zh-CN" altLang="en-GB" sz="1000">
                <a:latin typeface="Arial" panose="020B0604020202020204" pitchFamily="34" charset="0"/>
              </a:rPr>
              <a:pPr/>
              <a:t>31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09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DFD0084-77D3-4ABB-8780-2EDF68356D29}" type="slidenum">
              <a:rPr lang="zh-CN" altLang="en-GB" sz="1000">
                <a:latin typeface="Arial" panose="020B0604020202020204" pitchFamily="34" charset="0"/>
              </a:rPr>
              <a:pPr/>
              <a:t>32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8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Bc</a:t>
            </a:r>
            <a:r>
              <a:rPr lang="en-US" dirty="0">
                <a:latin typeface="Arial" panose="020B0604020202020204" pitchFamily="34" charset="0"/>
              </a:rPr>
              <a:t>*a+</a:t>
            </a:r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DD475EC-22EC-455B-A62C-11784DBB2291}" type="slidenum">
              <a:rPr lang="zh-CN" altLang="en-GB" sz="1000">
                <a:latin typeface="Arial" panose="020B0604020202020204" pitchFamily="34" charset="0"/>
              </a:rPr>
              <a:pPr/>
              <a:t>33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28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F13FF0-09DD-43ED-A97B-EFF78F206C21}" type="slidenum">
              <a:rPr lang="zh-CN" altLang="en-GB" sz="1000">
                <a:latin typeface="Arial" panose="020B0604020202020204" pitchFamily="34" charset="0"/>
              </a:rPr>
              <a:pPr/>
              <a:t>34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9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818CF7-642F-449A-A336-4280A13BF8EC}" type="slidenum">
              <a:rPr lang="zh-CN" altLang="en-GB" sz="1000">
                <a:latin typeface="Arial" panose="020B0604020202020204" pitchFamily="34" charset="0"/>
              </a:rPr>
              <a:pPr/>
              <a:t>35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92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F6AAE59-4165-40EA-B1D0-50B6B6633577}" type="slidenum">
              <a:rPr lang="zh-CN" altLang="en-GB" sz="1000">
                <a:latin typeface="Arial" panose="020B0604020202020204" pitchFamily="34" charset="0"/>
              </a:rPr>
              <a:pPr/>
              <a:t>36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44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A7BD19-F97B-4B9E-9063-6D70D94E95A7}" type="slidenum">
              <a:rPr lang="zh-CN" altLang="en-GB" sz="1000">
                <a:latin typeface="Arial" panose="020B0604020202020204" pitchFamily="34" charset="0"/>
              </a:rPr>
              <a:pPr/>
              <a:t>37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75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54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A9BFE35-AD41-40BE-98F1-19DBB476DB8E}" type="slidenum">
              <a:rPr lang="zh-CN" altLang="en-GB" sz="1000">
                <a:latin typeface="Arial" panose="020B0604020202020204" pitchFamily="34" charset="0"/>
              </a:rPr>
              <a:pPr/>
              <a:t>38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6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65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632CDA6-306A-4325-943D-1C6F944CCBA5}" type="slidenum">
              <a:rPr lang="zh-CN" altLang="en-GB" sz="1000">
                <a:latin typeface="Arial" panose="020B0604020202020204" pitchFamily="34" charset="0"/>
              </a:rPr>
              <a:pPr/>
              <a:t>39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8A2F5F5-E640-46BE-ADE0-CBAB73FA75FA}" type="slidenum">
              <a:rPr lang="zh-CN" altLang="en-GB" sz="1000">
                <a:latin typeface="Arial" panose="020B0604020202020204" pitchFamily="34" charset="0"/>
              </a:rPr>
              <a:pPr/>
              <a:t>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25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752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9A216ED-6182-4086-AE38-6E8B66A472BD}" type="slidenum">
              <a:rPr lang="zh-CN" altLang="en-GB" sz="1000">
                <a:latin typeface="Arial" panose="020B0604020202020204" pitchFamily="34" charset="0"/>
              </a:rPr>
              <a:pPr/>
              <a:t>40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99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85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85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153729F-061C-4369-9F6E-66FCAC6FDE38}" type="slidenum">
              <a:rPr lang="zh-CN" altLang="en-GB" sz="1000">
                <a:latin typeface="Arial" panose="020B0604020202020204" pitchFamily="34" charset="0"/>
              </a:rPr>
              <a:pPr/>
              <a:t>41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72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95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B4B355-44A0-4927-9285-77211B73BC25}" type="slidenum">
              <a:rPr lang="zh-CN" altLang="en-GB" sz="1000">
                <a:latin typeface="Arial" panose="020B0604020202020204" pitchFamily="34" charset="0"/>
              </a:rPr>
              <a:pPr/>
              <a:t>42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24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105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05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122941-5FDE-41FA-A297-45CD552637C9}" type="slidenum">
              <a:rPr lang="zh-CN" altLang="en-GB" sz="1000">
                <a:latin typeface="Arial" panose="020B0604020202020204" pitchFamily="34" charset="0"/>
              </a:rPr>
              <a:pPr/>
              <a:t>43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15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116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A12CF1-DBCA-47CC-8160-F4474DD52671}" type="slidenum">
              <a:rPr lang="zh-CN" altLang="en-GB" sz="1000">
                <a:latin typeface="Arial" panose="020B0604020202020204" pitchFamily="34" charset="0"/>
              </a:rPr>
              <a:pPr/>
              <a:t>44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2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E333FA5-C5F4-4ED3-B123-9A83F6B31AE3}" type="slidenum">
              <a:rPr lang="zh-CN" altLang="en-GB" sz="1000">
                <a:latin typeface="Arial" panose="020B0604020202020204" pitchFamily="34" charset="0"/>
              </a:rPr>
              <a:pPr/>
              <a:t>5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E1475D0-F580-481D-87F6-AD3518A66028}" type="slidenum">
              <a:rPr lang="zh-CN" altLang="en-GB" sz="1000">
                <a:latin typeface="Arial" panose="020B0604020202020204" pitchFamily="34" charset="0"/>
              </a:rPr>
              <a:pPr/>
              <a:t>6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B0E07E-4F38-4FC7-9CD1-4EB04D4B87EE}" type="slidenum">
              <a:rPr lang="zh-CN" altLang="en-GB" sz="1000">
                <a:latin typeface="Arial" panose="020B0604020202020204" pitchFamily="34" charset="0"/>
              </a:rPr>
              <a:pPr/>
              <a:t>7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6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43993F-7AD8-4413-B777-6F3BC1FE7C80}" type="slidenum">
              <a:rPr lang="zh-CN" altLang="en-GB" sz="1000">
                <a:latin typeface="Arial" panose="020B0604020202020204" pitchFamily="34" charset="0"/>
              </a:rPr>
              <a:pPr/>
              <a:t>8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Fundaments of Programming 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GB" sz="1000">
                <a:latin typeface="Arial" panose="020B0604020202020204" pitchFamily="34" charset="0"/>
              </a:rPr>
              <a:t>Lecture 1</a:t>
            </a:r>
            <a:endParaRPr lang="en-GB" altLang="zh-CN" sz="1000">
              <a:latin typeface="Arial" panose="020B0604020202020204" pitchFamily="34" charset="0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0784BC-622D-4601-828C-CB8F44E708BA}" type="slidenum">
              <a:rPr lang="zh-CN" altLang="en-GB" sz="1000">
                <a:latin typeface="Arial" panose="020B0604020202020204" pitchFamily="34" charset="0"/>
              </a:rPr>
              <a:pPr/>
              <a:t>9</a:t>
            </a:fld>
            <a:endParaRPr lang="en-GB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5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</a:t>
            </a:r>
            <a:r>
              <a:rPr lang="en-US" sz="1200">
                <a:latin typeface="Arial Narrow" pitchFamily="34" charset="0"/>
              </a:rPr>
              <a:t>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</a:t>
            </a:r>
            <a:r>
              <a:rPr lang="en-US" sz="1200">
                <a:latin typeface="Arial Narrow" pitchFamily="34" charset="0"/>
              </a:rPr>
              <a:t>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</a:t>
            </a:r>
            <a:r>
              <a:rPr lang="en-US" sz="1200" kern="120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: 15 Oct 2018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1300" y="1643483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4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Array-based Implementation of Stack ADT</a:t>
            </a:r>
            <a:endParaRPr lang="en-US" altLang="zh-CN" b="0" i="1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5181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kumimoji="1" lang="en-US" u="sng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 of stack corresponds to the</a:t>
            </a: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 last occupied entry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in array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can only be done at </a:t>
            </a:r>
            <a:r>
              <a:rPr kumimoji="1" lang="en-US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is fast (access top via index : </a:t>
            </a:r>
            <a:r>
              <a:rPr kumimoji="1" lang="en-US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number of items can be stored is limited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may waste storage (array may not be fully utilized)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6088380" y="1884340"/>
            <a:ext cx="121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 dirty="0">
                <a:solidFill>
                  <a:srgbClr val="FF0000"/>
                </a:solidFill>
              </a:rPr>
              <a:t>top = ?</a:t>
            </a:r>
            <a:endParaRPr lang="en-SG" sz="1600" b="1" i="1" dirty="0">
              <a:solidFill>
                <a:srgbClr val="FF0000"/>
              </a:solidFill>
            </a:endParaRPr>
          </a:p>
        </p:txBody>
      </p:sp>
      <p:sp>
        <p:nvSpPr>
          <p:cNvPr id="25606" name="Rectangle 15"/>
          <p:cNvSpPr>
            <a:spLocks noChangeArrowheads="1"/>
          </p:cNvSpPr>
          <p:nvPr/>
        </p:nvSpPr>
        <p:spPr bwMode="auto">
          <a:xfrm>
            <a:off x="6934200" y="17526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5607" name="Rectangle 16"/>
          <p:cNvSpPr>
            <a:spLocks noChangeArrowheads="1"/>
          </p:cNvSpPr>
          <p:nvPr/>
        </p:nvSpPr>
        <p:spPr bwMode="auto">
          <a:xfrm>
            <a:off x="7010400" y="22860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25608" name="Straight Connector 22"/>
          <p:cNvCxnSpPr>
            <a:cxnSpLocks noChangeShapeType="1"/>
          </p:cNvCxnSpPr>
          <p:nvPr/>
        </p:nvCxnSpPr>
        <p:spPr bwMode="auto">
          <a:xfrm>
            <a:off x="7924800" y="2895600"/>
            <a:ext cx="609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09" name="Group 44"/>
          <p:cNvGrpSpPr>
            <a:grpSpLocks/>
          </p:cNvGrpSpPr>
          <p:nvPr/>
        </p:nvGrpSpPr>
        <p:grpSpPr bwMode="auto">
          <a:xfrm>
            <a:off x="6019800" y="990600"/>
            <a:ext cx="2667000" cy="5138738"/>
            <a:chOff x="6477000" y="1143000"/>
            <a:chExt cx="2438400" cy="5139154"/>
          </a:xfrm>
        </p:grpSpPr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6477000" y="5943600"/>
              <a:ext cx="205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8000"/>
                  </a:solidFill>
                </a:rPr>
                <a:t>Array indices</a:t>
              </a:r>
              <a:endParaRPr lang="en-SG" sz="1600">
                <a:solidFill>
                  <a:srgbClr val="008000"/>
                </a:solidFill>
              </a:endParaRPr>
            </a:p>
          </p:txBody>
        </p:sp>
        <p:cxnSp>
          <p:nvCxnSpPr>
            <p:cNvPr id="25611" name="Straight Connector 20"/>
            <p:cNvCxnSpPr>
              <a:cxnSpLocks noChangeShapeType="1"/>
            </p:cNvCxnSpPr>
            <p:nvPr/>
          </p:nvCxnSpPr>
          <p:spPr bwMode="auto">
            <a:xfrm>
              <a:off x="8153400" y="18272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Straight Connector 21"/>
            <p:cNvCxnSpPr>
              <a:cxnSpLocks noChangeShapeType="1"/>
            </p:cNvCxnSpPr>
            <p:nvPr/>
          </p:nvCxnSpPr>
          <p:spPr bwMode="auto">
            <a:xfrm>
              <a:off x="8153400" y="24368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Straight Connector 23"/>
            <p:cNvCxnSpPr>
              <a:cxnSpLocks noChangeShapeType="1"/>
            </p:cNvCxnSpPr>
            <p:nvPr/>
          </p:nvCxnSpPr>
          <p:spPr bwMode="auto">
            <a:xfrm>
              <a:off x="8153400" y="36560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Straight Connector 24"/>
            <p:cNvCxnSpPr>
              <a:cxnSpLocks noChangeShapeType="1"/>
            </p:cNvCxnSpPr>
            <p:nvPr/>
          </p:nvCxnSpPr>
          <p:spPr bwMode="auto">
            <a:xfrm>
              <a:off x="8153400" y="42672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Straight Connector 25"/>
            <p:cNvCxnSpPr>
              <a:cxnSpLocks noChangeShapeType="1"/>
            </p:cNvCxnSpPr>
            <p:nvPr/>
          </p:nvCxnSpPr>
          <p:spPr bwMode="auto">
            <a:xfrm>
              <a:off x="8153400" y="4875212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6" name="Straight Connector 26"/>
            <p:cNvCxnSpPr>
              <a:cxnSpLocks noChangeShapeType="1"/>
            </p:cNvCxnSpPr>
            <p:nvPr/>
          </p:nvCxnSpPr>
          <p:spPr bwMode="auto">
            <a:xfrm>
              <a:off x="8153400" y="5486400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7" name="TextBox 27"/>
            <p:cNvSpPr txBox="1">
              <a:spLocks noChangeArrowheads="1"/>
            </p:cNvSpPr>
            <p:nvPr/>
          </p:nvSpPr>
          <p:spPr bwMode="auto">
            <a:xfrm>
              <a:off x="8001000" y="56388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item1</a:t>
              </a:r>
            </a:p>
          </p:txBody>
        </p:sp>
        <p:sp>
          <p:nvSpPr>
            <p:cNvPr id="25618" name="TextBox 28"/>
            <p:cNvSpPr txBox="1">
              <a:spLocks noChangeArrowheads="1"/>
            </p:cNvSpPr>
            <p:nvPr/>
          </p:nvSpPr>
          <p:spPr bwMode="auto">
            <a:xfrm>
              <a:off x="8001000" y="51054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item2</a:t>
              </a:r>
            </a:p>
          </p:txBody>
        </p:sp>
        <p:sp>
          <p:nvSpPr>
            <p:cNvPr id="25619" name="TextBox 29"/>
            <p:cNvSpPr txBox="1">
              <a:spLocks noChangeArrowheads="1"/>
            </p:cNvSpPr>
            <p:nvPr/>
          </p:nvSpPr>
          <p:spPr bwMode="auto">
            <a:xfrm>
              <a:off x="8001000" y="446279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item3</a:t>
              </a:r>
            </a:p>
          </p:txBody>
        </p:sp>
        <p:sp>
          <p:nvSpPr>
            <p:cNvPr id="25620" name="TextBox 30"/>
            <p:cNvSpPr txBox="1">
              <a:spLocks noChangeArrowheads="1"/>
            </p:cNvSpPr>
            <p:nvPr/>
          </p:nvSpPr>
          <p:spPr bwMode="auto">
            <a:xfrm>
              <a:off x="8001000" y="38862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item4</a:t>
              </a:r>
            </a:p>
          </p:txBody>
        </p:sp>
        <p:sp>
          <p:nvSpPr>
            <p:cNvPr id="25621" name="TextBox 31"/>
            <p:cNvSpPr txBox="1">
              <a:spLocks noChangeArrowheads="1"/>
            </p:cNvSpPr>
            <p:nvPr/>
          </p:nvSpPr>
          <p:spPr bwMode="auto">
            <a:xfrm rot="5400000">
              <a:off x="8055605" y="3298195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25622" name="TextBox 32"/>
            <p:cNvSpPr txBox="1">
              <a:spLocks noChangeArrowheads="1"/>
            </p:cNvSpPr>
            <p:nvPr/>
          </p:nvSpPr>
          <p:spPr bwMode="auto">
            <a:xfrm>
              <a:off x="8001000" y="263399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itemk</a:t>
              </a:r>
            </a:p>
          </p:txBody>
        </p:sp>
        <p:sp>
          <p:nvSpPr>
            <p:cNvPr id="25623" name="TextBox 33"/>
            <p:cNvSpPr txBox="1">
              <a:spLocks noChangeArrowheads="1"/>
            </p:cNvSpPr>
            <p:nvPr/>
          </p:nvSpPr>
          <p:spPr bwMode="auto">
            <a:xfrm rot="5400000">
              <a:off x="7979405" y="2078995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100" b="1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25624" name="TextBox 36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9144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25625" name="TextBox 37"/>
            <p:cNvSpPr txBox="1">
              <a:spLocks noChangeArrowheads="1"/>
            </p:cNvSpPr>
            <p:nvPr/>
          </p:nvSpPr>
          <p:spPr bwMode="auto">
            <a:xfrm>
              <a:off x="7391400" y="5029200"/>
              <a:ext cx="9144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25626" name="TextBox 38"/>
            <p:cNvSpPr txBox="1">
              <a:spLocks noChangeArrowheads="1"/>
            </p:cNvSpPr>
            <p:nvPr/>
          </p:nvSpPr>
          <p:spPr bwMode="auto">
            <a:xfrm>
              <a:off x="7391400" y="4419600"/>
              <a:ext cx="9144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25627" name="TextBox 39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9144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25628" name="TextBox 40"/>
            <p:cNvSpPr txBox="1">
              <a:spLocks noChangeArrowheads="1"/>
            </p:cNvSpPr>
            <p:nvPr/>
          </p:nvSpPr>
          <p:spPr bwMode="auto">
            <a:xfrm>
              <a:off x="7315200" y="2667000"/>
              <a:ext cx="9144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k - 1</a:t>
              </a:r>
            </a:p>
          </p:txBody>
        </p:sp>
        <p:sp>
          <p:nvSpPr>
            <p:cNvPr id="25629" name="TextBox 41"/>
            <p:cNvSpPr txBox="1">
              <a:spLocks noChangeArrowheads="1"/>
            </p:cNvSpPr>
            <p:nvPr/>
          </p:nvSpPr>
          <p:spPr bwMode="auto">
            <a:xfrm>
              <a:off x="6553200" y="1371600"/>
              <a:ext cx="1828800" cy="277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MAX_SIZE -1</a:t>
              </a:r>
            </a:p>
          </p:txBody>
        </p:sp>
        <p:sp>
          <p:nvSpPr>
            <p:cNvPr id="25630" name="Rectangle 43"/>
            <p:cNvSpPr>
              <a:spLocks noChangeArrowheads="1"/>
            </p:cNvSpPr>
            <p:nvPr/>
          </p:nvSpPr>
          <p:spPr bwMode="auto">
            <a:xfrm>
              <a:off x="8153400" y="1143000"/>
              <a:ext cx="609600" cy="4876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8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85800"/>
          </a:xfrm>
        </p:spPr>
        <p:txBody>
          <a:bodyPr/>
          <a:lstStyle/>
          <a:p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Implementing the operations (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Array-based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)- 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stack.cpp</a:t>
            </a:r>
            <a:endParaRPr lang="en-US" altLang="zh-CN" sz="2400" b="0" i="1" dirty="0"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00AC-3202-4E57-91C9-88EF0E29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17245"/>
            <a:ext cx="4029075" cy="537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A33CA-ABE6-4A76-9146-C610523B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817245"/>
            <a:ext cx="4205308" cy="5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Pointer-based</a:t>
            </a:r>
            <a:r>
              <a:rPr lang="en-US" altLang="zh-CN" sz="3200" dirty="0">
                <a:ea typeface="宋体" panose="02010600030101010101" pitchFamily="2" charset="-122"/>
              </a:rPr>
              <a:t> Implementation of Stack ADT</a:t>
            </a:r>
            <a:endParaRPr lang="en-US" altLang="zh-CN" sz="3200" i="1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7526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Pointers can be used to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link data to form a stack, </a:t>
            </a:r>
          </a:p>
          <a:p>
            <a:pPr marL="90488" indent="-9048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 shown on the right.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2362200"/>
            <a:ext cx="533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Likewise, need to have a </a:t>
            </a:r>
            <a:r>
              <a:rPr kumimoji="1" lang="en-US" altLang="zh-CN" u="sng" kern="0" dirty="0">
                <a:latin typeface="Arial" charset="0"/>
                <a:ea typeface="宋体" charset="-122"/>
              </a:rPr>
              <a:t>inner structure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tem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</a:t>
            </a:r>
            <a:r>
              <a:rPr kumimoji="1" lang="en-US" altLang="zh-CN" kern="0" dirty="0">
                <a:latin typeface="Arial Narrow" panose="020B0606020202030204" pitchFamily="34" charset="0"/>
                <a:ea typeface="宋体" charset="-122"/>
              </a:rPr>
              <a:t>to store the data item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</a:t>
            </a:r>
            <a:r>
              <a:rPr kumimoji="1" lang="en-US" altLang="zh-CN" kern="0" dirty="0">
                <a:latin typeface="Arial Narrow" panose="020B0606020202030204" pitchFamily="34" charset="0"/>
                <a:ea typeface="宋体" charset="-122"/>
              </a:rPr>
              <a:t>to store the address of next 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)</a:t>
            </a:r>
          </a:p>
        </p:txBody>
      </p:sp>
      <p:sp>
        <p:nvSpPr>
          <p:cNvPr id="31750" name="TextBox 28"/>
          <p:cNvSpPr txBox="1">
            <a:spLocks noChangeArrowheads="1"/>
          </p:cNvSpPr>
          <p:nvPr/>
        </p:nvSpPr>
        <p:spPr bwMode="auto">
          <a:xfrm rot="5400000">
            <a:off x="7115175" y="3914775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…</a:t>
            </a:r>
            <a:endParaRPr lang="en-SG" sz="2000">
              <a:solidFill>
                <a:srgbClr val="0000FF"/>
              </a:solidFill>
            </a:endParaRPr>
          </a:p>
        </p:txBody>
      </p:sp>
      <p:grpSp>
        <p:nvGrpSpPr>
          <p:cNvPr id="31752" name="Group 55"/>
          <p:cNvGrpSpPr>
            <a:grpSpLocks/>
          </p:cNvGrpSpPr>
          <p:nvPr/>
        </p:nvGrpSpPr>
        <p:grpSpPr bwMode="auto">
          <a:xfrm>
            <a:off x="6172200" y="4572000"/>
            <a:ext cx="2743200" cy="1160463"/>
            <a:chOff x="6172200" y="4648200"/>
            <a:chExt cx="2743200" cy="1160522"/>
          </a:xfrm>
        </p:grpSpPr>
        <p:sp>
          <p:nvSpPr>
            <p:cNvPr id="31779" name="TextBox 36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80" name="TextBox 37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81" name="TextBox 38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82" name="Group 53"/>
            <p:cNvGrpSpPr>
              <a:grpSpLocks/>
            </p:cNvGrpSpPr>
            <p:nvPr/>
          </p:nvGrpSpPr>
          <p:grpSpPr bwMode="auto">
            <a:xfrm>
              <a:off x="7010400" y="4648200"/>
              <a:ext cx="1219200" cy="1141411"/>
              <a:chOff x="7696200" y="3201988"/>
              <a:chExt cx="1219200" cy="1141411"/>
            </a:xfrm>
          </p:grpSpPr>
          <p:grpSp>
            <p:nvGrpSpPr>
              <p:cNvPr id="31783" name="Group 52"/>
              <p:cNvGrpSpPr>
                <a:grpSpLocks/>
              </p:cNvGrpSpPr>
              <p:nvPr/>
            </p:nvGrpSpPr>
            <p:grpSpPr bwMode="auto">
              <a:xfrm>
                <a:off x="7696200" y="3201988"/>
                <a:ext cx="1219200" cy="1141411"/>
                <a:chOff x="6781800" y="4649789"/>
                <a:chExt cx="1219200" cy="1141411"/>
              </a:xfrm>
            </p:grpSpPr>
            <p:sp>
              <p:nvSpPr>
                <p:cNvPr id="31785" name="Text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48709" y="4989662"/>
                  <a:ext cx="1141411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8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Mic</a:t>
                  </a:r>
                  <a:endParaRPr lang="en-SG" sz="1800"/>
                </a:p>
              </p:txBody>
            </p:sp>
          </p:grpSp>
          <p:cxnSp>
            <p:nvCxnSpPr>
              <p:cNvPr id="31784" name="Straight Connector 34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3" name="Straight Arrow Connector 42"/>
          <p:cNvCxnSpPr>
            <a:cxnSpLocks noChangeShapeType="1"/>
          </p:cNvCxnSpPr>
          <p:nvPr/>
        </p:nvCxnSpPr>
        <p:spPr bwMode="auto">
          <a:xfrm rot="5400000">
            <a:off x="7391401" y="578802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55" name="Group 56"/>
          <p:cNvGrpSpPr>
            <a:grpSpLocks/>
          </p:cNvGrpSpPr>
          <p:nvPr/>
        </p:nvGrpSpPr>
        <p:grpSpPr bwMode="auto">
          <a:xfrm>
            <a:off x="6172200" y="2743200"/>
            <a:ext cx="2743200" cy="1143000"/>
            <a:chOff x="6172200" y="4665722"/>
            <a:chExt cx="2743200" cy="1143000"/>
          </a:xfrm>
        </p:grpSpPr>
        <p:sp>
          <p:nvSpPr>
            <p:cNvPr id="31771" name="TextBox 5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72" name="TextBox 5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73" name="TextBox 5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74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1775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1777" name="TextBox 6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78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Sam</a:t>
                  </a:r>
                  <a:endParaRPr lang="en-SG" sz="1800"/>
                </a:p>
              </p:txBody>
            </p:sp>
          </p:grpSp>
          <p:cxnSp>
            <p:nvCxnSpPr>
              <p:cNvPr id="31776" name="Straight Connector 6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6" name="Straight Arrow Connector 31"/>
          <p:cNvCxnSpPr>
            <a:cxnSpLocks noChangeShapeType="1"/>
          </p:cNvCxnSpPr>
          <p:nvPr/>
        </p:nvCxnSpPr>
        <p:spPr bwMode="auto">
          <a:xfrm rot="5400000">
            <a:off x="7467601" y="4419600"/>
            <a:ext cx="3048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57" name="Group 66"/>
          <p:cNvGrpSpPr>
            <a:grpSpLocks/>
          </p:cNvGrpSpPr>
          <p:nvPr/>
        </p:nvGrpSpPr>
        <p:grpSpPr bwMode="auto">
          <a:xfrm>
            <a:off x="6172200" y="1295400"/>
            <a:ext cx="2743200" cy="1143000"/>
            <a:chOff x="6172200" y="4665722"/>
            <a:chExt cx="2743200" cy="1143000"/>
          </a:xfrm>
        </p:grpSpPr>
        <p:sp>
          <p:nvSpPr>
            <p:cNvPr id="31763" name="TextBox 6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1764" name="TextBox 6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1765" name="TextBox 6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1766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1767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1769" name="TextBox 7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770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Riz</a:t>
                  </a:r>
                  <a:endParaRPr lang="en-SG" sz="1800"/>
                </a:p>
              </p:txBody>
            </p:sp>
          </p:grpSp>
          <p:cxnSp>
            <p:nvCxnSpPr>
              <p:cNvPr id="31768" name="Straight Connector 7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1758" name="Straight Arrow Connector 75"/>
          <p:cNvCxnSpPr>
            <a:cxnSpLocks noChangeShapeType="1"/>
          </p:cNvCxnSpPr>
          <p:nvPr/>
        </p:nvCxnSpPr>
        <p:spPr bwMode="auto">
          <a:xfrm rot="5400000">
            <a:off x="7354094" y="2475706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81"/>
          <p:cNvSpPr txBox="1">
            <a:spLocks noChangeArrowheads="1"/>
          </p:cNvSpPr>
          <p:nvPr/>
        </p:nvSpPr>
        <p:spPr bwMode="auto">
          <a:xfrm>
            <a:off x="5562600" y="89535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60" name="Curved Connector 82"/>
          <p:cNvCxnSpPr>
            <a:cxnSpLocks noChangeShapeType="1"/>
          </p:cNvCxnSpPr>
          <p:nvPr/>
        </p:nvCxnSpPr>
        <p:spPr bwMode="auto">
          <a:xfrm>
            <a:off x="6248400" y="1066800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TextBox 83"/>
          <p:cNvSpPr txBox="1">
            <a:spLocks noChangeArrowheads="1"/>
          </p:cNvSpPr>
          <p:nvPr/>
        </p:nvSpPr>
        <p:spPr bwMode="auto">
          <a:xfrm>
            <a:off x="4267200" y="895484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62" name="Rectangle 3"/>
          <p:cNvSpPr txBox="1">
            <a:spLocks noChangeArrowheads="1"/>
          </p:cNvSpPr>
          <p:nvPr/>
        </p:nvSpPr>
        <p:spPr bwMode="auto">
          <a:xfrm>
            <a:off x="304800" y="4648200"/>
            <a:ext cx="510222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u="sng">
                <a:latin typeface="Arial" panose="020B0604020202020204" pitchFamily="34" charset="0"/>
                <a:ea typeface="宋体" panose="02010600030101010101" pitchFamily="2" charset="-122"/>
              </a:rPr>
              <a:t>Overall Stack ADT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needs:</a:t>
            </a:r>
          </a:p>
          <a:p>
            <a:pPr marL="171450" indent="-171450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 a pointer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topNode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point to the node at top most position    (initially point to NULL)</a:t>
            </a:r>
          </a:p>
        </p:txBody>
      </p:sp>
      <p:sp>
        <p:nvSpPr>
          <p:cNvPr id="40" name="TextBox 81"/>
          <p:cNvSpPr txBox="1">
            <a:spLocks noChangeArrowheads="1"/>
          </p:cNvSpPr>
          <p:nvPr/>
        </p:nvSpPr>
        <p:spPr bwMode="auto">
          <a:xfrm>
            <a:off x="5562600" y="4416854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urved Connector 82"/>
          <p:cNvCxnSpPr>
            <a:cxnSpLocks noChangeShapeType="1"/>
          </p:cNvCxnSpPr>
          <p:nvPr/>
        </p:nvCxnSpPr>
        <p:spPr bwMode="auto">
          <a:xfrm>
            <a:off x="6248400" y="4588304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83"/>
          <p:cNvSpPr txBox="1">
            <a:spLocks noChangeArrowheads="1"/>
          </p:cNvSpPr>
          <p:nvPr/>
        </p:nvSpPr>
        <p:spPr bwMode="auto">
          <a:xfrm>
            <a:off x="4267200" y="4435904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685800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Pointer-based</a:t>
            </a:r>
            <a:r>
              <a:rPr lang="en-US" altLang="zh-CN" sz="3200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Implementation of Stack ADT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399" y="1142999"/>
            <a:ext cx="5288047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kumimoji="1" lang="en-US" u="sng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points to </a:t>
            </a:r>
            <a:r>
              <a:rPr kumimoji="1" lang="en-US" i="1" u="sng">
                <a:latin typeface="Arial" panose="020B0604020202020204" pitchFamily="34" charset="0"/>
                <a:cs typeface="Arial" panose="020B0604020202020204" pitchFamily="34" charset="0"/>
              </a:rPr>
              <a:t>top node 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of stack(NB: as opposed to last item in array implementation)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can only be done at top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pushing &amp; popping data involves manipulation of linkages including topNode (fast : </a:t>
            </a:r>
            <a:r>
              <a:rPr kumimoji="1"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Stack can dynamically grow and shrink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i="1">
                <a:latin typeface="Arial" panose="020B0604020202020204" pitchFamily="34" charset="0"/>
                <a:cs typeface="Arial" panose="020B0604020202020204" pitchFamily="34" charset="0"/>
              </a:rPr>
              <a:t>Additional memory need to store the linkages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kumimoji="1" 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15"/>
          <p:cNvSpPr>
            <a:spLocks noChangeArrowheads="1"/>
          </p:cNvSpPr>
          <p:nvPr/>
        </p:nvSpPr>
        <p:spPr bwMode="auto">
          <a:xfrm>
            <a:off x="6934200" y="17526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7010400" y="2286000"/>
            <a:ext cx="685800" cy="228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2775" name="TextBox 46"/>
          <p:cNvSpPr txBox="1">
            <a:spLocks noChangeArrowheads="1"/>
          </p:cNvSpPr>
          <p:nvPr/>
        </p:nvSpPr>
        <p:spPr bwMode="auto">
          <a:xfrm>
            <a:off x="5562600" y="895350"/>
            <a:ext cx="1066800" cy="400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76" name="Curved Connector 47"/>
          <p:cNvCxnSpPr>
            <a:cxnSpLocks noChangeShapeType="1"/>
          </p:cNvCxnSpPr>
          <p:nvPr/>
        </p:nvCxnSpPr>
        <p:spPr bwMode="auto">
          <a:xfrm>
            <a:off x="6248400" y="1066800"/>
            <a:ext cx="1143000" cy="3048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Box 48"/>
          <p:cNvSpPr txBox="1">
            <a:spLocks noChangeArrowheads="1"/>
          </p:cNvSpPr>
          <p:nvPr/>
        </p:nvSpPr>
        <p:spPr bwMode="auto">
          <a:xfrm>
            <a:off x="4267200" y="9144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topNode</a:t>
            </a:r>
            <a:endParaRPr lang="en-SG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49"/>
          <p:cNvSpPr txBox="1">
            <a:spLocks noChangeArrowheads="1"/>
          </p:cNvSpPr>
          <p:nvPr/>
        </p:nvSpPr>
        <p:spPr bwMode="auto">
          <a:xfrm rot="5400000">
            <a:off x="7115175" y="3914775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…</a:t>
            </a:r>
            <a:endParaRPr lang="en-SG" sz="2000">
              <a:solidFill>
                <a:srgbClr val="0000FF"/>
              </a:solidFill>
            </a:endParaRPr>
          </a:p>
        </p:txBody>
      </p:sp>
      <p:grpSp>
        <p:nvGrpSpPr>
          <p:cNvPr id="32780" name="Group 55"/>
          <p:cNvGrpSpPr>
            <a:grpSpLocks/>
          </p:cNvGrpSpPr>
          <p:nvPr/>
        </p:nvGrpSpPr>
        <p:grpSpPr bwMode="auto">
          <a:xfrm>
            <a:off x="6172200" y="4572000"/>
            <a:ext cx="2743200" cy="1160463"/>
            <a:chOff x="6172200" y="4648200"/>
            <a:chExt cx="2743200" cy="1160522"/>
          </a:xfrm>
        </p:grpSpPr>
        <p:sp>
          <p:nvSpPr>
            <p:cNvPr id="32803" name="TextBox 73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804" name="TextBox 74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805" name="TextBox 75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806" name="Group 53"/>
            <p:cNvGrpSpPr>
              <a:grpSpLocks/>
            </p:cNvGrpSpPr>
            <p:nvPr/>
          </p:nvGrpSpPr>
          <p:grpSpPr bwMode="auto">
            <a:xfrm>
              <a:off x="7010400" y="4648200"/>
              <a:ext cx="1219200" cy="1141411"/>
              <a:chOff x="7696200" y="3201988"/>
              <a:chExt cx="1219200" cy="1141411"/>
            </a:xfrm>
          </p:grpSpPr>
          <p:grpSp>
            <p:nvGrpSpPr>
              <p:cNvPr id="32807" name="Group 52"/>
              <p:cNvGrpSpPr>
                <a:grpSpLocks/>
              </p:cNvGrpSpPr>
              <p:nvPr/>
            </p:nvGrpSpPr>
            <p:grpSpPr bwMode="auto">
              <a:xfrm>
                <a:off x="7696200" y="3201988"/>
                <a:ext cx="1219200" cy="1141411"/>
                <a:chOff x="6781800" y="4649789"/>
                <a:chExt cx="1219200" cy="1141411"/>
              </a:xfrm>
            </p:grpSpPr>
            <p:sp>
              <p:nvSpPr>
                <p:cNvPr id="32809" name="Text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48709" y="4989662"/>
                  <a:ext cx="1141411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810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Mic</a:t>
                  </a:r>
                  <a:endParaRPr lang="en-SG" sz="1800"/>
                </a:p>
              </p:txBody>
            </p:sp>
          </p:grpSp>
          <p:cxnSp>
            <p:nvCxnSpPr>
              <p:cNvPr id="32808" name="Straight Connector 78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1" name="Straight Arrow Connector 52"/>
          <p:cNvCxnSpPr>
            <a:cxnSpLocks noChangeShapeType="1"/>
          </p:cNvCxnSpPr>
          <p:nvPr/>
        </p:nvCxnSpPr>
        <p:spPr bwMode="auto">
          <a:xfrm rot="5400000">
            <a:off x="7391401" y="5788025"/>
            <a:ext cx="4572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3" name="Group 56"/>
          <p:cNvGrpSpPr>
            <a:grpSpLocks/>
          </p:cNvGrpSpPr>
          <p:nvPr/>
        </p:nvGrpSpPr>
        <p:grpSpPr bwMode="auto">
          <a:xfrm>
            <a:off x="6172200" y="2743200"/>
            <a:ext cx="2743200" cy="1143000"/>
            <a:chOff x="6172200" y="4665722"/>
            <a:chExt cx="2743200" cy="1143000"/>
          </a:xfrm>
        </p:grpSpPr>
        <p:sp>
          <p:nvSpPr>
            <p:cNvPr id="32795" name="TextBox 65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796" name="TextBox 66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797" name="TextBox 67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798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2799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2801" name="TextBox 7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802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Sam</a:t>
                  </a:r>
                  <a:endParaRPr lang="en-SG" sz="1800"/>
                </a:p>
              </p:txBody>
            </p:sp>
          </p:grpSp>
          <p:cxnSp>
            <p:nvCxnSpPr>
              <p:cNvPr id="32800" name="Straight Connector 70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4" name="Straight Arrow Connector 55"/>
          <p:cNvCxnSpPr>
            <a:cxnSpLocks noChangeShapeType="1"/>
          </p:cNvCxnSpPr>
          <p:nvPr/>
        </p:nvCxnSpPr>
        <p:spPr bwMode="auto">
          <a:xfrm rot="5400000">
            <a:off x="7467601" y="4419600"/>
            <a:ext cx="30480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85" name="Group 66"/>
          <p:cNvGrpSpPr>
            <a:grpSpLocks/>
          </p:cNvGrpSpPr>
          <p:nvPr/>
        </p:nvGrpSpPr>
        <p:grpSpPr bwMode="auto">
          <a:xfrm>
            <a:off x="6172200" y="1295400"/>
            <a:ext cx="2743200" cy="1143000"/>
            <a:chOff x="6172200" y="4665722"/>
            <a:chExt cx="2743200" cy="1143000"/>
          </a:xfrm>
        </p:grpSpPr>
        <p:sp>
          <p:nvSpPr>
            <p:cNvPr id="32787" name="TextBox 57"/>
            <p:cNvSpPr txBox="1">
              <a:spLocks noChangeArrowheads="1"/>
            </p:cNvSpPr>
            <p:nvPr/>
          </p:nvSpPr>
          <p:spPr bwMode="auto">
            <a:xfrm>
              <a:off x="6172200" y="4951412"/>
              <a:ext cx="137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Node</a:t>
              </a:r>
              <a:endParaRPr lang="en-SG">
                <a:solidFill>
                  <a:srgbClr val="0000FF"/>
                </a:solidFill>
              </a:endParaRPr>
            </a:p>
          </p:txBody>
        </p:sp>
        <p:sp>
          <p:nvSpPr>
            <p:cNvPr id="32788" name="TextBox 58"/>
            <p:cNvSpPr txBox="1">
              <a:spLocks noChangeArrowheads="1"/>
            </p:cNvSpPr>
            <p:nvPr/>
          </p:nvSpPr>
          <p:spPr bwMode="auto">
            <a:xfrm>
              <a:off x="7620000" y="477990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item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sp>
          <p:nvSpPr>
            <p:cNvPr id="32789" name="TextBox 59"/>
            <p:cNvSpPr txBox="1">
              <a:spLocks noChangeArrowheads="1"/>
            </p:cNvSpPr>
            <p:nvPr/>
          </p:nvSpPr>
          <p:spPr bwMode="auto">
            <a:xfrm>
              <a:off x="7696200" y="5408612"/>
              <a:ext cx="1219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</a:rPr>
                <a:t>next</a:t>
              </a:r>
              <a:endParaRPr lang="en-SG" sz="2000">
                <a:solidFill>
                  <a:srgbClr val="0000FF"/>
                </a:solidFill>
              </a:endParaRPr>
            </a:p>
          </p:txBody>
        </p:sp>
        <p:grpSp>
          <p:nvGrpSpPr>
            <p:cNvPr id="32790" name="Group 53"/>
            <p:cNvGrpSpPr>
              <a:grpSpLocks/>
            </p:cNvGrpSpPr>
            <p:nvPr/>
          </p:nvGrpSpPr>
          <p:grpSpPr bwMode="auto">
            <a:xfrm>
              <a:off x="7010400" y="4665722"/>
              <a:ext cx="1219200" cy="1123889"/>
              <a:chOff x="7696200" y="3219510"/>
              <a:chExt cx="1219200" cy="1123889"/>
            </a:xfrm>
          </p:grpSpPr>
          <p:grpSp>
            <p:nvGrpSpPr>
              <p:cNvPr id="32791" name="Group 52"/>
              <p:cNvGrpSpPr>
                <a:grpSpLocks/>
              </p:cNvGrpSpPr>
              <p:nvPr/>
            </p:nvGrpSpPr>
            <p:grpSpPr bwMode="auto">
              <a:xfrm>
                <a:off x="7696200" y="3219510"/>
                <a:ext cx="1219200" cy="1123889"/>
                <a:chOff x="6781800" y="4667311"/>
                <a:chExt cx="1219200" cy="1123889"/>
              </a:xfrm>
            </p:grpSpPr>
            <p:sp>
              <p:nvSpPr>
                <p:cNvPr id="32793" name="TextBox 6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857470" y="4998423"/>
                  <a:ext cx="1123889" cy="461665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0000FF"/>
                      </a:solidFill>
                    </a:rPr>
                    <a:t> </a:t>
                  </a:r>
                  <a:endParaRPr lang="en-SG" sz="1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794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00600"/>
                  <a:ext cx="12192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/>
                    <a:t>Riz</a:t>
                  </a:r>
                  <a:endParaRPr lang="en-SG" sz="1800"/>
                </a:p>
              </p:txBody>
            </p:sp>
          </p:grpSp>
          <p:cxnSp>
            <p:nvCxnSpPr>
              <p:cNvPr id="32792" name="Straight Connector 62"/>
              <p:cNvCxnSpPr>
                <a:cxnSpLocks noChangeShapeType="1"/>
              </p:cNvCxnSpPr>
              <p:nvPr/>
            </p:nvCxnSpPr>
            <p:spPr bwMode="auto">
              <a:xfrm rot="10800000">
                <a:off x="8077200" y="3962400"/>
                <a:ext cx="457994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32786" name="Straight Arrow Connector 81"/>
          <p:cNvCxnSpPr>
            <a:cxnSpLocks noChangeShapeType="1"/>
          </p:cNvCxnSpPr>
          <p:nvPr/>
        </p:nvCxnSpPr>
        <p:spPr bwMode="auto">
          <a:xfrm rot="5400000">
            <a:off x="7354094" y="2475706"/>
            <a:ext cx="533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502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Node Structure 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Recall format for declaring the </a:t>
            </a:r>
            <a:r>
              <a:rPr lang="en-US" altLang="zh-CN" sz="2400" b="0" u="sng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structure in C++ is:</a:t>
            </a:r>
          </a:p>
        </p:txBody>
      </p:sp>
      <p:sp>
        <p:nvSpPr>
          <p:cNvPr id="33797" name="TextBox 14"/>
          <p:cNvSpPr txBox="1">
            <a:spLocks noChangeArrowheads="1"/>
          </p:cNvSpPr>
          <p:nvPr/>
        </p:nvSpPr>
        <p:spPr bwMode="auto">
          <a:xfrm>
            <a:off x="457200" y="4343400"/>
            <a:ext cx="3962400" cy="10160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  </a:t>
            </a:r>
            <a:endParaRPr lang="en-SG"/>
          </a:p>
        </p:txBody>
      </p:sp>
      <p:cxnSp>
        <p:nvCxnSpPr>
          <p:cNvPr id="33798" name="Straight Connector 15"/>
          <p:cNvCxnSpPr>
            <a:cxnSpLocks noChangeShapeType="1"/>
          </p:cNvCxnSpPr>
          <p:nvPr/>
        </p:nvCxnSpPr>
        <p:spPr bwMode="auto">
          <a:xfrm rot="5400000">
            <a:off x="2401094" y="4837906"/>
            <a:ext cx="9906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TextBox 17"/>
          <p:cNvSpPr txBox="1">
            <a:spLocks noChangeArrowheads="1"/>
          </p:cNvSpPr>
          <p:nvPr/>
        </p:nvSpPr>
        <p:spPr bwMode="auto">
          <a:xfrm>
            <a:off x="1066800" y="3886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item</a:t>
            </a:r>
            <a:endParaRPr lang="en-SG">
              <a:solidFill>
                <a:srgbClr val="0000FF"/>
              </a:solidFill>
            </a:endParaRPr>
          </a:p>
        </p:txBody>
      </p:sp>
      <p:sp>
        <p:nvSpPr>
          <p:cNvPr id="33800" name="TextBox 18"/>
          <p:cNvSpPr txBox="1">
            <a:spLocks noChangeArrowheads="1"/>
          </p:cNvSpPr>
          <p:nvPr/>
        </p:nvSpPr>
        <p:spPr bwMode="auto">
          <a:xfrm>
            <a:off x="3048000" y="38862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next</a:t>
            </a:r>
            <a:endParaRPr lang="en-SG">
              <a:solidFill>
                <a:srgbClr val="0000FF"/>
              </a:solidFill>
            </a:endParaRPr>
          </a:p>
        </p:txBody>
      </p:sp>
      <p:cxnSp>
        <p:nvCxnSpPr>
          <p:cNvPr id="33801" name="Straight Arrow Connector 20"/>
          <p:cNvCxnSpPr>
            <a:cxnSpLocks noChangeShapeType="1"/>
          </p:cNvCxnSpPr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ItemType item;   </a:t>
            </a:r>
            <a:r>
              <a:rPr lang="en-US" i="1">
                <a:solidFill>
                  <a:srgbClr val="008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to store the data item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Node     *next;  </a:t>
            </a:r>
            <a:r>
              <a:rPr lang="en-US" i="1">
                <a:solidFill>
                  <a:srgbClr val="008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pointer to point to next node</a:t>
            </a: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3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Stack ADT(</a:t>
            </a: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Pointer-based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- </a:t>
            </a:r>
            <a:r>
              <a:rPr lang="en-US" altLang="zh-CN" sz="2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endParaRPr lang="en-US" altLang="zh-CN" sz="2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61997-3AF4-4070-8636-ACD7F509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38201"/>
            <a:ext cx="4791075" cy="533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6799B-DFCD-406C-AFD8-B92F27D6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838201"/>
            <a:ext cx="4191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Pushing an item on top of the Stack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257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push a new item to the top of the List, you need to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create a new node to store the item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new node’s next pointer point to the top node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the topNode pointer point to new node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5845" name="Curved Connector 11"/>
          <p:cNvCxnSpPr>
            <a:cxnSpLocks noChangeShapeType="1"/>
            <a:endCxn id="35864" idx="1"/>
          </p:cNvCxnSpPr>
          <p:nvPr/>
        </p:nvCxnSpPr>
        <p:spPr bwMode="auto">
          <a:xfrm rot="16200000" flipH="1">
            <a:off x="7811294" y="1713706"/>
            <a:ext cx="685800" cy="15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Connector 22"/>
          <p:cNvCxnSpPr>
            <a:cxnSpLocks noChangeShapeType="1"/>
          </p:cNvCxnSpPr>
          <p:nvPr/>
        </p:nvCxnSpPr>
        <p:spPr bwMode="auto">
          <a:xfrm rot="10800000">
            <a:off x="6324600" y="3352800"/>
            <a:ext cx="4572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47" name="Group 57"/>
          <p:cNvGrpSpPr>
            <a:grpSpLocks/>
          </p:cNvGrpSpPr>
          <p:nvPr/>
        </p:nvGrpSpPr>
        <p:grpSpPr bwMode="auto">
          <a:xfrm>
            <a:off x="4953000" y="1143000"/>
            <a:ext cx="3505200" cy="4495800"/>
            <a:chOff x="4953000" y="914400"/>
            <a:chExt cx="3505200" cy="4495800"/>
          </a:xfrm>
        </p:grpSpPr>
        <p:sp>
          <p:nvSpPr>
            <p:cNvPr id="35848" name="TextBox 9"/>
            <p:cNvSpPr txBox="1">
              <a:spLocks noChangeArrowheads="1"/>
            </p:cNvSpPr>
            <p:nvPr/>
          </p:nvSpPr>
          <p:spPr bwMode="auto">
            <a:xfrm>
              <a:off x="7543800" y="914400"/>
              <a:ext cx="914400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849" name="Group 33"/>
            <p:cNvGrpSpPr>
              <a:grpSpLocks/>
            </p:cNvGrpSpPr>
            <p:nvPr/>
          </p:nvGrpSpPr>
          <p:grpSpPr bwMode="auto">
            <a:xfrm>
              <a:off x="7924799" y="1828801"/>
              <a:ext cx="461666" cy="3581399"/>
              <a:chOff x="7924799" y="838201"/>
              <a:chExt cx="461666" cy="3581399"/>
            </a:xfrm>
          </p:grpSpPr>
          <p:sp>
            <p:nvSpPr>
              <p:cNvPr id="35864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7469832" y="12931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Annie </a:t>
                </a: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865" name="Straight Connector 7"/>
              <p:cNvCxnSpPr>
                <a:cxnSpLocks noChangeShapeType="1"/>
              </p:cNvCxnSpPr>
              <p:nvPr/>
            </p:nvCxnSpPr>
            <p:spPr bwMode="auto">
              <a:xfrm rot="10800000">
                <a:off x="7924800" y="1904206"/>
                <a:ext cx="457200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6" name="Straight Arrow Connector 13"/>
              <p:cNvCxnSpPr>
                <a:cxnSpLocks noChangeShapeType="1"/>
              </p:cNvCxnSpPr>
              <p:nvPr/>
            </p:nvCxnSpPr>
            <p:spPr bwMode="auto">
              <a:xfrm rot="5400000">
                <a:off x="7849394" y="2361406"/>
                <a:ext cx="6096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67" name="TextBox 14"/>
              <p:cNvSpPr txBox="1">
                <a:spLocks noChangeArrowheads="1"/>
              </p:cNvSpPr>
              <p:nvPr/>
            </p:nvSpPr>
            <p:spPr bwMode="auto">
              <a:xfrm rot="5400000">
                <a:off x="7469831" y="31219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868" name="Straight Arrow Connector 16"/>
              <p:cNvCxnSpPr>
                <a:cxnSpLocks noChangeShapeType="1"/>
              </p:cNvCxnSpPr>
              <p:nvPr/>
            </p:nvCxnSpPr>
            <p:spPr bwMode="auto">
              <a:xfrm rot="5400000">
                <a:off x="7887494" y="4152106"/>
                <a:ext cx="5334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50" name="TextBox 18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topNode</a:t>
              </a:r>
              <a:endParaRPr lang="en-SG" sz="1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4953000" y="1676400"/>
              <a:ext cx="2057400" cy="2514600"/>
              <a:chOff x="5334000" y="1371600"/>
              <a:chExt cx="2057400" cy="2514600"/>
            </a:xfrm>
          </p:grpSpPr>
          <p:sp>
            <p:nvSpPr>
              <p:cNvPr id="35859" name="TextBox 20"/>
              <p:cNvSpPr txBox="1">
                <a:spLocks noChangeArrowheads="1"/>
              </p:cNvSpPr>
              <p:nvPr/>
            </p:nvSpPr>
            <p:spPr bwMode="auto">
              <a:xfrm rot="5400000">
                <a:off x="6251748" y="2511252"/>
                <a:ext cx="1369369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Mary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sp>
            <p:nvSpPr>
              <p:cNvPr id="35860" name="TextBox 23"/>
              <p:cNvSpPr txBox="1">
                <a:spLocks noChangeArrowheads="1"/>
              </p:cNvSpPr>
              <p:nvPr/>
            </p:nvSpPr>
            <p:spPr bwMode="auto">
              <a:xfrm>
                <a:off x="6477000" y="1371600"/>
                <a:ext cx="914400" cy="40011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61" name="TextBox 25"/>
              <p:cNvSpPr txBox="1">
                <a:spLocks noChangeArrowheads="1"/>
              </p:cNvSpPr>
              <p:nvPr/>
            </p:nvSpPr>
            <p:spPr bwMode="auto">
              <a:xfrm>
                <a:off x="5334000" y="1371600"/>
                <a:ext cx="1219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newNode</a:t>
                </a:r>
                <a:endParaRPr lang="en-SG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862" name="Straight Arrow Connector 26"/>
              <p:cNvCxnSpPr>
                <a:cxnSpLocks noChangeShapeType="1"/>
                <a:endCxn id="35859" idx="1"/>
              </p:cNvCxnSpPr>
              <p:nvPr/>
            </p:nvCxnSpPr>
            <p:spPr bwMode="auto">
              <a:xfrm rot="16200000" flipH="1">
                <a:off x="6706716" y="1827684"/>
                <a:ext cx="457200" cy="2232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3" name="Straight Arrow Connector 39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6858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852" name="Curved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400800" y="1981200"/>
              <a:ext cx="1676400" cy="13716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3" name="Curved Connector 43"/>
            <p:cNvCxnSpPr>
              <a:cxnSpLocks noChangeShapeType="1"/>
            </p:cNvCxnSpPr>
            <p:nvPr/>
          </p:nvCxnSpPr>
          <p:spPr bwMode="auto">
            <a:xfrm rot="10800000" flipV="1">
              <a:off x="6781800" y="1219200"/>
              <a:ext cx="1371600" cy="11430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Dodecagon 46"/>
            <p:cNvSpPr/>
            <p:nvPr/>
          </p:nvSpPr>
          <p:spPr bwMode="auto">
            <a:xfrm>
              <a:off x="7315200" y="2667000"/>
              <a:ext cx="457200" cy="460375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sp>
          <p:nvSpPr>
            <p:cNvPr id="48" name="Dodecagon 47"/>
            <p:cNvSpPr/>
            <p:nvPr/>
          </p:nvSpPr>
          <p:spPr bwMode="auto">
            <a:xfrm>
              <a:off x="6934200" y="1219200"/>
              <a:ext cx="457200" cy="460375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cxnSp>
          <p:nvCxnSpPr>
            <p:cNvPr id="35856" name="Straight Connector 51"/>
            <p:cNvCxnSpPr>
              <a:cxnSpLocks noChangeShapeType="1"/>
            </p:cNvCxnSpPr>
            <p:nvPr/>
          </p:nvCxnSpPr>
          <p:spPr bwMode="auto">
            <a:xfrm>
              <a:off x="6477000" y="4267200"/>
              <a:ext cx="228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Straight Connector 52"/>
            <p:cNvCxnSpPr>
              <a:cxnSpLocks noChangeShapeType="1"/>
            </p:cNvCxnSpPr>
            <p:nvPr/>
          </p:nvCxnSpPr>
          <p:spPr bwMode="auto">
            <a:xfrm>
              <a:off x="6324600" y="4191000"/>
              <a:ext cx="4572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Straight Connector 56"/>
            <p:cNvCxnSpPr>
              <a:cxnSpLocks noChangeShapeType="1"/>
            </p:cNvCxnSpPr>
            <p:nvPr/>
          </p:nvCxnSpPr>
          <p:spPr bwMode="auto">
            <a:xfrm rot="10800000">
              <a:off x="7924800" y="4724400"/>
              <a:ext cx="457200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45806-AEF5-4C26-A267-31BE204A4303}"/>
              </a:ext>
            </a:extLst>
          </p:cNvPr>
          <p:cNvCxnSpPr/>
          <p:nvPr/>
        </p:nvCxnSpPr>
        <p:spPr bwMode="auto">
          <a:xfrm>
            <a:off x="6324600" y="3581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83144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push an item on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68709"/>
              </p:ext>
            </p:extLst>
          </p:nvPr>
        </p:nvGraphicFramePr>
        <p:xfrm>
          <a:off x="457200" y="914400"/>
          <a:ext cx="8153400" cy="4094099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push(ItemType 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 a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Store the item to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Initialize the next pointer to null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new node’s next pointer to point to node pointed to by topNode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 topNode (pointer) to point to new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true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6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Pop an item from top of the Stack</a:t>
            </a:r>
            <a:endParaRPr lang="en-US" altLang="zh-CN" sz="3200" b="0" i="1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522605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pop item from  top of the Stack, you need to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temp pointer to point to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top node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00050" indent="-4000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Make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2400" b="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topNode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point to the next node </a:t>
            </a: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in stack</a:t>
            </a:r>
          </a:p>
          <a:p>
            <a:pPr marL="400050" indent="-40005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 removed node’s next pointer point to NULL and deallocate memory from removed node</a:t>
            </a:r>
          </a:p>
        </p:txBody>
      </p:sp>
      <p:grpSp>
        <p:nvGrpSpPr>
          <p:cNvPr id="37893" name="Group 27"/>
          <p:cNvGrpSpPr>
            <a:grpSpLocks/>
          </p:cNvGrpSpPr>
          <p:nvPr/>
        </p:nvGrpSpPr>
        <p:grpSpPr bwMode="auto">
          <a:xfrm>
            <a:off x="4953000" y="835025"/>
            <a:ext cx="4038600" cy="4803775"/>
            <a:chOff x="4953000" y="607100"/>
            <a:chExt cx="4038600" cy="4803100"/>
          </a:xfrm>
        </p:grpSpPr>
        <p:sp>
          <p:nvSpPr>
            <p:cNvPr id="37898" name="TextBox 28"/>
            <p:cNvSpPr txBox="1">
              <a:spLocks noChangeArrowheads="1"/>
            </p:cNvSpPr>
            <p:nvPr/>
          </p:nvSpPr>
          <p:spPr bwMode="auto">
            <a:xfrm>
              <a:off x="7543800" y="914400"/>
              <a:ext cx="914400" cy="4001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899" name="Group 33"/>
            <p:cNvGrpSpPr>
              <a:grpSpLocks/>
            </p:cNvGrpSpPr>
            <p:nvPr/>
          </p:nvGrpSpPr>
          <p:grpSpPr bwMode="auto">
            <a:xfrm>
              <a:off x="7924799" y="1828801"/>
              <a:ext cx="461666" cy="3581399"/>
              <a:chOff x="7924799" y="838201"/>
              <a:chExt cx="461666" cy="3581399"/>
            </a:xfrm>
          </p:grpSpPr>
          <p:sp>
            <p:nvSpPr>
              <p:cNvPr id="37910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7469832" y="12931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Annie </a:t>
                </a: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911" name="Straight Connector 50"/>
              <p:cNvCxnSpPr>
                <a:cxnSpLocks noChangeShapeType="1"/>
              </p:cNvCxnSpPr>
              <p:nvPr/>
            </p:nvCxnSpPr>
            <p:spPr bwMode="auto">
              <a:xfrm rot="10800000">
                <a:off x="7924800" y="1904206"/>
                <a:ext cx="457200" cy="79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12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7849394" y="2361406"/>
                <a:ext cx="6096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3" name="TextBox 52"/>
              <p:cNvSpPr txBox="1">
                <a:spLocks noChangeArrowheads="1"/>
              </p:cNvSpPr>
              <p:nvPr/>
            </p:nvSpPr>
            <p:spPr bwMode="auto">
              <a:xfrm rot="5400000">
                <a:off x="7469831" y="3121969"/>
                <a:ext cx="1371601" cy="46166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0000FF"/>
                    </a:solidFill>
                  </a:rPr>
                  <a:t>  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John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:endParaRPr lang="en-SG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7914" name="Straight Arrow Connector 53"/>
              <p:cNvCxnSpPr>
                <a:cxnSpLocks noChangeShapeType="1"/>
              </p:cNvCxnSpPr>
              <p:nvPr/>
            </p:nvCxnSpPr>
            <p:spPr bwMode="auto">
              <a:xfrm rot="5400000">
                <a:off x="7887494" y="4152106"/>
                <a:ext cx="5334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0" name="TextBox 35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topNode</a:t>
              </a:r>
              <a:endParaRPr lang="en-SG" sz="1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901" name="Group 48"/>
            <p:cNvGrpSpPr>
              <a:grpSpLocks/>
            </p:cNvGrpSpPr>
            <p:nvPr/>
          </p:nvGrpSpPr>
          <p:grpSpPr bwMode="auto">
            <a:xfrm>
              <a:off x="4953000" y="1676400"/>
              <a:ext cx="2057400" cy="400110"/>
              <a:chOff x="5334000" y="1371600"/>
              <a:chExt cx="2057400" cy="400110"/>
            </a:xfrm>
          </p:grpSpPr>
          <p:sp>
            <p:nvSpPr>
              <p:cNvPr id="37908" name="TextBox 45"/>
              <p:cNvSpPr txBox="1">
                <a:spLocks noChangeArrowheads="1"/>
              </p:cNvSpPr>
              <p:nvPr/>
            </p:nvSpPr>
            <p:spPr bwMode="auto">
              <a:xfrm>
                <a:off x="6477000" y="1371600"/>
                <a:ext cx="914400" cy="400110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SG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9" name="TextBox 46"/>
              <p:cNvSpPr txBox="1">
                <a:spLocks noChangeArrowheads="1"/>
              </p:cNvSpPr>
              <p:nvPr/>
            </p:nvSpPr>
            <p:spPr bwMode="auto">
              <a:xfrm>
                <a:off x="5334000" y="1371600"/>
                <a:ext cx="12192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</a:t>
                </a:r>
                <a:endParaRPr lang="en-SG" sz="16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7902" name="Curved Connector 38"/>
            <p:cNvCxnSpPr>
              <a:cxnSpLocks noChangeShapeType="1"/>
            </p:cNvCxnSpPr>
            <p:nvPr/>
          </p:nvCxnSpPr>
          <p:spPr bwMode="auto">
            <a:xfrm flipV="1">
              <a:off x="6629400" y="1828800"/>
              <a:ext cx="1295400" cy="76200"/>
            </a:xfrm>
            <a:prstGeom prst="curvedConnector3">
              <a:avLst>
                <a:gd name="adj1" fmla="val 5000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Dodecagon 39"/>
            <p:cNvSpPr/>
            <p:nvPr/>
          </p:nvSpPr>
          <p:spPr bwMode="auto">
            <a:xfrm>
              <a:off x="7239000" y="1981682"/>
              <a:ext cx="457200" cy="458724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sp>
          <p:nvSpPr>
            <p:cNvPr id="41" name="Dodecagon 40"/>
            <p:cNvSpPr/>
            <p:nvPr/>
          </p:nvSpPr>
          <p:spPr bwMode="auto">
            <a:xfrm>
              <a:off x="8534400" y="607100"/>
              <a:ext cx="457200" cy="460310"/>
            </a:xfrm>
            <a:prstGeom prst="dodecag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  <a:endParaRPr lang="en-SG" sz="1600" b="1">
                <a:solidFill>
                  <a:srgbClr val="FF0000"/>
                </a:solidFill>
              </a:endParaRPr>
            </a:p>
          </p:txBody>
        </p:sp>
        <p:cxnSp>
          <p:nvCxnSpPr>
            <p:cNvPr id="37905" name="Straight Connector 41"/>
            <p:cNvCxnSpPr>
              <a:cxnSpLocks noChangeShapeType="1"/>
            </p:cNvCxnSpPr>
            <p:nvPr/>
          </p:nvCxnSpPr>
          <p:spPr bwMode="auto">
            <a:xfrm>
              <a:off x="7239000" y="3429000"/>
              <a:ext cx="228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Straight Connector 42"/>
            <p:cNvCxnSpPr>
              <a:cxnSpLocks noChangeShapeType="1"/>
            </p:cNvCxnSpPr>
            <p:nvPr/>
          </p:nvCxnSpPr>
          <p:spPr bwMode="auto">
            <a:xfrm>
              <a:off x="7086600" y="3352800"/>
              <a:ext cx="4572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7924800" y="4724400"/>
              <a:ext cx="457200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894" name="Straight Arrow Connector 54"/>
          <p:cNvCxnSpPr>
            <a:cxnSpLocks noChangeShapeType="1"/>
          </p:cNvCxnSpPr>
          <p:nvPr/>
        </p:nvCxnSpPr>
        <p:spPr bwMode="auto">
          <a:xfrm rot="5400000">
            <a:off x="7811294" y="1713706"/>
            <a:ext cx="685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Freeform 71"/>
          <p:cNvSpPr>
            <a:spLocks noChangeArrowheads="1"/>
          </p:cNvSpPr>
          <p:nvPr/>
        </p:nvSpPr>
        <p:spPr bwMode="auto">
          <a:xfrm>
            <a:off x="8147050" y="1266825"/>
            <a:ext cx="741363" cy="2628900"/>
          </a:xfrm>
          <a:custGeom>
            <a:avLst/>
            <a:gdLst>
              <a:gd name="T0" fmla="*/ 0 w 742208"/>
              <a:gd name="T1" fmla="*/ 51490 h 2628405"/>
              <a:gd name="T2" fmla="*/ 461557 w 742208"/>
              <a:gd name="T3" fmla="*/ 99018 h 2628405"/>
              <a:gd name="T4" fmla="*/ 698253 w 742208"/>
              <a:gd name="T5" fmla="*/ 645592 h 2628405"/>
              <a:gd name="T6" fmla="*/ 710089 w 742208"/>
              <a:gd name="T7" fmla="*/ 1453571 h 2628405"/>
              <a:gd name="T8" fmla="*/ 603575 w 742208"/>
              <a:gd name="T9" fmla="*/ 2035792 h 2628405"/>
              <a:gd name="T10" fmla="*/ 426052 w 742208"/>
              <a:gd name="T11" fmla="*/ 2332842 h 2628405"/>
              <a:gd name="T12" fmla="*/ 82843 w 742208"/>
              <a:gd name="T13" fmla="*/ 2629892 h 2628405"/>
              <a:gd name="T14" fmla="*/ 82843 w 742208"/>
              <a:gd name="T15" fmla="*/ 2629892 h 2628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2208"/>
              <a:gd name="T25" fmla="*/ 0 h 2628405"/>
              <a:gd name="T26" fmla="*/ 742208 w 742208"/>
              <a:gd name="T27" fmla="*/ 2628405 h 26284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2208" h="2628405">
                <a:moveTo>
                  <a:pt x="0" y="51460"/>
                </a:moveTo>
                <a:cubicBezTo>
                  <a:pt x="173181" y="25730"/>
                  <a:pt x="346363" y="0"/>
                  <a:pt x="463137" y="98961"/>
                </a:cubicBezTo>
                <a:cubicBezTo>
                  <a:pt x="579911" y="197922"/>
                  <a:pt x="659080" y="419595"/>
                  <a:pt x="700644" y="645226"/>
                </a:cubicBezTo>
                <a:cubicBezTo>
                  <a:pt x="742208" y="870857"/>
                  <a:pt x="728353" y="1221179"/>
                  <a:pt x="712519" y="1452748"/>
                </a:cubicBezTo>
                <a:cubicBezTo>
                  <a:pt x="696685" y="1684317"/>
                  <a:pt x="653142" y="1888177"/>
                  <a:pt x="605641" y="2034639"/>
                </a:cubicBezTo>
                <a:cubicBezTo>
                  <a:pt x="558140" y="2181101"/>
                  <a:pt x="514597" y="2232561"/>
                  <a:pt x="427511" y="2331522"/>
                </a:cubicBezTo>
                <a:cubicBezTo>
                  <a:pt x="340425" y="2430483"/>
                  <a:pt x="83127" y="2628405"/>
                  <a:pt x="83127" y="2628405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6" name="Freeform 79"/>
          <p:cNvSpPr>
            <a:spLocks noChangeArrowheads="1"/>
          </p:cNvSpPr>
          <p:nvPr/>
        </p:nvSpPr>
        <p:spPr bwMode="auto">
          <a:xfrm>
            <a:off x="7362825" y="3192463"/>
            <a:ext cx="808038" cy="393700"/>
          </a:xfrm>
          <a:custGeom>
            <a:avLst/>
            <a:gdLst>
              <a:gd name="T0" fmla="*/ 809071 w 807522"/>
              <a:gd name="T1" fmla="*/ 61277 h 393864"/>
              <a:gd name="T2" fmla="*/ 345045 w 807522"/>
              <a:gd name="T3" fmla="*/ 13836 h 393864"/>
              <a:gd name="T4" fmla="*/ 95186 w 807522"/>
              <a:gd name="T5" fmla="*/ 144302 h 393864"/>
              <a:gd name="T6" fmla="*/ 0 w 807522"/>
              <a:gd name="T7" fmla="*/ 393372 h 393864"/>
              <a:gd name="T8" fmla="*/ 0 w 807522"/>
              <a:gd name="T9" fmla="*/ 393372 h 393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7522"/>
              <a:gd name="T16" fmla="*/ 0 h 393864"/>
              <a:gd name="T17" fmla="*/ 807522 w 807522"/>
              <a:gd name="T18" fmla="*/ 393864 h 393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7522" h="393864">
                <a:moveTo>
                  <a:pt x="807522" y="61355"/>
                </a:moveTo>
                <a:cubicBezTo>
                  <a:pt x="635330" y="30677"/>
                  <a:pt x="463138" y="0"/>
                  <a:pt x="344385" y="13854"/>
                </a:cubicBezTo>
                <a:cubicBezTo>
                  <a:pt x="225632" y="27708"/>
                  <a:pt x="152400" y="81147"/>
                  <a:pt x="95003" y="144482"/>
                </a:cubicBezTo>
                <a:cubicBezTo>
                  <a:pt x="37606" y="207817"/>
                  <a:pt x="0" y="393864"/>
                  <a:pt x="0" y="393864"/>
                </a:cubicBezTo>
              </a:path>
            </a:pathLst>
          </a:cu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" name="Dodecagon 80"/>
          <p:cNvSpPr/>
          <p:nvPr/>
        </p:nvSpPr>
        <p:spPr bwMode="auto">
          <a:xfrm>
            <a:off x="6553200" y="3048000"/>
            <a:ext cx="457200" cy="460375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3</a:t>
            </a:r>
            <a:endParaRPr lang="en-SG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Algorithm : </a:t>
            </a:r>
            <a:r>
              <a:rPr lang="en-US" altLang="zh-CN" sz="3200" b="0" i="1">
                <a:ea typeface="宋体" panose="02010600030101010101" pitchFamily="2" charset="-122"/>
              </a:rPr>
              <a:t>pop item from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69955"/>
              </p:ext>
            </p:extLst>
          </p:nvPr>
        </p:nvGraphicFramePr>
        <p:xfrm>
          <a:off x="304800" y="914400"/>
          <a:ext cx="8534400" cy="4094099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boolean pop()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If stack is not empty</a:t>
                      </a:r>
                      <a:endParaRPr lang="en-US" sz="2400" b="0" kern="1200" baseline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      set temp (pointer) point to the top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make topNode(pointer) point to the next node in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      make removed node’s next (pointer) point to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      deallocate memory from removed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0" indent="-5334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Introduction of the </a:t>
            </a: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ADT stack</a:t>
            </a:r>
          </a:p>
          <a:p>
            <a:pPr marL="0" indent="-5334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Implementation </a:t>
            </a: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of the </a:t>
            </a: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ADT stack</a:t>
            </a:r>
          </a:p>
          <a:p>
            <a:pPr marL="0" indent="-53340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Application </a:t>
            </a: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of the ADT stack</a:t>
            </a:r>
          </a:p>
          <a:p>
            <a:pPr marL="631825" lvl="1" indent="-631825">
              <a:buClrTx/>
              <a:buSzTx/>
              <a:buFont typeface="Wingdings" panose="05000000000000000000" pitchFamily="2" charset="2"/>
              <a:buNone/>
            </a:pPr>
            <a:endParaRPr 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panose="02010600030101010101" pitchFamily="2" charset="-122"/>
              </a:rPr>
              <a:t>Algorithm : </a:t>
            </a:r>
            <a:r>
              <a:rPr lang="en-US" altLang="zh-CN" sz="3200" b="0" i="1" dirty="0">
                <a:ea typeface="宋体" panose="02010600030101010101" pitchFamily="2" charset="-122"/>
              </a:rPr>
              <a:t>retrieving an item at top of the 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54426"/>
              </p:ext>
            </p:extLst>
          </p:nvPr>
        </p:nvGraphicFramePr>
        <p:xfrm>
          <a:off x="457200" y="914400"/>
          <a:ext cx="8153400" cy="40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59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getTop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6" marB="45716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572">
                <a:tc>
                  <a:txBody>
                    <a:bodyPr/>
                    <a:lstStyle/>
                    <a:p>
                      <a:r>
                        <a:rPr lang="en-US" sz="80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If stack is not empty</a:t>
                      </a:r>
                      <a:endParaRPr lang="en-US" sz="2400" kern="1200" baseline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   return the </a:t>
                      </a:r>
                      <a:r>
                        <a:rPr lang="en-US" sz="2400" kern="1200" baseline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item contained in </a:t>
                      </a:r>
                      <a:r>
                        <a:rPr lang="en-US" sz="2400" kern="120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the top node</a:t>
                      </a:r>
                    </a:p>
                  </a:txBody>
                  <a:tcPr marT="45716" marB="45716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4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Scenario: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 a list of brackets: round ( ), square [ ] , curly { },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we make use of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stack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to identify if they 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are </a:t>
            </a: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g. </a:t>
            </a:r>
            <a:r>
              <a:rPr lang="en-US" altLang="zh-CN" sz="24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{[()]}, {[)]}, {{[])}}</a:t>
            </a:r>
          </a:p>
          <a:p>
            <a:pPr>
              <a:lnSpc>
                <a:spcPct val="90000"/>
              </a:lnSpc>
              <a:buFont typeface="Wingdings"/>
              <a:buChar char="F"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pseudocodes are defined as:</a:t>
            </a:r>
          </a:p>
          <a:p>
            <a:pPr lvl="1">
              <a:lnSpc>
                <a:spcPct val="90000"/>
              </a:lnSpc>
              <a:buFont typeface="Wingdings"/>
              <a:buChar char="F"/>
            </a:pP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checkDelimiterBalance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(expression) 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 main algorithm</a:t>
            </a:r>
            <a:endParaRPr lang="en-US" altLang="zh-CN" sz="2000" b="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/>
              <a:buChar char="F"/>
            </a:pP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isPairOfDelimiters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(char open, char close) 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supporting function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124200" y="48768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1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"/>
          <p:cNvGrpSpPr>
            <a:grpSpLocks/>
          </p:cNvGrpSpPr>
          <p:nvPr/>
        </p:nvGrpSpPr>
        <p:grpSpPr bwMode="auto">
          <a:xfrm>
            <a:off x="533400" y="2438400"/>
            <a:ext cx="7756525" cy="3429000"/>
            <a:chOff x="974725" y="2008188"/>
            <a:chExt cx="7885113" cy="28194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74725" y="2008188"/>
              <a:ext cx="7885113" cy="28194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0969" name="Picture 5" descr="fg21_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50" y="2062163"/>
              <a:ext cx="7735888" cy="267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for Balanced Delimiters ( ) , [  ], { }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balanced delimiters:</a:t>
            </a:r>
          </a:p>
        </p:txBody>
      </p:sp>
      <p:sp>
        <p:nvSpPr>
          <p:cNvPr id="40966" name="Footer Placeholder 2"/>
          <p:cNvSpPr txBox="1">
            <a:spLocks/>
          </p:cNvSpPr>
          <p:nvPr/>
        </p:nvSpPr>
        <p:spPr bwMode="auto">
          <a:xfrm>
            <a:off x="6324600" y="49530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13610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8"/>
          <p:cNvGrpSpPr>
            <a:grpSpLocks/>
          </p:cNvGrpSpPr>
          <p:nvPr/>
        </p:nvGrpSpPr>
        <p:grpSpPr bwMode="auto">
          <a:xfrm>
            <a:off x="606425" y="1676400"/>
            <a:ext cx="7089775" cy="3609975"/>
            <a:chOff x="1109663" y="1679575"/>
            <a:chExt cx="7240587" cy="37465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109663" y="1679575"/>
              <a:ext cx="7240587" cy="37465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1992" name="Picture 5" descr="fg21_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325" y="1806575"/>
              <a:ext cx="7011988" cy="351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latin typeface="Consolas" panose="020B0609020204030204" pitchFamily="49" charset="0"/>
                <a:cs typeface="Arial" panose="020B0604020202020204" pitchFamily="34" charset="0"/>
              </a:rPr>
              <a:t>{[(])}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41990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6425" y="1905000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59924" y="1903927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18395" y="1886755"/>
            <a:ext cx="104880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2245" y="1851885"/>
            <a:ext cx="76695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14645" y="1676401"/>
            <a:ext cx="1909955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8"/>
          <p:cNvGrpSpPr>
            <a:grpSpLocks/>
          </p:cNvGrpSpPr>
          <p:nvPr/>
        </p:nvGrpSpPr>
        <p:grpSpPr bwMode="auto">
          <a:xfrm>
            <a:off x="685800" y="1714500"/>
            <a:ext cx="6858000" cy="3619500"/>
            <a:chOff x="1035050" y="1573213"/>
            <a:chExt cx="7508875" cy="377825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35050" y="1573213"/>
              <a:ext cx="7508875" cy="3778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3016" name="Picture 5" descr="fg21_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88" y="1631950"/>
              <a:ext cx="7342187" cy="364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latin typeface="Consolas" panose="020B0609020204030204" pitchFamily="49" charset="0"/>
                <a:cs typeface="Arial" panose="020B0604020202020204" pitchFamily="34" charset="0"/>
              </a:rPr>
              <a:t>[()]}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43014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6425" y="1972793"/>
            <a:ext cx="12223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1993615"/>
            <a:ext cx="990599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199" y="1770769"/>
            <a:ext cx="2286001" cy="34870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81400" y="1997908"/>
            <a:ext cx="1447801" cy="325989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286000"/>
            <a:ext cx="685800" cy="304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4114800"/>
            <a:ext cx="1752599" cy="914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8"/>
          <p:cNvGrpSpPr>
            <a:grpSpLocks/>
          </p:cNvGrpSpPr>
          <p:nvPr/>
        </p:nvGrpSpPr>
        <p:grpSpPr bwMode="auto">
          <a:xfrm>
            <a:off x="533400" y="1676400"/>
            <a:ext cx="7445375" cy="3657600"/>
            <a:chOff x="974725" y="1784350"/>
            <a:chExt cx="7734300" cy="353695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74725" y="1784350"/>
              <a:ext cx="7734300" cy="35369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44040" name="Picture 5" descr="fg21_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05000"/>
              <a:ext cx="7569200" cy="3392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Balanced Parentheses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Example of unbalanced delimiters</a:t>
            </a:r>
            <a:r>
              <a:rPr lang="en-US" sz="24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latin typeface="Consolas" panose="020B0609020204030204" pitchFamily="49" charset="0"/>
                <a:cs typeface="Arial" panose="020B0604020202020204" pitchFamily="34" charset="0"/>
              </a:rPr>
              <a:t>{[()]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44038" name="Footer Placeholder 2"/>
          <p:cNvSpPr txBox="1">
            <a:spLocks/>
          </p:cNvSpPr>
          <p:nvPr/>
        </p:nvSpPr>
        <p:spPr bwMode="auto">
          <a:xfrm>
            <a:off x="6324600" y="49180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6425" y="1972793"/>
            <a:ext cx="9937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1972791"/>
            <a:ext cx="993775" cy="32850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87625" y="2514600"/>
            <a:ext cx="993775" cy="27431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29001" y="1972794"/>
            <a:ext cx="685799" cy="33354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52800" y="1667415"/>
            <a:ext cx="1676400" cy="305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3401" y="2057582"/>
            <a:ext cx="685799" cy="3250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91000" y="2057582"/>
            <a:ext cx="1729681" cy="201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47134" y="3275571"/>
            <a:ext cx="2449066" cy="194788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Application of Stack ADT – Infix to Postfix Expressions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600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Infix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expressions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(what we learn in Math classes)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SzPct val="80000"/>
            </a:pP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Prefix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SzPct val="80000"/>
            </a:pP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 b</a:t>
            </a:r>
          </a:p>
          <a:p>
            <a:pPr marL="0" indent="0">
              <a:lnSpc>
                <a:spcPct val="80000"/>
              </a:lnSpc>
              <a:buSzPct val="80000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Postfix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Binary operators appear </a:t>
            </a: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operands</a:t>
            </a:r>
          </a:p>
          <a:p>
            <a:pPr lvl="1">
              <a:lnSpc>
                <a:spcPct val="80000"/>
              </a:lnSpc>
              <a:buClr>
                <a:srgbClr val="FF0000"/>
              </a:buClr>
              <a:buSzPct val="80000"/>
            </a:pP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 +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process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– no need for parentheses nor precedence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FF0000"/>
                </a:solidFill>
              </a:rPr>
              <a:t>-</a:t>
            </a:r>
            <a:r>
              <a:rPr lang="en-US" sz="2400" b="0">
                <a:solidFill>
                  <a:srgbClr val="FF0000"/>
                </a:solidFill>
              </a:rPr>
              <a:t>&gt;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compilers normally </a:t>
            </a:r>
            <a:r>
              <a:rPr lang="en-US" sz="24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infix expression to postfix form</a:t>
            </a:r>
          </a:p>
          <a:p>
            <a:pPr lvl="1">
              <a:lnSpc>
                <a:spcPct val="80000"/>
              </a:lnSpc>
              <a:buSzPct val="80000"/>
              <a:buFont typeface="Wingdings" panose="05000000000000000000" pitchFamily="2" charset="2"/>
              <a:buNone/>
            </a:pP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solving the expression</a:t>
            </a:r>
          </a:p>
          <a:p>
            <a:pPr lvl="1">
              <a:lnSpc>
                <a:spcPct val="80000"/>
              </a:lnSpc>
              <a:buSzPct val="80000"/>
              <a:buFont typeface="Wingdings" panose="05000000000000000000" pitchFamily="2" charset="2"/>
              <a:buNone/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3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Postfix Expressions by hand?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For an infix expression: </a:t>
            </a:r>
            <a:r>
              <a:rPr kumimoji="1"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(4+5) * 3 -7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=&gt; Postfix expression would be: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Work thru expression from L to 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kumimoji="1"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Everytime</a:t>
            </a: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encounter an operator,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     evaluate the two operands that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     came before it.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 startAt="3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Save the result of operation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Tahoma" panose="020B0604030504040204" pitchFamily="34" charset="0"/>
              <a:buAutoNum type="arabicPeriod" startAt="3"/>
            </a:pP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Continue until evaluation of entire expression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46086" name="Group 23"/>
          <p:cNvGrpSpPr>
            <a:grpSpLocks/>
          </p:cNvGrpSpPr>
          <p:nvPr/>
        </p:nvGrpSpPr>
        <p:grpSpPr bwMode="auto">
          <a:xfrm>
            <a:off x="5105400" y="2209800"/>
            <a:ext cx="3886200" cy="2519363"/>
            <a:chOff x="3124200" y="2057400"/>
            <a:chExt cx="3886200" cy="2518406"/>
          </a:xfrm>
        </p:grpSpPr>
        <p:grpSp>
          <p:nvGrpSpPr>
            <p:cNvPr id="46089" name="Group 22"/>
            <p:cNvGrpSpPr>
              <a:grpSpLocks/>
            </p:cNvGrpSpPr>
            <p:nvPr/>
          </p:nvGrpSpPr>
          <p:grpSpPr bwMode="auto">
            <a:xfrm>
              <a:off x="3124200" y="2057400"/>
              <a:ext cx="3886200" cy="2518406"/>
              <a:chOff x="3124200" y="1981200"/>
              <a:chExt cx="3886200" cy="2518406"/>
            </a:xfrm>
          </p:grpSpPr>
          <p:sp>
            <p:nvSpPr>
              <p:cNvPr id="46091" name="TextBox 13"/>
              <p:cNvSpPr txBox="1">
                <a:spLocks noChangeArrowheads="1"/>
              </p:cNvSpPr>
              <p:nvPr/>
            </p:nvSpPr>
            <p:spPr bwMode="auto">
              <a:xfrm>
                <a:off x="4114800" y="4038062"/>
                <a:ext cx="2895600" cy="461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= 20</a:t>
                </a:r>
                <a:endParaRPr lang="en-SG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092" name="Group 21"/>
              <p:cNvGrpSpPr>
                <a:grpSpLocks/>
              </p:cNvGrpSpPr>
              <p:nvPr/>
            </p:nvGrpSpPr>
            <p:grpSpPr bwMode="auto">
              <a:xfrm>
                <a:off x="3124200" y="1981200"/>
                <a:ext cx="3200400" cy="1982788"/>
                <a:chOff x="3124200" y="1981200"/>
                <a:chExt cx="3200400" cy="1982788"/>
              </a:xfrm>
            </p:grpSpPr>
            <p:sp>
              <p:nvSpPr>
                <p:cNvPr id="4609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1981200"/>
                  <a:ext cx="2895600" cy="461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 5 + 3 *  7 -</a:t>
                  </a:r>
                  <a:endParaRPr lang="en-S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094" name="Straight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2514460"/>
                  <a:ext cx="6858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09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3124200" y="2743200"/>
                  <a:ext cx="2895600" cy="461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=   9    3 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*</a:t>
                  </a:r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096" name="Straight Arrow Connector 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87094" y="2628900"/>
                  <a:ext cx="3810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Straight Arrow Connector 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91894" y="2628106"/>
                  <a:ext cx="3810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3200081"/>
                  <a:ext cx="12954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Straight Arrow Connector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029200" y="2971800"/>
                  <a:ext cx="9144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Straight Arrow Connector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220494" y="3008967"/>
                  <a:ext cx="990600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1" name="Straight Connector 19"/>
                <p:cNvCxnSpPr>
                  <a:cxnSpLocks noChangeShapeType="1"/>
                </p:cNvCxnSpPr>
                <p:nvPr/>
              </p:nvCxnSpPr>
              <p:spPr bwMode="auto">
                <a:xfrm>
                  <a:off x="4267200" y="3962400"/>
                  <a:ext cx="1600200" cy="1588"/>
                </a:xfrm>
                <a:prstGeom prst="line">
                  <a:avLst/>
                </a:prstGeom>
                <a:noFill/>
                <a:ln w="12700" algn="ctr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6090" name="TextBox 20"/>
            <p:cNvSpPr txBox="1">
              <a:spLocks noChangeArrowheads="1"/>
            </p:cNvSpPr>
            <p:nvPr/>
          </p:nvSpPr>
          <p:spPr bwMode="auto">
            <a:xfrm>
              <a:off x="3733800" y="3505200"/>
              <a:ext cx="2895600" cy="46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= 27  7 -</a:t>
              </a:r>
              <a:endParaRPr lang="en-S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087" name="Rectangle 24"/>
          <p:cNvSpPr>
            <a:spLocks noChangeArrowheads="1"/>
          </p:cNvSpPr>
          <p:nvPr/>
        </p:nvSpPr>
        <p:spPr bwMode="auto">
          <a:xfrm>
            <a:off x="1219200" y="5715000"/>
            <a:ext cx="6858000" cy="533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1800"/>
          </a:p>
        </p:txBody>
      </p:sp>
      <p:sp>
        <p:nvSpPr>
          <p:cNvPr id="46088" name="TextBox 25"/>
          <p:cNvSpPr txBox="1">
            <a:spLocks noChangeArrowheads="1"/>
          </p:cNvSpPr>
          <p:nvPr/>
        </p:nvSpPr>
        <p:spPr bwMode="auto">
          <a:xfrm>
            <a:off x="1295400" y="57150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Notice that </a:t>
            </a: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b="1" dirty="0" err="1">
                <a:solidFill>
                  <a:srgbClr val="FF0000"/>
                </a:solidFill>
              </a:rPr>
              <a:t>parantheses</a:t>
            </a:r>
            <a:r>
              <a:rPr lang="en-US" b="1" dirty="0">
                <a:solidFill>
                  <a:srgbClr val="FF0000"/>
                </a:solidFill>
              </a:rPr>
              <a:t> needed!!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05600" y="2590801"/>
            <a:ext cx="609600" cy="838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15200" y="2639386"/>
            <a:ext cx="533400" cy="10948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7048500" y="4119869"/>
            <a:ext cx="952500" cy="6092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45558" y="3404638"/>
            <a:ext cx="1117242" cy="10918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7315200" y="3734239"/>
            <a:ext cx="762000" cy="6001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Algebraic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about Transforming Infix to Postfix by hand?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Given an infix expression: 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(3+6) * (2- 4) + 7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Fully paranthesize it  ((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(3+6) * (2- 4)) +7), then do this: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209800" y="3133725"/>
            <a:ext cx="5105400" cy="2352675"/>
            <a:chOff x="2743200" y="3048000"/>
            <a:chExt cx="5105400" cy="2352675"/>
          </a:xfrm>
        </p:grpSpPr>
        <p:cxnSp>
          <p:nvCxnSpPr>
            <p:cNvPr id="47111" name="Straight Connector 65"/>
            <p:cNvCxnSpPr>
              <a:cxnSpLocks noChangeShapeType="1"/>
            </p:cNvCxnSpPr>
            <p:nvPr/>
          </p:nvCxnSpPr>
          <p:spPr bwMode="auto">
            <a:xfrm>
              <a:off x="2819400" y="3581400"/>
              <a:ext cx="2133600" cy="838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2" name="Straight Arrow Connector 69"/>
            <p:cNvCxnSpPr>
              <a:cxnSpLocks noChangeShapeType="1"/>
            </p:cNvCxnSpPr>
            <p:nvPr/>
          </p:nvCxnSpPr>
          <p:spPr bwMode="auto">
            <a:xfrm rot="5400000">
              <a:off x="4762501" y="4610100"/>
              <a:ext cx="3810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13" name="Group 22"/>
            <p:cNvGrpSpPr>
              <a:grpSpLocks/>
            </p:cNvGrpSpPr>
            <p:nvPr/>
          </p:nvGrpSpPr>
          <p:grpSpPr bwMode="auto">
            <a:xfrm>
              <a:off x="2743200" y="3048000"/>
              <a:ext cx="5105400" cy="2352675"/>
              <a:chOff x="2743200" y="3048000"/>
              <a:chExt cx="5105400" cy="2352675"/>
            </a:xfrm>
          </p:grpSpPr>
          <p:sp>
            <p:nvSpPr>
              <p:cNvPr id="47114" name="TextBox 23"/>
              <p:cNvSpPr txBox="1">
                <a:spLocks noChangeArrowheads="1"/>
              </p:cNvSpPr>
              <p:nvPr/>
            </p:nvSpPr>
            <p:spPr bwMode="auto">
              <a:xfrm>
                <a:off x="2743200" y="3048000"/>
                <a:ext cx="43434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800" dirty="0"/>
                  <a:t>((</a:t>
                </a:r>
                <a:r>
                  <a:rPr lang="en-US" sz="2800" dirty="0">
                    <a:ea typeface="Verdana" panose="020B0604030504040204" pitchFamily="34" charset="0"/>
                    <a:cs typeface="Verdana" panose="020B0604030504040204" pitchFamily="34" charset="0"/>
                  </a:rPr>
                  <a:t>(3+6) * (2 - 4)) +7)</a:t>
                </a:r>
                <a:endParaRPr lang="en-SG" sz="2800" dirty="0"/>
              </a:p>
            </p:txBody>
          </p:sp>
          <p:cxnSp>
            <p:nvCxnSpPr>
              <p:cNvPr id="47115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3505994" y="3656806"/>
                <a:ext cx="304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6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3657600" y="3810000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7" name="Straight Arrow Connector 4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6701" y="3617912"/>
                <a:ext cx="3810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8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5179219" y="3656806"/>
                <a:ext cx="304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19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5332413" y="3810000"/>
                <a:ext cx="534987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0" name="Straight Arrow Connector 4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674519" y="3618706"/>
                <a:ext cx="3810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1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4191001" y="3733800"/>
                <a:ext cx="457200" cy="317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2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4419600" y="3962400"/>
                <a:ext cx="16764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3" name="Straight Arrow Connector 5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829301" y="3695700"/>
                <a:ext cx="533400" cy="317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4" name="Straight Connector 58"/>
              <p:cNvCxnSpPr>
                <a:cxnSpLocks noChangeShapeType="1"/>
              </p:cNvCxnSpPr>
              <p:nvPr/>
            </p:nvCxnSpPr>
            <p:spPr bwMode="auto">
              <a:xfrm rot="5400000">
                <a:off x="6172201" y="3657600"/>
                <a:ext cx="304800" cy="317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5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324600" y="3810000"/>
                <a:ext cx="609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6" name="Straight Arrow Connector 6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45288" y="3619500"/>
                <a:ext cx="379412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7" name="Straight Connector 67"/>
              <p:cNvCxnSpPr>
                <a:cxnSpLocks noChangeShapeType="1"/>
              </p:cNvCxnSpPr>
              <p:nvPr/>
            </p:nvCxnSpPr>
            <p:spPr bwMode="auto">
              <a:xfrm rot="10800000" flipV="1">
                <a:off x="4953000" y="3581400"/>
                <a:ext cx="2133600" cy="8382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28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4876800"/>
                <a:ext cx="43434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800">
                    <a:ea typeface="Verdana" panose="020B0604030504040204" pitchFamily="34" charset="0"/>
                    <a:cs typeface="Verdana" panose="020B0604030504040204" pitchFamily="34" charset="0"/>
                  </a:rPr>
                  <a:t>3 6+ 2 4 - * 7+</a:t>
                </a:r>
                <a:endParaRPr lang="en-SG" sz="2800"/>
              </a:p>
            </p:txBody>
          </p:sp>
        </p:grpSp>
      </p:grpSp>
      <p:sp>
        <p:nvSpPr>
          <p:cNvPr id="24" name="Rectangle 23"/>
          <p:cNvSpPr/>
          <p:nvPr/>
        </p:nvSpPr>
        <p:spPr bwMode="auto">
          <a:xfrm>
            <a:off x="3338849" y="4967890"/>
            <a:ext cx="123315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59638" y="4967890"/>
            <a:ext cx="100455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64189" y="4999418"/>
            <a:ext cx="37941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21389" y="4967890"/>
            <a:ext cx="684211" cy="66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63550" indent="-4635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do we program it?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=&gt; Need to use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for infix expression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that’s fully </a:t>
            </a:r>
            <a:r>
              <a:rPr lang="en-US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paranthesized or not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Big Picture: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 are always output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immediately, since they appear before the operator in the postfix expression.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always pushed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into the stack, since they always appear later in the postfix expression.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is always pushed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into stack, since must be paired with corresponding</a:t>
            </a:r>
            <a:r>
              <a:rPr 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SG" sz="2800" dirty="0">
                <a:sym typeface="Wingdings" panose="05000000000000000000" pitchFamily="2" charset="2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hapter 6</a:t>
            </a:r>
          </a:p>
          <a:p>
            <a:pPr marL="514350" indent="-5143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128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511175" indent="-51117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should never be pushed into stack, </a:t>
            </a: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force popping from the stack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since that means those that were JUST pushed into the stack has higher precedence.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non-fully paranthesized infix expression, no problem as long as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US" u="sng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operations in stack higher precedence than same class of operation in input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8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09475"/>
              </p:ext>
            </p:extLst>
          </p:nvPr>
        </p:nvGraphicFramePr>
        <p:xfrm>
          <a:off x="533400" y="914400"/>
          <a:ext cx="8077200" cy="5029199"/>
        </p:xfrm>
        <a:graphic>
          <a:graphicData uri="http://schemas.openxmlformats.org/drawingml/2006/table">
            <a:tbl>
              <a:tblPr/>
              <a:tblGrid>
                <a:gridCol w="207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Symbol in Infix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Append to end of output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Push ^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+,-,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*, or 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 operators from stack, append to output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 until top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lower precedence than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new operator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(or stack empty).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 new operator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parenthesis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Push ( onto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 parenthesis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 operators from stack, append to output expression until we pop an open parenthesis.  Discard both parentheses.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76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67116"/>
              </p:ext>
            </p:extLst>
          </p:nvPr>
        </p:nvGraphicFramePr>
        <p:xfrm>
          <a:off x="609600" y="2286000"/>
          <a:ext cx="8153400" cy="3856041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Precedence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Stack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</a:rPr>
                        <a:t>Input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N/A (never pushed in)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 (always pushed in)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+, -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*, /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^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 (higher rank than input)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Table (in the midst of Infix to Postfix transformation)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between “character in the stack” and current character under consideration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0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6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the infix 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+ b * 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postfix form</a:t>
            </a:r>
            <a:endParaRPr kumimoji="1" lang="en-US" sz="20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533400" y="1747838"/>
            <a:ext cx="7620000" cy="3586162"/>
            <a:chOff x="1027113" y="1760538"/>
            <a:chExt cx="7272337" cy="3525837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027113" y="1760538"/>
              <a:ext cx="7272337" cy="352583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2233" name="Picture 6" descr="fg21_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" t="5563" r="2953"/>
            <a:stretch>
              <a:fillRect/>
            </a:stretch>
          </p:blipFill>
          <p:spPr bwMode="auto">
            <a:xfrm>
              <a:off x="1187450" y="1914525"/>
              <a:ext cx="6981825" cy="327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1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724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3980" y="44196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41856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" y="38808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3980" y="35691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32712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Converting infix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 – b + 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postfix form:</a:t>
            </a:r>
            <a:endParaRPr kumimoji="1"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3254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3255" name="Group 8"/>
          <p:cNvGrpSpPr>
            <a:grpSpLocks/>
          </p:cNvGrpSpPr>
          <p:nvPr/>
        </p:nvGrpSpPr>
        <p:grpSpPr bwMode="auto">
          <a:xfrm>
            <a:off x="685800" y="1828800"/>
            <a:ext cx="7010400" cy="3473450"/>
            <a:chOff x="1004888" y="1423988"/>
            <a:chExt cx="7639050" cy="3609975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1004888" y="1423988"/>
              <a:ext cx="7639050" cy="36099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3257" name="Picture 6" descr="fg21_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3" t="2750" r="2727" b="52126"/>
            <a:stretch>
              <a:fillRect/>
            </a:stretch>
          </p:blipFill>
          <p:spPr bwMode="auto">
            <a:xfrm>
              <a:off x="1109663" y="1492250"/>
              <a:ext cx="7446962" cy="343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0" y="4724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3220" y="44196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41856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38808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-3220" y="35691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-76200" y="327123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Converting infix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 ^ b ^ 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postfix form:</a:t>
            </a:r>
            <a:endParaRPr kumimoji="1"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4278" name="Footer Placeholder 2"/>
          <p:cNvSpPr txBox="1">
            <a:spLocks/>
          </p:cNvSpPr>
          <p:nvPr/>
        </p:nvSpPr>
        <p:spPr bwMode="auto">
          <a:xfrm>
            <a:off x="6172200" y="4724400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4279" name="Group 8"/>
          <p:cNvGrpSpPr>
            <a:grpSpLocks/>
          </p:cNvGrpSpPr>
          <p:nvPr/>
        </p:nvGrpSpPr>
        <p:grpSpPr bwMode="auto">
          <a:xfrm>
            <a:off x="533400" y="1676400"/>
            <a:ext cx="7391400" cy="3630613"/>
            <a:chOff x="984250" y="1714500"/>
            <a:chExt cx="7673975" cy="36576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984250" y="1714500"/>
              <a:ext cx="7673975" cy="3657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4281" name="Picture 6" descr="fg21_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 t="54105" r="2919"/>
            <a:stretch>
              <a:fillRect/>
            </a:stretch>
          </p:blipFill>
          <p:spPr bwMode="auto">
            <a:xfrm>
              <a:off x="1096963" y="1812925"/>
              <a:ext cx="7445375" cy="3497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228600" y="465356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380" y="434876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41148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8100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5380" y="3498341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3200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6"/>
          <p:cNvGrpSpPr>
            <a:grpSpLocks/>
          </p:cNvGrpSpPr>
          <p:nvPr/>
        </p:nvGrpSpPr>
        <p:grpSpPr bwMode="auto">
          <a:xfrm>
            <a:off x="685800" y="1754188"/>
            <a:ext cx="7620000" cy="4113212"/>
            <a:chOff x="3878263" y="815975"/>
            <a:chExt cx="5127625" cy="4518025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878263" y="815975"/>
              <a:ext cx="5127625" cy="451802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5306" name="Picture 6" descr="fg21_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" t="4228" r="2800" b="1772"/>
            <a:stretch>
              <a:fillRect/>
            </a:stretch>
          </p:blipFill>
          <p:spPr bwMode="auto">
            <a:xfrm>
              <a:off x="3954463" y="930275"/>
              <a:ext cx="4991100" cy="434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Transformation of Infix to Postfix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 infix 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/ b * ( c + (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 ) 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postfix form :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b="1" dirty="0">
                <a:latin typeface="Arial Narrow" panose="020B0606020202030204" pitchFamily="34" charset="0"/>
              </a:rPr>
              <a:t>  </a:t>
            </a:r>
            <a:endParaRPr kumimoji="1" lang="en-US" sz="2800" b="1" dirty="0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55304" name="TextBox 15"/>
          <p:cNvSpPr txBox="1">
            <a:spLocks noChangeArrowheads="1"/>
          </p:cNvSpPr>
          <p:nvPr/>
        </p:nvSpPr>
        <p:spPr bwMode="auto">
          <a:xfrm>
            <a:off x="5867400" y="5334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5562600"/>
            <a:ext cx="7696200" cy="3349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9953" y="54102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9953" y="5149264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4949687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4770783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4603872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3400" y="438467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3278" y="4192778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86409" y="3994272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3400" y="38360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" y="3583178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3400" y="3405981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86409" y="32264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23461" y="2819400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9953" y="3003025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9953" y="2616886"/>
            <a:ext cx="7696200" cy="609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303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0-13-237045-X0</a:t>
            </a:r>
          </a:p>
        </p:txBody>
      </p:sp>
    </p:spTree>
    <p:extLst>
      <p:ext uri="{BB962C8B-B14F-4D97-AF65-F5344CB8AC3E}">
        <p14:creationId xmlns:p14="http://schemas.microsoft.com/office/powerpoint/2010/main" val="26533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808038"/>
            <a:ext cx="8991600" cy="4983162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Beautiful thing about postfix notation: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implementation using 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one symbol at a time from postfix expression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Anytime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see an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operand,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onto 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Anytime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see a binary operator(+, -, *, /) or unary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(square root, negative sign)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the operator is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binary, pop two elements 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 operator is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unary, pop one element 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operands with that operator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result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into the stack</a:t>
            </a:r>
            <a:r>
              <a:rPr kumimoji="1"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4572000" y="1066800"/>
            <a:ext cx="4572000" cy="1306513"/>
            <a:chOff x="4572000" y="-3288506"/>
            <a:chExt cx="4572000" cy="1307306"/>
          </a:xfrm>
        </p:grpSpPr>
        <p:sp>
          <p:nvSpPr>
            <p:cNvPr id="56327" name="Rectangle 21"/>
            <p:cNvSpPr>
              <a:spLocks noChangeArrowheads="1"/>
            </p:cNvSpPr>
            <p:nvPr/>
          </p:nvSpPr>
          <p:spPr bwMode="auto">
            <a:xfrm>
              <a:off x="5638800" y="-3288506"/>
              <a:ext cx="3200400" cy="1295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SG" sz="1800"/>
            </a:p>
          </p:txBody>
        </p:sp>
        <p:sp>
          <p:nvSpPr>
            <p:cNvPr id="56328" name="Rectangle 12"/>
            <p:cNvSpPr>
              <a:spLocks noChangeArrowheads="1"/>
            </p:cNvSpPr>
            <p:nvPr/>
          </p:nvSpPr>
          <p:spPr bwMode="auto">
            <a:xfrm>
              <a:off x="4572000" y="-3212306"/>
              <a:ext cx="4572000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3462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When you are done with the expression,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thing left in stack is the final result!!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989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 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kumimoji="1"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1"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popped off the stack should go to RHS of operator</a:t>
            </a: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kumimoji="1" lang="en-US">
                <a:latin typeface="Arial" panose="020B0604020202020204" pitchFamily="34" charset="0"/>
                <a:cs typeface="Arial" panose="020B0604020202020204" pitchFamily="34" charset="0"/>
              </a:rPr>
              <a:t>This is very important for subtraction and division!</a:t>
            </a:r>
            <a:endParaRPr kumimoji="1" lang="en-US" sz="2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7350" name="TextBox 9"/>
          <p:cNvSpPr txBox="1">
            <a:spLocks noChangeArrowheads="1"/>
          </p:cNvSpPr>
          <p:nvPr/>
        </p:nvSpPr>
        <p:spPr bwMode="auto">
          <a:xfrm>
            <a:off x="6019800" y="27432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0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the postfix expression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 b 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2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4</a:t>
            </a: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8374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8375" name="Group 6"/>
          <p:cNvGrpSpPr>
            <a:grpSpLocks/>
          </p:cNvGrpSpPr>
          <p:nvPr/>
        </p:nvGrpSpPr>
        <p:grpSpPr bwMode="auto">
          <a:xfrm>
            <a:off x="685800" y="2286000"/>
            <a:ext cx="7620000" cy="3146425"/>
            <a:chOff x="911225" y="2078038"/>
            <a:chExt cx="7726363" cy="2651125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911225" y="2078038"/>
              <a:ext cx="7726363" cy="265112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8377" name="Picture 6" descr="fg21_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190750"/>
              <a:ext cx="7548563" cy="245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 bwMode="auto">
          <a:xfrm>
            <a:off x="685800" y="2419770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526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3412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02063" y="23412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388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532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67600" y="2417434"/>
            <a:ext cx="762000" cy="29165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Stack ADT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stack is another form of data structure for organizing data.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 property: </a:t>
            </a:r>
            <a:r>
              <a:rPr kumimoji="1"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LIFO (Last-in First-Out)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item placed on the stack will be removed first.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 stack of plates, books </a:t>
            </a:r>
            <a:r>
              <a:rPr kumimoji="1" lang="en-US" altLang="zh-CN" i="1" dirty="0" err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etc</a:t>
            </a:r>
            <a:endParaRPr kumimoji="1" lang="en-US" altLang="zh-CN" i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9461" name="Picture 11" descr="fig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3383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51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Evaluating Postfix Expressions</a:t>
            </a:r>
            <a:endParaRPr lang="en-US" altLang="zh-CN" sz="2800" i="1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97536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the postfix expression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 b + c 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2, 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4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3</a:t>
            </a:r>
            <a:r>
              <a:rPr kumimoji="1" lang="en-US" b="1">
                <a:latin typeface="Arial Narrow" panose="020B0606020202030204" pitchFamily="34" charset="0"/>
              </a:rPr>
              <a:t>  </a:t>
            </a:r>
            <a:endParaRPr kumimoji="1" lang="en-US" sz="2800" b="1"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>
              <a:latin typeface="Arial Narrow" panose="020B0606020202030204" pitchFamily="34" charset="0"/>
            </a:endParaRPr>
          </a:p>
        </p:txBody>
      </p:sp>
      <p:sp>
        <p:nvSpPr>
          <p:cNvPr id="59398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28600" y="2438400"/>
            <a:ext cx="8686800" cy="2797175"/>
            <a:chOff x="520700" y="1892300"/>
            <a:chExt cx="8439150" cy="2047875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520700" y="1892300"/>
              <a:ext cx="8439150" cy="204787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59401" name="Picture 6" descr="fg21_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3" y="2028825"/>
              <a:ext cx="8286750" cy="183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311426" y="2235951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2319009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231900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2319007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73626" y="223595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2319009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0" y="226576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2265768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4864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294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22860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382000" y="2209800"/>
            <a:ext cx="526774" cy="2893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Evaluating Infix Expressions</a:t>
            </a:r>
            <a:endParaRPr lang="en-US" altLang="zh-CN" sz="28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7924800" cy="4983163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infix notation is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more difficult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stacks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for operators, one for operands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arabi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pushing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onto their respective stacks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reach a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parenthesis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arabicPeriod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encounter a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parenthesis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 an operator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 the operator stack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number of operands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the operation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100000"/>
              <a:buFont typeface="Tahoma" panose="020B0604030504040204" pitchFamily="34" charset="0"/>
              <a:buAutoNum type="romanUcPeriod"/>
            </a:pPr>
            <a:r>
              <a:rPr lang="en-US" u="sng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result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operand stack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endParaRPr kumimoji="1"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2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>
                <a:latin typeface="Arial Narrow" panose="020B0606020202030204" pitchFamily="34" charset="0"/>
              </a:rPr>
              <a:t>Carrano, Data Structures and Abstractions with Java, Second Edition, (c) 2007 Pearson Education, Inc. All rights reserved. 0-13-237045-X0</a:t>
            </a:r>
          </a:p>
        </p:txBody>
      </p:sp>
      <p:sp>
        <p:nvSpPr>
          <p:cNvPr id="60423" name="Rectangle 21"/>
          <p:cNvSpPr>
            <a:spLocks noChangeArrowheads="1"/>
          </p:cNvSpPr>
          <p:nvPr/>
        </p:nvSpPr>
        <p:spPr bwMode="auto">
          <a:xfrm>
            <a:off x="5486400" y="1219200"/>
            <a:ext cx="3429000" cy="12192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SG" sz="1800"/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>
            <a:off x="4419600" y="1219200"/>
            <a:ext cx="45720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62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When you are done with the expression,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thing left in stack is the final result!!</a:t>
            </a:r>
          </a:p>
        </p:txBody>
      </p:sp>
    </p:spTree>
    <p:extLst>
      <p:ext uri="{BB962C8B-B14F-4D97-AF65-F5344CB8AC3E}">
        <p14:creationId xmlns:p14="http://schemas.microsoft.com/office/powerpoint/2010/main" val="226569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g21_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7239000" cy="363537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Evaluating Infix Expressions</a:t>
            </a:r>
            <a:endParaRPr lang="en-US" altLang="zh-CN" sz="28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u="sng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914400"/>
            <a:ext cx="7924800" cy="49831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Evaluation of 2 + 3 * 4 when a = 2, b = 3, c = 4;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(a) after reaching end of expression;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(b) while performing multiplication; 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(c) while performing the addition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8" name="TextBox 10"/>
          <p:cNvSpPr txBox="1">
            <a:spLocks noChangeArrowheads="1"/>
          </p:cNvSpPr>
          <p:nvPr/>
        </p:nvSpPr>
        <p:spPr bwMode="auto">
          <a:xfrm>
            <a:off x="6019800" y="1447800"/>
            <a:ext cx="2895600" cy="708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pseudocode from MEL</a:t>
            </a:r>
            <a:endParaRPr lang="en-SG" sz="200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3124200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4158" y="3124200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70102" y="3159597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41702" y="3124199"/>
            <a:ext cx="1219200" cy="14466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3159597"/>
            <a:ext cx="1219200" cy="15636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80752" y="4606284"/>
            <a:ext cx="1219200" cy="1291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14600" y="4652322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86200" y="4648200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34000" y="4646136"/>
            <a:ext cx="1219200" cy="12452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47" name="Footer Placeholder 2"/>
          <p:cNvSpPr txBox="1">
            <a:spLocks/>
          </p:cNvSpPr>
          <p:nvPr/>
        </p:nvSpPr>
        <p:spPr bwMode="auto">
          <a:xfrm>
            <a:off x="6172200" y="4994275"/>
            <a:ext cx="27432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000" dirty="0" err="1">
                <a:latin typeface="Arial Narrow" panose="020B0606020202030204" pitchFamily="34" charset="0"/>
              </a:rPr>
              <a:t>Carrano</a:t>
            </a:r>
            <a:r>
              <a:rPr lang="en-US" sz="1000" dirty="0">
                <a:latin typeface="Arial Narrow" panose="020B0606020202030204" pitchFamily="34" charset="0"/>
              </a:rPr>
              <a:t>, Data Structures and Abstractions with Java, Second Edition, (c) 2007 Pearson Education, Inc. All rights reserved. 0-13-237045-X0</a:t>
            </a:r>
          </a:p>
        </p:txBody>
      </p:sp>
    </p:spTree>
    <p:extLst>
      <p:ext uri="{BB962C8B-B14F-4D97-AF65-F5344CB8AC3E}">
        <p14:creationId xmlns:p14="http://schemas.microsoft.com/office/powerpoint/2010/main" val="3493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>
                <a:ea typeface="宋体" panose="02010600030101010101" pitchFamily="2" charset="-122"/>
              </a:rPr>
              <a:t>Some points to note</a:t>
            </a:r>
          </a:p>
        </p:txBody>
      </p:sp>
      <p:sp>
        <p:nvSpPr>
          <p:cNvPr id="62468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Again, format for specifying the ADT operations may vary</a:t>
            </a: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    e.g.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getTop(int index):ItemType 	// format 1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push(ItemType item):boolean	// format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getTop(ItemType &amp;item):void	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push(ItemType &amp;item):void	           // format 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 In C++, a node, if removed, should be returned to the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system(or memory deallocated) using the keyword </a:t>
            </a:r>
            <a:r>
              <a:rPr lang="en-SG">
                <a:solidFill>
                  <a:srgbClr val="0000FF"/>
                </a:solidFill>
              </a:rPr>
              <a:t>delete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e.g.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/>
              <a:t>	</a:t>
            </a:r>
            <a:r>
              <a:rPr lang="en-SG">
                <a:solidFill>
                  <a:srgbClr val="0000FF"/>
                </a:solidFill>
              </a:rPr>
              <a:t>delete </a:t>
            </a:r>
            <a:r>
              <a:rPr lang="en-SG"/>
              <a:t>removedNode;</a:t>
            </a:r>
            <a:endParaRPr lang="en-US"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75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Introduction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Implementation of the ADT stack</a:t>
            </a:r>
          </a:p>
          <a:p>
            <a:pPr marL="533400" indent="-533400"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Application of the ADT stack</a:t>
            </a:r>
          </a:p>
        </p:txBody>
      </p:sp>
    </p:spTree>
    <p:extLst>
      <p:ext uri="{BB962C8B-B14F-4D97-AF65-F5344CB8AC3E}">
        <p14:creationId xmlns:p14="http://schemas.microsoft.com/office/powerpoint/2010/main" val="5981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Stack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ADT 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collection of items</a:t>
            </a:r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sz="2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item at top of stack is visible </a:t>
            </a:r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can be retrieved.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 items can only be added to top of stack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can only be removed from top of stack</a:t>
            </a:r>
          </a:p>
          <a:p>
            <a:pPr marL="514350" indent="-514350">
              <a:buClr>
                <a:srgbClr val="0000FF"/>
              </a:buClr>
              <a:buSzPct val="100000"/>
            </a:pPr>
            <a:endParaRPr lang="en-US" altLang="zh-CN" sz="2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6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  Implementing </a:t>
            </a:r>
            <a:r>
              <a:rPr lang="en-US" altLang="zh-CN" u="sng"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534400" cy="53340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/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operations for </a:t>
            </a: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F"/>
            </a:pPr>
            <a:r>
              <a:rPr lang="en-US" sz="2400" b="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operations required for Stack ADT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2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ADT interface </a:t>
            </a:r>
            <a:endParaRPr lang="en-US" sz="24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Clr>
                <a:srgbClr val="0000FF"/>
              </a:buClr>
              <a:buSzPct val="100000"/>
              <a:buNone/>
            </a:pPr>
            <a:r>
              <a:rPr lang="en-SG" sz="2000" i="1">
                <a:solidFill>
                  <a:srgbClr val="00B0F0"/>
                </a:solidFill>
                <a:sym typeface="Wingdings" panose="05000000000000000000" pitchFamily="2" charset="2"/>
              </a:rPr>
              <a:t>    </a:t>
            </a:r>
            <a:r>
              <a:rPr lang="en-US" sz="2400" b="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 of the operations for Stack ADT 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Stack.h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None/>
            </a:pPr>
            <a:endParaRPr lang="en-US" sz="10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lang="en-US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Stack operations	        </a:t>
            </a:r>
            <a:endParaRPr lang="en-US" sz="2400" b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None/>
            </a:pPr>
            <a:r>
              <a:rPr lang="en-SG" sz="2000" i="1">
                <a:solidFill>
                  <a:srgbClr val="00B0F0"/>
                </a:solidFill>
                <a:sym typeface="Wingdings" panose="05000000000000000000" pitchFamily="2" charset="2"/>
              </a:rPr>
              <a:t>    </a:t>
            </a:r>
            <a:r>
              <a:rPr lang="en-US" sz="2400" b="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implementation</a:t>
            </a:r>
            <a:r>
              <a:rPr lang="en-US" sz="2400" b="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operations for Stack ADT 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Stack.cpp</a:t>
            </a:r>
            <a:r>
              <a:rPr lang="en-US" sz="2400" b="0" i="1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008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9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1 : Identify and list the operations for Stack ADT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required for the ADT.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5109"/>
              </p:ext>
            </p:extLst>
          </p:nvPr>
        </p:nvGraphicFramePr>
        <p:xfrm>
          <a:off x="457200" y="1905000"/>
          <a:ext cx="8001000" cy="3772662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(for Stack ADT)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360363" indent="-360363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empty stack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an item to the top of stack (push)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an item from top of stack (pop)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retrieve/ look at item at top of stack (peek or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getTop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whether the stack is empty</a:t>
                      </a:r>
                    </a:p>
                    <a:p>
                      <a:pPr marL="360363" marR="0" lvl="1" indent="-3603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destroy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stack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Step 2 : Specify the Stack ADT (</a:t>
            </a:r>
            <a:r>
              <a:rPr 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Stack.h</a:t>
            </a:r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SG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purpose of this step is to specify the </a:t>
            </a:r>
            <a:r>
              <a:rPr lang="en-US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prototypes/headers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of each of the operations clearly</a:t>
            </a:r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78003"/>
              </p:ext>
            </p:extLst>
          </p:nvPr>
        </p:nvGraphicFramePr>
        <p:xfrm>
          <a:off x="457200" y="1973263"/>
          <a:ext cx="8153400" cy="4057905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7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 of Stack  ADT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4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SzPct val="120000"/>
                        <a:buFont typeface="Wingdings" panose="05000000000000000000" pitchFamily="2" charset="2"/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Stack()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push(ItemType item):Boolean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pop():Boolean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getTop(ItemType &amp;item):void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isEmpty():Boolean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Stack() //for pointers-based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4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Specification of Stack ADT(</a:t>
            </a: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Array-based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- </a:t>
            </a:r>
            <a:r>
              <a:rPr lang="en-US" altLang="zh-CN" sz="28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endParaRPr lang="en-US" altLang="zh-CN" sz="2800" b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1E5F9D-187B-4E33-983D-5D6492D7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834390"/>
            <a:ext cx="3829050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4201C-76F1-462D-9469-BE626F439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230" y="834390"/>
            <a:ext cx="46101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655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Words>3732</Words>
  <Application>Microsoft Office PowerPoint</Application>
  <PresentationFormat>On-screen Show (4:3)</PresentationFormat>
  <Paragraphs>545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宋体</vt:lpstr>
      <vt:lpstr>Arial</vt:lpstr>
      <vt:lpstr>Arial Narrow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Stack ADT</vt:lpstr>
      <vt:lpstr>Stack ADT</vt:lpstr>
      <vt:lpstr>2.  Implementing Stack ADT</vt:lpstr>
      <vt:lpstr>Step 1 : Identify and list the operations for Stack ADT</vt:lpstr>
      <vt:lpstr>Step 2 : Specify the Stack ADT (Stack.h)</vt:lpstr>
      <vt:lpstr>Specification of Stack ADT(Array-based) - stack.h</vt:lpstr>
      <vt:lpstr>Array-based Implementation of Stack ADT</vt:lpstr>
      <vt:lpstr>Implementing the operations (Array-based)- stack.cpp</vt:lpstr>
      <vt:lpstr>Pointer-based Implementation of Stack ADT</vt:lpstr>
      <vt:lpstr>Pointer-based Implementation of Stack ADT</vt:lpstr>
      <vt:lpstr>Node Structure </vt:lpstr>
      <vt:lpstr>Specification of Stack ADT(Pointer-based) - Stack.h</vt:lpstr>
      <vt:lpstr>Pushing an item on top of the Stack</vt:lpstr>
      <vt:lpstr>Algorithm : push an item on top of the Stack</vt:lpstr>
      <vt:lpstr>Pop an item from top of the Stack</vt:lpstr>
      <vt:lpstr>Algorithm : pop item from top of the stack</vt:lpstr>
      <vt:lpstr>Algorithm : retrieving an item at top of the Stack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Balanced Parentheses</vt:lpstr>
      <vt:lpstr>3. Application of Stack ADT – Infix to Postfix Expressions</vt:lpstr>
      <vt:lpstr>Evaluating Algebraic Expressions</vt:lpstr>
      <vt:lpstr>Evaluating Algebraic Expressions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Transformation of Infix to Postfix </vt:lpstr>
      <vt:lpstr>Evaluating Postfix Expressions </vt:lpstr>
      <vt:lpstr>Evaluating Postfix Expressions </vt:lpstr>
      <vt:lpstr>Evaluating Postfix Expressions</vt:lpstr>
      <vt:lpstr>Evaluating Postfix Expressions</vt:lpstr>
      <vt:lpstr>Evaluating Infix Expressions</vt:lpstr>
      <vt:lpstr>Evaluating Infix Expressions</vt:lpstr>
      <vt:lpstr>Some points to note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417</cp:revision>
  <cp:lastPrinted>2000-08-04T01:42:18Z</cp:lastPrinted>
  <dcterms:created xsi:type="dcterms:W3CDTF">1995-05-28T16:29:18Z</dcterms:created>
  <dcterms:modified xsi:type="dcterms:W3CDTF">2018-11-09T16:27:24Z</dcterms:modified>
</cp:coreProperties>
</file>