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95377" autoAdjust="0"/>
  </p:normalViewPr>
  <p:slideViewPr>
    <p:cSldViewPr>
      <p:cViewPr varScale="1">
        <p:scale>
          <a:sx n="86" d="100"/>
          <a:sy n="86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580" y="-160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73C30CA-1120-423A-A358-99C85C56211B}" type="slidenum">
              <a:rPr lang="zh-CN" altLang="en-GB" sz="1000">
                <a:latin typeface="Arial" panose="020B0604020202020204" pitchFamily="34" charset="0"/>
              </a:rPr>
              <a:pPr/>
              <a:t>10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4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978385-9E66-484E-AD05-398234525AAE}" type="slidenum">
              <a:rPr lang="zh-CN" altLang="en-GB" sz="1000">
                <a:latin typeface="Arial" panose="020B0604020202020204" pitchFamily="34" charset="0"/>
              </a:rPr>
              <a:pPr/>
              <a:t>11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7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CFA3A36-FBF2-4266-8265-EAC469ADBAEA}" type="slidenum">
              <a:rPr lang="zh-CN" altLang="en-GB" sz="1000">
                <a:latin typeface="Arial" panose="020B0604020202020204" pitchFamily="34" charset="0"/>
              </a:rPr>
              <a:pPr/>
              <a:t>12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2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E67316D-90CB-4578-9807-53D36C3D3C64}" type="slidenum">
              <a:rPr lang="zh-CN" altLang="en-GB" sz="1000">
                <a:latin typeface="Arial" panose="020B0604020202020204" pitchFamily="34" charset="0"/>
              </a:rPr>
              <a:pPr/>
              <a:t>13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761FD3-D18B-452E-834B-4FFB84851629}" type="slidenum">
              <a:rPr lang="zh-CN" altLang="en-GB" sz="1000">
                <a:latin typeface="Arial" panose="020B0604020202020204" pitchFamily="34" charset="0"/>
              </a:rPr>
              <a:pPr/>
              <a:t>14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82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F1CF554-0726-4C41-A81D-C1FD08B2422F}" type="slidenum">
              <a:rPr lang="zh-CN" altLang="en-GB" sz="1000">
                <a:latin typeface="Arial" panose="020B0604020202020204" pitchFamily="34" charset="0"/>
              </a:rPr>
              <a:pPr/>
              <a:t>15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8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0CF0BA3-0467-4D78-ACB2-FD0700EC8855}" type="slidenum">
              <a:rPr lang="zh-CN" altLang="en-GB" sz="1000">
                <a:latin typeface="Arial" panose="020B0604020202020204" pitchFamily="34" charset="0"/>
              </a:rPr>
              <a:pPr/>
              <a:t>16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10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35724F-F3ED-49AC-9417-D665EDF571AF}" type="slidenum">
              <a:rPr lang="zh-CN" altLang="en-GB" sz="1000">
                <a:latin typeface="Arial" panose="020B0604020202020204" pitchFamily="34" charset="0"/>
              </a:rPr>
              <a:pPr/>
              <a:t>17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1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DC4FF0-9539-4E2E-AA22-3F83D1770091}" type="slidenum">
              <a:rPr lang="zh-CN" altLang="en-GB" sz="1000">
                <a:latin typeface="Arial" panose="020B0604020202020204" pitchFamily="34" charset="0"/>
              </a:rPr>
              <a:pPr/>
              <a:t>18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2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8CE6CC-D046-45D8-B72D-47705EEA67C2}" type="slidenum">
              <a:rPr lang="zh-CN" altLang="en-GB" sz="1000">
                <a:latin typeface="Arial" panose="020B0604020202020204" pitchFamily="34" charset="0"/>
              </a:rPr>
              <a:pPr/>
              <a:t>19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9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5D3D16-ED5C-4424-93F4-71AD25BD5488}" type="slidenum">
              <a:rPr lang="zh-CN" altLang="en-GB" sz="1000">
                <a:latin typeface="Arial" panose="020B0604020202020204" pitchFamily="34" charset="0"/>
              </a:rPr>
              <a:pPr/>
              <a:t>2</a:t>
            </a:fld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79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51A83C-04C0-464E-AA78-E7AA57642EE2}" type="slidenum">
              <a:rPr lang="zh-CN" altLang="en-GB" sz="1000">
                <a:latin typeface="Arial" panose="020B0604020202020204" pitchFamily="34" charset="0"/>
              </a:rPr>
              <a:pPr/>
              <a:t>20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41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FD4EC2-1708-49A8-872D-28622CB744A0}" type="slidenum">
              <a:rPr lang="zh-CN" altLang="en-GB" sz="1000">
                <a:latin typeface="Arial" panose="020B0604020202020204" pitchFamily="34" charset="0"/>
              </a:rPr>
              <a:pPr/>
              <a:t>21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9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80734C9-52B3-4536-8BF7-C3BDE1D2DC64}" type="slidenum">
              <a:rPr lang="zh-CN" altLang="en-GB" sz="1000">
                <a:latin typeface="Arial" panose="020B0604020202020204" pitchFamily="34" charset="0"/>
              </a:rPr>
              <a:pPr/>
              <a:t>22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6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083918D-F59A-427D-8703-19B75D74440A}" type="slidenum">
              <a:rPr lang="zh-CN" altLang="en-GB" sz="1000">
                <a:latin typeface="Arial" panose="020B0604020202020204" pitchFamily="34" charset="0"/>
              </a:rPr>
              <a:pPr/>
              <a:t>23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4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4069B8E-56BA-4A92-B0AF-F6731CC7C509}" type="slidenum">
              <a:rPr lang="zh-CN" altLang="en-GB" sz="1000">
                <a:latin typeface="Arial" panose="020B0604020202020204" pitchFamily="34" charset="0"/>
              </a:rPr>
              <a:pPr/>
              <a:t>24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1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2BE049F-B8B1-4D41-B9B7-FC63A02B462F}" type="slidenum">
              <a:rPr lang="zh-CN" altLang="en-GB" sz="1000">
                <a:latin typeface="Arial" panose="020B0604020202020204" pitchFamily="34" charset="0"/>
              </a:rPr>
              <a:pPr/>
              <a:t>25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17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C39311A-46F8-4381-8ECB-33B2D506ABD9}" type="slidenum">
              <a:rPr lang="zh-CN" altLang="en-GB" sz="1000">
                <a:latin typeface="Arial" panose="020B0604020202020204" pitchFamily="34" charset="0"/>
              </a:rPr>
              <a:pPr/>
              <a:t>26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6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7A2E23-7BF2-44F0-9F21-5FD39B34735B}" type="slidenum">
              <a:rPr lang="zh-CN" altLang="en-GB" sz="1000">
                <a:latin typeface="Arial" panose="020B0604020202020204" pitchFamily="34" charset="0"/>
              </a:rPr>
              <a:pPr/>
              <a:t>27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2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9031A70-0DF5-4939-96AD-1A2E670FC10F}" type="slidenum">
              <a:rPr lang="zh-CN" altLang="en-GB" sz="1000">
                <a:latin typeface="Arial" panose="020B0604020202020204" pitchFamily="34" charset="0"/>
              </a:rPr>
              <a:pPr/>
              <a:t>28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FC35E6A-4A1B-4B93-BE48-72F336C7B60A}" type="slidenum">
              <a:rPr lang="zh-CN" altLang="en-GB" sz="1000">
                <a:latin typeface="Arial" panose="020B0604020202020204" pitchFamily="34" charset="0"/>
              </a:rPr>
              <a:pPr/>
              <a:t>29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5D8B0A-6CAF-4FE3-BD71-6CEEE1B33B2E}" type="slidenum">
              <a:rPr lang="zh-CN" altLang="en-GB" sz="1000">
                <a:latin typeface="Arial" panose="020B0604020202020204" pitchFamily="34" charset="0"/>
              </a:rPr>
              <a:pPr/>
              <a:t>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2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FBD89F4-71AF-46B3-8C12-26B14A02D094}" type="slidenum">
              <a:rPr lang="zh-CN" altLang="en-GB" sz="1000">
                <a:latin typeface="Arial" panose="020B0604020202020204" pitchFamily="34" charset="0"/>
              </a:rPr>
              <a:pPr/>
              <a:t>30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04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907A89-C787-4C17-82BB-861EF095F327}" type="slidenum">
              <a:rPr lang="zh-CN" altLang="en-GB" sz="1000">
                <a:latin typeface="Arial" panose="020B0604020202020204" pitchFamily="34" charset="0"/>
              </a:rPr>
              <a:pPr/>
              <a:t>31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2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269110-A60B-489C-86BB-F5AE601A0427}" type="slidenum">
              <a:rPr lang="zh-CN" altLang="en-GB" sz="1000">
                <a:latin typeface="Arial" panose="020B0604020202020204" pitchFamily="34" charset="0"/>
              </a:rPr>
              <a:pPr/>
              <a:t>32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90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362940-4EC1-44AC-95A6-372F2056FA0A}" type="slidenum">
              <a:rPr lang="zh-CN" altLang="en-GB" sz="1000">
                <a:latin typeface="Arial" panose="020B0604020202020204" pitchFamily="34" charset="0"/>
              </a:rPr>
              <a:pPr/>
              <a:t>33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6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97CB51-8984-43C4-AAE3-EE3764EA1D9C}" type="slidenum">
              <a:rPr lang="zh-CN" altLang="en-GB" sz="1000">
                <a:latin typeface="Arial" panose="020B0604020202020204" pitchFamily="34" charset="0"/>
              </a:rPr>
              <a:pPr/>
              <a:t>34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69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938414B-3457-40CA-8B77-49818483B1B3}" type="slidenum">
              <a:rPr lang="zh-CN" altLang="en-GB" sz="1000">
                <a:latin typeface="Arial" panose="020B0604020202020204" pitchFamily="34" charset="0"/>
              </a:rPr>
              <a:pPr/>
              <a:t>35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54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1258C6-94A3-4FA4-A0C2-8DB0CADFDC07}" type="slidenum">
              <a:rPr lang="zh-CN" altLang="en-GB" sz="1000">
                <a:latin typeface="Arial" panose="020B0604020202020204" pitchFamily="34" charset="0"/>
              </a:rPr>
              <a:pPr/>
              <a:t>36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14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3AF154-0F7C-45CA-82FE-200AF0349D41}" type="slidenum">
              <a:rPr lang="zh-CN" altLang="en-GB" sz="1000">
                <a:latin typeface="Arial" panose="020B0604020202020204" pitchFamily="34" charset="0"/>
              </a:rPr>
              <a:pPr/>
              <a:t>37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9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346F41-B419-4EFE-90FF-8597043041CD}" type="slidenum">
              <a:rPr lang="zh-CN" altLang="en-GB" sz="1000">
                <a:latin typeface="Arial" panose="020B0604020202020204" pitchFamily="34" charset="0"/>
              </a:rPr>
              <a:pPr/>
              <a:t>38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DF03BE-3CA7-4F63-B7CA-72187D9BCF49}" type="slidenum">
              <a:rPr lang="zh-CN" altLang="en-GB" sz="1000">
                <a:latin typeface="Arial" panose="020B0604020202020204" pitchFamily="34" charset="0"/>
              </a:rPr>
              <a:pPr/>
              <a:t>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BDB31E-85DF-490B-AD05-62272AC357CE}" type="slidenum">
              <a:rPr lang="zh-CN" altLang="en-GB" sz="1000">
                <a:latin typeface="Arial" panose="020B0604020202020204" pitchFamily="34" charset="0"/>
              </a:rPr>
              <a:pPr/>
              <a:t>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0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08916A4-DA50-4053-B0B3-E38BA25F9EB2}" type="slidenum">
              <a:rPr lang="zh-CN" altLang="en-GB" sz="1000">
                <a:latin typeface="Arial" panose="020B0604020202020204" pitchFamily="34" charset="0"/>
              </a:rPr>
              <a:pPr/>
              <a:t>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3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025647-2AB3-4FD3-8279-F3F8F58DA23E}" type="slidenum">
              <a:rPr lang="zh-CN" altLang="en-GB" sz="1000">
                <a:latin typeface="Arial" panose="020B0604020202020204" pitchFamily="34" charset="0"/>
              </a:rPr>
              <a:pPr/>
              <a:t>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2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8B77B25-46CB-43CB-8048-CFDBEA000919}" type="slidenum">
              <a:rPr lang="zh-CN" altLang="en-GB" sz="1000">
                <a:latin typeface="Arial" panose="020B0604020202020204" pitchFamily="34" charset="0"/>
              </a:rPr>
              <a:pPr/>
              <a:t>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1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0E54E7-22B1-4660-8A31-2ADD2E0D3D37}" type="slidenum">
              <a:rPr lang="zh-CN" altLang="en-GB" sz="1000">
                <a:latin typeface="Arial" panose="020B0604020202020204" pitchFamily="34" charset="0"/>
              </a:rPr>
              <a:pPr/>
              <a:t>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2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5D8700B2-31A6-4E14-8911-7AE86C084A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>
                <a:latin typeface="Arial Narrow" pitchFamily="34" charset="0"/>
              </a:rPr>
              <a:t>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</a:t>
            </a:r>
            <a:r>
              <a:rPr lang="en-US"/>
              <a:t>update 25 Oct 2018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5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IT,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u="sng">
                <a:latin typeface="Arial" panose="020B0604020202020204" pitchFamily="34" charset="0"/>
                <a:ea typeface="宋体" panose="02010600030101010101" pitchFamily="2" charset="-122"/>
              </a:rPr>
              <a:t>Overall Queue ADT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needs: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pointer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frontNode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front position (initially point to NULL)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pointer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backNode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back position (initially point to NULL)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5" name="Group 73"/>
          <p:cNvGrpSpPr>
            <a:grpSpLocks/>
          </p:cNvGrpSpPr>
          <p:nvPr/>
        </p:nvGrpSpPr>
        <p:grpSpPr bwMode="auto">
          <a:xfrm>
            <a:off x="381000" y="914400"/>
            <a:ext cx="8382000" cy="2671763"/>
            <a:chOff x="609600" y="2438400"/>
            <a:chExt cx="8382000" cy="2671465"/>
          </a:xfrm>
        </p:grpSpPr>
        <p:sp>
          <p:nvSpPr>
            <p:cNvPr id="25606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5607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8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9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11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2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3" name="TextBox 4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5614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Straight Arrow Connector 45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TextBox 46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5617" name="Straight Connector 47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Straight Arrow Connector 48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9" name="TextBox 49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0" name="TextBox 50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1" name="TextBox 51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2" name="TextBox 52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3" name="TextBox 53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4" name="TextBox 5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5" name="TextBox 61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5626" name="Straight Connector 62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7" name="TextBox 63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8" name="TextBox 64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9" name="TextBox 65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5630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1" name="TextBox 81"/>
            <p:cNvSpPr txBox="1">
              <a:spLocks noChangeArrowheads="1"/>
            </p:cNvSpPr>
            <p:nvPr/>
          </p:nvSpPr>
          <p:spPr bwMode="auto">
            <a:xfrm>
              <a:off x="64770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32" name="Curved Connector 82"/>
            <p:cNvCxnSpPr>
              <a:cxnSpLocks noChangeShapeType="1"/>
            </p:cNvCxnSpPr>
            <p:nvPr/>
          </p:nvCxnSpPr>
          <p:spPr bwMode="auto">
            <a:xfrm rot="5400000">
              <a:off x="6248400" y="3352800"/>
              <a:ext cx="914400" cy="6096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3" name="TextBox 83"/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8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8382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en-US" u="sng" kern="0" dirty="0">
                <a:latin typeface="Arial" pitchFamily="34" charset="0"/>
                <a:cs typeface="Arial" pitchFamily="34" charset="0"/>
              </a:rPr>
              <a:t>Note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items can only be done at the back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removing items can only be done from the front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&amp; removing data involves manipulation of linkages including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frontNode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and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backNode</a:t>
            </a:r>
            <a:endParaRPr kumimoji="1" lang="en-US" i="1" kern="0" dirty="0">
              <a:latin typeface="Arial" pitchFamily="34" charset="0"/>
              <a:cs typeface="Arial" pitchFamily="34" charset="0"/>
            </a:endParaRP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Queue can dynamically grow and shrink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Additional memory need to store the linkages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grpSp>
        <p:nvGrpSpPr>
          <p:cNvPr id="26629" name="Group 73"/>
          <p:cNvGrpSpPr>
            <a:grpSpLocks/>
          </p:cNvGrpSpPr>
          <p:nvPr/>
        </p:nvGrpSpPr>
        <p:grpSpPr bwMode="auto">
          <a:xfrm>
            <a:off x="457200" y="3576638"/>
            <a:ext cx="8382000" cy="2671762"/>
            <a:chOff x="609600" y="2438400"/>
            <a:chExt cx="8382000" cy="2671465"/>
          </a:xfrm>
        </p:grpSpPr>
        <p:sp>
          <p:nvSpPr>
            <p:cNvPr id="26630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6631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2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4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35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6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37" name="TextBox 50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6638" name="Straight Connector 51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Straight Arrow Connector 52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0" name="TextBox 53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6641" name="Straight Connector 54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Straight Arrow Connector 55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TextBox 56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4" name="TextBox 57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5" name="TextBox 58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46" name="TextBox 59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47" name="TextBox 60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8" name="TextBox 61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9" name="TextBox 62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6650" name="Straight Connector 63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1" name="TextBox 64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52" name="TextBox 65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53" name="TextBox 66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5" name="TextBox 81"/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56" name="Curved Connector 82"/>
            <p:cNvCxnSpPr>
              <a:cxnSpLocks noChangeShapeType="1"/>
            </p:cNvCxnSpPr>
            <p:nvPr/>
          </p:nvCxnSpPr>
          <p:spPr bwMode="auto">
            <a:xfrm rot="5400000">
              <a:off x="6286501" y="3319164"/>
              <a:ext cx="914399" cy="6858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7" name="TextBox 83"/>
            <p:cNvSpPr txBox="1">
              <a:spLocks noChangeArrowheads="1"/>
            </p:cNvSpPr>
            <p:nvPr/>
          </p:nvSpPr>
          <p:spPr bwMode="auto">
            <a:xfrm>
              <a:off x="64008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8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Node Structure 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Recall format for declaring the </a:t>
            </a:r>
            <a:r>
              <a:rPr lang="en-US" altLang="zh-CN" sz="2400" b="0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structure in C++ is:</a:t>
            </a: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457200" y="4343400"/>
            <a:ext cx="3962400" cy="10160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  </a:t>
            </a:r>
            <a:endParaRPr lang="en-SG"/>
          </a:p>
        </p:txBody>
      </p:sp>
      <p:cxnSp>
        <p:nvCxnSpPr>
          <p:cNvPr id="27654" name="Straight Connector 15"/>
          <p:cNvCxnSpPr>
            <a:cxnSpLocks noChangeShapeType="1"/>
          </p:cNvCxnSpPr>
          <p:nvPr/>
        </p:nvCxnSpPr>
        <p:spPr bwMode="auto">
          <a:xfrm rot="5400000">
            <a:off x="2401094" y="4837906"/>
            <a:ext cx="990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1066800" y="3886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item</a:t>
            </a:r>
            <a:endParaRPr lang="en-SG">
              <a:solidFill>
                <a:srgbClr val="0000FF"/>
              </a:solidFill>
            </a:endParaRPr>
          </a:p>
        </p:txBody>
      </p:sp>
      <p:sp>
        <p:nvSpPr>
          <p:cNvPr id="27656" name="TextBox 18"/>
          <p:cNvSpPr txBox="1">
            <a:spLocks noChangeArrowheads="1"/>
          </p:cNvSpPr>
          <p:nvPr/>
        </p:nvSpPr>
        <p:spPr bwMode="auto">
          <a:xfrm>
            <a:off x="3048000" y="38862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next</a:t>
            </a:r>
            <a:endParaRPr lang="en-SG">
              <a:solidFill>
                <a:srgbClr val="0000FF"/>
              </a:solidFill>
            </a:endParaRPr>
          </a:p>
        </p:txBody>
      </p:sp>
      <p:cxnSp>
        <p:nvCxnSpPr>
          <p:cNvPr id="27657" name="Straight Arrow Connector 20"/>
          <p:cNvCxnSpPr>
            <a:cxnSpLocks noChangeShapeType="1"/>
          </p:cNvCxnSpPr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ItemType item;   </a:t>
            </a:r>
            <a:r>
              <a:rPr lang="en-US" i="1">
                <a:solidFill>
                  <a:srgbClr val="008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to store the data item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Node     *next;  </a:t>
            </a:r>
            <a:r>
              <a:rPr lang="en-US" i="1">
                <a:solidFill>
                  <a:srgbClr val="008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pointer to point to next node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8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ADT(Pointer-based)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Queue.</a:t>
            </a:r>
            <a:r>
              <a:rPr lang="en-SG" sz="1200" b="0" i="1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h</a:t>
            </a:r>
            <a:r>
              <a:rPr lang="en-SG" sz="12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Specification of Queue </a:t>
            </a:r>
            <a:r>
              <a:rPr lang="en-SG" sz="12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ADT (Pointer-based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#pragma once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typedef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Node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item;</a:t>
            </a:r>
            <a:r>
              <a:rPr lang="en-SG" sz="1200" b="0" i="1" dirty="0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a data item on the queue</a:t>
            </a:r>
            <a:endParaRPr lang="en-SG" sz="1200" b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  Node *next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  <a:r>
              <a:rPr lang="en-SG" sz="12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pointer to next node</a:t>
            </a:r>
            <a:endParaRPr lang="en-SG" sz="1200" b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};</a:t>
            </a:r>
            <a:endParaRPr lang="en-SG" sz="1200" b="0" i="1" dirty="0">
              <a:solidFill>
                <a:srgbClr val="FF99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Node *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frontNode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Node *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backNode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SG" sz="1200" b="0" i="1" dirty="0">
              <a:solidFill>
                <a:srgbClr val="FF99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Queue();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  <a:r>
              <a:rPr lang="en-SG" sz="1200" b="0" i="1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SG" sz="12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constructor</a:t>
            </a:r>
            <a:endParaRPr lang="en-SG" sz="1200" b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~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Queue();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  <a:r>
              <a:rPr lang="en-SG" sz="1200" b="0" i="1" dirty="0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destructor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 // add a new item to the back of the queue</a:t>
            </a:r>
            <a:endParaRPr lang="en-US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 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 // post: item is added to the back of the queue</a:t>
            </a:r>
            <a:endParaRPr lang="en-SG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&amp; item);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. . .</a:t>
            </a:r>
            <a:endParaRPr lang="en-SG" sz="12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5562600" y="13716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4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enqueue a new item at the back of the Queue,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back node’s next pointer to point to the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back node point to the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Enqueueing an item at back of Queue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case of empty queue</a:t>
            </a:r>
          </a:p>
        </p:txBody>
      </p:sp>
      <p:cxnSp>
        <p:nvCxnSpPr>
          <p:cNvPr id="29702" name="Straight Arrow Connector 42"/>
          <p:cNvCxnSpPr>
            <a:cxnSpLocks noChangeShapeType="1"/>
          </p:cNvCxnSpPr>
          <p:nvPr/>
        </p:nvCxnSpPr>
        <p:spPr bwMode="auto">
          <a:xfrm>
            <a:off x="5562600" y="3652838"/>
            <a:ext cx="6858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3" name="Group 92"/>
          <p:cNvGrpSpPr>
            <a:grpSpLocks/>
          </p:cNvGrpSpPr>
          <p:nvPr/>
        </p:nvGrpSpPr>
        <p:grpSpPr bwMode="auto">
          <a:xfrm>
            <a:off x="304800" y="2362200"/>
            <a:ext cx="8534400" cy="3276600"/>
            <a:chOff x="304800" y="2286000"/>
            <a:chExt cx="8534400" cy="3276600"/>
          </a:xfrm>
        </p:grpSpPr>
        <p:grpSp>
          <p:nvGrpSpPr>
            <p:cNvPr id="29704" name="Group 91"/>
            <p:cNvGrpSpPr>
              <a:grpSpLocks/>
            </p:cNvGrpSpPr>
            <p:nvPr/>
          </p:nvGrpSpPr>
          <p:grpSpPr bwMode="auto">
            <a:xfrm>
              <a:off x="304800" y="2286000"/>
              <a:ext cx="8534400" cy="3276600"/>
              <a:chOff x="304800" y="2286000"/>
              <a:chExt cx="8534400" cy="3276600"/>
            </a:xfrm>
          </p:grpSpPr>
          <p:sp>
            <p:nvSpPr>
              <p:cNvPr id="29706" name="TextBox 40"/>
              <p:cNvSpPr txBox="1">
                <a:spLocks noChangeArrowheads="1"/>
              </p:cNvSpPr>
              <p:nvPr/>
            </p:nvSpPr>
            <p:spPr bwMode="auto">
              <a:xfrm>
                <a:off x="2971800" y="3429000"/>
                <a:ext cx="20574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/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sp>
            <p:nvSpPr>
              <p:cNvPr id="29707" name="TextBox 28"/>
              <p:cNvSpPr txBox="1">
                <a:spLocks noChangeArrowheads="1"/>
              </p:cNvSpPr>
              <p:nvPr/>
            </p:nvSpPr>
            <p:spPr bwMode="auto">
              <a:xfrm>
                <a:off x="4648200" y="3429000"/>
                <a:ext cx="1219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0000FF"/>
                    </a:solidFill>
                  </a:rPr>
                  <a:t>…</a:t>
                </a:r>
                <a:endParaRPr lang="en-SG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708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8534400" y="4191001"/>
                <a:ext cx="228600" cy="158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09" name="Straight Arrow Connector 42"/>
              <p:cNvCxnSpPr>
                <a:cxnSpLocks noChangeShapeType="1"/>
              </p:cNvCxnSpPr>
              <p:nvPr/>
            </p:nvCxnSpPr>
            <p:spPr bwMode="auto">
              <a:xfrm rot="5400000">
                <a:off x="8382001" y="3884613"/>
                <a:ext cx="4572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0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8382000" y="4114801"/>
                <a:ext cx="457200" cy="158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1" name="TextBox 81"/>
              <p:cNvSpPr txBox="1">
                <a:spLocks noChangeArrowheads="1"/>
              </p:cNvSpPr>
              <p:nvPr/>
            </p:nvSpPr>
            <p:spPr bwMode="auto">
              <a:xfrm>
                <a:off x="457200" y="2743200"/>
                <a:ext cx="1066800" cy="40005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712" name="Curved Connector 82"/>
              <p:cNvCxnSpPr>
                <a:cxnSpLocks noChangeShapeType="1"/>
              </p:cNvCxnSpPr>
              <p:nvPr/>
            </p:nvCxnSpPr>
            <p:spPr bwMode="auto">
              <a:xfrm rot="5400000">
                <a:off x="495300" y="2933700"/>
                <a:ext cx="533400" cy="457200"/>
              </a:xfrm>
              <a:prstGeom prst="curvedConnector3">
                <a:avLst>
                  <a:gd name="adj1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3" name="TextBox 83"/>
              <p:cNvSpPr txBox="1">
                <a:spLocks noChangeArrowheads="1"/>
              </p:cNvSpPr>
              <p:nvPr/>
            </p:nvSpPr>
            <p:spPr bwMode="auto">
              <a:xfrm>
                <a:off x="304800" y="234309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frontNode</a:t>
                </a:r>
                <a:endParaRPr lang="en-SG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TextBox 37"/>
              <p:cNvSpPr txBox="1">
                <a:spLocks noChangeArrowheads="1"/>
              </p:cNvSpPr>
              <p:nvPr/>
            </p:nvSpPr>
            <p:spPr bwMode="auto">
              <a:xfrm>
                <a:off x="533400" y="3429000"/>
                <a:ext cx="19812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/>
                  <a:t>  Annie </a:t>
                </a:r>
                <a:endParaRPr lang="en-SG"/>
              </a:p>
            </p:txBody>
          </p:sp>
          <p:cxnSp>
            <p:nvCxnSpPr>
              <p:cNvPr id="29715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753394" y="3656806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6" name="Straight Arrow Connector 39"/>
              <p:cNvCxnSpPr>
                <a:cxnSpLocks noChangeShapeType="1"/>
              </p:cNvCxnSpPr>
              <p:nvPr/>
            </p:nvCxnSpPr>
            <p:spPr bwMode="auto">
              <a:xfrm>
                <a:off x="2286000" y="3657600"/>
                <a:ext cx="6858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7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4191794" y="3656806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8" name="TextBox 51"/>
              <p:cNvSpPr txBox="1">
                <a:spLocks noChangeArrowheads="1"/>
              </p:cNvSpPr>
              <p:nvPr/>
            </p:nvSpPr>
            <p:spPr bwMode="auto">
              <a:xfrm>
                <a:off x="6248400" y="3424535"/>
                <a:ext cx="20574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/>
                  <a:t>Mic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719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7468394" y="3652341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0" name="Straight Connector 56"/>
              <p:cNvCxnSpPr>
                <a:cxnSpLocks noChangeShapeType="1"/>
              </p:cNvCxnSpPr>
              <p:nvPr/>
            </p:nvCxnSpPr>
            <p:spPr bwMode="auto">
              <a:xfrm rot="10800000">
                <a:off x="8001000" y="3653135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1" name="TextBox 81"/>
              <p:cNvSpPr txBox="1">
                <a:spLocks noChangeArrowheads="1"/>
              </p:cNvSpPr>
              <p:nvPr/>
            </p:nvSpPr>
            <p:spPr bwMode="auto">
              <a:xfrm>
                <a:off x="6172200" y="2743200"/>
                <a:ext cx="1066800" cy="40005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722" name="Curved Connector 82"/>
              <p:cNvCxnSpPr>
                <a:cxnSpLocks noChangeShapeType="1"/>
              </p:cNvCxnSpPr>
              <p:nvPr/>
            </p:nvCxnSpPr>
            <p:spPr bwMode="auto">
              <a:xfrm rot="5400000">
                <a:off x="6210300" y="2933700"/>
                <a:ext cx="533400" cy="457200"/>
              </a:xfrm>
              <a:prstGeom prst="curvedConnector3">
                <a:avLst>
                  <a:gd name="adj1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TextBox 83"/>
              <p:cNvSpPr txBox="1">
                <a:spLocks noChangeArrowheads="1"/>
              </p:cNvSpPr>
              <p:nvPr/>
            </p:nvSpPr>
            <p:spPr bwMode="auto">
              <a:xfrm>
                <a:off x="6019800" y="22860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backNode</a:t>
                </a:r>
                <a:endParaRPr lang="en-SG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24" name="Group 75"/>
              <p:cNvGrpSpPr>
                <a:grpSpLocks/>
              </p:cNvGrpSpPr>
              <p:nvPr/>
            </p:nvGrpSpPr>
            <p:grpSpPr bwMode="auto">
              <a:xfrm>
                <a:off x="1676400" y="3962400"/>
                <a:ext cx="4191000" cy="1600200"/>
                <a:chOff x="381000" y="3962400"/>
                <a:chExt cx="4191000" cy="1600200"/>
              </a:xfrm>
            </p:grpSpPr>
            <p:sp>
              <p:nvSpPr>
                <p:cNvPr id="29728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609600" y="4419600"/>
                  <a:ext cx="1066800" cy="400050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SG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729" name="Curved Connector 82"/>
                <p:cNvCxnSpPr>
                  <a:cxnSpLocks noChangeShapeType="1"/>
                </p:cNvCxnSpPr>
                <p:nvPr/>
              </p:nvCxnSpPr>
              <p:spPr bwMode="auto">
                <a:xfrm>
                  <a:off x="1219200" y="4572000"/>
                  <a:ext cx="838200" cy="15240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0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381000" y="3962400"/>
                  <a:ext cx="15240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0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newNode</a:t>
                  </a:r>
                  <a:endParaRPr lang="en-SG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31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2057400" y="4724400"/>
                  <a:ext cx="1981200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/>
                    <a:t>  Annie </a:t>
                  </a:r>
                  <a:endParaRPr lang="en-SG"/>
                </a:p>
              </p:txBody>
            </p:sp>
            <p:cxnSp>
              <p:nvCxnSpPr>
                <p:cNvPr id="2973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4267200" y="5561013"/>
                  <a:ext cx="228600" cy="1587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3" name="Straight Arrow Connector 4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114801" y="5254625"/>
                  <a:ext cx="457200" cy="317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4" name="Straight Connector 44"/>
                <p:cNvCxnSpPr>
                  <a:cxnSpLocks noChangeShapeType="1"/>
                </p:cNvCxnSpPr>
                <p:nvPr/>
              </p:nvCxnSpPr>
              <p:spPr bwMode="auto">
                <a:xfrm>
                  <a:off x="4114800" y="5484813"/>
                  <a:ext cx="457200" cy="1587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5" name="Straight Connector 7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733800" y="5023147"/>
                  <a:ext cx="6096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6" name="Straight Connector 7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394" y="4952206"/>
                  <a:ext cx="456406" cy="79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5" name="Dodecagon 74"/>
              <p:cNvSpPr/>
              <p:nvPr/>
            </p:nvSpPr>
            <p:spPr bwMode="auto">
              <a:xfrm>
                <a:off x="7010400" y="4419600"/>
                <a:ext cx="457200" cy="458788"/>
              </a:xfrm>
              <a:prstGeom prst="dodecag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1</a:t>
                </a:r>
                <a:endParaRPr lang="en-SG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6" name="Freeform 87"/>
              <p:cNvSpPr>
                <a:spLocks noChangeArrowheads="1"/>
              </p:cNvSpPr>
              <p:nvPr/>
            </p:nvSpPr>
            <p:spPr bwMode="auto">
              <a:xfrm>
                <a:off x="3372592" y="3669475"/>
                <a:ext cx="4643252" cy="1045029"/>
              </a:xfrm>
              <a:custGeom>
                <a:avLst/>
                <a:gdLst>
                  <a:gd name="T0" fmla="*/ 4643252 w 4643252"/>
                  <a:gd name="T1" fmla="*/ 0 h 1045029"/>
                  <a:gd name="T2" fmla="*/ 4298868 w 4643252"/>
                  <a:gd name="T3" fmla="*/ 498764 h 1045029"/>
                  <a:gd name="T4" fmla="*/ 3170712 w 4643252"/>
                  <a:gd name="T5" fmla="*/ 688769 h 1045029"/>
                  <a:gd name="T6" fmla="*/ 1603169 w 4643252"/>
                  <a:gd name="T7" fmla="*/ 653143 h 1045029"/>
                  <a:gd name="T8" fmla="*/ 451263 w 4643252"/>
                  <a:gd name="T9" fmla="*/ 938151 h 1045029"/>
                  <a:gd name="T10" fmla="*/ 0 w 4643252"/>
                  <a:gd name="T11" fmla="*/ 1045029 h 1045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3252"/>
                  <a:gd name="T19" fmla="*/ 0 h 1045029"/>
                  <a:gd name="T20" fmla="*/ 4643252 w 4643252"/>
                  <a:gd name="T21" fmla="*/ 1045029 h 1045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3252" h="1045029">
                    <a:moveTo>
                      <a:pt x="4643252" y="0"/>
                    </a:moveTo>
                    <a:cubicBezTo>
                      <a:pt x="4593771" y="191984"/>
                      <a:pt x="4544291" y="383969"/>
                      <a:pt x="4298868" y="498764"/>
                    </a:cubicBezTo>
                    <a:cubicBezTo>
                      <a:pt x="4053445" y="613559"/>
                      <a:pt x="3619995" y="663039"/>
                      <a:pt x="3170712" y="688769"/>
                    </a:cubicBezTo>
                    <a:cubicBezTo>
                      <a:pt x="2721429" y="714499"/>
                      <a:pt x="2056411" y="611579"/>
                      <a:pt x="1603169" y="653143"/>
                    </a:cubicBezTo>
                    <a:cubicBezTo>
                      <a:pt x="1149928" y="694707"/>
                      <a:pt x="451263" y="938151"/>
                      <a:pt x="451263" y="938151"/>
                    </a:cubicBezTo>
                    <a:lnTo>
                      <a:pt x="0" y="1045029"/>
                    </a:lnTo>
                  </a:path>
                </a:pathLst>
              </a:custGeom>
              <a:noFill/>
              <a:ln w="25400" algn="ctr">
                <a:solidFill>
                  <a:srgbClr val="FF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Dodecagon 90"/>
              <p:cNvSpPr/>
              <p:nvPr/>
            </p:nvSpPr>
            <p:spPr bwMode="auto">
              <a:xfrm>
                <a:off x="4648200" y="2514600"/>
                <a:ext cx="457200" cy="458788"/>
              </a:xfrm>
              <a:prstGeom prst="dodecag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  <a:endParaRPr lang="en-SG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705" name="Freeform 89"/>
            <p:cNvSpPr>
              <a:spLocks noChangeArrowheads="1"/>
            </p:cNvSpPr>
            <p:nvPr/>
          </p:nvSpPr>
          <p:spPr bwMode="auto">
            <a:xfrm>
              <a:off x="3396343" y="2869870"/>
              <a:ext cx="3301340" cy="1844634"/>
            </a:xfrm>
            <a:custGeom>
              <a:avLst/>
              <a:gdLst>
                <a:gd name="T0" fmla="*/ 3301340 w 3301340"/>
                <a:gd name="T1" fmla="*/ 51460 h 1844634"/>
                <a:gd name="T2" fmla="*/ 2612570 w 3301340"/>
                <a:gd name="T3" fmla="*/ 27709 h 1844634"/>
                <a:gd name="T4" fmla="*/ 1923802 w 3301340"/>
                <a:gd name="T5" fmla="*/ 217714 h 1844634"/>
                <a:gd name="T6" fmla="*/ 1353787 w 3301340"/>
                <a:gd name="T7" fmla="*/ 573974 h 1844634"/>
                <a:gd name="T8" fmla="*/ 914400 w 3301340"/>
                <a:gd name="T9" fmla="*/ 1048987 h 1844634"/>
                <a:gd name="T10" fmla="*/ 486888 w 3301340"/>
                <a:gd name="T11" fmla="*/ 1547751 h 1844634"/>
                <a:gd name="T12" fmla="*/ 0 w 3301340"/>
                <a:gd name="T13" fmla="*/ 1844634 h 1844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01340"/>
                <a:gd name="T22" fmla="*/ 0 h 1844634"/>
                <a:gd name="T23" fmla="*/ 3301340 w 3301340"/>
                <a:gd name="T24" fmla="*/ 1844634 h 1844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01340" h="1844634">
                  <a:moveTo>
                    <a:pt x="3301340" y="51460"/>
                  </a:moveTo>
                  <a:cubicBezTo>
                    <a:pt x="3071750" y="25730"/>
                    <a:pt x="2842161" y="0"/>
                    <a:pt x="2612571" y="27709"/>
                  </a:cubicBezTo>
                  <a:cubicBezTo>
                    <a:pt x="2382981" y="55418"/>
                    <a:pt x="2133599" y="126670"/>
                    <a:pt x="1923802" y="217714"/>
                  </a:cubicBezTo>
                  <a:cubicBezTo>
                    <a:pt x="1714005" y="308758"/>
                    <a:pt x="1522021" y="435429"/>
                    <a:pt x="1353787" y="573974"/>
                  </a:cubicBezTo>
                  <a:cubicBezTo>
                    <a:pt x="1185553" y="712519"/>
                    <a:pt x="1058883" y="886691"/>
                    <a:pt x="914400" y="1048987"/>
                  </a:cubicBezTo>
                  <a:cubicBezTo>
                    <a:pt x="769917" y="1211283"/>
                    <a:pt x="639288" y="1415143"/>
                    <a:pt x="486888" y="1547751"/>
                  </a:cubicBezTo>
                  <a:cubicBezTo>
                    <a:pt x="334488" y="1680359"/>
                    <a:pt x="167244" y="1762496"/>
                    <a:pt x="0" y="1844634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0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enqueue an item at back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4169664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enqueue(ItemType&amp; 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 a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Store the item to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Initialize the next pointer to null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 queue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set front 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set back node’s next pointer to point to the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back 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true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3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Dequeue an item from front of the Queue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dequeue item from front of the Queue, you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a temp pointer to point to front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Make the frontNode point to the next node in queue</a:t>
            </a: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removed node’s next pointer point to NULL and deallocate memory from removed node</a:t>
            </a:r>
          </a:p>
        </p:txBody>
      </p:sp>
      <p:grpSp>
        <p:nvGrpSpPr>
          <p:cNvPr id="31749" name="Group 91"/>
          <p:cNvGrpSpPr>
            <a:grpSpLocks/>
          </p:cNvGrpSpPr>
          <p:nvPr/>
        </p:nvGrpSpPr>
        <p:grpSpPr bwMode="auto">
          <a:xfrm>
            <a:off x="304800" y="2819400"/>
            <a:ext cx="8534400" cy="2211388"/>
            <a:chOff x="304800" y="2286000"/>
            <a:chExt cx="8534400" cy="2211388"/>
          </a:xfrm>
        </p:grpSpPr>
        <p:sp>
          <p:nvSpPr>
            <p:cNvPr id="31763" name="TextBox 29"/>
            <p:cNvSpPr txBox="1">
              <a:spLocks noChangeArrowheads="1"/>
            </p:cNvSpPr>
            <p:nvPr/>
          </p:nvSpPr>
          <p:spPr bwMode="auto">
            <a:xfrm>
              <a:off x="2971800" y="34290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64" name="TextBox 28"/>
            <p:cNvSpPr txBox="1">
              <a:spLocks noChangeArrowheads="1"/>
            </p:cNvSpPr>
            <p:nvPr/>
          </p:nvSpPr>
          <p:spPr bwMode="auto">
            <a:xfrm>
              <a:off x="4648200" y="34290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31765" name="Straight Connector 46"/>
            <p:cNvCxnSpPr>
              <a:cxnSpLocks noChangeShapeType="1"/>
            </p:cNvCxnSpPr>
            <p:nvPr/>
          </p:nvCxnSpPr>
          <p:spPr bwMode="auto">
            <a:xfrm>
              <a:off x="8534400" y="4191001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382001" y="3884613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Straight Connector 44"/>
            <p:cNvCxnSpPr>
              <a:cxnSpLocks noChangeShapeType="1"/>
            </p:cNvCxnSpPr>
            <p:nvPr/>
          </p:nvCxnSpPr>
          <p:spPr bwMode="auto">
            <a:xfrm>
              <a:off x="8382000" y="4114801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8" name="TextBox 81"/>
            <p:cNvSpPr txBox="1">
              <a:spLocks noChangeArrowheads="1"/>
            </p:cNvSpPr>
            <p:nvPr/>
          </p:nvSpPr>
          <p:spPr bwMode="auto">
            <a:xfrm>
              <a:off x="457200" y="27432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769" name="Curved Connector 82"/>
            <p:cNvCxnSpPr>
              <a:cxnSpLocks noChangeShapeType="1"/>
            </p:cNvCxnSpPr>
            <p:nvPr/>
          </p:nvCxnSpPr>
          <p:spPr bwMode="auto">
            <a:xfrm rot="5400000">
              <a:off x="495300" y="2933700"/>
              <a:ext cx="533400" cy="4572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TextBox 83"/>
            <p:cNvSpPr txBox="1">
              <a:spLocks noChangeArrowheads="1"/>
            </p:cNvSpPr>
            <p:nvPr/>
          </p:nvSpPr>
          <p:spPr bwMode="auto">
            <a:xfrm>
              <a:off x="304800" y="234309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1" name="TextBox 37"/>
            <p:cNvSpPr txBox="1">
              <a:spLocks noChangeArrowheads="1"/>
            </p:cNvSpPr>
            <p:nvPr/>
          </p:nvSpPr>
          <p:spPr bwMode="auto">
            <a:xfrm>
              <a:off x="533400" y="34290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31772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753394" y="36568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Arrow Connector 41"/>
            <p:cNvCxnSpPr>
              <a:cxnSpLocks noChangeShapeType="1"/>
            </p:cNvCxnSpPr>
            <p:nvPr/>
          </p:nvCxnSpPr>
          <p:spPr bwMode="auto">
            <a:xfrm>
              <a:off x="2286000" y="36576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Connector 42"/>
            <p:cNvCxnSpPr>
              <a:cxnSpLocks noChangeShapeType="1"/>
            </p:cNvCxnSpPr>
            <p:nvPr/>
          </p:nvCxnSpPr>
          <p:spPr bwMode="auto">
            <a:xfrm rot="5400000">
              <a:off x="4191794" y="36568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Box 43"/>
            <p:cNvSpPr txBox="1">
              <a:spLocks noChangeArrowheads="1"/>
            </p:cNvSpPr>
            <p:nvPr/>
          </p:nvSpPr>
          <p:spPr bwMode="auto">
            <a:xfrm>
              <a:off x="6248400" y="3424535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177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7468394" y="3652341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Straight Connector 45"/>
            <p:cNvCxnSpPr>
              <a:cxnSpLocks noChangeShapeType="1"/>
            </p:cNvCxnSpPr>
            <p:nvPr/>
          </p:nvCxnSpPr>
          <p:spPr bwMode="auto">
            <a:xfrm rot="10800000">
              <a:off x="8001000" y="3653135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8" name="TextBox 81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779" name="Curved Connector 82"/>
            <p:cNvCxnSpPr>
              <a:cxnSpLocks noChangeShapeType="1"/>
            </p:cNvCxnSpPr>
            <p:nvPr/>
          </p:nvCxnSpPr>
          <p:spPr bwMode="auto">
            <a:xfrm rot="5400000">
              <a:off x="6210300" y="2933700"/>
              <a:ext cx="533400" cy="4572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TextBox 83"/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Dodecagon 50"/>
            <p:cNvSpPr/>
            <p:nvPr/>
          </p:nvSpPr>
          <p:spPr bwMode="auto">
            <a:xfrm>
              <a:off x="1371600" y="4038600"/>
              <a:ext cx="457200" cy="458788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Dodecagon 52"/>
            <p:cNvSpPr/>
            <p:nvPr/>
          </p:nvSpPr>
          <p:spPr bwMode="auto">
            <a:xfrm>
              <a:off x="2819400" y="2362200"/>
              <a:ext cx="457200" cy="458788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750" name="TextBox 81"/>
          <p:cNvSpPr txBox="1">
            <a:spLocks noChangeArrowheads="1"/>
          </p:cNvSpPr>
          <p:nvPr/>
        </p:nvSpPr>
        <p:spPr bwMode="auto">
          <a:xfrm>
            <a:off x="1143000" y="525780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51" name="Curved Connector 82"/>
          <p:cNvCxnSpPr>
            <a:cxnSpLocks noChangeShapeType="1"/>
          </p:cNvCxnSpPr>
          <p:nvPr/>
        </p:nvCxnSpPr>
        <p:spPr bwMode="auto">
          <a:xfrm rot="10800000">
            <a:off x="533400" y="4419600"/>
            <a:ext cx="1143000" cy="99060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Box 83"/>
          <p:cNvSpPr txBox="1">
            <a:spLocks noChangeArrowheads="1"/>
          </p:cNvSpPr>
          <p:nvPr/>
        </p:nvSpPr>
        <p:spPr bwMode="auto">
          <a:xfrm>
            <a:off x="914400" y="56388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endParaRPr lang="en-SG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53" name="Straight Connector 46"/>
          <p:cNvCxnSpPr>
            <a:cxnSpLocks noChangeShapeType="1"/>
          </p:cNvCxnSpPr>
          <p:nvPr/>
        </p:nvCxnSpPr>
        <p:spPr bwMode="auto">
          <a:xfrm>
            <a:off x="2514600" y="5948363"/>
            <a:ext cx="2286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Arrow Connector 42"/>
          <p:cNvCxnSpPr>
            <a:cxnSpLocks noChangeShapeType="1"/>
          </p:cNvCxnSpPr>
          <p:nvPr/>
        </p:nvCxnSpPr>
        <p:spPr bwMode="auto">
          <a:xfrm rot="5400000">
            <a:off x="2362201" y="564197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44"/>
          <p:cNvCxnSpPr>
            <a:cxnSpLocks noChangeShapeType="1"/>
          </p:cNvCxnSpPr>
          <p:nvPr/>
        </p:nvCxnSpPr>
        <p:spPr bwMode="auto">
          <a:xfrm>
            <a:off x="2362200" y="5872163"/>
            <a:ext cx="4572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Connector 69"/>
          <p:cNvCxnSpPr>
            <a:cxnSpLocks noChangeShapeType="1"/>
          </p:cNvCxnSpPr>
          <p:nvPr/>
        </p:nvCxnSpPr>
        <p:spPr bwMode="auto">
          <a:xfrm rot="10800000">
            <a:off x="1676400" y="5410200"/>
            <a:ext cx="914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Freeform 71"/>
          <p:cNvSpPr>
            <a:spLocks noChangeArrowheads="1"/>
          </p:cNvSpPr>
          <p:nvPr/>
        </p:nvSpPr>
        <p:spPr bwMode="auto">
          <a:xfrm>
            <a:off x="996950" y="3201988"/>
            <a:ext cx="1984375" cy="728662"/>
          </a:xfrm>
          <a:custGeom>
            <a:avLst/>
            <a:gdLst>
              <a:gd name="T0" fmla="*/ 0 w 1983179"/>
              <a:gd name="T1" fmla="*/ 241773 h 728352"/>
              <a:gd name="T2" fmla="*/ 939849 w 1983179"/>
              <a:gd name="T3" fmla="*/ 63415 h 728352"/>
              <a:gd name="T4" fmla="*/ 1701246 w 1983179"/>
              <a:gd name="T5" fmla="*/ 110977 h 728352"/>
              <a:gd name="T6" fmla="*/ 1986769 w 1983179"/>
              <a:gd name="T7" fmla="*/ 729282 h 728352"/>
              <a:gd name="T8" fmla="*/ 0 60000 65536"/>
              <a:gd name="T9" fmla="*/ 0 60000 65536"/>
              <a:gd name="T10" fmla="*/ 0 60000 65536"/>
              <a:gd name="T11" fmla="*/ 0 60000 65536"/>
              <a:gd name="T12" fmla="*/ 0 w 1983179"/>
              <a:gd name="T13" fmla="*/ 0 h 728352"/>
              <a:gd name="T14" fmla="*/ 1983179 w 1983179"/>
              <a:gd name="T15" fmla="*/ 728352 h 728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3179" h="728352">
                <a:moveTo>
                  <a:pt x="0" y="241464"/>
                </a:moveTo>
                <a:cubicBezTo>
                  <a:pt x="327561" y="163284"/>
                  <a:pt x="655122" y="85105"/>
                  <a:pt x="938151" y="63334"/>
                </a:cubicBezTo>
                <a:cubicBezTo>
                  <a:pt x="1221180" y="41563"/>
                  <a:pt x="1524001" y="0"/>
                  <a:pt x="1698172" y="110836"/>
                </a:cubicBezTo>
                <a:cubicBezTo>
                  <a:pt x="1872343" y="221672"/>
                  <a:pt x="1927761" y="475012"/>
                  <a:pt x="1983179" y="728352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276600" y="4876800"/>
            <a:ext cx="5486400" cy="12954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queue having only one node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1759" name="Straight Connector 46"/>
          <p:cNvCxnSpPr>
            <a:cxnSpLocks noChangeShapeType="1"/>
          </p:cNvCxnSpPr>
          <p:nvPr/>
        </p:nvCxnSpPr>
        <p:spPr bwMode="auto">
          <a:xfrm>
            <a:off x="2667000" y="4876800"/>
            <a:ext cx="228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Straight Connector 44"/>
          <p:cNvCxnSpPr>
            <a:cxnSpLocks noChangeShapeType="1"/>
          </p:cNvCxnSpPr>
          <p:nvPr/>
        </p:nvCxnSpPr>
        <p:spPr bwMode="auto">
          <a:xfrm>
            <a:off x="2514600" y="4800600"/>
            <a:ext cx="457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Freeform 75"/>
          <p:cNvSpPr>
            <a:spLocks noChangeArrowheads="1"/>
          </p:cNvSpPr>
          <p:nvPr/>
        </p:nvSpPr>
        <p:spPr bwMode="auto">
          <a:xfrm>
            <a:off x="2292350" y="4192588"/>
            <a:ext cx="522288" cy="617537"/>
          </a:xfrm>
          <a:custGeom>
            <a:avLst/>
            <a:gdLst>
              <a:gd name="T0" fmla="*/ 0 w 522514"/>
              <a:gd name="T1" fmla="*/ 0 h 617516"/>
              <a:gd name="T2" fmla="*/ 438817 w 522514"/>
              <a:gd name="T3" fmla="*/ 130640 h 617516"/>
              <a:gd name="T4" fmla="*/ 498115 w 522514"/>
              <a:gd name="T5" fmla="*/ 617579 h 617516"/>
              <a:gd name="T6" fmla="*/ 498115 w 522514"/>
              <a:gd name="T7" fmla="*/ 617579 h 617516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617516"/>
              <a:gd name="T14" fmla="*/ 522514 w 522514"/>
              <a:gd name="T15" fmla="*/ 617516 h 6175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617516">
                <a:moveTo>
                  <a:pt x="0" y="0"/>
                </a:moveTo>
                <a:cubicBezTo>
                  <a:pt x="178130" y="13854"/>
                  <a:pt x="356260" y="27709"/>
                  <a:pt x="439387" y="130628"/>
                </a:cubicBezTo>
                <a:cubicBezTo>
                  <a:pt x="522514" y="233547"/>
                  <a:pt x="498763" y="617516"/>
                  <a:pt x="498763" y="617516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" name="Dodecagon 76"/>
          <p:cNvSpPr/>
          <p:nvPr/>
        </p:nvSpPr>
        <p:spPr bwMode="auto">
          <a:xfrm>
            <a:off x="2743200" y="4953000"/>
            <a:ext cx="457200" cy="458788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dequeue item from front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14400"/>
          <a:ext cx="8534400" cy="4094163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dequeue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32"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</a:t>
                      </a:r>
                      <a:r>
                        <a:rPr lang="en-SG" sz="20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points to same location as </a:t>
                      </a:r>
                      <a:r>
                        <a:rPr lang="en-SG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backNode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(i.e. only one node in queue)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backNode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temp (pointer) point to the front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make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(pointer) point to the next node in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 removed node’s next (pointer) point to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deallocate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memory from removed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2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0">
                <a:ea typeface="宋体" panose="02010600030101010101" pitchFamily="2" charset="-122"/>
              </a:rPr>
              <a:t>Algorithm : </a:t>
            </a:r>
            <a:r>
              <a:rPr lang="en-US" altLang="zh-CN" sz="3000" b="0" i="1">
                <a:ea typeface="宋体" panose="02010600030101010101" pitchFamily="2" charset="-122"/>
              </a:rPr>
              <a:t>retrieving an item from front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40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9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getFront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 item)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6" marB="45716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72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queue is not empty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item would be item contained in the front node</a:t>
                      </a:r>
                    </a:p>
                  </a:txBody>
                  <a:tcPr marT="45716" marB="45716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In cases, when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fixed-size queue </a:t>
            </a: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is not a problem, an array can be used to represent a queue.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800" b="0" dirty="0">
              <a:latin typeface="Arial" charset="0"/>
              <a:ea typeface="Verdana" pitchFamily="34" charset="0"/>
              <a:cs typeface="Arial" charset="0"/>
            </a:endParaRP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 </a:t>
            </a:r>
            <a:r>
              <a:rPr lang="en-US" altLang="zh-CN" sz="2400" b="0" u="sng" dirty="0">
                <a:latin typeface="Arial" charset="0"/>
                <a:ea typeface="Verdana" pitchFamily="34" charset="0"/>
                <a:cs typeface="Arial" charset="0"/>
              </a:rPr>
              <a:t>naïve</a:t>
            </a: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 array-based implementation: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181600" y="2662238"/>
            <a:ext cx="2209800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2 variables to keep indexes of front and back of queue (similar to 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top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for array-based Stack ADT):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front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1</a:t>
            </a:r>
            <a:r>
              <a:rPr kumimoji="1" lang="en-US" altLang="zh-CN" kern="0" baseline="30000" dirty="0">
                <a:latin typeface="Arial" charset="0"/>
                <a:ea typeface="宋体" charset="-122"/>
              </a:rPr>
              <a:t>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back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last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last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</p:txBody>
      </p:sp>
      <p:grpSp>
        <p:nvGrpSpPr>
          <p:cNvPr id="34823" name="Group 100"/>
          <p:cNvGrpSpPr>
            <a:grpSpLocks/>
          </p:cNvGrpSpPr>
          <p:nvPr/>
        </p:nvGrpSpPr>
        <p:grpSpPr bwMode="auto">
          <a:xfrm>
            <a:off x="152400" y="2667000"/>
            <a:ext cx="8683018" cy="984161"/>
            <a:chOff x="152400" y="1575375"/>
            <a:chExt cx="8683018" cy="984161"/>
          </a:xfrm>
        </p:grpSpPr>
        <p:cxnSp>
          <p:nvCxnSpPr>
            <p:cNvPr id="34824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4953794" y="1803181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825" name="Group 99"/>
            <p:cNvGrpSpPr>
              <a:grpSpLocks/>
            </p:cNvGrpSpPr>
            <p:nvPr/>
          </p:nvGrpSpPr>
          <p:grpSpPr bwMode="auto">
            <a:xfrm>
              <a:off x="152400" y="1575375"/>
              <a:ext cx="8683018" cy="984161"/>
              <a:chOff x="152400" y="1575375"/>
              <a:chExt cx="8683018" cy="984161"/>
            </a:xfrm>
          </p:grpSpPr>
          <p:sp>
            <p:nvSpPr>
              <p:cNvPr id="34826" name="TextBox 83"/>
              <p:cNvSpPr txBox="1">
                <a:spLocks noChangeArrowheads="1"/>
              </p:cNvSpPr>
              <p:nvPr/>
            </p:nvSpPr>
            <p:spPr bwMode="auto">
              <a:xfrm>
                <a:off x="1219200" y="1651575"/>
                <a:ext cx="152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back: 3</a:t>
                </a:r>
                <a:endParaRPr lang="en-SG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827" name="Straight Connector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3124202" y="1803974"/>
                <a:ext cx="457199" cy="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28" name="Straight Connector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3733802" y="1803974"/>
                <a:ext cx="457199" cy="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29" name="Straight Connector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44194" y="1803975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0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554146" y="1803029"/>
                <a:ext cx="457199" cy="189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31" name="TextBox 27"/>
              <p:cNvSpPr txBox="1">
                <a:spLocks noChangeArrowheads="1"/>
              </p:cNvSpPr>
              <p:nvPr/>
            </p:nvSpPr>
            <p:spPr bwMode="auto">
              <a:xfrm>
                <a:off x="25908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34832" name="TextBox 28"/>
              <p:cNvSpPr txBox="1">
                <a:spLocks noChangeArrowheads="1"/>
              </p:cNvSpPr>
              <p:nvPr/>
            </p:nvSpPr>
            <p:spPr bwMode="auto">
              <a:xfrm>
                <a:off x="32004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34833" name="TextBox 29"/>
              <p:cNvSpPr txBox="1">
                <a:spLocks noChangeArrowheads="1"/>
              </p:cNvSpPr>
              <p:nvPr/>
            </p:nvSpPr>
            <p:spPr bwMode="auto">
              <a:xfrm>
                <a:off x="38100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4834" name="TextBox 30"/>
              <p:cNvSpPr txBox="1">
                <a:spLocks noChangeArrowheads="1"/>
              </p:cNvSpPr>
              <p:nvPr/>
            </p:nvSpPr>
            <p:spPr bwMode="auto">
              <a:xfrm>
                <a:off x="44196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34835" name="TextBox 31"/>
              <p:cNvSpPr txBox="1">
                <a:spLocks noChangeArrowheads="1"/>
              </p:cNvSpPr>
              <p:nvPr/>
            </p:nvSpPr>
            <p:spPr bwMode="auto">
              <a:xfrm>
                <a:off x="5410200" y="1752600"/>
                <a:ext cx="91432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…</a:t>
                </a:r>
              </a:p>
            </p:txBody>
          </p:sp>
          <p:sp>
            <p:nvSpPr>
              <p:cNvPr id="34836" name="TextBox 36"/>
              <p:cNvSpPr txBox="1">
                <a:spLocks noChangeArrowheads="1"/>
              </p:cNvSpPr>
              <p:nvPr/>
            </p:nvSpPr>
            <p:spPr bwMode="auto">
              <a:xfrm>
                <a:off x="25908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34837" name="TextBox 37"/>
              <p:cNvSpPr txBox="1">
                <a:spLocks noChangeArrowheads="1"/>
              </p:cNvSpPr>
              <p:nvPr/>
            </p:nvSpPr>
            <p:spPr bwMode="auto">
              <a:xfrm>
                <a:off x="32004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34838" name="TextBox 38"/>
              <p:cNvSpPr txBox="1">
                <a:spLocks noChangeArrowheads="1"/>
              </p:cNvSpPr>
              <p:nvPr/>
            </p:nvSpPr>
            <p:spPr bwMode="auto">
              <a:xfrm>
                <a:off x="38100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34839" name="TextBox 39"/>
              <p:cNvSpPr txBox="1">
                <a:spLocks noChangeArrowheads="1"/>
              </p:cNvSpPr>
              <p:nvPr/>
            </p:nvSpPr>
            <p:spPr bwMode="auto">
              <a:xfrm>
                <a:off x="44196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34840" name="TextBox 41"/>
              <p:cNvSpPr txBox="1">
                <a:spLocks noChangeArrowheads="1"/>
              </p:cNvSpPr>
              <p:nvPr/>
            </p:nvSpPr>
            <p:spPr bwMode="auto">
              <a:xfrm>
                <a:off x="6096000" y="2133600"/>
                <a:ext cx="18288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MAX_SIZE -1</a:t>
                </a:r>
              </a:p>
            </p:txBody>
          </p:sp>
          <p:sp>
            <p:nvSpPr>
              <p:cNvPr id="34841" name="Rectangle 78"/>
              <p:cNvSpPr>
                <a:spLocks noChangeArrowheads="1"/>
              </p:cNvSpPr>
              <p:nvPr/>
            </p:nvSpPr>
            <p:spPr bwMode="auto">
              <a:xfrm>
                <a:off x="2743200" y="1575375"/>
                <a:ext cx="4648200" cy="461665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4842" name="TextBox 83"/>
              <p:cNvSpPr txBox="1">
                <a:spLocks noChangeArrowheads="1"/>
              </p:cNvSpPr>
              <p:nvPr/>
            </p:nvSpPr>
            <p:spPr bwMode="auto">
              <a:xfrm>
                <a:off x="152400" y="1651575"/>
                <a:ext cx="152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front: 0</a:t>
                </a:r>
                <a:endParaRPr lang="en-SG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43" name="TextBox 95"/>
              <p:cNvSpPr txBox="1">
                <a:spLocks noChangeArrowheads="1"/>
              </p:cNvSpPr>
              <p:nvPr/>
            </p:nvSpPr>
            <p:spPr bwMode="auto">
              <a:xfrm>
                <a:off x="7620000" y="1974761"/>
                <a:ext cx="121541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008000"/>
                    </a:solidFill>
                  </a:rPr>
                  <a:t>Array indices</a:t>
                </a:r>
                <a:endParaRPr lang="en-SG" sz="1600">
                  <a:solidFill>
                    <a:srgbClr val="008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2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Introduction of the ADT queue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Implementation of the ADT queue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Applications of the ADT queue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Array-based Implementation of Queue ADT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en-US" u="sng" kern="0" dirty="0">
                <a:latin typeface="Arial" pitchFamily="34" charset="0"/>
                <a:cs typeface="Arial" pitchFamily="34" charset="0"/>
              </a:rPr>
              <a:t>Note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Enqueue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item can only be added at the back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Dequeue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item can only be done from the front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Enqueue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and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dequeue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data is fast (access front or back via index)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can be stored is limited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grpSp>
        <p:nvGrpSpPr>
          <p:cNvPr id="35845" name="Group 30"/>
          <p:cNvGrpSpPr>
            <a:grpSpLocks/>
          </p:cNvGrpSpPr>
          <p:nvPr/>
        </p:nvGrpSpPr>
        <p:grpSpPr bwMode="auto">
          <a:xfrm>
            <a:off x="0" y="4191000"/>
            <a:ext cx="8763000" cy="1067564"/>
            <a:chOff x="152400" y="1905000"/>
            <a:chExt cx="8763000" cy="106756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5181600" y="1905000"/>
              <a:ext cx="2209800" cy="461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grpSp>
          <p:nvGrpSpPr>
            <p:cNvPr id="35847" name="Group 100"/>
            <p:cNvGrpSpPr>
              <a:grpSpLocks/>
            </p:cNvGrpSpPr>
            <p:nvPr/>
          </p:nvGrpSpPr>
          <p:grpSpPr bwMode="auto">
            <a:xfrm>
              <a:off x="152400" y="1905000"/>
              <a:ext cx="8763000" cy="1067564"/>
              <a:chOff x="152400" y="1575375"/>
              <a:chExt cx="8763000" cy="1067564"/>
            </a:xfrm>
          </p:grpSpPr>
          <p:cxnSp>
            <p:nvCxnSpPr>
              <p:cNvPr id="35848" name="Straight Connector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53794" y="1803181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5849" name="Group 99"/>
              <p:cNvGrpSpPr>
                <a:grpSpLocks/>
              </p:cNvGrpSpPr>
              <p:nvPr/>
            </p:nvGrpSpPr>
            <p:grpSpPr bwMode="auto">
              <a:xfrm>
                <a:off x="152400" y="1575375"/>
                <a:ext cx="8763000" cy="1067564"/>
                <a:chOff x="152400" y="1575375"/>
                <a:chExt cx="8763000" cy="1067564"/>
              </a:xfrm>
            </p:grpSpPr>
            <p:sp>
              <p:nvSpPr>
                <p:cNvPr id="35850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1651575"/>
                  <a:ext cx="1524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back: 3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5851" name="Straight Connector 20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124202" y="1803974"/>
                  <a:ext cx="457199" cy="3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2" name="Straight Connector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733802" y="1803974"/>
                  <a:ext cx="457199" cy="3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3" name="Straight Connector 2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344194" y="1803975"/>
                  <a:ext cx="456406" cy="79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4" name="Straight Connector 2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554146" y="1803029"/>
                  <a:ext cx="457199" cy="189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85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5908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35856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32004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4</a:t>
                  </a:r>
                </a:p>
              </p:txBody>
            </p:sp>
            <p:sp>
              <p:nvSpPr>
                <p:cNvPr id="35857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8100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35858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4196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7</a:t>
                  </a:r>
                </a:p>
              </p:txBody>
            </p:sp>
            <p:sp>
              <p:nvSpPr>
                <p:cNvPr id="3585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10200" y="1752600"/>
                  <a:ext cx="91432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…</a:t>
                  </a:r>
                </a:p>
              </p:txBody>
            </p:sp>
            <p:sp>
              <p:nvSpPr>
                <p:cNvPr id="35860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25908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0</a:t>
                  </a:r>
                </a:p>
              </p:txBody>
            </p:sp>
            <p:sp>
              <p:nvSpPr>
                <p:cNvPr id="35861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32004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1</a:t>
                  </a:r>
                </a:p>
              </p:txBody>
            </p:sp>
            <p:sp>
              <p:nvSpPr>
                <p:cNvPr id="35862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100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2</a:t>
                  </a:r>
                </a:p>
              </p:txBody>
            </p:sp>
            <p:sp>
              <p:nvSpPr>
                <p:cNvPr id="35863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44196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3</a:t>
                  </a:r>
                </a:p>
              </p:txBody>
            </p:sp>
            <p:sp>
              <p:nvSpPr>
                <p:cNvPr id="35864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2133600"/>
                  <a:ext cx="18288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MAX_SIZE -1</a:t>
                  </a:r>
                </a:p>
              </p:txBody>
            </p:sp>
            <p:sp>
              <p:nvSpPr>
                <p:cNvPr id="35865" name="Rectangle 50"/>
                <p:cNvSpPr>
                  <a:spLocks noChangeArrowheads="1"/>
                </p:cNvSpPr>
                <p:nvPr/>
              </p:nvSpPr>
              <p:spPr bwMode="auto">
                <a:xfrm>
                  <a:off x="2743200" y="1575375"/>
                  <a:ext cx="4648200" cy="46166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5866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52400" y="1651575"/>
                  <a:ext cx="1524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front: 0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67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7620000" y="2058164"/>
                  <a:ext cx="129540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solidFill>
                        <a:srgbClr val="008000"/>
                      </a:solidFill>
                    </a:rPr>
                    <a:t>Array indices</a:t>
                  </a:r>
                  <a:endParaRPr lang="en-SG" sz="1600">
                    <a:solidFill>
                      <a:srgbClr val="008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498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ADT(Array-based)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Queue.h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- - Specification of Queue ADT (for naïve array-based 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#pragma once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MAX_SIZE = 100;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items[MAX_SIZE];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front;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back;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Queue();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// add a new item to the back of the queue</a:t>
            </a:r>
            <a:endParaRPr lang="en-US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post: item is added to the back of </a:t>
            </a:r>
            <a:r>
              <a:rPr lang="en-US" sz="12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the queue</a:t>
            </a:r>
            <a:endParaRPr lang="en-SG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&amp; item);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// removes item from the front of the queue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pre : queue is not empty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post: item front of queue was removed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dequeue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. . .</a:t>
            </a:r>
            <a:endParaRPr lang="en-SG" sz="12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6869" name="TextBox 11"/>
          <p:cNvSpPr txBox="1">
            <a:spLocks noChangeArrowheads="1"/>
          </p:cNvSpPr>
          <p:nvPr/>
        </p:nvSpPr>
        <p:spPr bwMode="auto">
          <a:xfrm>
            <a:off x="5638800" y="16764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Problem for naïve array-based implementation: 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Rightward Drift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After a sequence of additions and removals, the items will drift towards the end of the array.</a:t>
            </a: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43200" y="2819400"/>
            <a:ext cx="2819400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cxnSp>
        <p:nvCxnSpPr>
          <p:cNvPr id="37894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5945187" y="3046413"/>
            <a:ext cx="455613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5" name="Group 99"/>
          <p:cNvGrpSpPr>
            <a:grpSpLocks/>
          </p:cNvGrpSpPr>
          <p:nvPr/>
        </p:nvGrpSpPr>
        <p:grpSpPr bwMode="auto">
          <a:xfrm>
            <a:off x="152400" y="2819400"/>
            <a:ext cx="8455024" cy="1295400"/>
            <a:chOff x="152400" y="1575375"/>
            <a:chExt cx="8455024" cy="1295400"/>
          </a:xfrm>
        </p:grpSpPr>
        <p:sp>
          <p:nvSpPr>
            <p:cNvPr id="37899" name="TextBox 83"/>
            <p:cNvSpPr txBox="1">
              <a:spLocks noChangeArrowheads="1"/>
            </p:cNvSpPr>
            <p:nvPr/>
          </p:nvSpPr>
          <p:spPr bwMode="auto">
            <a:xfrm>
              <a:off x="1219200" y="1651575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back: 49</a:t>
              </a:r>
              <a:endParaRPr lang="en-SG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900" name="Straight Connector 20"/>
            <p:cNvCxnSpPr>
              <a:cxnSpLocks noChangeShapeType="1"/>
            </p:cNvCxnSpPr>
            <p:nvPr/>
          </p:nvCxnSpPr>
          <p:spPr bwMode="auto">
            <a:xfrm rot="16200000" flipV="1">
              <a:off x="3124202" y="1803974"/>
              <a:ext cx="457199" cy="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1803975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6554146" y="1803029"/>
              <a:ext cx="457199" cy="18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3" name="TextBox 28"/>
            <p:cNvSpPr txBox="1">
              <a:spLocks noChangeArrowheads="1"/>
            </p:cNvSpPr>
            <p:nvPr/>
          </p:nvSpPr>
          <p:spPr bwMode="auto">
            <a:xfrm>
              <a:off x="54102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37904" name="TextBox 29"/>
            <p:cNvSpPr txBox="1">
              <a:spLocks noChangeArrowheads="1"/>
            </p:cNvSpPr>
            <p:nvPr/>
          </p:nvSpPr>
          <p:spPr bwMode="auto">
            <a:xfrm>
              <a:off x="60198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37905" name="TextBox 30"/>
            <p:cNvSpPr txBox="1">
              <a:spLocks noChangeArrowheads="1"/>
            </p:cNvSpPr>
            <p:nvPr/>
          </p:nvSpPr>
          <p:spPr bwMode="auto">
            <a:xfrm>
              <a:off x="66294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7906" name="TextBox 36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37907" name="TextBox 37"/>
            <p:cNvSpPr txBox="1">
              <a:spLocks noChangeArrowheads="1"/>
            </p:cNvSpPr>
            <p:nvPr/>
          </p:nvSpPr>
          <p:spPr bwMode="auto">
            <a:xfrm>
              <a:off x="6019800" y="21087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48</a:t>
              </a:r>
            </a:p>
          </p:txBody>
        </p:sp>
        <p:sp>
          <p:nvSpPr>
            <p:cNvPr id="37908" name="TextBox 38"/>
            <p:cNvSpPr txBox="1">
              <a:spLocks noChangeArrowheads="1"/>
            </p:cNvSpPr>
            <p:nvPr/>
          </p:nvSpPr>
          <p:spPr bwMode="auto">
            <a:xfrm>
              <a:off x="6629400" y="21087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49</a:t>
              </a:r>
            </a:p>
          </p:txBody>
        </p:sp>
        <p:sp>
          <p:nvSpPr>
            <p:cNvPr id="37909" name="TextBox 41"/>
            <p:cNvSpPr txBox="1">
              <a:spLocks noChangeArrowheads="1"/>
            </p:cNvSpPr>
            <p:nvPr/>
          </p:nvSpPr>
          <p:spPr bwMode="auto">
            <a:xfrm>
              <a:off x="6172200" y="2609186"/>
              <a:ext cx="18288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MAX_SIZE -1</a:t>
              </a:r>
            </a:p>
          </p:txBody>
        </p:sp>
        <p:sp>
          <p:nvSpPr>
            <p:cNvPr id="37910" name="Rectangle 78"/>
            <p:cNvSpPr>
              <a:spLocks noChangeArrowheads="1"/>
            </p:cNvSpPr>
            <p:nvPr/>
          </p:nvSpPr>
          <p:spPr bwMode="auto">
            <a:xfrm>
              <a:off x="2743200" y="1575375"/>
              <a:ext cx="4648200" cy="46166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7911" name="TextBox 83"/>
            <p:cNvSpPr txBox="1">
              <a:spLocks noChangeArrowheads="1"/>
            </p:cNvSpPr>
            <p:nvPr/>
          </p:nvSpPr>
          <p:spPr bwMode="auto">
            <a:xfrm>
              <a:off x="152400" y="1651575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front: 47</a:t>
              </a:r>
              <a:endParaRPr lang="en-SG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12" name="TextBox 95"/>
            <p:cNvSpPr txBox="1">
              <a:spLocks noChangeArrowheads="1"/>
            </p:cNvSpPr>
            <p:nvPr/>
          </p:nvSpPr>
          <p:spPr bwMode="auto">
            <a:xfrm>
              <a:off x="7620000" y="1981200"/>
              <a:ext cx="9874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8000"/>
                  </a:solidFill>
                </a:rPr>
                <a:t>Array indices</a:t>
              </a:r>
              <a:endParaRPr lang="en-SG" sz="1600">
                <a:solidFill>
                  <a:srgbClr val="008000"/>
                </a:solidFill>
              </a:endParaRPr>
            </a:p>
          </p:txBody>
        </p:sp>
      </p:grpSp>
      <p:sp>
        <p:nvSpPr>
          <p:cNvPr id="37896" name="TextBox 41"/>
          <p:cNvSpPr txBox="1">
            <a:spLocks noChangeArrowheads="1"/>
          </p:cNvSpPr>
          <p:nvPr/>
        </p:nvSpPr>
        <p:spPr bwMode="auto">
          <a:xfrm>
            <a:off x="5160328" y="3369095"/>
            <a:ext cx="1393666" cy="2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8000"/>
                </a:solidFill>
              </a:rPr>
              <a:t>47</a:t>
            </a:r>
          </a:p>
        </p:txBody>
      </p:sp>
      <p:cxnSp>
        <p:nvCxnSpPr>
          <p:cNvPr id="37897" name="Straight Arrow Connector 31"/>
          <p:cNvCxnSpPr>
            <a:cxnSpLocks noChangeShapeType="1"/>
            <a:stCxn id="37909" idx="0"/>
            <a:endCxn id="37908" idx="2"/>
          </p:cNvCxnSpPr>
          <p:nvPr/>
        </p:nvCxnSpPr>
        <p:spPr bwMode="auto">
          <a:xfrm rot="5400000" flipH="1" flipV="1">
            <a:off x="6966745" y="3733006"/>
            <a:ext cx="239712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4267200"/>
            <a:ext cx="8001000" cy="1752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40000"/>
              <a:buFontTx/>
              <a:buChar char="-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back could be equal to MAX_SIZE – 1 and yet, the queue contains only a few items!!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40000"/>
              <a:buFontTx/>
              <a:buChar char="-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Possible solution: shifting elements to left upon </a:t>
            </a:r>
            <a:r>
              <a:rPr kumimoji="1" lang="en-US" altLang="zh-CN" i="1" kern="0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dequeue</a:t>
            </a: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/ when back = MAX_SIZE – 1 (but recall shifting is costly)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Arial" charset="0"/>
              <a:buChar char="•"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9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Elegant solution: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Circular array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Advance front and back indexes by moving them clockwise around the array.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When either front or back advances past MAX_SIZE – 1, it wraps around 0 =&gt; avoids rightward drift</a:t>
            </a:r>
          </a:p>
          <a:p>
            <a:pPr marL="344488" indent="-344488">
              <a:lnSpc>
                <a:spcPct val="90000"/>
              </a:lnSpc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38917" name="Straight Connector 33"/>
          <p:cNvCxnSpPr>
            <a:cxnSpLocks noChangeShapeType="1"/>
            <a:stCxn id="38931" idx="0"/>
            <a:endCxn id="38925" idx="0"/>
          </p:cNvCxnSpPr>
          <p:nvPr/>
        </p:nvCxnSpPr>
        <p:spPr bwMode="auto">
          <a:xfrm rot="16200000" flipH="1">
            <a:off x="4228307" y="3575844"/>
            <a:ext cx="839787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Straight Connector 60"/>
          <p:cNvCxnSpPr>
            <a:cxnSpLocks noChangeShapeType="1"/>
            <a:endCxn id="56" idx="1"/>
          </p:cNvCxnSpPr>
          <p:nvPr/>
        </p:nvCxnSpPr>
        <p:spPr bwMode="auto">
          <a:xfrm rot="5400000">
            <a:off x="4344194" y="4299744"/>
            <a:ext cx="608013" cy="317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19" name="Group 85"/>
          <p:cNvGrpSpPr>
            <a:grpSpLocks/>
          </p:cNvGrpSpPr>
          <p:nvPr/>
        </p:nvGrpSpPr>
        <p:grpSpPr bwMode="auto">
          <a:xfrm>
            <a:off x="990600" y="2971800"/>
            <a:ext cx="5410200" cy="2743200"/>
            <a:chOff x="990600" y="2209800"/>
            <a:chExt cx="5410200" cy="2743200"/>
          </a:xfrm>
        </p:grpSpPr>
        <p:sp>
          <p:nvSpPr>
            <p:cNvPr id="38920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38921" name="Group 84"/>
            <p:cNvGrpSpPr>
              <a:grpSpLocks/>
            </p:cNvGrpSpPr>
            <p:nvPr/>
          </p:nvGrpSpPr>
          <p:grpSpPr bwMode="auto">
            <a:xfrm>
              <a:off x="990600" y="2209800"/>
              <a:ext cx="5410200" cy="2472183"/>
              <a:chOff x="990600" y="2286000"/>
              <a:chExt cx="5410200" cy="2472183"/>
            </a:xfrm>
          </p:grpSpPr>
          <p:sp>
            <p:nvSpPr>
              <p:cNvPr id="38922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8923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8924" name="Group 83"/>
              <p:cNvGrpSpPr>
                <a:grpSpLocks/>
              </p:cNvGrpSpPr>
              <p:nvPr/>
            </p:nvGrpSpPr>
            <p:grpSpPr bwMode="auto">
              <a:xfrm>
                <a:off x="990600" y="2286000"/>
                <a:ext cx="5410200" cy="2472183"/>
                <a:chOff x="990600" y="2252217"/>
                <a:chExt cx="5410200" cy="2472183"/>
              </a:xfrm>
            </p:grpSpPr>
            <p:sp>
              <p:nvSpPr>
                <p:cNvPr id="38925" name="Oval 2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8926" name="Group 82"/>
                <p:cNvGrpSpPr>
                  <a:grpSpLocks/>
                </p:cNvGrpSpPr>
                <p:nvPr/>
              </p:nvGrpSpPr>
              <p:grpSpPr bwMode="auto">
                <a:xfrm>
                  <a:off x="990600" y="2252217"/>
                  <a:ext cx="5410200" cy="2472183"/>
                  <a:chOff x="990600" y="2252217"/>
                  <a:chExt cx="5410200" cy="2472183"/>
                </a:xfrm>
              </p:grpSpPr>
              <p:grpSp>
                <p:nvGrpSpPr>
                  <p:cNvPr id="3892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55" name="Pie 5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893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8931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8932" name="Straight Connector 30"/>
                      <p:cNvCxnSpPr>
                        <a:cxnSpLocks noChangeShapeType="1"/>
                        <a:stCxn id="38931" idx="1"/>
                        <a:endCxn id="38925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3" name="Straight Connector 36"/>
                      <p:cNvCxnSpPr>
                        <a:cxnSpLocks noChangeShapeType="1"/>
                        <a:stCxn id="38931" idx="7"/>
                        <a:endCxn id="38925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4" name="Straight Connector 42"/>
                      <p:cNvCxnSpPr>
                        <a:cxnSpLocks noChangeShapeType="1"/>
                        <a:stCxn id="38931" idx="6"/>
                        <a:endCxn id="38925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5" name="Straight Connector 44"/>
                      <p:cNvCxnSpPr>
                        <a:cxnSpLocks noChangeShapeType="1"/>
                        <a:stCxn id="38931" idx="5"/>
                        <a:endCxn id="38925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6" name="Straight Connector 46"/>
                      <p:cNvCxnSpPr>
                        <a:cxnSpLocks noChangeShapeType="1"/>
                        <a:stCxn id="38931" idx="4"/>
                        <a:endCxn id="38925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7" name="Straight Connector 48"/>
                      <p:cNvCxnSpPr>
                        <a:cxnSpLocks noChangeShapeType="1"/>
                        <a:stCxn id="38931" idx="3"/>
                        <a:endCxn id="38925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8" name="Straight Connector 50"/>
                      <p:cNvCxnSpPr>
                        <a:cxnSpLocks noChangeShapeType="1"/>
                        <a:stCxn id="38931" idx="2"/>
                        <a:endCxn id="38925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8940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38941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8942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8943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38944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38945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38928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600" y="4343400"/>
                    <a:ext cx="25908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2727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39940" name="Straight Connector 33"/>
          <p:cNvCxnSpPr>
            <a:cxnSpLocks noChangeShapeType="1"/>
            <a:stCxn id="40040" idx="0"/>
            <a:endCxn id="40034" idx="0"/>
          </p:cNvCxnSpPr>
          <p:nvPr/>
        </p:nvCxnSpPr>
        <p:spPr bwMode="auto">
          <a:xfrm rot="16200000" flipH="1">
            <a:off x="2323307" y="1366044"/>
            <a:ext cx="839787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Straight Connector 60"/>
          <p:cNvCxnSpPr>
            <a:cxnSpLocks noChangeShapeType="1"/>
            <a:endCxn id="56" idx="1"/>
          </p:cNvCxnSpPr>
          <p:nvPr/>
        </p:nvCxnSpPr>
        <p:spPr bwMode="auto">
          <a:xfrm rot="5400000">
            <a:off x="2439194" y="2089944"/>
            <a:ext cx="608013" cy="317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2" name="Group 85"/>
          <p:cNvGrpSpPr>
            <a:grpSpLocks/>
          </p:cNvGrpSpPr>
          <p:nvPr/>
        </p:nvGrpSpPr>
        <p:grpSpPr bwMode="auto">
          <a:xfrm>
            <a:off x="-304800" y="762000"/>
            <a:ext cx="4800600" cy="2743200"/>
            <a:chOff x="1600200" y="2209800"/>
            <a:chExt cx="4800600" cy="2743200"/>
          </a:xfrm>
        </p:grpSpPr>
        <p:sp>
          <p:nvSpPr>
            <p:cNvPr id="40029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40030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472183"/>
              <a:chOff x="1600200" y="2286000"/>
              <a:chExt cx="4800600" cy="2472183"/>
            </a:xfrm>
          </p:grpSpPr>
          <p:sp>
            <p:nvSpPr>
              <p:cNvPr id="40031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0032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0033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472183"/>
                <a:chOff x="1600200" y="2252217"/>
                <a:chExt cx="4800600" cy="2472183"/>
              </a:xfrm>
            </p:grpSpPr>
            <p:sp>
              <p:nvSpPr>
                <p:cNvPr id="40034" name="Oval 2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0035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472183"/>
                  <a:chOff x="1600200" y="2252217"/>
                  <a:chExt cx="4800600" cy="2472183"/>
                </a:xfrm>
              </p:grpSpPr>
              <p:grpSp>
                <p:nvGrpSpPr>
                  <p:cNvPr id="40036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55" name="Pie 5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003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0040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0041" name="Straight Connector 30"/>
                      <p:cNvCxnSpPr>
                        <a:cxnSpLocks noChangeShapeType="1"/>
                        <a:stCxn id="40040" idx="1"/>
                        <a:endCxn id="40034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2" name="Straight Connector 36"/>
                      <p:cNvCxnSpPr>
                        <a:cxnSpLocks noChangeShapeType="1"/>
                        <a:stCxn id="40040" idx="7"/>
                        <a:endCxn id="40034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3" name="Straight Connector 42"/>
                      <p:cNvCxnSpPr>
                        <a:cxnSpLocks noChangeShapeType="1"/>
                        <a:stCxn id="40040" idx="6"/>
                        <a:endCxn id="40034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4" name="Straight Connector 44"/>
                      <p:cNvCxnSpPr>
                        <a:cxnSpLocks noChangeShapeType="1"/>
                        <a:stCxn id="40040" idx="5"/>
                        <a:endCxn id="40034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5" name="Straight Connector 46"/>
                      <p:cNvCxnSpPr>
                        <a:cxnSpLocks noChangeShapeType="1"/>
                        <a:stCxn id="40040" idx="4"/>
                        <a:endCxn id="40034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6" name="Straight Connector 48"/>
                      <p:cNvCxnSpPr>
                        <a:cxnSpLocks noChangeShapeType="1"/>
                        <a:stCxn id="40040" idx="3"/>
                        <a:endCxn id="40034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7" name="Straight Connector 50"/>
                      <p:cNvCxnSpPr>
                        <a:cxnSpLocks noChangeShapeType="1"/>
                        <a:stCxn id="40040" idx="2"/>
                        <a:endCxn id="40034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0049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0050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0051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0052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0053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0054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0037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928617"/>
                    <a:ext cx="2590800" cy="7848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39943" name="Group 126"/>
          <p:cNvGrpSpPr>
            <a:grpSpLocks/>
          </p:cNvGrpSpPr>
          <p:nvPr/>
        </p:nvGrpSpPr>
        <p:grpSpPr bwMode="auto">
          <a:xfrm>
            <a:off x="4114800" y="762000"/>
            <a:ext cx="4800600" cy="2743200"/>
            <a:chOff x="4114800" y="990600"/>
            <a:chExt cx="4800600" cy="2743200"/>
          </a:xfrm>
        </p:grpSpPr>
        <p:sp>
          <p:nvSpPr>
            <p:cNvPr id="40005" name="Oval 56"/>
            <p:cNvSpPr>
              <a:spLocks noChangeArrowheads="1"/>
            </p:cNvSpPr>
            <p:nvPr/>
          </p:nvSpPr>
          <p:spPr bwMode="auto">
            <a:xfrm>
              <a:off x="6858000" y="2014983"/>
              <a:ext cx="609600" cy="6096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40006" name="Group 125"/>
            <p:cNvGrpSpPr>
              <a:grpSpLocks/>
            </p:cNvGrpSpPr>
            <p:nvPr/>
          </p:nvGrpSpPr>
          <p:grpSpPr bwMode="auto">
            <a:xfrm>
              <a:off x="4114800" y="990600"/>
              <a:ext cx="4800600" cy="2743200"/>
              <a:chOff x="4114800" y="990600"/>
              <a:chExt cx="4800600" cy="2743200"/>
            </a:xfrm>
          </p:grpSpPr>
          <p:sp>
            <p:nvSpPr>
              <p:cNvPr id="40007" name="TextBox 39"/>
              <p:cNvSpPr txBox="1">
                <a:spLocks noChangeArrowheads="1"/>
              </p:cNvSpPr>
              <p:nvPr/>
            </p:nvSpPr>
            <p:spPr bwMode="auto">
              <a:xfrm>
                <a:off x="7162800" y="3472211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3</a:t>
                </a:r>
              </a:p>
            </p:txBody>
          </p:sp>
          <p:grpSp>
            <p:nvGrpSpPr>
              <p:cNvPr id="40008" name="Group 124"/>
              <p:cNvGrpSpPr>
                <a:grpSpLocks/>
              </p:cNvGrpSpPr>
              <p:nvPr/>
            </p:nvGrpSpPr>
            <p:grpSpPr bwMode="auto">
              <a:xfrm>
                <a:off x="4114800" y="990600"/>
                <a:ext cx="4800600" cy="2472183"/>
                <a:chOff x="4114800" y="990600"/>
                <a:chExt cx="4800600" cy="2472183"/>
              </a:xfrm>
            </p:grpSpPr>
            <p:sp>
              <p:nvSpPr>
                <p:cNvPr id="62" name="Pie 61"/>
                <p:cNvSpPr/>
                <p:nvPr/>
              </p:nvSpPr>
              <p:spPr bwMode="auto">
                <a:xfrm>
                  <a:off x="6019800" y="1176338"/>
                  <a:ext cx="2286000" cy="2286000"/>
                </a:xfrm>
                <a:prstGeom prst="pie">
                  <a:avLst>
                    <a:gd name="adj1" fmla="val 5391233"/>
                    <a:gd name="adj2" fmla="val 18895543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40010" name="Group 123"/>
                <p:cNvGrpSpPr>
                  <a:grpSpLocks/>
                </p:cNvGrpSpPr>
                <p:nvPr/>
              </p:nvGrpSpPr>
              <p:grpSpPr bwMode="auto">
                <a:xfrm>
                  <a:off x="4114800" y="990600"/>
                  <a:ext cx="4800600" cy="2472183"/>
                  <a:chOff x="4114800" y="990600"/>
                  <a:chExt cx="4800600" cy="2472183"/>
                </a:xfrm>
              </p:grpSpPr>
              <p:sp>
                <p:nvSpPr>
                  <p:cNvPr id="40011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7600" y="24384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0012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0400" y="28194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00FF"/>
                        </a:solidFill>
                      </a:rPr>
                      <a:t>7</a:t>
                    </a:r>
                  </a:p>
                </p:txBody>
              </p:sp>
              <p:grpSp>
                <p:nvGrpSpPr>
                  <p:cNvPr id="40013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5181600" y="990600"/>
                    <a:ext cx="3733800" cy="2472183"/>
                    <a:chOff x="2667000" y="2253011"/>
                    <a:chExt cx="3733800" cy="2472183"/>
                  </a:xfrm>
                </p:grpSpPr>
                <p:sp>
                  <p:nvSpPr>
                    <p:cNvPr id="82" name="Pie 81"/>
                    <p:cNvSpPr/>
                    <p:nvPr/>
                  </p:nvSpPr>
                  <p:spPr bwMode="auto">
                    <a:xfrm>
                      <a:off x="4343400" y="3276949"/>
                      <a:ext cx="609600" cy="609600"/>
                    </a:xfrm>
                    <a:prstGeom prst="pie">
                      <a:avLst>
                        <a:gd name="adj1" fmla="val 5311870"/>
                        <a:gd name="adj2" fmla="val 18934024"/>
                      </a:avLst>
                    </a:prstGeom>
                    <a:solidFill>
                      <a:schemeClr val="bg1"/>
                    </a:solidFill>
                    <a:ln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40016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200" y="2438400"/>
                      <a:ext cx="2286000" cy="2286000"/>
                    </a:xfrm>
                    <a:prstGeom prst="ellips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endParaRPr lang="en-US"/>
                    </a:p>
                  </p:txBody>
                </p:sp>
                <p:cxnSp>
                  <p:nvCxnSpPr>
                    <p:cNvPr id="40017" name="Straight Connector 72"/>
                    <p:cNvCxnSpPr>
                      <a:cxnSpLocks noChangeShapeType="1"/>
                      <a:stCxn id="40016" idx="1"/>
                      <a:endCxn id="40005" idx="1"/>
                    </p:cNvCxnSpPr>
                    <p:nvPr/>
                  </p:nvCxnSpPr>
                  <p:spPr bwMode="auto">
                    <a:xfrm rot="16200000" flipH="1">
                      <a:off x="3839976" y="2773177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18" name="Straight Connector 73"/>
                    <p:cNvCxnSpPr>
                      <a:cxnSpLocks noChangeShapeType="1"/>
                      <a:stCxn id="40016" idx="7"/>
                      <a:endCxn id="40005" idx="7"/>
                    </p:cNvCxnSpPr>
                    <p:nvPr/>
                  </p:nvCxnSpPr>
                  <p:spPr bwMode="auto">
                    <a:xfrm rot="-5400000" flipH="1" flipV="1">
                      <a:off x="4863726" y="2773176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19" name="Straight Connector 75"/>
                    <p:cNvCxnSpPr>
                      <a:cxnSpLocks noChangeShapeType="1"/>
                      <a:stCxn id="40016" idx="6"/>
                      <a:endCxn id="40005" idx="6"/>
                    </p:cNvCxnSpPr>
                    <p:nvPr/>
                  </p:nvCxnSpPr>
                  <p:spPr bwMode="auto">
                    <a:xfrm flipH="1">
                      <a:off x="4953000" y="35814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0" name="Straight Connector 76"/>
                    <p:cNvCxnSpPr>
                      <a:cxnSpLocks noChangeShapeType="1"/>
                      <a:stCxn id="40016" idx="5"/>
                      <a:endCxn id="40005" idx="5"/>
                    </p:cNvCxnSpPr>
                    <p:nvPr/>
                  </p:nvCxnSpPr>
                  <p:spPr bwMode="auto">
                    <a:xfrm rot="5400000" flipH="1">
                      <a:off x="4863726" y="3796927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1" name="Straight Connector 77"/>
                    <p:cNvCxnSpPr>
                      <a:cxnSpLocks noChangeShapeType="1"/>
                      <a:stCxn id="40016" idx="4"/>
                      <a:endCxn id="40005" idx="4"/>
                    </p:cNvCxnSpPr>
                    <p:nvPr/>
                  </p:nvCxnSpPr>
                  <p:spPr bwMode="auto">
                    <a:xfrm rot="5400000" flipH="1">
                      <a:off x="4229100" y="43053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2" name="Straight Connector 78"/>
                    <p:cNvCxnSpPr>
                      <a:cxnSpLocks noChangeShapeType="1"/>
                      <a:stCxn id="40016" idx="3"/>
                      <a:endCxn id="40005" idx="3"/>
                    </p:cNvCxnSpPr>
                    <p:nvPr/>
                  </p:nvCxnSpPr>
                  <p:spPr bwMode="auto">
                    <a:xfrm rot="5400000" flipH="1" flipV="1">
                      <a:off x="3839976" y="3796926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3" name="Straight Connector 80"/>
                    <p:cNvCxnSpPr>
                      <a:cxnSpLocks noChangeShapeType="1"/>
                      <a:stCxn id="40016" idx="2"/>
                      <a:endCxn id="40005" idx="2"/>
                    </p:cNvCxnSpPr>
                    <p:nvPr/>
                  </p:nvCxnSpPr>
                  <p:spPr bwMode="auto">
                    <a:xfrm rot="10800000" flipH="1">
                      <a:off x="3505200" y="35814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40024" name="Text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7000" y="2286000"/>
                      <a:ext cx="18288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8000"/>
                          </a:solidFill>
                        </a:rPr>
                        <a:t>MAX_SIZE -1</a:t>
                      </a:r>
                    </a:p>
                  </p:txBody>
                </p:sp>
                <p:sp>
                  <p:nvSpPr>
                    <p:cNvPr id="40025" name="Text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0600" y="2253011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40026" name="Text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6400" y="30480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0027" name="Text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0200" y="40386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0028" name="Text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53000" y="32004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p:txBody>
                </p:sp>
              </p:grpSp>
              <p:sp>
                <p:nvSpPr>
                  <p:cNvPr id="40014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4800" y="2514600"/>
                    <a:ext cx="2590800" cy="9387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44" name="Straight Connector 89"/>
          <p:cNvCxnSpPr>
            <a:cxnSpLocks noChangeShapeType="1"/>
            <a:stCxn id="40016" idx="0"/>
            <a:endCxn id="82" idx="3"/>
          </p:cNvCxnSpPr>
          <p:nvPr/>
        </p:nvCxnSpPr>
        <p:spPr bwMode="auto">
          <a:xfrm rot="16200000" flipH="1">
            <a:off x="6743701" y="1365250"/>
            <a:ext cx="838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Arrow Connector 94"/>
          <p:cNvCxnSpPr>
            <a:cxnSpLocks noChangeShapeType="1"/>
          </p:cNvCxnSpPr>
          <p:nvPr/>
        </p:nvCxnSpPr>
        <p:spPr bwMode="auto">
          <a:xfrm>
            <a:off x="3733800" y="11430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41"/>
          <p:cNvSpPr txBox="1">
            <a:spLocks noChangeArrowheads="1"/>
          </p:cNvSpPr>
          <p:nvPr/>
        </p:nvSpPr>
        <p:spPr bwMode="auto">
          <a:xfrm>
            <a:off x="3962400" y="12192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grpSp>
        <p:nvGrpSpPr>
          <p:cNvPr id="39947" name="Group 85"/>
          <p:cNvGrpSpPr>
            <a:grpSpLocks/>
          </p:cNvGrpSpPr>
          <p:nvPr/>
        </p:nvGrpSpPr>
        <p:grpSpPr bwMode="auto">
          <a:xfrm>
            <a:off x="-152400" y="3505200"/>
            <a:ext cx="4800600" cy="2743200"/>
            <a:chOff x="1600200" y="2209800"/>
            <a:chExt cx="4800600" cy="2743200"/>
          </a:xfrm>
        </p:grpSpPr>
        <p:sp>
          <p:nvSpPr>
            <p:cNvPr id="39981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39982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514600"/>
              <a:chOff x="1600200" y="2286000"/>
              <a:chExt cx="4800600" cy="2514600"/>
            </a:xfrm>
          </p:grpSpPr>
          <p:sp>
            <p:nvSpPr>
              <p:cNvPr id="39983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9984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9985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514600"/>
                <a:chOff x="1600200" y="2252217"/>
                <a:chExt cx="4800600" cy="2514600"/>
              </a:xfrm>
            </p:grpSpPr>
            <p:sp>
              <p:nvSpPr>
                <p:cNvPr id="39986" name="Oval 102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9987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514600"/>
                  <a:chOff x="1600200" y="2252217"/>
                  <a:chExt cx="4800600" cy="2514600"/>
                </a:xfrm>
              </p:grpSpPr>
              <p:grpSp>
                <p:nvGrpSpPr>
                  <p:cNvPr id="39988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07" name="Pie 106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21591047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9991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9992" name="Oval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9993" name="Straight Connector 109"/>
                      <p:cNvCxnSpPr>
                        <a:cxnSpLocks noChangeShapeType="1"/>
                        <a:stCxn id="39992" idx="1"/>
                        <a:endCxn id="39986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4" name="Straight Connector 110"/>
                      <p:cNvCxnSpPr>
                        <a:cxnSpLocks noChangeShapeType="1"/>
                        <a:stCxn id="39992" idx="7"/>
                        <a:endCxn id="39986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5" name="Straight Connector 111"/>
                      <p:cNvCxnSpPr>
                        <a:cxnSpLocks noChangeShapeType="1"/>
                        <a:stCxn id="39992" idx="6"/>
                        <a:endCxn id="39986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6" name="Straight Connector 112"/>
                      <p:cNvCxnSpPr>
                        <a:cxnSpLocks noChangeShapeType="1"/>
                        <a:stCxn id="39992" idx="5"/>
                        <a:endCxn id="39986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7" name="Straight Connector 113"/>
                      <p:cNvCxnSpPr>
                        <a:cxnSpLocks noChangeShapeType="1"/>
                        <a:stCxn id="39992" idx="4"/>
                        <a:endCxn id="39986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8" name="Straight Connector 114"/>
                      <p:cNvCxnSpPr>
                        <a:cxnSpLocks noChangeShapeType="1"/>
                        <a:stCxn id="39992" idx="3"/>
                        <a:endCxn id="39986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9" name="Straight Connector 115"/>
                      <p:cNvCxnSpPr>
                        <a:cxnSpLocks noChangeShapeType="1"/>
                        <a:stCxn id="39992" idx="2"/>
                        <a:endCxn id="39986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17" name="Pie 116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21511871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0001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0002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0003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0004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9989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828098"/>
                    <a:ext cx="2590800" cy="9387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48" name="Straight Arrow Connector 127"/>
          <p:cNvCxnSpPr>
            <a:cxnSpLocks noChangeShapeType="1"/>
          </p:cNvCxnSpPr>
          <p:nvPr/>
        </p:nvCxnSpPr>
        <p:spPr bwMode="auto">
          <a:xfrm>
            <a:off x="152400" y="3886200"/>
            <a:ext cx="1600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Box 41"/>
          <p:cNvSpPr txBox="1">
            <a:spLocks noChangeArrowheads="1"/>
          </p:cNvSpPr>
          <p:nvPr/>
        </p:nvSpPr>
        <p:spPr bwMode="auto">
          <a:xfrm>
            <a:off x="0" y="3962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cxnSp>
        <p:nvCxnSpPr>
          <p:cNvPr id="39950" name="Straight Connector 130"/>
          <p:cNvCxnSpPr>
            <a:cxnSpLocks noChangeShapeType="1"/>
            <a:stCxn id="39992" idx="0"/>
            <a:endCxn id="117" idx="3"/>
          </p:cNvCxnSpPr>
          <p:nvPr/>
        </p:nvCxnSpPr>
        <p:spPr bwMode="auto">
          <a:xfrm rot="16200000" flipH="1">
            <a:off x="2476501" y="4108450"/>
            <a:ext cx="838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1" name="Group 85"/>
          <p:cNvGrpSpPr>
            <a:grpSpLocks/>
          </p:cNvGrpSpPr>
          <p:nvPr/>
        </p:nvGrpSpPr>
        <p:grpSpPr bwMode="auto">
          <a:xfrm>
            <a:off x="4051674" y="3486308"/>
            <a:ext cx="4810963" cy="2743200"/>
            <a:chOff x="1600200" y="2209800"/>
            <a:chExt cx="4800600" cy="2743200"/>
          </a:xfrm>
        </p:grpSpPr>
        <p:sp>
          <p:nvSpPr>
            <p:cNvPr id="39957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39958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514600"/>
              <a:chOff x="1600200" y="2286000"/>
              <a:chExt cx="4800600" cy="2514600"/>
            </a:xfrm>
          </p:grpSpPr>
          <p:sp>
            <p:nvSpPr>
              <p:cNvPr id="39959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9960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9961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514600"/>
                <a:chOff x="1600200" y="2252217"/>
                <a:chExt cx="4800600" cy="2514600"/>
              </a:xfrm>
            </p:grpSpPr>
            <p:sp>
              <p:nvSpPr>
                <p:cNvPr id="39962" name="Oval 140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9963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514600"/>
                  <a:chOff x="1600200" y="2252217"/>
                  <a:chExt cx="4800600" cy="2514600"/>
                </a:xfrm>
              </p:grpSpPr>
              <p:grpSp>
                <p:nvGrpSpPr>
                  <p:cNvPr id="39964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45" name="Pie 14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8087298"/>
                        <a:gd name="adj2" fmla="val 21591047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996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9968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9969" name="Straight Connector 147"/>
                      <p:cNvCxnSpPr>
                        <a:cxnSpLocks noChangeShapeType="1"/>
                        <a:stCxn id="39968" idx="1"/>
                        <a:endCxn id="39962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0" name="Straight Connector 148"/>
                      <p:cNvCxnSpPr>
                        <a:cxnSpLocks noChangeShapeType="1"/>
                        <a:stCxn id="39968" idx="7"/>
                        <a:endCxn id="39962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1" name="Straight Connector 149"/>
                      <p:cNvCxnSpPr>
                        <a:cxnSpLocks noChangeShapeType="1"/>
                        <a:stCxn id="39968" idx="6"/>
                        <a:endCxn id="39962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2" name="Straight Connector 150"/>
                      <p:cNvCxnSpPr>
                        <a:cxnSpLocks noChangeShapeType="1"/>
                        <a:stCxn id="39968" idx="5"/>
                        <a:endCxn id="39962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3" name="Straight Connector 151"/>
                      <p:cNvCxnSpPr>
                        <a:cxnSpLocks noChangeShapeType="1"/>
                        <a:stCxn id="39968" idx="4"/>
                        <a:endCxn id="39962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4" name="Straight Connector 152"/>
                      <p:cNvCxnSpPr>
                        <a:cxnSpLocks noChangeShapeType="1"/>
                        <a:stCxn id="39968" idx="3"/>
                        <a:endCxn id="39962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5" name="Straight Connector 153"/>
                      <p:cNvCxnSpPr>
                        <a:cxnSpLocks noChangeShapeType="1"/>
                        <a:stCxn id="39968" idx="2"/>
                        <a:endCxn id="39962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5" name="Pie 154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21511871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9977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39978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9979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9980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9965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751154"/>
                    <a:ext cx="2590800" cy="10156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2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SG" sz="2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52" name="Straight Arrow Connector 159"/>
          <p:cNvCxnSpPr>
            <a:cxnSpLocks noChangeShapeType="1"/>
          </p:cNvCxnSpPr>
          <p:nvPr/>
        </p:nvCxnSpPr>
        <p:spPr bwMode="auto">
          <a:xfrm>
            <a:off x="4191000" y="3886200"/>
            <a:ext cx="1600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TextBox 41"/>
          <p:cNvSpPr txBox="1">
            <a:spLocks noChangeArrowheads="1"/>
          </p:cNvSpPr>
          <p:nvPr/>
        </p:nvSpPr>
        <p:spPr bwMode="auto">
          <a:xfrm>
            <a:off x="4038600" y="3962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enqueue</a:t>
            </a:r>
          </a:p>
        </p:txBody>
      </p:sp>
      <p:sp>
        <p:nvSpPr>
          <p:cNvPr id="39954" name="TextBox 39"/>
          <p:cNvSpPr txBox="1">
            <a:spLocks noChangeArrowheads="1"/>
          </p:cNvSpPr>
          <p:nvPr/>
        </p:nvSpPr>
        <p:spPr bwMode="auto">
          <a:xfrm>
            <a:off x="6096000" y="59436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39955" name="TextBox 30"/>
          <p:cNvSpPr txBox="1">
            <a:spLocks noChangeArrowheads="1"/>
          </p:cNvSpPr>
          <p:nvPr/>
        </p:nvSpPr>
        <p:spPr bwMode="auto">
          <a:xfrm>
            <a:off x="6324600" y="53340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00FF"/>
                </a:solidFill>
              </a:rPr>
              <a:t>9</a:t>
            </a:r>
          </a:p>
        </p:txBody>
      </p:sp>
      <p:cxnSp>
        <p:nvCxnSpPr>
          <p:cNvPr id="39956" name="Straight Connector 165"/>
          <p:cNvCxnSpPr>
            <a:cxnSpLocks noChangeShapeType="1"/>
            <a:stCxn id="39968" idx="0"/>
            <a:endCxn id="155" idx="3"/>
          </p:cNvCxnSpPr>
          <p:nvPr/>
        </p:nvCxnSpPr>
        <p:spPr bwMode="auto">
          <a:xfrm>
            <a:off x="7106254" y="3671697"/>
            <a:ext cx="0" cy="83854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1026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How to determine the queue-full and queue-empty conditions?   </a:t>
            </a:r>
            <a:r>
              <a:rPr lang="en-US" altLang="zh-CN" sz="2400" b="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front is one slot ahead of back?</a:t>
            </a: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40965" name="Straight Connector 33"/>
          <p:cNvCxnSpPr>
            <a:cxnSpLocks noChangeShapeType="1"/>
            <a:stCxn id="26" idx="0"/>
            <a:endCxn id="41091" idx="0"/>
          </p:cNvCxnSpPr>
          <p:nvPr/>
        </p:nvCxnSpPr>
        <p:spPr bwMode="auto">
          <a:xfrm rot="16200000" flipH="1">
            <a:off x="6988969" y="2094706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Straight Connector 60"/>
          <p:cNvCxnSpPr>
            <a:cxnSpLocks noChangeShapeType="1"/>
          </p:cNvCxnSpPr>
          <p:nvPr/>
        </p:nvCxnSpPr>
        <p:spPr bwMode="auto">
          <a:xfrm rot="5400000">
            <a:off x="7261226" y="2192337"/>
            <a:ext cx="811212" cy="671513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7" name="Group 85"/>
          <p:cNvGrpSpPr>
            <a:grpSpLocks/>
          </p:cNvGrpSpPr>
          <p:nvPr/>
        </p:nvGrpSpPr>
        <p:grpSpPr bwMode="auto">
          <a:xfrm>
            <a:off x="4513263" y="1600200"/>
            <a:ext cx="4249737" cy="2289408"/>
            <a:chOff x="1198178" y="2209800"/>
            <a:chExt cx="5202622" cy="2801768"/>
          </a:xfrm>
        </p:grpSpPr>
        <p:sp>
          <p:nvSpPr>
            <p:cNvPr id="41089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3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41090" name="Group 83"/>
            <p:cNvGrpSpPr>
              <a:grpSpLocks/>
            </p:cNvGrpSpPr>
            <p:nvPr/>
          </p:nvGrpSpPr>
          <p:grpSpPr bwMode="auto">
            <a:xfrm>
              <a:off x="1198178" y="2209800"/>
              <a:ext cx="5202622" cy="2543297"/>
              <a:chOff x="1198178" y="2252217"/>
              <a:chExt cx="5202622" cy="2543297"/>
            </a:xfrm>
          </p:grpSpPr>
          <p:sp>
            <p:nvSpPr>
              <p:cNvPr id="41091" name="Oval 27"/>
              <p:cNvSpPr>
                <a:spLocks noChangeArrowheads="1"/>
              </p:cNvSpPr>
              <p:nvPr/>
            </p:nvSpPr>
            <p:spPr bwMode="auto">
              <a:xfrm>
                <a:off x="4343400" y="3276600"/>
                <a:ext cx="609600" cy="6096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/>
              </a:p>
            </p:txBody>
          </p:sp>
          <p:grpSp>
            <p:nvGrpSpPr>
              <p:cNvPr id="41092" name="Group 82"/>
              <p:cNvGrpSpPr>
                <a:grpSpLocks/>
              </p:cNvGrpSpPr>
              <p:nvPr/>
            </p:nvGrpSpPr>
            <p:grpSpPr bwMode="auto">
              <a:xfrm>
                <a:off x="1198178" y="2252217"/>
                <a:ext cx="5202622" cy="2543297"/>
                <a:chOff x="1198178" y="2252217"/>
                <a:chExt cx="5202622" cy="2543297"/>
              </a:xfrm>
            </p:grpSpPr>
            <p:grpSp>
              <p:nvGrpSpPr>
                <p:cNvPr id="41093" name="Group 80"/>
                <p:cNvGrpSpPr>
                  <a:grpSpLocks/>
                </p:cNvGrpSpPr>
                <p:nvPr/>
              </p:nvGrpSpPr>
              <p:grpSpPr bwMode="auto">
                <a:xfrm>
                  <a:off x="2666999" y="2252217"/>
                  <a:ext cx="3733801" cy="2472183"/>
                  <a:chOff x="2667000" y="2253011"/>
                  <a:chExt cx="3733800" cy="2472183"/>
                </a:xfrm>
              </p:grpSpPr>
              <p:sp>
                <p:nvSpPr>
                  <p:cNvPr id="26" name="Oval 25"/>
                  <p:cNvSpPr/>
                  <p:nvPr/>
                </p:nvSpPr>
                <p:spPr bwMode="auto">
                  <a:xfrm>
                    <a:off x="3505057" y="2437575"/>
                    <a:ext cx="2285499" cy="228470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/>
                  </a:p>
                </p:txBody>
              </p:sp>
              <p:cxnSp>
                <p:nvCxnSpPr>
                  <p:cNvPr id="41096" name="Straight Connector 30"/>
                  <p:cNvCxnSpPr>
                    <a:cxnSpLocks noChangeShapeType="1"/>
                    <a:stCxn id="26" idx="1"/>
                    <a:endCxn id="41091" idx="1"/>
                  </p:cNvCxnSpPr>
                  <p:nvPr/>
                </p:nvCxnSpPr>
                <p:spPr bwMode="auto">
                  <a:xfrm rot="16200000" flipH="1">
                    <a:off x="3839976" y="2773177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7" name="Straight Connector 36"/>
                  <p:cNvCxnSpPr>
                    <a:cxnSpLocks noChangeShapeType="1"/>
                    <a:stCxn id="26" idx="7"/>
                    <a:endCxn id="41091" idx="7"/>
                  </p:cNvCxnSpPr>
                  <p:nvPr/>
                </p:nvCxnSpPr>
                <p:spPr bwMode="auto">
                  <a:xfrm rot="-5400000" flipH="1" flipV="1">
                    <a:off x="4863726" y="2773176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8" name="Straight Connector 42"/>
                  <p:cNvCxnSpPr>
                    <a:cxnSpLocks noChangeShapeType="1"/>
                    <a:stCxn id="26" idx="6"/>
                    <a:endCxn id="41091" idx="6"/>
                  </p:cNvCxnSpPr>
                  <p:nvPr/>
                </p:nvCxnSpPr>
                <p:spPr bwMode="auto">
                  <a:xfrm flipH="1">
                    <a:off x="4953000" y="35814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9" name="Straight Connector 44"/>
                  <p:cNvCxnSpPr>
                    <a:cxnSpLocks noChangeShapeType="1"/>
                    <a:stCxn id="26" idx="5"/>
                    <a:endCxn id="41091" idx="5"/>
                  </p:cNvCxnSpPr>
                  <p:nvPr/>
                </p:nvCxnSpPr>
                <p:spPr bwMode="auto">
                  <a:xfrm rot="5400000" flipH="1">
                    <a:off x="4863726" y="3796927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0" name="Straight Connector 46"/>
                  <p:cNvCxnSpPr>
                    <a:cxnSpLocks noChangeShapeType="1"/>
                    <a:stCxn id="26" idx="4"/>
                    <a:endCxn id="41091" idx="4"/>
                  </p:cNvCxnSpPr>
                  <p:nvPr/>
                </p:nvCxnSpPr>
                <p:spPr bwMode="auto">
                  <a:xfrm rot="5400000" flipH="1">
                    <a:off x="4229100" y="43053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1" name="Straight Connector 48"/>
                  <p:cNvCxnSpPr>
                    <a:cxnSpLocks noChangeShapeType="1"/>
                    <a:stCxn id="26" idx="3"/>
                    <a:endCxn id="41091" idx="3"/>
                  </p:cNvCxnSpPr>
                  <p:nvPr/>
                </p:nvCxnSpPr>
                <p:spPr bwMode="auto">
                  <a:xfrm rot="5400000" flipH="1" flipV="1">
                    <a:off x="3839976" y="3796926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2" name="Straight Connector 50"/>
                  <p:cNvCxnSpPr>
                    <a:cxnSpLocks noChangeShapeType="1"/>
                    <a:stCxn id="26" idx="2"/>
                    <a:endCxn id="41091" idx="2"/>
                  </p:cNvCxnSpPr>
                  <p:nvPr/>
                </p:nvCxnSpPr>
                <p:spPr bwMode="auto">
                  <a:xfrm rot="10800000" flipH="1">
                    <a:off x="3505200" y="35814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103" name="Text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7000" y="2253011"/>
                    <a:ext cx="1828800" cy="3201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8000"/>
                        </a:solidFill>
                      </a:rPr>
                      <a:t>MAX_SIZE -1</a:t>
                    </a:r>
                  </a:p>
                </p:txBody>
              </p:sp>
              <p:sp>
                <p:nvSpPr>
                  <p:cNvPr id="41104" name="Text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600" y="2253011"/>
                    <a:ext cx="914400" cy="3201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8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1105" name="Text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6400" y="3048000"/>
                    <a:ext cx="914400" cy="3201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8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1106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0200" y="4038600"/>
                    <a:ext cx="914400" cy="3201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800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4109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198178" y="4343401"/>
                  <a:ext cx="2590801" cy="452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front: 5    back: 4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0968" name="Group 85"/>
          <p:cNvGrpSpPr>
            <a:grpSpLocks/>
          </p:cNvGrpSpPr>
          <p:nvPr/>
        </p:nvGrpSpPr>
        <p:grpSpPr bwMode="auto">
          <a:xfrm>
            <a:off x="304800" y="1600200"/>
            <a:ext cx="4173538" cy="2289408"/>
            <a:chOff x="1291457" y="2209800"/>
            <a:chExt cx="5109343" cy="2801768"/>
          </a:xfrm>
        </p:grpSpPr>
        <p:sp>
          <p:nvSpPr>
            <p:cNvPr id="41064" name="TextBox 39"/>
            <p:cNvSpPr txBox="1">
              <a:spLocks noChangeArrowheads="1"/>
            </p:cNvSpPr>
            <p:nvPr/>
          </p:nvSpPr>
          <p:spPr bwMode="auto">
            <a:xfrm>
              <a:off x="4648201" y="4691411"/>
              <a:ext cx="914399" cy="3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41065" name="Group 84"/>
            <p:cNvGrpSpPr>
              <a:grpSpLocks/>
            </p:cNvGrpSpPr>
            <p:nvPr/>
          </p:nvGrpSpPr>
          <p:grpSpPr bwMode="auto">
            <a:xfrm>
              <a:off x="1291457" y="2209800"/>
              <a:ext cx="5109343" cy="2543297"/>
              <a:chOff x="1291457" y="2286000"/>
              <a:chExt cx="5109343" cy="2543297"/>
            </a:xfrm>
          </p:grpSpPr>
          <p:sp>
            <p:nvSpPr>
              <p:cNvPr id="41066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1067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1068" name="Group 83"/>
              <p:cNvGrpSpPr>
                <a:grpSpLocks/>
              </p:cNvGrpSpPr>
              <p:nvPr/>
            </p:nvGrpSpPr>
            <p:grpSpPr bwMode="auto">
              <a:xfrm>
                <a:off x="1291457" y="2286000"/>
                <a:ext cx="5109343" cy="2543297"/>
                <a:chOff x="1291457" y="2252217"/>
                <a:chExt cx="5109343" cy="2543297"/>
              </a:xfrm>
            </p:grpSpPr>
            <p:sp>
              <p:nvSpPr>
                <p:cNvPr id="41069" name="Oval 140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1070" name="Group 82"/>
                <p:cNvGrpSpPr>
                  <a:grpSpLocks/>
                </p:cNvGrpSpPr>
                <p:nvPr/>
              </p:nvGrpSpPr>
              <p:grpSpPr bwMode="auto">
                <a:xfrm>
                  <a:off x="1291457" y="2252217"/>
                  <a:ext cx="5109343" cy="2543297"/>
                  <a:chOff x="1291457" y="2252217"/>
                  <a:chExt cx="5109343" cy="2543297"/>
                </a:xfrm>
              </p:grpSpPr>
              <p:grpSp>
                <p:nvGrpSpPr>
                  <p:cNvPr id="4107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45" name="Pie 144"/>
                    <p:cNvSpPr/>
                    <p:nvPr/>
                  </p:nvSpPr>
                  <p:spPr bwMode="auto">
                    <a:xfrm>
                      <a:off x="3505052" y="2438724"/>
                      <a:ext cx="2285503" cy="2284705"/>
                    </a:xfrm>
                    <a:prstGeom prst="pie">
                      <a:avLst>
                        <a:gd name="adj1" fmla="val 8105435"/>
                        <a:gd name="adj2" fmla="val 5371499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1074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1075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1076" name="Straight Connector 147"/>
                      <p:cNvCxnSpPr>
                        <a:cxnSpLocks noChangeShapeType="1"/>
                        <a:stCxn id="41075" idx="1"/>
                        <a:endCxn id="41069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7" name="Straight Connector 148"/>
                      <p:cNvCxnSpPr>
                        <a:cxnSpLocks noChangeShapeType="1"/>
                        <a:stCxn id="41075" idx="7"/>
                        <a:endCxn id="41069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8" name="Straight Connector 149"/>
                      <p:cNvCxnSpPr>
                        <a:cxnSpLocks noChangeShapeType="1"/>
                        <a:stCxn id="41075" idx="6"/>
                        <a:endCxn id="41069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9" name="Straight Connector 150"/>
                      <p:cNvCxnSpPr>
                        <a:cxnSpLocks noChangeShapeType="1"/>
                        <a:stCxn id="41075" idx="5"/>
                        <a:endCxn id="41069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0" name="Straight Connector 151"/>
                      <p:cNvCxnSpPr>
                        <a:cxnSpLocks noChangeShapeType="1"/>
                        <a:stCxn id="41075" idx="4"/>
                        <a:endCxn id="41069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1" name="Straight Connector 152"/>
                      <p:cNvCxnSpPr>
                        <a:cxnSpLocks noChangeShapeType="1"/>
                        <a:stCxn id="41075" idx="3"/>
                        <a:endCxn id="41069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2" name="Straight Connector 153"/>
                      <p:cNvCxnSpPr>
                        <a:cxnSpLocks noChangeShapeType="1"/>
                        <a:stCxn id="41075" idx="2"/>
                        <a:endCxn id="41069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5" name="Pie 154"/>
                      <p:cNvSpPr/>
                      <p:nvPr/>
                    </p:nvSpPr>
                    <p:spPr bwMode="auto">
                      <a:xfrm>
                        <a:off x="4342681" y="3276855"/>
                        <a:ext cx="610245" cy="608088"/>
                      </a:xfrm>
                      <a:prstGeom prst="pie">
                        <a:avLst>
                          <a:gd name="adj1" fmla="val 8034130"/>
                          <a:gd name="adj2" fmla="val 5548755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1084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32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1085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32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1086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32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1087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32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88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82258" y="4118597"/>
                        <a:ext cx="914401" cy="26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1072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1457" y="4343401"/>
                    <a:ext cx="2590801" cy="4521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4    back: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40969" name="Straight Connector 162"/>
          <p:cNvCxnSpPr>
            <a:cxnSpLocks noChangeShapeType="1"/>
            <a:stCxn id="41075" idx="0"/>
            <a:endCxn id="155" idx="3"/>
          </p:cNvCxnSpPr>
          <p:nvPr/>
        </p:nvCxnSpPr>
        <p:spPr bwMode="auto">
          <a:xfrm rot="16200000" flipH="1">
            <a:off x="2703513" y="2093913"/>
            <a:ext cx="68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39"/>
          <p:cNvSpPr txBox="1">
            <a:spLocks noChangeArrowheads="1"/>
          </p:cNvSpPr>
          <p:nvPr/>
        </p:nvSpPr>
        <p:spPr bwMode="auto">
          <a:xfrm>
            <a:off x="2300288" y="3581400"/>
            <a:ext cx="7477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40971" name="Oval 197"/>
          <p:cNvSpPr>
            <a:spLocks noChangeArrowheads="1"/>
          </p:cNvSpPr>
          <p:nvPr/>
        </p:nvSpPr>
        <p:spPr bwMode="auto">
          <a:xfrm>
            <a:off x="7086600" y="2438400"/>
            <a:ext cx="457200" cy="4572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40972" name="Straight Connector 199"/>
          <p:cNvCxnSpPr>
            <a:cxnSpLocks noChangeShapeType="1"/>
            <a:stCxn id="26" idx="0"/>
            <a:endCxn id="40971" idx="0"/>
          </p:cNvCxnSpPr>
          <p:nvPr/>
        </p:nvCxnSpPr>
        <p:spPr bwMode="auto">
          <a:xfrm rot="-5400000" flipH="1" flipV="1">
            <a:off x="6979444" y="2086769"/>
            <a:ext cx="68738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41"/>
          <p:cNvSpPr txBox="1">
            <a:spLocks noChangeArrowheads="1"/>
          </p:cNvSpPr>
          <p:nvPr/>
        </p:nvSpPr>
        <p:spPr bwMode="auto">
          <a:xfrm>
            <a:off x="1524000" y="38100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back</a:t>
            </a:r>
          </a:p>
        </p:txBody>
      </p:sp>
      <p:sp>
        <p:nvSpPr>
          <p:cNvPr id="40974" name="TextBox 41"/>
          <p:cNvSpPr txBox="1">
            <a:spLocks noChangeArrowheads="1"/>
          </p:cNvSpPr>
          <p:nvPr/>
        </p:nvSpPr>
        <p:spPr bwMode="auto">
          <a:xfrm>
            <a:off x="1981200" y="38100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front</a:t>
            </a:r>
          </a:p>
        </p:txBody>
      </p:sp>
      <p:cxnSp>
        <p:nvCxnSpPr>
          <p:cNvPr id="40975" name="Straight Arrow Connector 203"/>
          <p:cNvCxnSpPr>
            <a:cxnSpLocks noChangeShapeType="1"/>
            <a:stCxn id="40973" idx="0"/>
          </p:cNvCxnSpPr>
          <p:nvPr/>
        </p:nvCxnSpPr>
        <p:spPr bwMode="auto">
          <a:xfrm rot="5400000" flipH="1" flipV="1">
            <a:off x="2202657" y="3498056"/>
            <a:ext cx="381000" cy="242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Box 41"/>
          <p:cNvSpPr txBox="1">
            <a:spLocks noChangeArrowheads="1"/>
          </p:cNvSpPr>
          <p:nvPr/>
        </p:nvSpPr>
        <p:spPr bwMode="auto">
          <a:xfrm>
            <a:off x="5791200" y="38862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back</a:t>
            </a:r>
          </a:p>
        </p:txBody>
      </p:sp>
      <p:sp>
        <p:nvSpPr>
          <p:cNvPr id="40977" name="TextBox 41"/>
          <p:cNvSpPr txBox="1">
            <a:spLocks noChangeArrowheads="1"/>
          </p:cNvSpPr>
          <p:nvPr/>
        </p:nvSpPr>
        <p:spPr bwMode="auto">
          <a:xfrm>
            <a:off x="4953000" y="28956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front</a:t>
            </a:r>
          </a:p>
        </p:txBody>
      </p:sp>
      <p:cxnSp>
        <p:nvCxnSpPr>
          <p:cNvPr id="40978" name="Straight Arrow Connector 207"/>
          <p:cNvCxnSpPr>
            <a:cxnSpLocks noChangeShapeType="1"/>
          </p:cNvCxnSpPr>
          <p:nvPr/>
        </p:nvCxnSpPr>
        <p:spPr bwMode="auto">
          <a:xfrm rot="5400000" flipH="1" flipV="1">
            <a:off x="6515100" y="3543300"/>
            <a:ext cx="3810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Straight Arrow Connector 209"/>
          <p:cNvCxnSpPr>
            <a:cxnSpLocks noChangeShapeType="1"/>
            <a:endCxn id="40977" idx="3"/>
          </p:cNvCxnSpPr>
          <p:nvPr/>
        </p:nvCxnSpPr>
        <p:spPr bwMode="auto">
          <a:xfrm flipV="1">
            <a:off x="6019800" y="3025775"/>
            <a:ext cx="427038" cy="22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0" name="TextBox 39"/>
          <p:cNvSpPr txBox="1">
            <a:spLocks noChangeArrowheads="1"/>
          </p:cNvSpPr>
          <p:nvPr/>
        </p:nvSpPr>
        <p:spPr bwMode="auto">
          <a:xfrm>
            <a:off x="6553200" y="3581400"/>
            <a:ext cx="747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40981" name="TextBox 39"/>
          <p:cNvSpPr txBox="1">
            <a:spLocks noChangeArrowheads="1"/>
          </p:cNvSpPr>
          <p:nvPr/>
        </p:nvSpPr>
        <p:spPr bwMode="auto">
          <a:xfrm>
            <a:off x="5957888" y="3062288"/>
            <a:ext cx="7477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8000"/>
                </a:solidFill>
              </a:rPr>
              <a:t>5</a:t>
            </a:r>
          </a:p>
        </p:txBody>
      </p:sp>
      <p:cxnSp>
        <p:nvCxnSpPr>
          <p:cNvPr id="40982" name="Straight Arrow Connector 213"/>
          <p:cNvCxnSpPr>
            <a:cxnSpLocks noChangeShapeType="1"/>
          </p:cNvCxnSpPr>
          <p:nvPr/>
        </p:nvCxnSpPr>
        <p:spPr bwMode="auto">
          <a:xfrm>
            <a:off x="4114800" y="19812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TextBox 41"/>
          <p:cNvSpPr txBox="1">
            <a:spLocks noChangeArrowheads="1"/>
          </p:cNvSpPr>
          <p:nvPr/>
        </p:nvSpPr>
        <p:spPr bwMode="auto">
          <a:xfrm>
            <a:off x="4343400" y="2057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cxnSp>
        <p:nvCxnSpPr>
          <p:cNvPr id="40984" name="Straight Connector 243"/>
          <p:cNvCxnSpPr>
            <a:cxnSpLocks noChangeShapeType="1"/>
            <a:stCxn id="41049" idx="0"/>
            <a:endCxn id="41043" idx="0"/>
          </p:cNvCxnSpPr>
          <p:nvPr/>
        </p:nvCxnSpPr>
        <p:spPr bwMode="auto">
          <a:xfrm rot="16200000" flipH="1">
            <a:off x="2797969" y="4575969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Connector 255"/>
          <p:cNvCxnSpPr>
            <a:cxnSpLocks noChangeShapeType="1"/>
            <a:stCxn id="41011" idx="0"/>
            <a:endCxn id="41007" idx="0"/>
          </p:cNvCxnSpPr>
          <p:nvPr/>
        </p:nvCxnSpPr>
        <p:spPr bwMode="auto">
          <a:xfrm rot="16200000" flipH="1">
            <a:off x="7065169" y="4575969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86" name="Group 274"/>
          <p:cNvGrpSpPr>
            <a:grpSpLocks/>
          </p:cNvGrpSpPr>
          <p:nvPr/>
        </p:nvGrpSpPr>
        <p:grpSpPr bwMode="auto">
          <a:xfrm>
            <a:off x="304800" y="4081463"/>
            <a:ext cx="4267200" cy="2547937"/>
            <a:chOff x="457201" y="4191000"/>
            <a:chExt cx="4267199" cy="2547610"/>
          </a:xfrm>
        </p:grpSpPr>
        <p:sp>
          <p:nvSpPr>
            <p:cNvPr id="41025" name="TextBox 39"/>
            <p:cNvSpPr txBox="1">
              <a:spLocks noChangeArrowheads="1"/>
            </p:cNvSpPr>
            <p:nvPr/>
          </p:nvSpPr>
          <p:spPr bwMode="auto">
            <a:xfrm>
              <a:off x="2438400" y="60960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4</a:t>
              </a:r>
            </a:p>
          </p:txBody>
        </p:sp>
        <p:grpSp>
          <p:nvGrpSpPr>
            <p:cNvPr id="41026" name="Group 273"/>
            <p:cNvGrpSpPr>
              <a:grpSpLocks/>
            </p:cNvGrpSpPr>
            <p:nvPr/>
          </p:nvGrpSpPr>
          <p:grpSpPr bwMode="auto">
            <a:xfrm>
              <a:off x="457201" y="4191000"/>
              <a:ext cx="4267199" cy="2547610"/>
              <a:chOff x="457201" y="4191000"/>
              <a:chExt cx="4267199" cy="2547610"/>
            </a:xfrm>
          </p:grpSpPr>
          <p:sp>
            <p:nvSpPr>
              <p:cNvPr id="41027" name="TextBox 27"/>
              <p:cNvSpPr txBox="1">
                <a:spLocks noChangeArrowheads="1"/>
              </p:cNvSpPr>
              <p:nvPr/>
            </p:nvSpPr>
            <p:spPr bwMode="auto">
              <a:xfrm>
                <a:off x="2667000" y="457200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1028" name="TextBox 27"/>
              <p:cNvSpPr txBox="1">
                <a:spLocks noChangeArrowheads="1"/>
              </p:cNvSpPr>
              <p:nvPr/>
            </p:nvSpPr>
            <p:spPr bwMode="auto">
              <a:xfrm>
                <a:off x="2377225" y="491999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9</a:t>
                </a:r>
              </a:p>
            </p:txBody>
          </p:sp>
          <p:sp>
            <p:nvSpPr>
              <p:cNvPr id="41029" name="TextBox 27"/>
              <p:cNvSpPr txBox="1">
                <a:spLocks noChangeArrowheads="1"/>
              </p:cNvSpPr>
              <p:nvPr/>
            </p:nvSpPr>
            <p:spPr bwMode="auto">
              <a:xfrm>
                <a:off x="2377225" y="537719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8</a:t>
                </a:r>
              </a:p>
            </p:txBody>
          </p:sp>
          <p:grpSp>
            <p:nvGrpSpPr>
              <p:cNvPr id="41030" name="Group 272"/>
              <p:cNvGrpSpPr>
                <a:grpSpLocks/>
              </p:cNvGrpSpPr>
              <p:nvPr/>
            </p:nvGrpSpPr>
            <p:grpSpPr bwMode="auto">
              <a:xfrm>
                <a:off x="457201" y="4191000"/>
                <a:ext cx="4267199" cy="2547610"/>
                <a:chOff x="457201" y="4191000"/>
                <a:chExt cx="4267199" cy="2547610"/>
              </a:xfrm>
            </p:grpSpPr>
            <p:grpSp>
              <p:nvGrpSpPr>
                <p:cNvPr id="41031" name="Group 85"/>
                <p:cNvGrpSpPr>
                  <a:grpSpLocks/>
                </p:cNvGrpSpPr>
                <p:nvPr/>
              </p:nvGrpSpPr>
              <p:grpSpPr bwMode="auto">
                <a:xfrm>
                  <a:off x="457201" y="4191000"/>
                  <a:ext cx="4267199" cy="2288808"/>
                  <a:chOff x="1177159" y="2209800"/>
                  <a:chExt cx="5223641" cy="2801817"/>
                </a:xfrm>
              </p:grpSpPr>
              <p:sp>
                <p:nvSpPr>
                  <p:cNvPr id="41038" name="Text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8199" y="4691411"/>
                    <a:ext cx="914400" cy="320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8000"/>
                        </a:solidFill>
                      </a:rPr>
                      <a:t>3</a:t>
                    </a:r>
                  </a:p>
                </p:txBody>
              </p:sp>
              <p:grpSp>
                <p:nvGrpSpPr>
                  <p:cNvPr id="41039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177159" y="2209800"/>
                    <a:ext cx="5223641" cy="2504258"/>
                    <a:chOff x="1177159" y="2286000"/>
                    <a:chExt cx="5223641" cy="2504258"/>
                  </a:xfrm>
                </p:grpSpPr>
                <p:sp>
                  <p:nvSpPr>
                    <p:cNvPr id="41040" name="Text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26725" y="3733800"/>
                      <a:ext cx="914401" cy="2615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1041" name="Text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95800" y="41148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p:txBody>
                </p:sp>
                <p:grpSp>
                  <p:nvGrpSpPr>
                    <p:cNvPr id="41042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77159" y="2286000"/>
                      <a:ext cx="5223641" cy="2504258"/>
                      <a:chOff x="1177159" y="2252217"/>
                      <a:chExt cx="5223641" cy="2504258"/>
                    </a:xfrm>
                  </p:grpSpPr>
                  <p:sp>
                    <p:nvSpPr>
                      <p:cNvPr id="41043" name="Oval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3276600"/>
                        <a:ext cx="609600" cy="6096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grpSp>
                    <p:nvGrpSpPr>
                      <p:cNvPr id="41044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77159" y="2252217"/>
                        <a:ext cx="5223641" cy="2504258"/>
                        <a:chOff x="1177159" y="2252217"/>
                        <a:chExt cx="5223641" cy="2504258"/>
                      </a:xfrm>
                    </p:grpSpPr>
                    <p:grpSp>
                      <p:nvGrpSpPr>
                        <p:cNvPr id="41045" name="Group 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69628" y="2252217"/>
                          <a:ext cx="3731172" cy="2472183"/>
                          <a:chOff x="2669628" y="2252217"/>
                          <a:chExt cx="3731172" cy="2472183"/>
                        </a:xfrm>
                      </p:grpSpPr>
                      <p:sp>
                        <p:nvSpPr>
                          <p:cNvPr id="226" name="Pie 225"/>
                          <p:cNvSpPr/>
                          <p:nvPr/>
                        </p:nvSpPr>
                        <p:spPr bwMode="auto">
                          <a:xfrm>
                            <a:off x="3505255" y="2438752"/>
                            <a:ext cx="2285343" cy="2285049"/>
                          </a:xfrm>
                          <a:prstGeom prst="pie">
                            <a:avLst>
                              <a:gd name="adj1" fmla="val 5391233"/>
                              <a:gd name="adj2" fmla="val 8051519"/>
                            </a:avLst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algn="ctr" eaLnBrk="0" hangingPunct="0">
                              <a:spcBef>
                                <a:spcPct val="50000"/>
                              </a:spcBef>
                              <a:defRPr/>
                            </a:pPr>
                            <a:endParaRPr lang="en-US"/>
                          </a:p>
                        </p:txBody>
                      </p:sp>
                      <p:grpSp>
                        <p:nvGrpSpPr>
                          <p:cNvPr id="41048" name="Group 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69628" y="2252217"/>
                            <a:ext cx="3731172" cy="2472183"/>
                            <a:chOff x="2669628" y="2253011"/>
                            <a:chExt cx="3731172" cy="2472183"/>
                          </a:xfrm>
                        </p:grpSpPr>
                        <p:sp>
                          <p:nvSpPr>
                            <p:cNvPr id="41049" name="Oval 22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5200" y="2438400"/>
                              <a:ext cx="2286000" cy="2286000"/>
                            </a:xfrm>
                            <a:prstGeom prst="ellips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1050" name="Straight Connector 228"/>
                            <p:cNvCxnSpPr>
                              <a:cxnSpLocks noChangeShapeType="1"/>
                              <a:stCxn id="41049" idx="1"/>
                              <a:endCxn id="41043" idx="1"/>
                            </p:cNvCxnSpPr>
                            <p:nvPr/>
                          </p:nvCxnSpPr>
                          <p:spPr bwMode="auto">
                            <a:xfrm rot="16200000" flipH="1">
                              <a:off x="3839976" y="2773177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1" name="Straight Connector 229"/>
                            <p:cNvCxnSpPr>
                              <a:cxnSpLocks noChangeShapeType="1"/>
                              <a:stCxn id="41049" idx="7"/>
                              <a:endCxn id="41043" idx="7"/>
                            </p:cNvCxnSpPr>
                            <p:nvPr/>
                          </p:nvCxnSpPr>
                          <p:spPr bwMode="auto">
                            <a:xfrm rot="-5400000" flipH="1" flipV="1">
                              <a:off x="4863726" y="2773176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2" name="Straight Connector 230"/>
                            <p:cNvCxnSpPr>
                              <a:cxnSpLocks noChangeShapeType="1"/>
                              <a:stCxn id="41049" idx="6"/>
                              <a:endCxn id="41043" idx="6"/>
                            </p:cNvCxnSpPr>
                            <p:nvPr/>
                          </p:nvCxnSpPr>
                          <p:spPr bwMode="auto">
                            <a:xfrm flipH="1">
                              <a:off x="4953000" y="35814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3" name="Straight Connector 231"/>
                            <p:cNvCxnSpPr>
                              <a:cxnSpLocks noChangeShapeType="1"/>
                              <a:stCxn id="41049" idx="5"/>
                              <a:endCxn id="41043" idx="5"/>
                            </p:cNvCxnSpPr>
                            <p:nvPr/>
                          </p:nvCxnSpPr>
                          <p:spPr bwMode="auto">
                            <a:xfrm rot="5400000" flipH="1">
                              <a:off x="4863726" y="3796927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4" name="Straight Connector 232"/>
                            <p:cNvCxnSpPr>
                              <a:cxnSpLocks noChangeShapeType="1"/>
                              <a:stCxn id="41049" idx="4"/>
                              <a:endCxn id="41043" idx="4"/>
                            </p:cNvCxnSpPr>
                            <p:nvPr/>
                          </p:nvCxnSpPr>
                          <p:spPr bwMode="auto">
                            <a:xfrm rot="5400000" flipH="1">
                              <a:off x="4229100" y="43053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5" name="Straight Connector 233"/>
                            <p:cNvCxnSpPr>
                              <a:cxnSpLocks noChangeShapeType="1"/>
                              <a:stCxn id="41049" idx="3"/>
                              <a:endCxn id="41043" idx="3"/>
                            </p:cNvCxnSpPr>
                            <p:nvPr/>
                          </p:nvCxnSpPr>
                          <p:spPr bwMode="auto">
                            <a:xfrm rot="5400000" flipH="1" flipV="1">
                              <a:off x="3839976" y="3796926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6" name="Straight Connector 234"/>
                            <p:cNvCxnSpPr>
                              <a:cxnSpLocks noChangeShapeType="1"/>
                              <a:stCxn id="41049" idx="2"/>
                              <a:endCxn id="41043" idx="2"/>
                            </p:cNvCxnSpPr>
                            <p:nvPr/>
                          </p:nvCxnSpPr>
                          <p:spPr bwMode="auto">
                            <a:xfrm rot="10800000" flipH="1">
                              <a:off x="3505200" y="35814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sp>
                          <p:nvSpPr>
                            <p:cNvPr id="236" name="Pie 235"/>
                            <p:cNvSpPr/>
                            <p:nvPr/>
                          </p:nvSpPr>
                          <p:spPr bwMode="auto">
                            <a:xfrm>
                              <a:off x="4342826" y="3277008"/>
                              <a:ext cx="610202" cy="608181"/>
                            </a:xfrm>
                            <a:prstGeom prst="pie">
                              <a:avLst>
                                <a:gd name="adj1" fmla="val 5311871"/>
                                <a:gd name="adj2" fmla="val 7889387"/>
                              </a:avLst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bg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 algn="ctr" eaLnBrk="0" hangingPunct="0">
                                <a:spcBef>
                                  <a:spcPct val="50000"/>
                                </a:spcBef>
                                <a:defRPr/>
                              </a:pPr>
                              <a:endParaRPr lang="en-US"/>
                            </a:p>
                          </p:txBody>
                        </p:sp>
                        <p:sp>
                          <p:nvSpPr>
                            <p:cNvPr id="41058" name="TextBox 4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69628" y="2271262"/>
                              <a:ext cx="1828799" cy="320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8000"/>
                                  </a:solidFill>
                                </a:rPr>
                                <a:t>MAX_SIZE -1</a:t>
                              </a:r>
                            </a:p>
                          </p:txBody>
                        </p:sp>
                        <p:sp>
                          <p:nvSpPr>
                            <p:cNvPr id="41059" name="TextBox 3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00600" y="2253011"/>
                              <a:ext cx="914400" cy="320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8000"/>
                                  </a:solidFill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1060" name="TextBox 3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86400" y="3048000"/>
                              <a:ext cx="914400" cy="320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8000"/>
                                  </a:solidFill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41061" name="TextBox 3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10200" y="4038600"/>
                              <a:ext cx="914400" cy="320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8000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41062" name="TextBox 2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95800" y="2743200"/>
                              <a:ext cx="914400" cy="2615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00FF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41063" name="TextBox 2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08332" y="3132933"/>
                              <a:ext cx="914399" cy="261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00FF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41046" name="TextBox 8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77159" y="4304362"/>
                          <a:ext cx="2590800" cy="45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sz="1800" b="1" i="1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front: 5    back: 3</a:t>
                          </a:r>
                          <a:endParaRPr lang="en-SG" sz="1800" b="1" i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032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914400" y="5377190"/>
                  <a:ext cx="1493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/>
                    <a:t>front</a:t>
                  </a:r>
                </a:p>
              </p:txBody>
            </p:sp>
            <p:cxnSp>
              <p:nvCxnSpPr>
                <p:cNvPr id="41033" name="Straight Arrow Connector 248"/>
                <p:cNvCxnSpPr>
                  <a:cxnSpLocks noChangeShapeType="1"/>
                  <a:endCxn id="41032" idx="3"/>
                </p:cNvCxnSpPr>
                <p:nvPr/>
              </p:nvCxnSpPr>
              <p:spPr bwMode="auto">
                <a:xfrm flipV="1">
                  <a:off x="1981200" y="5507995"/>
                  <a:ext cx="427149" cy="2159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034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819400" y="6477000"/>
                  <a:ext cx="1493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/>
                    <a:t>back</a:t>
                  </a:r>
                </a:p>
              </p:txBody>
            </p:sp>
            <p:cxnSp>
              <p:nvCxnSpPr>
                <p:cNvPr id="41035" name="Straight Arrow Connector 25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276600" y="6324600"/>
                  <a:ext cx="304800" cy="1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036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96226" y="5562600"/>
                  <a:ext cx="74697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5</a:t>
                  </a:r>
                </a:p>
              </p:txBody>
            </p:sp>
            <p:sp>
              <p:nvSpPr>
                <p:cNvPr id="41037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05000" y="4724400"/>
                  <a:ext cx="74697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8000"/>
                      </a:solidFill>
                    </a:rPr>
                    <a:t>6</a:t>
                  </a:r>
                </a:p>
              </p:txBody>
            </p:sp>
          </p:grpSp>
        </p:grpSp>
      </p:grpSp>
      <p:sp>
        <p:nvSpPr>
          <p:cNvPr id="40987" name="TextBox 30"/>
          <p:cNvSpPr txBox="1">
            <a:spLocks noChangeArrowheads="1"/>
          </p:cNvSpPr>
          <p:nvPr/>
        </p:nvSpPr>
        <p:spPr bwMode="auto">
          <a:xfrm>
            <a:off x="6796088" y="5638800"/>
            <a:ext cx="7477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00FF"/>
                </a:solidFill>
              </a:rPr>
              <a:t>9</a:t>
            </a:r>
          </a:p>
        </p:txBody>
      </p:sp>
      <p:grpSp>
        <p:nvGrpSpPr>
          <p:cNvPr id="40988" name="Group 275"/>
          <p:cNvGrpSpPr>
            <a:grpSpLocks/>
          </p:cNvGrpSpPr>
          <p:nvPr/>
        </p:nvGrpSpPr>
        <p:grpSpPr bwMode="auto">
          <a:xfrm>
            <a:off x="4648200" y="4081463"/>
            <a:ext cx="4191000" cy="2471737"/>
            <a:chOff x="4648200" y="4191000"/>
            <a:chExt cx="4191000" cy="2471410"/>
          </a:xfrm>
        </p:grpSpPr>
        <p:grpSp>
          <p:nvGrpSpPr>
            <p:cNvPr id="40991" name="Group 85"/>
            <p:cNvGrpSpPr>
              <a:grpSpLocks/>
            </p:cNvGrpSpPr>
            <p:nvPr/>
          </p:nvGrpSpPr>
          <p:grpSpPr bwMode="auto">
            <a:xfrm>
              <a:off x="4648200" y="4191000"/>
              <a:ext cx="4191000" cy="2288807"/>
              <a:chOff x="1270437" y="2209800"/>
              <a:chExt cx="5130363" cy="2801815"/>
            </a:xfrm>
          </p:grpSpPr>
          <p:sp>
            <p:nvSpPr>
              <p:cNvPr id="41002" name="TextBox 39"/>
              <p:cNvSpPr txBox="1">
                <a:spLocks noChangeArrowheads="1"/>
              </p:cNvSpPr>
              <p:nvPr/>
            </p:nvSpPr>
            <p:spPr bwMode="auto">
              <a:xfrm>
                <a:off x="4648200" y="4691411"/>
                <a:ext cx="914401" cy="32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8000"/>
                    </a:solidFill>
                  </a:rPr>
                  <a:t>3</a:t>
                </a:r>
              </a:p>
            </p:txBody>
          </p:sp>
          <p:grpSp>
            <p:nvGrpSpPr>
              <p:cNvPr id="41003" name="Group 84"/>
              <p:cNvGrpSpPr>
                <a:grpSpLocks/>
              </p:cNvGrpSpPr>
              <p:nvPr/>
            </p:nvGrpSpPr>
            <p:grpSpPr bwMode="auto">
              <a:xfrm>
                <a:off x="1270437" y="2209800"/>
                <a:ext cx="5130363" cy="2504258"/>
                <a:chOff x="1270437" y="2286000"/>
                <a:chExt cx="5130363" cy="2504258"/>
              </a:xfrm>
            </p:grpSpPr>
            <p:sp>
              <p:nvSpPr>
                <p:cNvPr id="41004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4908331" y="3725598"/>
                  <a:ext cx="914401" cy="26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41005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495800" y="41148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7</a:t>
                  </a:r>
                </a:p>
              </p:txBody>
            </p:sp>
            <p:grpSp>
              <p:nvGrpSpPr>
                <p:cNvPr id="41006" name="Group 83"/>
                <p:cNvGrpSpPr>
                  <a:grpSpLocks/>
                </p:cNvGrpSpPr>
                <p:nvPr/>
              </p:nvGrpSpPr>
              <p:grpSpPr bwMode="auto">
                <a:xfrm>
                  <a:off x="1270437" y="2286000"/>
                  <a:ext cx="5130363" cy="2504258"/>
                  <a:chOff x="1270437" y="2252217"/>
                  <a:chExt cx="5130363" cy="2504258"/>
                </a:xfrm>
              </p:grpSpPr>
              <p:sp>
                <p:nvSpPr>
                  <p:cNvPr id="4100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343400" y="3276600"/>
                    <a:ext cx="609600" cy="609600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/>
                  </a:p>
                </p:txBody>
              </p:sp>
              <p:grpSp>
                <p:nvGrpSpPr>
                  <p:cNvPr id="4100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270437" y="2252217"/>
                    <a:ext cx="5130363" cy="2504258"/>
                    <a:chOff x="1270437" y="2252217"/>
                    <a:chExt cx="5130363" cy="2504258"/>
                  </a:xfrm>
                </p:grpSpPr>
                <p:grpSp>
                  <p:nvGrpSpPr>
                    <p:cNvPr id="4100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1011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1012" name="Straight Connector 120"/>
                      <p:cNvCxnSpPr>
                        <a:cxnSpLocks noChangeShapeType="1"/>
                        <a:stCxn id="41011" idx="1"/>
                        <a:endCxn id="41007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3" name="Straight Connector 121"/>
                      <p:cNvCxnSpPr>
                        <a:cxnSpLocks noChangeShapeType="1"/>
                        <a:stCxn id="41011" idx="7"/>
                        <a:endCxn id="41007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4" name="Straight Connector 122"/>
                      <p:cNvCxnSpPr>
                        <a:cxnSpLocks noChangeShapeType="1"/>
                        <a:stCxn id="41011" idx="6"/>
                        <a:endCxn id="41007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5" name="Straight Connector 123"/>
                      <p:cNvCxnSpPr>
                        <a:cxnSpLocks noChangeShapeType="1"/>
                        <a:stCxn id="41011" idx="5"/>
                        <a:endCxn id="41007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6" name="Straight Connector 124"/>
                      <p:cNvCxnSpPr>
                        <a:cxnSpLocks noChangeShapeType="1"/>
                        <a:stCxn id="41011" idx="4"/>
                        <a:endCxn id="41007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7" name="Straight Connector 125"/>
                      <p:cNvCxnSpPr>
                        <a:cxnSpLocks noChangeShapeType="1"/>
                        <a:stCxn id="41011" idx="3"/>
                        <a:endCxn id="41007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8" name="Straight Connector 126"/>
                      <p:cNvCxnSpPr>
                        <a:cxnSpLocks noChangeShapeType="1"/>
                        <a:stCxn id="41011" idx="2"/>
                        <a:endCxn id="41007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41019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32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1020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1" y="2253011"/>
                        <a:ext cx="914401" cy="32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1021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399" y="3048001"/>
                        <a:ext cx="914401" cy="32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1022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1" cy="320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23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24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33444" y="3151183"/>
                        <a:ext cx="914401" cy="26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  <p:sp>
                  <p:nvSpPr>
                    <p:cNvPr id="41010" name="Text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0437" y="4304362"/>
                      <a:ext cx="2590800" cy="4521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1" i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front: 5    back: 4</a:t>
                      </a:r>
                      <a:endParaRPr lang="en-SG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40992" name="TextBox 27"/>
            <p:cNvSpPr txBox="1">
              <a:spLocks noChangeArrowheads="1"/>
            </p:cNvSpPr>
            <p:nvPr/>
          </p:nvSpPr>
          <p:spPr bwMode="auto">
            <a:xfrm>
              <a:off x="6796825" y="457200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40993" name="TextBox 27"/>
            <p:cNvSpPr txBox="1">
              <a:spLocks noChangeArrowheads="1"/>
            </p:cNvSpPr>
            <p:nvPr/>
          </p:nvSpPr>
          <p:spPr bwMode="auto">
            <a:xfrm>
              <a:off x="6507050" y="491999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40994" name="TextBox 27"/>
            <p:cNvSpPr txBox="1">
              <a:spLocks noChangeArrowheads="1"/>
            </p:cNvSpPr>
            <p:nvPr/>
          </p:nvSpPr>
          <p:spPr bwMode="auto">
            <a:xfrm>
              <a:off x="6507050" y="537719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40995" name="TextBox 39"/>
            <p:cNvSpPr txBox="1">
              <a:spLocks noChangeArrowheads="1"/>
            </p:cNvSpPr>
            <p:nvPr/>
          </p:nvSpPr>
          <p:spPr bwMode="auto">
            <a:xfrm>
              <a:off x="6568225" y="60960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0996" name="TextBox 39"/>
            <p:cNvSpPr txBox="1">
              <a:spLocks noChangeArrowheads="1"/>
            </p:cNvSpPr>
            <p:nvPr/>
          </p:nvSpPr>
          <p:spPr bwMode="auto">
            <a:xfrm>
              <a:off x="5958626" y="55626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40997" name="TextBox 39"/>
            <p:cNvSpPr txBox="1">
              <a:spLocks noChangeArrowheads="1"/>
            </p:cNvSpPr>
            <p:nvPr/>
          </p:nvSpPr>
          <p:spPr bwMode="auto">
            <a:xfrm>
              <a:off x="5943600" y="48006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40998" name="TextBox 41"/>
            <p:cNvSpPr txBox="1">
              <a:spLocks noChangeArrowheads="1"/>
            </p:cNvSpPr>
            <p:nvPr/>
          </p:nvSpPr>
          <p:spPr bwMode="auto">
            <a:xfrm>
              <a:off x="5791200" y="6400800"/>
              <a:ext cx="1493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/>
                <a:t>back</a:t>
              </a:r>
            </a:p>
          </p:txBody>
        </p:sp>
        <p:sp>
          <p:nvSpPr>
            <p:cNvPr id="40999" name="TextBox 41"/>
            <p:cNvSpPr txBox="1">
              <a:spLocks noChangeArrowheads="1"/>
            </p:cNvSpPr>
            <p:nvPr/>
          </p:nvSpPr>
          <p:spPr bwMode="auto">
            <a:xfrm>
              <a:off x="4953000" y="5410200"/>
              <a:ext cx="1493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/>
                <a:t>front</a:t>
              </a:r>
            </a:p>
          </p:txBody>
        </p:sp>
        <p:cxnSp>
          <p:nvCxnSpPr>
            <p:cNvPr id="41000" name="Straight Arrow Connector 266"/>
            <p:cNvCxnSpPr>
              <a:cxnSpLocks noChangeShapeType="1"/>
            </p:cNvCxnSpPr>
            <p:nvPr/>
          </p:nvCxnSpPr>
          <p:spPr bwMode="auto">
            <a:xfrm rot="5400000" flipH="1" flipV="1">
              <a:off x="6515101" y="6057899"/>
              <a:ext cx="381000" cy="30480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1" name="Straight Arrow Connector 267"/>
            <p:cNvCxnSpPr>
              <a:cxnSpLocks noChangeShapeType="1"/>
              <a:endCxn id="40999" idx="3"/>
            </p:cNvCxnSpPr>
            <p:nvPr/>
          </p:nvCxnSpPr>
          <p:spPr bwMode="auto">
            <a:xfrm flipV="1">
              <a:off x="6019800" y="5541005"/>
              <a:ext cx="427149" cy="2159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0989" name="Straight Arrow Connector 270"/>
          <p:cNvCxnSpPr>
            <a:cxnSpLocks noChangeShapeType="1"/>
          </p:cNvCxnSpPr>
          <p:nvPr/>
        </p:nvCxnSpPr>
        <p:spPr bwMode="auto">
          <a:xfrm>
            <a:off x="4191000" y="44958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0" name="TextBox 41"/>
          <p:cNvSpPr txBox="1">
            <a:spLocks noChangeArrowheads="1"/>
          </p:cNvSpPr>
          <p:nvPr/>
        </p:nvSpPr>
        <p:spPr bwMode="auto">
          <a:xfrm>
            <a:off x="4419600" y="45720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340963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Solution: use another variable to keep number of items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front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1</a:t>
            </a:r>
            <a:r>
              <a:rPr kumimoji="1" lang="en-US" altLang="zh-CN" kern="0" baseline="30000" dirty="0">
                <a:latin typeface="Arial" charset="0"/>
                <a:ea typeface="宋体" charset="-122"/>
              </a:rPr>
              <a:t>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back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last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last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count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Check (count ==  MAX_SIZE) to see queue is full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Check (count == 0) for queue is empty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1989" name="Group 28"/>
          <p:cNvGrpSpPr>
            <a:grpSpLocks/>
          </p:cNvGrpSpPr>
          <p:nvPr/>
        </p:nvGrpSpPr>
        <p:grpSpPr bwMode="auto">
          <a:xfrm>
            <a:off x="2667000" y="3505200"/>
            <a:ext cx="5867400" cy="2743200"/>
            <a:chOff x="533400" y="2209800"/>
            <a:chExt cx="5867400" cy="2743200"/>
          </a:xfrm>
        </p:grpSpPr>
        <p:sp>
          <p:nvSpPr>
            <p:cNvPr id="41990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41991" name="Group 84"/>
            <p:cNvGrpSpPr>
              <a:grpSpLocks/>
            </p:cNvGrpSpPr>
            <p:nvPr/>
          </p:nvGrpSpPr>
          <p:grpSpPr bwMode="auto">
            <a:xfrm>
              <a:off x="533400" y="2209800"/>
              <a:ext cx="5867400" cy="2472183"/>
              <a:chOff x="533400" y="2286000"/>
              <a:chExt cx="5867400" cy="2472183"/>
            </a:xfrm>
          </p:grpSpPr>
          <p:sp>
            <p:nvSpPr>
              <p:cNvPr id="41992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1993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1994" name="Group 83"/>
              <p:cNvGrpSpPr>
                <a:grpSpLocks/>
              </p:cNvGrpSpPr>
              <p:nvPr/>
            </p:nvGrpSpPr>
            <p:grpSpPr bwMode="auto">
              <a:xfrm>
                <a:off x="533400" y="2286000"/>
                <a:ext cx="5867400" cy="2472183"/>
                <a:chOff x="533400" y="2252217"/>
                <a:chExt cx="5867400" cy="2472183"/>
              </a:xfrm>
            </p:grpSpPr>
            <p:sp>
              <p:nvSpPr>
                <p:cNvPr id="41995" name="Oval 38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1996" name="Group 82"/>
                <p:cNvGrpSpPr>
                  <a:grpSpLocks/>
                </p:cNvGrpSpPr>
                <p:nvPr/>
              </p:nvGrpSpPr>
              <p:grpSpPr bwMode="auto">
                <a:xfrm>
                  <a:off x="533400" y="2252217"/>
                  <a:ext cx="5867400" cy="2472183"/>
                  <a:chOff x="533400" y="2252217"/>
                  <a:chExt cx="5867400" cy="2472183"/>
                </a:xfrm>
              </p:grpSpPr>
              <p:grpSp>
                <p:nvGrpSpPr>
                  <p:cNvPr id="4199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46" name="Pie 45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200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2001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2002" name="Straight Connector 48"/>
                      <p:cNvCxnSpPr>
                        <a:cxnSpLocks noChangeShapeType="1"/>
                        <a:stCxn id="42001" idx="1"/>
                        <a:endCxn id="41995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3" name="Straight Connector 49"/>
                      <p:cNvCxnSpPr>
                        <a:cxnSpLocks noChangeShapeType="1"/>
                        <a:stCxn id="42001" idx="7"/>
                        <a:endCxn id="41995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4" name="Straight Connector 50"/>
                      <p:cNvCxnSpPr>
                        <a:cxnSpLocks noChangeShapeType="1"/>
                        <a:stCxn id="42001" idx="6"/>
                        <a:endCxn id="41995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5" name="Straight Connector 51"/>
                      <p:cNvCxnSpPr>
                        <a:cxnSpLocks noChangeShapeType="1"/>
                        <a:stCxn id="42001" idx="5"/>
                        <a:endCxn id="41995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6" name="Straight Connector 52"/>
                      <p:cNvCxnSpPr>
                        <a:cxnSpLocks noChangeShapeType="1"/>
                        <a:stCxn id="42001" idx="4"/>
                        <a:endCxn id="41995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7" name="Straight Connector 53"/>
                      <p:cNvCxnSpPr>
                        <a:cxnSpLocks noChangeShapeType="1"/>
                        <a:stCxn id="42001" idx="3"/>
                        <a:endCxn id="41995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8" name="Straight Connector 54"/>
                      <p:cNvCxnSpPr>
                        <a:cxnSpLocks noChangeShapeType="1"/>
                        <a:stCxn id="42001" idx="2"/>
                        <a:endCxn id="41995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2010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2011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2012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2013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2014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2015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1998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4321285"/>
                    <a:ext cx="38862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  count: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4690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Other approaches: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using a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boolean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flag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isFull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(same cost of maintaining a counter)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Declaring MAX_SIZE + 1 locations for the array, but only MAX_SIZE of them can be filled with items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   (avoid time overhead of maintaining counter/ flag, but memory wasted if array stores data of complex type)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3013" name="Group 28"/>
          <p:cNvGrpSpPr>
            <a:grpSpLocks/>
          </p:cNvGrpSpPr>
          <p:nvPr/>
        </p:nvGrpSpPr>
        <p:grpSpPr bwMode="auto">
          <a:xfrm>
            <a:off x="838200" y="3657600"/>
            <a:ext cx="5378450" cy="2536420"/>
            <a:chOff x="533400" y="2209800"/>
            <a:chExt cx="5867400" cy="2767004"/>
          </a:xfrm>
        </p:grpSpPr>
        <p:sp>
          <p:nvSpPr>
            <p:cNvPr id="43014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85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8000"/>
                  </a:solidFill>
                </a:rPr>
                <a:t>3</a:t>
              </a:r>
            </a:p>
          </p:txBody>
        </p:sp>
        <p:grpSp>
          <p:nvGrpSpPr>
            <p:cNvPr id="43015" name="Group 84"/>
            <p:cNvGrpSpPr>
              <a:grpSpLocks/>
            </p:cNvGrpSpPr>
            <p:nvPr/>
          </p:nvGrpSpPr>
          <p:grpSpPr bwMode="auto">
            <a:xfrm>
              <a:off x="533400" y="2209800"/>
              <a:ext cx="5867400" cy="2472183"/>
              <a:chOff x="533400" y="2286000"/>
              <a:chExt cx="5867400" cy="2472183"/>
            </a:xfrm>
          </p:grpSpPr>
          <p:sp>
            <p:nvSpPr>
              <p:cNvPr id="43016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3017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3018" name="Group 83"/>
              <p:cNvGrpSpPr>
                <a:grpSpLocks/>
              </p:cNvGrpSpPr>
              <p:nvPr/>
            </p:nvGrpSpPr>
            <p:grpSpPr bwMode="auto">
              <a:xfrm>
                <a:off x="533400" y="2286000"/>
                <a:ext cx="5867400" cy="2472183"/>
                <a:chOff x="533400" y="2252217"/>
                <a:chExt cx="5867400" cy="2472183"/>
              </a:xfrm>
            </p:grpSpPr>
            <p:sp>
              <p:nvSpPr>
                <p:cNvPr id="43019" name="Oval 38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3020" name="Group 82"/>
                <p:cNvGrpSpPr>
                  <a:grpSpLocks/>
                </p:cNvGrpSpPr>
                <p:nvPr/>
              </p:nvGrpSpPr>
              <p:grpSpPr bwMode="auto">
                <a:xfrm>
                  <a:off x="533400" y="2252217"/>
                  <a:ext cx="5867400" cy="2472183"/>
                  <a:chOff x="533400" y="2252217"/>
                  <a:chExt cx="5867400" cy="2472183"/>
                </a:xfrm>
              </p:grpSpPr>
              <p:grpSp>
                <p:nvGrpSpPr>
                  <p:cNvPr id="4302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46" name="Pie 45"/>
                    <p:cNvSpPr/>
                    <p:nvPr/>
                  </p:nvSpPr>
                  <p:spPr bwMode="auto">
                    <a:xfrm>
                      <a:off x="3505200" y="2439253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3024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3025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3026" name="Straight Connector 48"/>
                      <p:cNvCxnSpPr>
                        <a:cxnSpLocks noChangeShapeType="1"/>
                        <a:stCxn id="43025" idx="1"/>
                        <a:endCxn id="43019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7" name="Straight Connector 49"/>
                      <p:cNvCxnSpPr>
                        <a:cxnSpLocks noChangeShapeType="1"/>
                        <a:stCxn id="43025" idx="7"/>
                        <a:endCxn id="43019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8" name="Straight Connector 50"/>
                      <p:cNvCxnSpPr>
                        <a:cxnSpLocks noChangeShapeType="1"/>
                        <a:stCxn id="43025" idx="6"/>
                        <a:endCxn id="43019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9" name="Straight Connector 51"/>
                      <p:cNvCxnSpPr>
                        <a:cxnSpLocks noChangeShapeType="1"/>
                        <a:stCxn id="43025" idx="5"/>
                        <a:endCxn id="43019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0" name="Straight Connector 52"/>
                      <p:cNvCxnSpPr>
                        <a:cxnSpLocks noChangeShapeType="1"/>
                        <a:stCxn id="43025" idx="4"/>
                        <a:endCxn id="43019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1" name="Straight Connector 53"/>
                      <p:cNvCxnSpPr>
                        <a:cxnSpLocks noChangeShapeType="1"/>
                        <a:stCxn id="43025" idx="3"/>
                        <a:endCxn id="43019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2" name="Straight Connector 54"/>
                      <p:cNvCxnSpPr>
                        <a:cxnSpLocks noChangeShapeType="1"/>
                        <a:stCxn id="43025" idx="2"/>
                        <a:endCxn id="43019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516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3034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85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3035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85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3036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85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3037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85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800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3038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3039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3022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4321285"/>
                    <a:ext cx="38862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  count: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3717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ADT(Array-based)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Queue.h</a:t>
            </a: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- - Specification of Queue ADT (for circular array-based 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#pragma once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MAX_SIZE = 100;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b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items[MAX_SIZE];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front;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back;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SG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SG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count;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//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Queue();</a:t>
            </a:r>
            <a:r>
              <a:rPr lang="en-SG" sz="12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  <a:endParaRPr lang="en-SG" sz="12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// add a new item to the top of the stack(push)</a:t>
            </a:r>
            <a:endParaRPr lang="en-US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post: item is added to the top of the stack</a:t>
            </a:r>
            <a:endParaRPr lang="en-SG" sz="12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&amp; </a:t>
            </a:r>
            <a:r>
              <a:rPr lang="en-SG" sz="12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item);</a:t>
            </a:r>
            <a:endParaRPr lang="en-SG" sz="12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   // removes item from top of the stack(pop)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pre : stack is not empty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// post: item top of stack was removed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dequeue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. . .</a:t>
            </a:r>
            <a:endParaRPr lang="en-SG" sz="12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4037" name="TextBox 11"/>
          <p:cNvSpPr txBox="1">
            <a:spLocks noChangeArrowheads="1"/>
          </p:cNvSpPr>
          <p:nvPr/>
        </p:nvSpPr>
        <p:spPr bwMode="auto">
          <a:xfrm>
            <a:off x="5638800" y="16764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Implementing the operations (Array based queue)-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Queue.cpp</a:t>
            </a:r>
            <a:endParaRPr lang="en-US" altLang="zh-CN" sz="2800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534400" cy="4495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include "Queue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.h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" 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header file containing the ADT specification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Queue::Queue()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	front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	back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= MAX_SIZE – 1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n-SG" sz="2000" b="0" i="1">
                <a:solidFill>
                  <a:srgbClr val="FF99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back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-1 for non-circular array</a:t>
            </a:r>
            <a:endParaRPr lang="en-SG" sz="2000" b="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	count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  <a:endParaRPr lang="en-SG" sz="20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  <p:sp>
        <p:nvSpPr>
          <p:cNvPr id="45061" name="TextBox 11"/>
          <p:cNvSpPr txBox="1">
            <a:spLocks noChangeArrowheads="1"/>
          </p:cNvSpPr>
          <p:nvPr/>
        </p:nvSpPr>
        <p:spPr bwMode="auto">
          <a:xfrm>
            <a:off x="5638800" y="12192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SG" sz="2800">
                <a:sym typeface="Wingdings" panose="05000000000000000000" pitchFamily="2" charset="2"/>
              </a:rPr>
              <a:t> </a:t>
            </a:r>
            <a:r>
              <a:rPr lang="en-SG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SG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7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3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enqueue() function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839200" cy="5105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 </a:t>
            </a:r>
            <a:r>
              <a:rPr lang="en-SG" sz="2000" b="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enqueue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new item at back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enqueue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&amp; item)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success = (count != MAX_SIZE);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if(success)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back = (back + 1) % MAX_SIZE;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 back++ </a:t>
            </a: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non-circular array</a:t>
            </a:r>
            <a:endParaRPr lang="en-SG" sz="2000" b="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items[back] = item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         </a:t>
            </a: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SG" sz="2000" b="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enqueue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the item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count++;</a:t>
            </a:r>
            <a:endParaRPr lang="en-SG" sz="2000" b="0" i="1" dirty="0">
              <a:solidFill>
                <a:srgbClr val="FF99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}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return success;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60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dequeue() function</a:t>
            </a:r>
            <a:endParaRPr lang="en-US" altLang="zh-CN" b="0" i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dequeue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from front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dequeue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success = !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if 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front = (front + 1) % MAX_SIZE; </a:t>
            </a: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dequeue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0" i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 </a:t>
            </a:r>
            <a:r>
              <a:rPr lang="en-US" sz="18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front</a:t>
            </a:r>
            <a:r>
              <a:rPr lang="en-US" sz="18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++ </a:t>
            </a:r>
            <a:r>
              <a:rPr lang="en-US" sz="18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non-circular array</a:t>
            </a:r>
            <a:endParaRPr lang="en-SG" sz="18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count--;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return success;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941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getFront() function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get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from front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Queue::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getFront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&amp; item)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SG" sz="2000" b="0" i="1" dirty="0">
              <a:solidFill>
                <a:srgbClr val="FF99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success = </a:t>
            </a:r>
            <a:r>
              <a:rPr lang="en-SG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!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if 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item = items[front];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item = -1;</a:t>
            </a:r>
            <a:endParaRPr lang="en-SG" sz="20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74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isEmpty()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check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the queue is empty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return count == 0; </a:t>
            </a:r>
            <a:r>
              <a:rPr lang="en-SG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return </a:t>
            </a:r>
            <a:r>
              <a:rPr lang="en-SG" sz="20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(back = -1 &amp;&amp; front = 0) for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                                    // circular array</a:t>
            </a:r>
            <a:endParaRPr lang="en-SG" sz="20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47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Reading a string of characters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queue can retain characters in the order in which they are typed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Queue q;</a:t>
            </a:r>
            <a:endParaRPr lang="en-US" sz="1800" b="0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while (not end of line)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{ 	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  Read a new character </a:t>
            </a:r>
            <a:r>
              <a:rPr 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endParaRPr lang="en-US" sz="1800" b="0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800" b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q.</a:t>
            </a:r>
            <a:r>
              <a:rPr 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enqueue</a:t>
            </a: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800" b="0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1800" b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Once the characters are in a queue, the system can process them as necessary</a:t>
            </a: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Processing print jobs</a:t>
            </a:r>
            <a:endParaRPr lang="en-US" sz="24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Print jobs can also be stored in a queue as well before printer processes them.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3. 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0181" name="TextBox 11"/>
          <p:cNvSpPr txBox="1">
            <a:spLocks noChangeArrowheads="1"/>
          </p:cNvSpPr>
          <p:nvPr/>
        </p:nvSpPr>
        <p:spPr bwMode="auto">
          <a:xfrm>
            <a:off x="5867400" y="23622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3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Recognizing Palindromes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palindrome – a string of characters that read the same from left to right as it does from right to left e.g. “</a:t>
            </a:r>
            <a:r>
              <a:rPr lang="en-US" sz="1800" b="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Madam, I'm Adam</a:t>
            </a: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string input is inserted into both a queue and stack</a:t>
            </a: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1205" name="TextBox 11"/>
          <p:cNvSpPr txBox="1">
            <a:spLocks noChangeArrowheads="1"/>
          </p:cNvSpPr>
          <p:nvPr/>
        </p:nvSpPr>
        <p:spPr bwMode="auto">
          <a:xfrm>
            <a:off x="5410200" y="34290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6" name="Picture 7" descr="fig0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1905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477000" y="54864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1605596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Recognizing Palindromes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  at front of queue = char at top of stack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=&gt; continue to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Repeat until either ADT is empty =&gt; string is palindrome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 not the same =&gt; string not a palindrome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2229" name="TextBox 11"/>
          <p:cNvSpPr txBox="1">
            <a:spLocks noChangeArrowheads="1"/>
          </p:cNvSpPr>
          <p:nvPr/>
        </p:nvSpPr>
        <p:spPr bwMode="auto">
          <a:xfrm>
            <a:off x="5410200" y="34290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230" name="Picture 7" descr="fig0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59100"/>
            <a:ext cx="1905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6477000" y="54864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392866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>
                <a:ea typeface="宋体" panose="02010600030101010101" pitchFamily="2" charset="-122"/>
              </a:rPr>
              <a:t>Some points to note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Again, format for specifying the ADT operations may vary</a:t>
            </a: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   e.g.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getFront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():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	//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 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enqueue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item):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//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dequeue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(): </a:t>
            </a:r>
            <a:r>
              <a:rPr lang="en-US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			//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getFront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&amp;item):void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//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&amp;item):void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//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dequeue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 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	// format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64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Introduction of the ADT queue</a:t>
            </a:r>
          </a:p>
          <a:p>
            <a:pPr marL="533400" indent="-533400" eaLnBrk="0" hangingPunct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Implementation of the ADT queue</a:t>
            </a:r>
          </a:p>
          <a:p>
            <a:pPr marL="533400" indent="-533400" eaLnBrk="0" hangingPunct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Applications of the ADT queue</a:t>
            </a:r>
          </a:p>
          <a:p>
            <a:pPr marL="631825" lvl="1" indent="-631825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1. Queue ADT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queue is another form of data structure for organizing data.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Important property: </a:t>
            </a:r>
            <a:r>
              <a:rPr kumimoji="1" lang="en-US" altLang="zh-CN" b="1" i="1" ker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FIFO (First-in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First-Out)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First item placed on the queue will be removed first.</a:t>
            </a:r>
          </a:p>
          <a:p>
            <a:pPr marL="631825" indent="-631825" eaLnBrk="0" hangingPunct="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pic>
        <p:nvPicPr>
          <p:cNvPr id="19461" name="Picture 5" descr="fg2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2277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5715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Queues are very appropriate for many real-world simulations.</a:t>
            </a:r>
          </a:p>
        </p:txBody>
      </p:sp>
    </p:spTree>
    <p:extLst>
      <p:ext uri="{BB962C8B-B14F-4D97-AF65-F5344CB8AC3E}">
        <p14:creationId xmlns:p14="http://schemas.microsoft.com/office/powerpoint/2010/main" val="43137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 ADT </a:t>
            </a:r>
            <a:endParaRPr/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 can only occur at the queue’s </a:t>
            </a:r>
            <a:r>
              <a:rPr lang="en-US" sz="2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two ends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100000"/>
              <a:defRPr/>
            </a:pPr>
            <a:r>
              <a:rPr lang="en-US" altLang="zh-CN" sz="28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</a:t>
            </a: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can only be removed from </a:t>
            </a:r>
            <a:r>
              <a:rPr lang="en-US" altLang="zh-CN" sz="2800" b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front </a:t>
            </a:r>
            <a:r>
              <a:rPr lang="en-US" altLang="zh-CN" sz="28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of queue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100000"/>
              <a:defRPr/>
            </a:pPr>
            <a:r>
              <a:rPr lang="en-US" altLang="zh-CN" sz="28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only be added to </a:t>
            </a:r>
            <a:r>
              <a:rPr lang="en-US" altLang="zh-CN" sz="2800" b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back</a:t>
            </a:r>
            <a:r>
              <a:rPr lang="en-US" altLang="zh-CN" sz="28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of queue</a:t>
            </a:r>
            <a:endParaRPr lang="en-US" sz="2800"/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73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Implementing </a:t>
            </a:r>
            <a:r>
              <a:rPr lang="en-US" altLang="zh-CN" u="sng">
                <a:ea typeface="宋体" panose="02010600030101010101" pitchFamily="2" charset="-122"/>
              </a:rPr>
              <a:t>Queue</a:t>
            </a:r>
            <a:r>
              <a:rPr lang="en-US" altLang="zh-CN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 of operations required for Queue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sz="1400"/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ADT interface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SG" sz="2400" i="1" dirty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function prototypes of the operations for Queue </a:t>
            </a:r>
            <a:r>
              <a:rPr lang="en-US" sz="24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ADT    </a:t>
            </a: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b="0" i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 (</a:t>
            </a:r>
            <a:r>
              <a:rPr lang="en-US" sz="2400" b="0" i="1" dirty="0" err="1">
                <a:solidFill>
                  <a:srgbClr val="008000"/>
                </a:solidFill>
                <a:latin typeface="Consolas" panose="020B0609020204030204" pitchFamily="49" charset="0"/>
                <a:cs typeface="Arial" pitchFamily="34" charset="0"/>
              </a:rPr>
              <a:t>Queue</a:t>
            </a:r>
            <a:r>
              <a:rPr lang="en-US" sz="24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.h</a:t>
            </a: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SG" sz="2400" i="1" dirty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of the operations for Queue ADT (</a:t>
            </a:r>
            <a:r>
              <a:rPr lang="en-US" sz="24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Queue.cpp</a:t>
            </a:r>
            <a:r>
              <a:rPr lang="en-US" sz="2400" b="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8000"/>
              </a:solidFill>
              <a:latin typeface="Arial" charset="0"/>
              <a:ea typeface="宋体" charset="-122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Queue ADT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93210"/>
              </p:ext>
            </p:extLst>
          </p:nvPr>
        </p:nvGraphicFramePr>
        <p:xfrm>
          <a:off x="457200" y="1905000"/>
          <a:ext cx="8001000" cy="377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Queue ADT) </a:t>
                      </a:r>
                    </a:p>
                  </a:txBody>
                  <a:tcPr marT="45725" marB="457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408">
                <a:tc>
                  <a:txBody>
                    <a:bodyPr/>
                    <a:lstStyle/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an empty queue</a:t>
                      </a:r>
                    </a:p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2400" b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estroy</a:t>
                      </a:r>
                      <a:r>
                        <a:rPr lang="en-US" sz="2400" b="0" baseline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the queue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back of queue(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from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front of queue (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retrieve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/ look at item at front of stack (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getFront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15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whether the queue is empty</a:t>
                      </a:r>
                    </a:p>
                  </a:txBody>
                  <a:tcPr marT="45725" marB="45725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5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2 : Specify the Queue ADT (</a:t>
            </a:r>
            <a:r>
              <a:rPr 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Queue.h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77870"/>
              </p:ext>
            </p:extLst>
          </p:nvPr>
        </p:nvGraphicFramePr>
        <p:xfrm>
          <a:off x="457200" y="1973263"/>
          <a:ext cx="8001000" cy="397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7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Queue ADT </a:t>
                      </a:r>
                    </a:p>
                  </a:txBody>
                  <a:tcPr marT="45715" marB="4571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898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~Queue() </a:t>
                      </a:r>
                      <a:r>
                        <a:rPr lang="en-US" sz="2400" b="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//for pointers-based implementation</a:t>
                      </a:r>
                    </a:p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enqueue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getFront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&amp; item):void</a:t>
                      </a:r>
                    </a:p>
                    <a:p>
                      <a:pPr marL="360363" indent="-360363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():Boolean</a:t>
                      </a:r>
                    </a:p>
                    <a:p>
                      <a:pPr marL="0" indent="0"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marT="45715" marB="45715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Pointers can be used to link data to form a queue.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Pointer-based implementation is more straightforward than array-based.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49530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Likewise, need to have a </a:t>
            </a:r>
            <a:r>
              <a:rPr kumimoji="1" lang="en-US" altLang="zh-CN" u="sng" kern="0" dirty="0">
                <a:latin typeface="Arial" charset="0"/>
                <a:ea typeface="宋体" charset="-122"/>
              </a:rPr>
              <a:t>inner structure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tem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data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</a:p>
        </p:txBody>
      </p:sp>
      <p:grpSp>
        <p:nvGrpSpPr>
          <p:cNvPr id="24582" name="Group 73"/>
          <p:cNvGrpSpPr>
            <a:grpSpLocks/>
          </p:cNvGrpSpPr>
          <p:nvPr/>
        </p:nvGrpSpPr>
        <p:grpSpPr bwMode="auto">
          <a:xfrm>
            <a:off x="457200" y="1981200"/>
            <a:ext cx="8382000" cy="2671763"/>
            <a:chOff x="609600" y="2438400"/>
            <a:chExt cx="8382000" cy="2671465"/>
          </a:xfrm>
        </p:grpSpPr>
        <p:sp>
          <p:nvSpPr>
            <p:cNvPr id="24583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4584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7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88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9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0" name="TextBox 4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4591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Straight Arrow Connector 45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TextBox 46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4594" name="Straight Connector 47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Straight Arrow Connector 48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Box 49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597" name="TextBox 50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598" name="TextBox 51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599" name="TextBox 52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600" name="TextBox 53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1" name="TextBox 5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2" name="TextBox 61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4603" name="Straight Connector 62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TextBox 63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605" name="TextBox 64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6" name="TextBox 65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4607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TextBox 81"/>
            <p:cNvSpPr txBox="1">
              <a:spLocks noChangeArrowheads="1"/>
            </p:cNvSpPr>
            <p:nvPr/>
          </p:nvSpPr>
          <p:spPr bwMode="auto">
            <a:xfrm>
              <a:off x="72390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09" name="Curved Connector 82"/>
            <p:cNvCxnSpPr>
              <a:cxnSpLocks noChangeShapeType="1"/>
            </p:cNvCxnSpPr>
            <p:nvPr/>
          </p:nvCxnSpPr>
          <p:spPr bwMode="auto">
            <a:xfrm rot="10800000" flipV="1">
              <a:off x="6400800" y="3200315"/>
              <a:ext cx="1066800" cy="91448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TextBox 83"/>
            <p:cNvSpPr txBox="1">
              <a:spLocks noChangeArrowheads="1"/>
            </p:cNvSpPr>
            <p:nvPr/>
          </p:nvSpPr>
          <p:spPr bwMode="auto">
            <a:xfrm>
              <a:off x="70866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23736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</TotalTime>
  <Words>3501</Words>
  <Application>Microsoft Office PowerPoint</Application>
  <PresentationFormat>On-screen Show (4:3)</PresentationFormat>
  <Paragraphs>735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Arial</vt:lpstr>
      <vt:lpstr>Arial Narrow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Queue ADT</vt:lpstr>
      <vt:lpstr>Queue ADT</vt:lpstr>
      <vt:lpstr>2.  Implementing Queue ADT</vt:lpstr>
      <vt:lpstr>Step 1 : Identify and list the operations for Queue ADT</vt:lpstr>
      <vt:lpstr>Step 2 : Specify the Queue ADT (Queue.h)</vt:lpstr>
      <vt:lpstr>Pointer-based Implementation of Queue ADT</vt:lpstr>
      <vt:lpstr>Pointer-based Implementation of Queue ADT</vt:lpstr>
      <vt:lpstr>Pointer-based Implementation of Queue ADT</vt:lpstr>
      <vt:lpstr>Node Structure </vt:lpstr>
      <vt:lpstr>Specification of Queue ADT(Pointer-based) - Queue.h</vt:lpstr>
      <vt:lpstr>Enqueueing an item at back of Queue</vt:lpstr>
      <vt:lpstr>Algorithm : enqueue an item at back of Queue</vt:lpstr>
      <vt:lpstr>Dequeue an item from front of the Queue</vt:lpstr>
      <vt:lpstr>Algorithm : dequeue item from front of Queue</vt:lpstr>
      <vt:lpstr>Algorithm : retrieving an item from front of Queue</vt:lpstr>
      <vt:lpstr>Array-based Implementation of Queue ADT</vt:lpstr>
      <vt:lpstr>Array-based Implementation of Queue ADT</vt:lpstr>
      <vt:lpstr>Specification of Queue ADT(Array-based) - Queue.h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Specification of Queue ADT(Array-based) - Queue.h</vt:lpstr>
      <vt:lpstr>Implementing the operations (Array based queue)- Queue.cpp</vt:lpstr>
      <vt:lpstr>Queue ADT – enqueue() function</vt:lpstr>
      <vt:lpstr>Queue ADT – dequeue() function</vt:lpstr>
      <vt:lpstr>Queue ADT – getFront() function</vt:lpstr>
      <vt:lpstr>Queue ADT – isEmpty()</vt:lpstr>
      <vt:lpstr>3. Applications of Queue ADT </vt:lpstr>
      <vt:lpstr>Applications of Queue ADT </vt:lpstr>
      <vt:lpstr>Applications of Queue ADT </vt:lpstr>
      <vt:lpstr>Some points to note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347</cp:revision>
  <cp:lastPrinted>2000-08-04T01:42:18Z</cp:lastPrinted>
  <dcterms:created xsi:type="dcterms:W3CDTF">1995-05-28T16:29:18Z</dcterms:created>
  <dcterms:modified xsi:type="dcterms:W3CDTF">2018-11-19T09:40:42Z</dcterms:modified>
</cp:coreProperties>
</file>