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91" r:id="rId13"/>
    <p:sldId id="392" r:id="rId14"/>
    <p:sldId id="393" r:id="rId15"/>
    <p:sldId id="426" r:id="rId16"/>
    <p:sldId id="398" r:id="rId17"/>
    <p:sldId id="421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25" r:id="rId30"/>
    <p:sldId id="410" r:id="rId31"/>
    <p:sldId id="417" r:id="rId32"/>
    <p:sldId id="418" r:id="rId33"/>
    <p:sldId id="390" r:id="rId34"/>
    <p:sldId id="387" r:id="rId35"/>
    <p:sldId id="388" r:id="rId36"/>
    <p:sldId id="389" r:id="rId37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FF"/>
    <a:srgbClr val="FFCCFF"/>
    <a:srgbClr val="FF99FF"/>
    <a:srgbClr val="CCFFFF"/>
    <a:srgbClr val="FF33CC"/>
    <a:srgbClr val="009900"/>
    <a:srgbClr val="0033CC"/>
    <a:srgbClr val="DDDDD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098" autoAdjust="0"/>
  </p:normalViewPr>
  <p:slideViewPr>
    <p:cSldViewPr>
      <p:cViewPr varScale="1">
        <p:scale>
          <a:sx n="67" d="100"/>
          <a:sy n="67" d="100"/>
        </p:scale>
        <p:origin x="1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52"/>
    </p:cViewPr>
  </p:sorterViewPr>
  <p:notesViewPr>
    <p:cSldViewPr>
      <p:cViewPr>
        <p:scale>
          <a:sx n="100" d="100"/>
          <a:sy n="100" d="100"/>
        </p:scale>
        <p:origin x="1580" y="-160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BE2F06-C379-4BD5-99A9-7C9DAA69E23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94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5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DCDE96-38F7-47D3-BFAA-CEE7786A1A5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2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This one works</a:t>
            </a: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1F0838-271A-488D-86A2-99D55A93FD8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20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Works</a:t>
            </a: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206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9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20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38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8146066-6F4C-4368-9B62-E1E4FA5B5F4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645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99B3B61-B6B3-46D3-88D8-CB9EC702C42B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E05D7EA-E813-4327-B6A4-6C780864D88C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7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C48B86C-6848-4334-A85A-B2CC9BE783C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4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2603F5D-00EB-4EA2-B469-2CB073F5A7B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24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A585B19-CB0B-4DEE-9196-6CB57E0274F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626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AEE5593-3339-451F-AD22-1101FDB2276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96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Number of moves taken for 3 disks: 7</a:t>
            </a:r>
          </a:p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Formula for the number of moves taken for n disks: 2</a:t>
            </a:r>
            <a:r>
              <a:rPr lang="en-US" baseline="6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baseline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-1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CFC935-EBD6-4B38-BC2F-D94882C93D95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889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1121F40-C30F-400E-8A73-1CE34B8646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08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9C04BA-A558-4537-9A2D-8A7F16D8B7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107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7FF4F30-0B21-4ED1-A63B-EAEE17F82C5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31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4FF8DF-E285-41F9-8B8F-973E77F649F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20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0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66F1517-BF7A-4EBF-B8B1-AB17BDB9044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206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13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56828F-2CAA-496D-BC31-1DE3DA44100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7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AEF663-A9F7-4D5F-B382-344DAACDBC7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287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50CA4A5-0F3E-4D3E-AA0D-413D2D9469A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9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7F440B-0ACD-4DAD-9568-548F9E48A81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1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E224BC-0B5F-4428-A2F2-59CD0F5F47B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54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FA00F61-27C1-4D91-B005-0766CCF2623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79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0832505-43F0-4BFC-9668-90BB2624EF0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59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100943-A1FB-4592-B6EB-8C1F14F11AA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5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5A3E06-2644-4249-8187-DEC45FEB002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4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69AB723-46B8-4C6E-94C0-84E0774147E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40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FAEA89-88E7-4EB2-9945-6ED3C92599D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00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A5DB72F-D7FB-4D52-AF1F-4E83994C6558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0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  <a:br>
              <a:rPr lang="en-US"/>
            </a:br>
            <a:r>
              <a:rPr lang="en-US"/>
              <a:t> Slide </a:t>
            </a:r>
            <a:fld id="{C31EA6BB-1B5C-47C8-A012-1CA0B8C0E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IT,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</a:t>
            </a:r>
            <a:r>
              <a:rPr lang="en-US"/>
              <a:t>17</a:t>
            </a:r>
            <a:r>
              <a:rPr lang="en-US" baseline="0"/>
              <a:t> Oct</a:t>
            </a:r>
            <a:r>
              <a:rPr lang="en-US"/>
              <a:t> 2018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tLjLCGmg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tLjLCGmg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owersofhanoi.info/Animate.asp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6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in IT,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81000" y="866614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Compute the factorial of an integer n </a:t>
            </a:r>
            <a:r>
              <a:rPr lang="en-US" altLang="zh-CN" sz="28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(n!)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495300" y="1530884"/>
            <a:ext cx="8153400" cy="1898116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Definition: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n * factorial(n–1)		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495300" y="3580936"/>
            <a:ext cx="8153400" cy="2591264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 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recursive version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fac(n-1)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5607" name="Left Brace 9"/>
          <p:cNvSpPr>
            <a:spLocks/>
          </p:cNvSpPr>
          <p:nvPr/>
        </p:nvSpPr>
        <p:spPr bwMode="auto">
          <a:xfrm>
            <a:off x="2438400" y="2590800"/>
            <a:ext cx="152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762000" y="25908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factorial(n)</a:t>
            </a:r>
          </a:p>
        </p:txBody>
      </p:sp>
    </p:spTree>
    <p:extLst>
      <p:ext uri="{BB962C8B-B14F-4D97-AF65-F5344CB8AC3E}">
        <p14:creationId xmlns:p14="http://schemas.microsoft.com/office/powerpoint/2010/main" val="215677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 fact, the expression of a factorial(n) in terms of factorial (n-1) is an example of Recurrence Relation in Mathematics.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b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Recurrence Relation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 mathematical formula that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generates the terms in a sequence</a:t>
            </a: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from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previous terms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8305800" cy="2057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Recurrence relation for factorial(n):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factorial(n) = n * [(n–1) * (n–2) * . . . * 1]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= n * factorial(n–1)</a:t>
            </a:r>
            <a:endParaRPr kumimoji="1" lang="en-US" altLang="zh-CN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5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Writing </a:t>
            </a:r>
            <a:r>
              <a:rPr lang="en-US" altLang="zh-CN" b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Invariants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Equally important as writing them for iterative functions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precondition is violated, function would not behave correctly.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404949" y="1690657"/>
            <a:ext cx="8153400" cy="28194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pre: n &gt;= 0.</a:t>
            </a: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return The factorial of n 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 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//Invariant: n &gt; 0, so n-1 &gt;= 0</a:t>
            </a: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 //Thus fac(n-1) returns (n-1)!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fac(n-1);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n * (n-1)! is n!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381000" y="5105400"/>
            <a:ext cx="83820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For the above example, there will be </a:t>
            </a: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infinite recursive calls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if precondition is violated because the function never reach the base case.</a:t>
            </a: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10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Writing a String Backward</a:t>
            </a:r>
          </a:p>
          <a:p>
            <a:pPr marL="0" indent="0" eaLnBrk="1" hangingPunct="1">
              <a:buClr>
                <a:srgbClr val="0000FF"/>
              </a:buClr>
              <a:buSzPct val="100000"/>
            </a:pPr>
            <a:r>
              <a:rPr lang="en-US" altLang="zh-CN" i="1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- Print the characters in a string in backward manner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407126" y="2201054"/>
            <a:ext cx="8153400" cy="34290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last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writeBackward(string s)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if (string is empty)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base case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                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recursive step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character of s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 minus its last character)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2774" name="TextBox 11"/>
          <p:cNvSpPr txBox="1">
            <a:spLocks noChangeArrowheads="1"/>
          </p:cNvSpPr>
          <p:nvPr/>
        </p:nvSpPr>
        <p:spPr bwMode="auto">
          <a:xfrm rot="796055">
            <a:off x="5403969" y="2187766"/>
            <a:ext cx="3505200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them works??</a:t>
            </a:r>
          </a:p>
        </p:txBody>
      </p:sp>
    </p:spTree>
    <p:extLst>
      <p:ext uri="{BB962C8B-B14F-4D97-AF65-F5344CB8AC3E}">
        <p14:creationId xmlns:p14="http://schemas.microsoft.com/office/powerpoint/2010/main" val="229617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534400" cy="4519612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>
              <a:solidFill>
                <a:srgbClr val="008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if (string is empty)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 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character of s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first character)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80881" y="592455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31119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304800" y="944742"/>
            <a:ext cx="8534400" cy="3627258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if (string is empty)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 – this is the base case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first character)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character of s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8" name="Freeform 8"/>
          <p:cNvSpPr>
            <a:spLocks noChangeArrowheads="1"/>
          </p:cNvSpPr>
          <p:nvPr/>
        </p:nvSpPr>
        <p:spPr bwMode="auto">
          <a:xfrm flipH="1">
            <a:off x="685800" y="3372394"/>
            <a:ext cx="585651" cy="369571"/>
          </a:xfrm>
          <a:custGeom>
            <a:avLst/>
            <a:gdLst>
              <a:gd name="T0" fmla="*/ 0 w 350322"/>
              <a:gd name="T1" fmla="*/ 0 h 415637"/>
              <a:gd name="T2" fmla="*/ 345905 w 350322"/>
              <a:gd name="T3" fmla="*/ 178501 h 415637"/>
              <a:gd name="T4" fmla="*/ 35783 w 350322"/>
              <a:gd name="T5" fmla="*/ 416501 h 415637"/>
              <a:gd name="T6" fmla="*/ 35783 w 350322"/>
              <a:gd name="T7" fmla="*/ 416501 h 415637"/>
              <a:gd name="T8" fmla="*/ 35783 w 350322"/>
              <a:gd name="T9" fmla="*/ 416501 h 415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322"/>
              <a:gd name="T16" fmla="*/ 0 h 415637"/>
              <a:gd name="T17" fmla="*/ 350322 w 350322"/>
              <a:gd name="T18" fmla="*/ 415637 h 4156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322" h="415637">
                <a:moveTo>
                  <a:pt x="0" y="0"/>
                </a:moveTo>
                <a:cubicBezTo>
                  <a:pt x="169223" y="54428"/>
                  <a:pt x="338446" y="108857"/>
                  <a:pt x="344384" y="178130"/>
                </a:cubicBezTo>
                <a:cubicBezTo>
                  <a:pt x="350322" y="247403"/>
                  <a:pt x="35626" y="415637"/>
                  <a:pt x="35626" y="41563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91200" y="5381625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285899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763000" cy="3733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 </a:t>
            </a:r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first two numbers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are 0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1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Successive numbers are the sum of the previous two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0, 1</a:t>
            </a:r>
            <a:r>
              <a:rPr lang="en-US" sz="2800" dirty="0">
                <a:latin typeface="Consolas" panose="020B0609020204030204" pitchFamily="49" charset="0"/>
                <a:cs typeface="Segoe UI" panose="020B0502040204020203" pitchFamily="34" charset="0"/>
              </a:rPr>
              <a:t>, 1, 2, 3, 5, 8, 13, 21, </a:t>
            </a:r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34, ...</a:t>
            </a:r>
            <a:endParaRPr lang="en-US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lvl="1" indent="0" eaLnBrk="1" hangingPunct="1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sz="28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definition for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Fibonacci: </a:t>
            </a:r>
          </a:p>
          <a:p>
            <a:pPr lvl="1" eaLnBrk="1" hangingPunct="1"/>
            <a:r>
              <a:rPr lang="en-US" sz="1400">
                <a:cs typeface="Arial" panose="020B0604020202020204" pitchFamily="34" charset="0"/>
              </a:rPr>
              <a:t>   </a:t>
            </a:r>
            <a:endParaRPr lang="en-US" sz="1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	    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is 0 or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  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– 1) +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2) </a:t>
            </a:r>
            <a:r>
              <a:rPr lang="en-US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&gt; 2</a:t>
            </a: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8918" name="TextBox 12"/>
          <p:cNvSpPr txBox="1">
            <a:spLocks noChangeArrowheads="1"/>
          </p:cNvSpPr>
          <p:nvPr/>
        </p:nvSpPr>
        <p:spPr bwMode="auto">
          <a:xfrm>
            <a:off x="304800" y="4038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fibonacci(n)</a:t>
            </a:r>
          </a:p>
        </p:txBody>
      </p:sp>
      <p:sp>
        <p:nvSpPr>
          <p:cNvPr id="38919" name="Left Brace 15"/>
          <p:cNvSpPr>
            <a:spLocks/>
          </p:cNvSpPr>
          <p:nvPr/>
        </p:nvSpPr>
        <p:spPr bwMode="auto">
          <a:xfrm>
            <a:off x="2057400" y="3962400"/>
            <a:ext cx="152400" cy="538163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458200" cy="3276600"/>
          </a:xfrm>
          <a:prstGeom prst="rect">
            <a:avLst/>
          </a:prstGeom>
          <a:solidFill>
            <a:srgbClr val="CCFF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 fib(int n)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recursive version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{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if (n == 0 || n == 1)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n;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else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 - 2)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+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 - 1)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} </a:t>
            </a:r>
          </a:p>
          <a:p>
            <a:pPr eaLnBrk="1" hangingPunct="1"/>
            <a:endParaRPr lang="en-US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4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604838" y="1371600"/>
            <a:ext cx="7470775" cy="4495800"/>
            <a:chOff x="1816100" y="1438275"/>
            <a:chExt cx="5511800" cy="42418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816100" y="1438275"/>
              <a:ext cx="5511800" cy="42418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39946" name="Picture 8" descr="fg10_10a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638" y="1593850"/>
              <a:ext cx="527685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38800" y="4114800"/>
            <a:ext cx="3124200" cy="830263"/>
          </a:xfrm>
          <a:prstGeom prst="rect">
            <a:avLst/>
          </a:prstGeom>
          <a:solidFill>
            <a:srgbClr val="FFCCCC"/>
          </a:solidFill>
          <a:ln w="9525">
            <a:solidFill>
              <a:srgbClr val="FFCC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-128"/>
                <a:cs typeface="Arial" charset="0"/>
              </a:rPr>
              <a:t>Time efficiency grows exponentially with n!</a:t>
            </a:r>
          </a:p>
        </p:txBody>
      </p:sp>
      <p:sp>
        <p:nvSpPr>
          <p:cNvPr id="39943" name="TextBox 11"/>
          <p:cNvSpPr txBox="1">
            <a:spLocks noChangeArrowheads="1"/>
          </p:cNvSpPr>
          <p:nvPr/>
        </p:nvSpPr>
        <p:spPr bwMode="auto">
          <a:xfrm>
            <a:off x="2209800" y="961254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iterative and recursive </a:t>
            </a:r>
            <a:r>
              <a:rPr lang="en-US" sz="2000" dirty="0" err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MEL</a:t>
            </a:r>
          </a:p>
        </p:txBody>
      </p:sp>
      <p:sp>
        <p:nvSpPr>
          <p:cNvPr id="39944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7072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539931" y="2916623"/>
            <a:ext cx="8153400" cy="28956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Solution:</a:t>
            </a:r>
          </a:p>
          <a:p>
            <a:r>
              <a:rPr lang="en-US" sz="10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(array has only one item)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maxArray(array) is the item in array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 if (array has more than one item)		      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maxArray(array) is the maximum of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maxArray(left half of array) and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maxArray(right half of arrray)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4. Recursion in Array Processing</a:t>
            </a:r>
          </a:p>
        </p:txBody>
      </p:sp>
      <p:sp>
        <p:nvSpPr>
          <p:cNvPr id="40966" name="Rectangle 11"/>
          <p:cNvSpPr>
            <a:spLocks noChangeArrowheads="1"/>
          </p:cNvSpPr>
          <p:nvPr/>
        </p:nvSpPr>
        <p:spPr bwMode="auto">
          <a:xfrm>
            <a:off x="533400" y="9525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 the array into two pieces repetitively</a:t>
            </a:r>
            <a:endParaRPr lang="en-US" sz="10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i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Searching for the maximum number in an array</a:t>
            </a:r>
          </a:p>
        </p:txBody>
      </p:sp>
    </p:spTree>
    <p:extLst>
      <p:ext uri="{BB962C8B-B14F-4D97-AF65-F5344CB8AC3E}">
        <p14:creationId xmlns:p14="http://schemas.microsoft.com/office/powerpoint/2010/main" val="33728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82000" cy="50292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Introduction of Recursion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Constructing Recursive Solutions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Poor Solution to a Simple Problem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in Array Processing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Simple Solution to a Difficult Problem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and Efficiency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VS Iteration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77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533400" y="1227138"/>
            <a:ext cx="800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1990" name="Picture 6" descr="fig02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223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7467600" y="46482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87052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533400" y="1359848"/>
            <a:ext cx="8229600" cy="3288351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Binary Search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(ItemType array[], ItemType target)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(array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 of size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1)  </a:t>
            </a:r>
            <a:r>
              <a:rPr lang="en-US" sz="1800">
                <a:solidFill>
                  <a:srgbClr val="009900"/>
                </a:solidFill>
                <a:latin typeface="Consolas" panose="020B0609020204030204" pitchFamily="49" charset="0"/>
              </a:rPr>
              <a:t>// base case</a:t>
            </a:r>
            <a:endParaRPr lang="en-US" sz="1800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Determine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 array’s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item is equal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to target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	              </a:t>
            </a:r>
            <a:r>
              <a:rPr lang="en-US" sz="1800">
                <a:solidFill>
                  <a:srgbClr val="009900"/>
                </a:solidFill>
                <a:latin typeface="Consolas" panose="020B0609020204030204" pitchFamily="49" charset="0"/>
              </a:rPr>
              <a:t>// recursive step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{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Find the midpoint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of array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Determine which half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of the array contains the target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 (target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 in the first half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of array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	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    	    binarySearch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(first half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of array, target)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(second half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of array, target)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457200" y="829469"/>
            <a:ext cx="861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How is the recursive solution different from Binary search?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609600" y="46482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Binary search conquers only one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of its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at each step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Recursive solution for finding max 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whereas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conquers both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In addition, after recursive solution conquers the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, it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must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reconcile the two solutions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 Find max of the two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maxima)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990600" y="922338"/>
            <a:ext cx="861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Two arrays with middle elements within left halves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4038" name="Picture 5" descr="fg10_06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733550"/>
            <a:ext cx="50911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91946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 A Simple Solution to a Problem– Tower of Hanoi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228600" y="990600"/>
            <a:ext cx="8686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 u="sng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Problem:</a:t>
            </a:r>
            <a:endParaRPr lang="en-US" altLang="zh-CN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Tower of Hanoi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https://www.youtube.com/watch?v=YstLjLCGmgg</a:t>
            </a:r>
            <a:r>
              <a:rPr lang="en-US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1" i="1">
              <a:solidFill>
                <a:srgbClr val="FF33CC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Given n disks of different sizes and three poles 1, 2, 3,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how to </a:t>
            </a:r>
            <a:r>
              <a:rPr lang="en-US" altLang="zh-CN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move all the disks from 1 to 3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, using </a:t>
            </a:r>
            <a:r>
              <a:rPr lang="en-US" altLang="zh-CN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pole 2 as a spare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?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1371600" y="3190458"/>
            <a:ext cx="5867400" cy="2123658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5065" name="Picture 6" descr="fg10_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3" name="Footer Placeholder 2"/>
          <p:cNvSpPr txBox="1">
            <a:spLocks/>
          </p:cNvSpPr>
          <p:nvPr/>
        </p:nvSpPr>
        <p:spPr bwMode="auto">
          <a:xfrm>
            <a:off x="6858000" y="5880434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553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ChangeArrowheads="1"/>
          </p:cNvSpPr>
          <p:nvPr/>
        </p:nvSpPr>
        <p:spPr bwMode="auto">
          <a:xfrm>
            <a:off x="533400" y="993174"/>
            <a:ext cx="8077200" cy="2031325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for the Towers of Hanoi game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one disk can be moved at a time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the top disk can be moved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disk can be placed on top of a smaller disk</a:t>
            </a:r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grpSp>
        <p:nvGrpSpPr>
          <p:cNvPr id="46087" name="Group 6"/>
          <p:cNvGrpSpPr>
            <a:grpSpLocks/>
          </p:cNvGrpSpPr>
          <p:nvPr/>
        </p:nvGrpSpPr>
        <p:grpSpPr bwMode="auto">
          <a:xfrm>
            <a:off x="1219200" y="3360705"/>
            <a:ext cx="6096000" cy="2191266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6090" name="Picture 6" descr="fg10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8" name="Footer Placeholder 2"/>
          <p:cNvSpPr txBox="1">
            <a:spLocks/>
          </p:cNvSpPr>
          <p:nvPr/>
        </p:nvSpPr>
        <p:spPr bwMode="auto">
          <a:xfrm>
            <a:off x="6858000" y="5855643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12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04800" y="982176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Major 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only 1 disk (i.e. n = 1), move it from pole 1 to 3</a:t>
            </a:r>
          </a:p>
          <a:p>
            <a:pPr lvl="1" eaLnBrk="1" hangingPunct="1"/>
            <a:endParaRPr lang="en-US">
              <a:solidFill>
                <a:srgbClr val="7F7F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more than 1 disks (i.e. n &gt; 1)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Ignore the bottom disk and solve the problem for n – 1 disks with the small modification that pole 2 is the destination and pole 3 is the spare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above, n – 1 disks will be on pole 2 and the largest disk is on pole 1. So solve the problem for n-1 by moving the largest disk from pole 1 to 3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Proceed to move the n-1 disks from pole 2 to pole 3, </a:t>
            </a:r>
          </a:p>
          <a:p>
            <a:pPr marL="744538" lvl="1" indent="-404813" eaLnBrk="1" hangingPunct="1"/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solve the problem with pole 2 as the source, pole 3 as destination and pole 1 as spare.</a:t>
            </a:r>
          </a:p>
        </p:txBody>
      </p:sp>
    </p:spTree>
    <p:extLst>
      <p:ext uri="{BB962C8B-B14F-4D97-AF65-F5344CB8AC3E}">
        <p14:creationId xmlns:p14="http://schemas.microsoft.com/office/powerpoint/2010/main" val="110166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12" name="Picture 5" descr="fg10_08"/>
          <p:cNvPicPr>
            <a:picLocks noChangeAspect="1" noChangeArrowheads="1"/>
          </p:cNvPicPr>
          <p:nvPr/>
        </p:nvPicPr>
        <p:blipFill>
          <a:blip r:embed="rId3"/>
          <a:srcRect b="50229"/>
          <a:stretch>
            <a:fillRect/>
          </a:stretch>
        </p:blipFill>
        <p:spPr bwMode="auto">
          <a:xfrm>
            <a:off x="1524000" y="838200"/>
            <a:ext cx="5715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8134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0212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8" name="Picture 5" descr="fg10_08"/>
          <p:cNvPicPr>
            <a:picLocks noChangeAspect="1" noChangeArrowheads="1"/>
          </p:cNvPicPr>
          <p:nvPr/>
        </p:nvPicPr>
        <p:blipFill>
          <a:blip r:embed="rId3"/>
          <a:srcRect t="49442" b="-1604"/>
          <a:stretch>
            <a:fillRect/>
          </a:stretch>
        </p:blipFill>
        <p:spPr bwMode="auto">
          <a:xfrm>
            <a:off x="1905000" y="914400"/>
            <a:ext cx="525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9158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676400" y="714375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Tower of Hanoi Animation slides</a:t>
            </a:r>
          </a:p>
        </p:txBody>
      </p:sp>
    </p:spTree>
    <p:extLst>
      <p:ext uri="{BB962C8B-B14F-4D97-AF65-F5344CB8AC3E}">
        <p14:creationId xmlns:p14="http://schemas.microsoft.com/office/powerpoint/2010/main" val="16207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ChangeArrowheads="1"/>
          </p:cNvSpPr>
          <p:nvPr/>
        </p:nvSpPr>
        <p:spPr bwMode="auto">
          <a:xfrm>
            <a:off x="381000" y="1508124"/>
            <a:ext cx="8534400" cy="3362751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solveTowers(n,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source, destination, spare)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{		 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(n ==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         </a:t>
            </a:r>
            <a:r>
              <a:rPr lang="en-US">
                <a:latin typeface="Arial Narrow" panose="020B0606020202030204" pitchFamily="34" charset="0"/>
                <a:cs typeface="Segoe UI" panose="020B0502040204020203" pitchFamily="34" charset="0"/>
              </a:rPr>
              <a:t>cout &lt;&lt; “move disk from “ &lt;&lt; source &lt;&lt; “ to “ &lt;&lt; destination &lt;&lt; endl</a:t>
            </a:r>
            <a:r>
              <a:rPr lang="en-US">
                <a:solidFill>
                  <a:srgbClr val="0000FF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;</a:t>
            </a:r>
            <a:endParaRPr lang="en-US" dirty="0">
              <a:solidFill>
                <a:srgbClr val="0000FF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else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{  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solveTowers(n-1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source, spare, destination)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solveTowers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(1, source, destination, spare)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solveTowers(n-1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spare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destination, source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} 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228600" y="889682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Recursive solution for Tower of Hanoi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027652"/>
            <a:ext cx="8347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other number of </a:t>
            </a:r>
            <a:r>
              <a:rPr lang="en-US"/>
              <a:t>discs:</a:t>
            </a:r>
          </a:p>
          <a:p>
            <a:r>
              <a:rPr lang="en-US"/>
              <a:t> </a:t>
            </a:r>
            <a:r>
              <a:rPr lang="en-US">
                <a:hlinkClick r:id="rId3"/>
              </a:rPr>
              <a:t>https://www.youtube.com/watch?v=YstLjLCGmgg</a:t>
            </a:r>
            <a:endParaRPr lang="en-US"/>
          </a:p>
          <a:p>
            <a:r>
              <a:rPr lang="en-US"/>
              <a:t> </a:t>
            </a:r>
            <a:r>
              <a:rPr lang="en-US" dirty="0">
                <a:hlinkClick r:id="rId4"/>
              </a:rPr>
              <a:t>http://towersofhanoi.info/Animate</a:t>
            </a:r>
            <a:r>
              <a:rPr lang="en-US">
                <a:hlinkClick r:id="rId4"/>
              </a:rPr>
              <a:t>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1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Factors that affects the</a:t>
            </a: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efficiency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of  a recursive solution are:</a:t>
            </a:r>
          </a:p>
          <a:p>
            <a:pPr lvl="1" eaLnBrk="1" hangingPunct="1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endParaRPr lang="en-US" sz="100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Inherent </a:t>
            </a: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inefficiency</a:t>
            </a: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recursive solution</a:t>
            </a:r>
          </a:p>
          <a:p>
            <a:pPr marL="901700" lvl="1" eaLnBrk="1" hangingPunct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possibly due to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recomputation of same values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repetitively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for fib (7), fib(3) is computed 5 times</a:t>
            </a:r>
          </a:p>
          <a:p>
            <a:pPr eaLnBrk="1" hangingPunct="1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Overhead</a:t>
            </a: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associated with function calls </a:t>
            </a:r>
          </a:p>
          <a:p>
            <a:pPr marL="901700" lvl="1" indent="-901700" eaLnBrk="1" hangingPunct="1"/>
            <a:r>
              <a:rPr lang="en-US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an initial call to function can generate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large number of recursive calls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magnify the cost in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switching</a:t>
            </a:r>
            <a:endParaRPr lang="en-US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01700" lvl="1" indent="-901700" eaLnBrk="1" hangingPunct="1"/>
            <a:r>
              <a:rPr lang="en-US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Need to store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activation record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program stack for each recursive call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(refer to Appendix A)</a:t>
            </a:r>
          </a:p>
          <a:p>
            <a:pPr lvl="1"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6. 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81786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sz="280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2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4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is best suited for problems that are recursive in nature.</a:t>
            </a:r>
          </a:p>
          <a:p>
            <a:pPr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Tower of Hanoi, BST, MergeSort, QuickSort, Games</a:t>
            </a:r>
          </a:p>
          <a:p>
            <a:pPr eaLnBrk="1" hangingPunct="1"/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 some recursive solutions can be very inefficient and should not be used.</a:t>
            </a:r>
          </a:p>
          <a:p>
            <a:pPr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fibonnaci </a:t>
            </a: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36054A4-CB35-4194-8B3D-40FA2BDD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general, recursion should be used only if there is no simple iterative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414797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vs Iteration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12941"/>
              </p:ext>
            </p:extLst>
          </p:nvPr>
        </p:nvGraphicFramePr>
        <p:xfrm>
          <a:off x="381000" y="914400"/>
          <a:ext cx="8305800" cy="5014914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Selection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Achieves repetition through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Achieves repetition through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repetitive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Terminates when loop continuation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condition is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Terminates when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base case is reached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Mechanism involves constant modification of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Mechanism involves divide and conquer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Infinite iteration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when loop continuation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condition is always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Infinite Recursion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when problem is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not reduced in such way that converges on the base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5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29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631825" indent="-6318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of Recursion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Constructing Recursive Solutions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Poor Solution to a Simple Problem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in Array Processing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Simple Solution to a Difficult Problem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and Efficiency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vs </a:t>
            </a: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endParaRPr kumimoji="1"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0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3048000" y="1600200"/>
            <a:ext cx="2667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Box Trace/ Activation Record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consists of: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parameters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 variables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Placeholder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for the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value returned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by each recursive call from the current box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value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 the function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Appendix 1 - Tracing </a:t>
            </a:r>
            <a:r>
              <a:rPr lang="en-US" altLang="zh-CN" sz="32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 Recursive Function</a:t>
            </a:r>
          </a:p>
        </p:txBody>
      </p:sp>
      <p:sp>
        <p:nvSpPr>
          <p:cNvPr id="30726" name="TextBox 43"/>
          <p:cNvSpPr txBox="1">
            <a:spLocks noChangeArrowheads="1"/>
          </p:cNvSpPr>
          <p:nvPr/>
        </p:nvSpPr>
        <p:spPr bwMode="auto">
          <a:xfrm>
            <a:off x="32004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facv(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): 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 * fac(2) </a:t>
            </a:r>
          </a:p>
        </p:txBody>
      </p:sp>
    </p:spTree>
    <p:extLst>
      <p:ext uri="{BB962C8B-B14F-4D97-AF65-F5344CB8AC3E}">
        <p14:creationId xmlns:p14="http://schemas.microsoft.com/office/powerpoint/2010/main" val="290570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81000" y="938213"/>
            <a:ext cx="8534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trace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 a systematic way to trace the actions of a recursive function, very useful for debugging recursive functions.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Corresponds to an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record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Contains a function’s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environment/ context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time of and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call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to the function.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When a call is made to a function, we say the context/ local environment of current function is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switched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to new one.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previous context must be saved (onto a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so that it can be reinstated upon return from function call.</a:t>
            </a:r>
          </a:p>
          <a:p>
            <a:pPr>
              <a:spcBef>
                <a:spcPct val="50000"/>
              </a:spcBef>
            </a:pP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6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ChangeArrowheads="1"/>
          </p:cNvSpPr>
          <p:nvPr/>
        </p:nvSpPr>
        <p:spPr bwMode="auto">
          <a:xfrm>
            <a:off x="60198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32766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457200" y="3505200"/>
            <a:ext cx="2590800" cy="25908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8681" name="TextBox 43"/>
          <p:cNvSpPr txBox="1">
            <a:spLocks noChangeArrowheads="1"/>
          </p:cNvSpPr>
          <p:nvPr/>
        </p:nvSpPr>
        <p:spPr bwMode="auto">
          <a:xfrm>
            <a:off x="533400" y="54102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8682" name="TextBox 43"/>
          <p:cNvSpPr txBox="1">
            <a:spLocks noChangeArrowheads="1"/>
          </p:cNvSpPr>
          <p:nvPr/>
        </p:nvSpPr>
        <p:spPr bwMode="auto">
          <a:xfrm>
            <a:off x="33528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8683" name="TextBox 43"/>
          <p:cNvSpPr txBox="1">
            <a:spLocks noChangeArrowheads="1"/>
          </p:cNvSpPr>
          <p:nvPr/>
        </p:nvSpPr>
        <p:spPr bwMode="auto">
          <a:xfrm>
            <a:off x="3352800" y="4572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8684" name="TextBox 43"/>
          <p:cNvSpPr txBox="1">
            <a:spLocks noChangeArrowheads="1"/>
          </p:cNvSpPr>
          <p:nvPr/>
        </p:nvSpPr>
        <p:spPr bwMode="auto">
          <a:xfrm>
            <a:off x="60960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8685" name="TextBox 43"/>
          <p:cNvSpPr txBox="1">
            <a:spLocks noChangeArrowheads="1"/>
          </p:cNvSpPr>
          <p:nvPr/>
        </p:nvSpPr>
        <p:spPr bwMode="auto">
          <a:xfrm>
            <a:off x="6096000" y="4572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8686" name="TextBox 43"/>
          <p:cNvSpPr txBox="1">
            <a:spLocks noChangeArrowheads="1"/>
          </p:cNvSpPr>
          <p:nvPr/>
        </p:nvSpPr>
        <p:spPr bwMode="auto">
          <a:xfrm>
            <a:off x="6096000" y="38100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fac(0)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D358D-BF19-4331-8AF0-616E4594C764}"/>
              </a:ext>
            </a:extLst>
          </p:cNvPr>
          <p:cNvSpPr txBox="1"/>
          <p:nvPr/>
        </p:nvSpPr>
        <p:spPr>
          <a:xfrm>
            <a:off x="470263" y="86427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7B454-5E6C-4AC6-B415-EC4A8048D991}"/>
              </a:ext>
            </a:extLst>
          </p:cNvPr>
          <p:cNvSpPr txBox="1"/>
          <p:nvPr/>
        </p:nvSpPr>
        <p:spPr>
          <a:xfrm>
            <a:off x="457200" y="1269354"/>
            <a:ext cx="8153400" cy="224676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fac(int n)           </a:t>
            </a:r>
            <a:r>
              <a:rPr lang="en-US" sz="20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// fac (short form for factorial)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if (n == 0)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1;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else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n * fac(n-1);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471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2"/>
          <p:cNvSpPr>
            <a:spLocks noChangeArrowheads="1"/>
          </p:cNvSpPr>
          <p:nvPr/>
        </p:nvSpPr>
        <p:spPr bwMode="auto">
          <a:xfrm>
            <a:off x="533400" y="4191000"/>
            <a:ext cx="2590800" cy="19050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699" name="Rectangle 31"/>
          <p:cNvSpPr>
            <a:spLocks noChangeArrowheads="1"/>
          </p:cNvSpPr>
          <p:nvPr/>
        </p:nvSpPr>
        <p:spPr bwMode="auto">
          <a:xfrm>
            <a:off x="60198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0" name="Rectangle 30"/>
          <p:cNvSpPr>
            <a:spLocks noChangeArrowheads="1"/>
          </p:cNvSpPr>
          <p:nvPr/>
        </p:nvSpPr>
        <p:spPr bwMode="auto">
          <a:xfrm>
            <a:off x="32766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1" name="Rectangle 26"/>
          <p:cNvSpPr>
            <a:spLocks noChangeArrowheads="1"/>
          </p:cNvSpPr>
          <p:nvPr/>
        </p:nvSpPr>
        <p:spPr bwMode="auto">
          <a:xfrm>
            <a:off x="533400" y="838200"/>
            <a:ext cx="2590800" cy="3124200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9704" name="TextBox 43"/>
          <p:cNvSpPr txBox="1">
            <a:spLocks noChangeArrowheads="1"/>
          </p:cNvSpPr>
          <p:nvPr/>
        </p:nvSpPr>
        <p:spPr bwMode="auto">
          <a:xfrm>
            <a:off x="6096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9705" name="TextBox 43"/>
          <p:cNvSpPr txBox="1">
            <a:spLocks noChangeArrowheads="1"/>
          </p:cNvSpPr>
          <p:nvPr/>
        </p:nvSpPr>
        <p:spPr bwMode="auto">
          <a:xfrm>
            <a:off x="6096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609600" y="1676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fac(0) </a:t>
            </a:r>
          </a:p>
        </p:txBody>
      </p:sp>
      <p:sp>
        <p:nvSpPr>
          <p:cNvPr id="29707" name="TextBox 43"/>
          <p:cNvSpPr txBox="1">
            <a:spLocks noChangeArrowheads="1"/>
          </p:cNvSpPr>
          <p:nvPr/>
        </p:nvSpPr>
        <p:spPr bwMode="auto">
          <a:xfrm>
            <a:off x="609600" y="914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fac(0):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0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</a:t>
            </a:r>
          </a:p>
        </p:txBody>
      </p:sp>
      <p:sp>
        <p:nvSpPr>
          <p:cNvPr id="29708" name="TextBox 43"/>
          <p:cNvSpPr txBox="1">
            <a:spLocks noChangeArrowheads="1"/>
          </p:cNvSpPr>
          <p:nvPr/>
        </p:nvSpPr>
        <p:spPr bwMode="auto">
          <a:xfrm>
            <a:off x="33528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9709" name="TextBox 43"/>
          <p:cNvSpPr txBox="1">
            <a:spLocks noChangeArrowheads="1"/>
          </p:cNvSpPr>
          <p:nvPr/>
        </p:nvSpPr>
        <p:spPr bwMode="auto">
          <a:xfrm>
            <a:off x="33528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fac(1) </a:t>
            </a:r>
          </a:p>
        </p:txBody>
      </p:sp>
      <p:sp>
        <p:nvSpPr>
          <p:cNvPr id="29710" name="TextBox 43"/>
          <p:cNvSpPr txBox="1">
            <a:spLocks noChangeArrowheads="1"/>
          </p:cNvSpPr>
          <p:nvPr/>
        </p:nvSpPr>
        <p:spPr bwMode="auto">
          <a:xfrm>
            <a:off x="3352800" y="1676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fac(1):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1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1 * 1 = 1</a:t>
            </a:r>
          </a:p>
        </p:txBody>
      </p:sp>
      <p:sp>
        <p:nvSpPr>
          <p:cNvPr id="29711" name="TextBox 43"/>
          <p:cNvSpPr txBox="1">
            <a:spLocks noChangeArrowheads="1"/>
          </p:cNvSpPr>
          <p:nvPr/>
        </p:nvSpPr>
        <p:spPr bwMode="auto">
          <a:xfrm>
            <a:off x="6096000" y="32400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fac(2) </a:t>
            </a:r>
          </a:p>
        </p:txBody>
      </p:sp>
      <p:sp>
        <p:nvSpPr>
          <p:cNvPr id="29712" name="TextBox 43"/>
          <p:cNvSpPr txBox="1">
            <a:spLocks noChangeArrowheads="1"/>
          </p:cNvSpPr>
          <p:nvPr/>
        </p:nvSpPr>
        <p:spPr bwMode="auto">
          <a:xfrm>
            <a:off x="6096000" y="2438400"/>
            <a:ext cx="2438400" cy="646113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fac(2):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2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2 * 1 = 2</a:t>
            </a:r>
          </a:p>
        </p:txBody>
      </p:sp>
      <p:sp>
        <p:nvSpPr>
          <p:cNvPr id="29713" name="Freeform 20"/>
          <p:cNvSpPr>
            <a:spLocks noChangeArrowheads="1"/>
          </p:cNvSpPr>
          <p:nvPr/>
        </p:nvSpPr>
        <p:spPr bwMode="auto">
          <a:xfrm>
            <a:off x="4725988" y="1709738"/>
            <a:ext cx="803275" cy="1081087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3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4" name="Freeform 21"/>
          <p:cNvSpPr>
            <a:spLocks noChangeArrowheads="1"/>
          </p:cNvSpPr>
          <p:nvPr/>
        </p:nvSpPr>
        <p:spPr bwMode="auto">
          <a:xfrm>
            <a:off x="7467600" y="2514600"/>
            <a:ext cx="803275" cy="1081088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6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5" name="TextBox 43"/>
          <p:cNvSpPr txBox="1">
            <a:spLocks noChangeArrowheads="1"/>
          </p:cNvSpPr>
          <p:nvPr/>
        </p:nvSpPr>
        <p:spPr bwMode="auto">
          <a:xfrm>
            <a:off x="609600" y="5373688"/>
            <a:ext cx="2438400" cy="64611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fac(3): 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 return 3 * 2 = 6</a:t>
            </a:r>
          </a:p>
        </p:txBody>
      </p:sp>
      <p:sp>
        <p:nvSpPr>
          <p:cNvPr id="29716" name="Freeform 24"/>
          <p:cNvSpPr>
            <a:spLocks noChangeArrowheads="1"/>
          </p:cNvSpPr>
          <p:nvPr/>
        </p:nvSpPr>
        <p:spPr bwMode="auto">
          <a:xfrm>
            <a:off x="1752600" y="990600"/>
            <a:ext cx="803275" cy="1081088"/>
          </a:xfrm>
          <a:custGeom>
            <a:avLst/>
            <a:gdLst>
              <a:gd name="T0" fmla="*/ 0 w 803564"/>
              <a:gd name="T1" fmla="*/ 297240 h 1080654"/>
              <a:gd name="T2" fmla="*/ 688026 w 803564"/>
              <a:gd name="T3" fmla="*/ 130784 h 1080654"/>
              <a:gd name="T4" fmla="*/ 688026 w 803564"/>
              <a:gd name="T5" fmla="*/ 1081956 h 1080654"/>
              <a:gd name="T6" fmla="*/ 0 60000 65536"/>
              <a:gd name="T7" fmla="*/ 0 60000 65536"/>
              <a:gd name="T8" fmla="*/ 0 60000 65536"/>
              <a:gd name="T9" fmla="*/ 0 w 803564"/>
              <a:gd name="T10" fmla="*/ 0 h 1080654"/>
              <a:gd name="T11" fmla="*/ 803564 w 803564"/>
              <a:gd name="T12" fmla="*/ 1080654 h 1080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3564" h="1080654">
                <a:moveTo>
                  <a:pt x="0" y="296883"/>
                </a:moveTo>
                <a:cubicBezTo>
                  <a:pt x="286987" y="148441"/>
                  <a:pt x="573974" y="0"/>
                  <a:pt x="688769" y="130628"/>
                </a:cubicBezTo>
                <a:cubicBezTo>
                  <a:pt x="803564" y="261256"/>
                  <a:pt x="746166" y="670955"/>
                  <a:pt x="688769" y="108065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What is Recursion?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200297" y="838200"/>
            <a:ext cx="879130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Recursion</a:t>
            </a:r>
            <a:r>
              <a:rPr kumimoji="1"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is a </a:t>
            </a:r>
            <a:r>
              <a:rPr kumimoji="1" lang="en-US" altLang="zh-CN" sz="280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extremely powerful </a:t>
            </a:r>
            <a:r>
              <a:rPr kumimoji="1"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programming technique employed to solve problems.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sz="1000">
              <a:latin typeface="Arial Narrow" panose="020B0606020202030204" pitchFamily="34" charset="0"/>
            </a:endParaRPr>
          </a:p>
        </p:txBody>
      </p:sp>
      <p:pic>
        <p:nvPicPr>
          <p:cNvPr id="19462" name="Picture 7" descr="russian-nesting-do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6900"/>
            <a:ext cx="38750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3"/>
          <p:cNvSpPr txBox="1">
            <a:spLocks noChangeArrowheads="1"/>
          </p:cNvSpPr>
          <p:nvPr/>
        </p:nvSpPr>
        <p:spPr bwMode="auto">
          <a:xfrm>
            <a:off x="4543696" y="1752600"/>
            <a:ext cx="444790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a problem into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but similar</a:t>
            </a:r>
            <a:r>
              <a:rPr lang="en-US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size which may be easier to solve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 and Conquer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end of the ‘division’ of the problem, you reach a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problem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where by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is trivial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that answer enables you to solve the previous problems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5" descr="fg10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6" name="Footer Placeholder 2"/>
          <p:cNvSpPr txBox="1">
            <a:spLocks/>
          </p:cNvSpPr>
          <p:nvPr/>
        </p:nvSpPr>
        <p:spPr bwMode="auto">
          <a:xfrm>
            <a:off x="7162800" y="57150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dirty="0" err="1">
                <a:latin typeface="Arial Narrow" panose="020B0606020202030204" pitchFamily="34" charset="0"/>
              </a:rPr>
              <a:t>C</a:t>
            </a:r>
            <a:r>
              <a:rPr lang="en-US" sz="1000" dirty="0" err="1">
                <a:latin typeface="Arial Narrow" panose="020B0606020202030204" pitchFamily="34" charset="0"/>
              </a:rPr>
              <a:t>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5002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400" b="0" dirty="0">
                <a:ea typeface="ＭＳ Ｐゴシック" panose="020B0600070205080204" pitchFamily="34" charset="-128"/>
              </a:rPr>
              <a:t>In programming, recursion takes the form of a </a:t>
            </a:r>
            <a:r>
              <a:rPr lang="en-US" sz="2400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function that calls itself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-&gt;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Recursive function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fac(int n)	</a:t>
            </a:r>
            <a:r>
              <a:rPr lang="en-US" sz="2000" b="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compute the factorial of a number recursively</a:t>
            </a:r>
            <a:endParaRPr lang="en-US" sz="20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(n == 0)  	</a:t>
            </a:r>
            <a:r>
              <a:rPr lang="en-US" sz="2000" b="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base case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1;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else         	</a:t>
            </a:r>
            <a:r>
              <a:rPr lang="en-US" sz="2000" b="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recursive step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n *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fac(n-1);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 dirty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Each time function calls a copy of itself </a:t>
            </a:r>
            <a:r>
              <a:rPr lang="en-US" sz="2400" b="0" dirty="0">
                <a:ea typeface="ＭＳ Ｐゴシック" panose="020B0600070205080204" pitchFamily="34" charset="-128"/>
              </a:rPr>
              <a:t>to work on smaller problem </a:t>
            </a:r>
            <a:r>
              <a:rPr lang="en-US" sz="2400" b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-&gt;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Recursive Call / Recursive Step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</a:pPr>
            <a:endParaRPr lang="en-US" altLang="zh-CN" sz="28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Constructing Recursive Solutions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41910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u="sng">
                <a:solidFill>
                  <a:srgbClr val="0000FF"/>
                </a:solidFill>
                <a:ea typeface="ＭＳ Ｐゴシック" panose="020B0600070205080204" pitchFamily="34" charset="-128"/>
              </a:rPr>
              <a:t>4 Questions:</a:t>
            </a:r>
            <a:endParaRPr lang="en-US" sz="280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How to define the problem in terms of a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smaller and similar problem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Does each recursive call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reduce size of problem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What instance of the problem serve as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base case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As the problem size reduces, will you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reach the base case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	        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7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sz="2800" b="1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of Recursive Function: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1000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prototype must provide parameter(s)</a:t>
            </a: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62013" lvl="1" indent="-404813" eaLnBrk="1" hangingPunct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Divides problem into 2 or more pieces</a:t>
            </a:r>
          </a:p>
          <a:p>
            <a:pPr marL="862013" lvl="1" indent="-404813" eaLnBrk="1" hangingPunct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via selection control structures (if-else)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piece that you know how to do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>
              <a:buClr>
                <a:srgbClr val="0000FF"/>
              </a:buClr>
              <a:buSzPct val="100000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  Base case</a:t>
            </a:r>
            <a:endParaRPr lang="en-US" i="1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other piece(s) that you don’t know how to do yet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>
              <a:buClr>
                <a:srgbClr val="008000"/>
              </a:buClr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Take steps towards the base case to solve the problem</a:t>
            </a:r>
          </a:p>
          <a:p>
            <a:pPr eaLnBrk="1" hangingPunct="1">
              <a:buFont typeface="Wingdings" panose="05000000000000000000" pitchFamily="2" charset="2"/>
              <a:buChar char="F"/>
            </a:pPr>
            <a:endParaRPr lang="en-US" altLang="zh-CN" sz="1400" i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step usually includes a return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  Returns program control to caller to be combined with other pieces</a:t>
            </a:r>
            <a:endParaRPr lang="en-US" altLang="zh-CN" i="1">
              <a:solidFill>
                <a:srgbClr val="008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</p:spTree>
    <p:extLst>
      <p:ext uri="{BB962C8B-B14F-4D97-AF65-F5344CB8AC3E}">
        <p14:creationId xmlns:p14="http://schemas.microsoft.com/office/powerpoint/2010/main" val="128857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04800" y="934715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Compute the factorial of an integer n </a:t>
            </a:r>
            <a:r>
              <a:rPr lang="en-US" altLang="zh-CN" sz="28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(n!)</a:t>
            </a:r>
            <a:endParaRPr lang="en-US" altLang="zh-CN" sz="280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381000" y="1650214"/>
            <a:ext cx="8153400" cy="1687315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079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Definition:</a:t>
            </a:r>
          </a:p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>
              <a:spcAft>
                <a:spcPts val="1200"/>
              </a:spcAft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factorial(n) = n * (n – 1) * (n – 2) * … * 1  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(for n &gt; 0)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factorial(0) = 1</a:t>
            </a: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381000" y="3461656"/>
            <a:ext cx="8153400" cy="2710543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iterative version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int result =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for (int i = n; i &gt;= 1; i--)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 result = result * i;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return result;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69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</TotalTime>
  <Words>3459</Words>
  <Application>Microsoft Office PowerPoint</Application>
  <PresentationFormat>On-screen Show (4:3)</PresentationFormat>
  <Paragraphs>602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ＭＳ Ｐゴシック</vt:lpstr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What is Recursion?</vt:lpstr>
      <vt:lpstr>What is Recursion?</vt:lpstr>
      <vt:lpstr>What is Recursion?</vt:lpstr>
      <vt:lpstr>2.  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3. A Poor Solution to Simple Problem - Fibonacci</vt:lpstr>
      <vt:lpstr>3. A Poor Solution to Simple Problem - Fibonacci</vt:lpstr>
      <vt:lpstr>A Poor Solution to Simple Problem - Fibonacci</vt:lpstr>
      <vt:lpstr>4. Recursion in Array Processing</vt:lpstr>
      <vt:lpstr>Recursion in Array Processing</vt:lpstr>
      <vt:lpstr>Recursion in Array Processing</vt:lpstr>
      <vt:lpstr>Recursion in Array Processing</vt:lpstr>
      <vt:lpstr>5. A Simple Solution to a Problem– Tower of Hanoi</vt:lpstr>
      <vt:lpstr>  A Simple Solution to a Problem– Tower of Hanoi</vt:lpstr>
      <vt:lpstr>A Simple Solution to a Problem – Tower of Hanoi</vt:lpstr>
      <vt:lpstr>  A Simple Solution to a Problem– Tower of Hanoi</vt:lpstr>
      <vt:lpstr>  A Simple Solution to a Problem– Tower of Hanoi</vt:lpstr>
      <vt:lpstr>A Simple Solution to a Problem – Tower of Hanoi</vt:lpstr>
      <vt:lpstr>6. Recursion and Efficiency</vt:lpstr>
      <vt:lpstr>Recursion and Efficiency</vt:lpstr>
      <vt:lpstr>Recursion vs Iteration</vt:lpstr>
      <vt:lpstr>Summary</vt:lpstr>
      <vt:lpstr>Appendix 1 - Tracing a Recursive Function</vt:lpstr>
      <vt:lpstr>Tracing a Recursive Function</vt:lpstr>
      <vt:lpstr>Tracing a Recursive Function</vt:lpstr>
      <vt:lpstr>Tracing a Recursive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529</cp:revision>
  <cp:lastPrinted>2000-08-04T01:42:18Z</cp:lastPrinted>
  <dcterms:created xsi:type="dcterms:W3CDTF">1995-05-28T16:29:18Z</dcterms:created>
  <dcterms:modified xsi:type="dcterms:W3CDTF">2018-11-19T09:35:40Z</dcterms:modified>
</cp:coreProperties>
</file>