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1"/>
  </p:notesMasterIdLst>
  <p:sldIdLst>
    <p:sldId id="261" r:id="rId2"/>
    <p:sldId id="555" r:id="rId3"/>
    <p:sldId id="571" r:id="rId4"/>
    <p:sldId id="554" r:id="rId5"/>
    <p:sldId id="589" r:id="rId6"/>
    <p:sldId id="558" r:id="rId7"/>
    <p:sldId id="567" r:id="rId8"/>
    <p:sldId id="590" r:id="rId9"/>
    <p:sldId id="528" r:id="rId10"/>
    <p:sldId id="498" r:id="rId11"/>
    <p:sldId id="499" r:id="rId12"/>
    <p:sldId id="700" r:id="rId13"/>
    <p:sldId id="668" r:id="rId14"/>
    <p:sldId id="531" r:id="rId15"/>
    <p:sldId id="692" r:id="rId16"/>
    <p:sldId id="509" r:id="rId17"/>
    <p:sldId id="693" r:id="rId18"/>
    <p:sldId id="694" r:id="rId19"/>
    <p:sldId id="691" r:id="rId20"/>
    <p:sldId id="695" r:id="rId21"/>
    <p:sldId id="553" r:id="rId22"/>
    <p:sldId id="556" r:id="rId23"/>
    <p:sldId id="701" r:id="rId24"/>
    <p:sldId id="601" r:id="rId25"/>
    <p:sldId id="702" r:id="rId26"/>
    <p:sldId id="698" r:id="rId27"/>
    <p:sldId id="699" r:id="rId28"/>
    <p:sldId id="703" r:id="rId29"/>
    <p:sldId id="704" r:id="rId30"/>
  </p:sldIdLst>
  <p:sldSz cx="9144000" cy="6858000" type="screen4x3"/>
  <p:notesSz cx="6645275" cy="9906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657">
          <p15:clr>
            <a:srgbClr val="A4A3A4"/>
          </p15:clr>
        </p15:guide>
        <p15:guide id="4" pos="510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Denwood" initials="MD" lastIdx="1" clrIdx="0">
    <p:extLst/>
  </p:cmAuthor>
  <p:cmAuthor id="2" name="Matt Denwood" initials="MD [2]" lastIdx="1" clrIdx="1">
    <p:extLst/>
  </p:cmAuthor>
  <p:cmAuthor id="3" name="Matt Denwood" initials="MD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3B3B3"/>
    <a:srgbClr val="FF7256"/>
    <a:srgbClr val="2192FF"/>
    <a:srgbClr val="00BFC4"/>
    <a:srgbClr val="F8766D"/>
    <a:srgbClr val="00D279"/>
    <a:srgbClr val="FF7D41"/>
    <a:srgbClr val="6666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4" autoAdjust="0"/>
    <p:restoredTop sz="94407" autoAdjust="0"/>
  </p:normalViewPr>
  <p:slideViewPr>
    <p:cSldViewPr>
      <p:cViewPr varScale="1">
        <p:scale>
          <a:sx n="123" d="100"/>
          <a:sy n="123" d="100"/>
        </p:scale>
        <p:origin x="1296" y="192"/>
      </p:cViewPr>
      <p:guideLst>
        <p:guide orient="horz" pos="618"/>
        <p:guide orient="horz" pos="3974"/>
        <p:guide pos="657"/>
        <p:guide pos="5103"/>
      </p:guideLst>
    </p:cSldViewPr>
  </p:slideViewPr>
  <p:outlineViewPr>
    <p:cViewPr>
      <p:scale>
        <a:sx n="33" d="100"/>
        <a:sy n="33" d="100"/>
      </p:scale>
      <p:origin x="0" y="-10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797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705350"/>
            <a:ext cx="48736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8797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410700"/>
            <a:ext cx="28797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EB45E2-71DD-4338-86DB-9EAD610F0F79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03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3DA54-0DD6-4E6A-9805-3C92A1AE3ED8}" type="slidenum">
              <a:rPr lang="da-DK"/>
              <a:pPr/>
              <a:t>1</a:t>
            </a:fld>
            <a:endParaRPr lang="da-DK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BC98D-D02F-4D21-811C-847F70FCDFE8}" type="slidenum">
              <a:rPr lang="da-DK"/>
              <a:pPr/>
              <a:t>2</a:t>
            </a:fld>
            <a:endParaRPr lang="da-DK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80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BC98D-D02F-4D21-811C-847F70FCDFE8}" type="slidenum">
              <a:rPr lang="da-DK"/>
              <a:pPr/>
              <a:t>3</a:t>
            </a:fld>
            <a:endParaRPr lang="da-DK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535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BC98D-D02F-4D21-811C-847F70FCDFE8}" type="slidenum">
              <a:rPr lang="da-DK"/>
              <a:pPr/>
              <a:t>4</a:t>
            </a:fld>
            <a:endParaRPr lang="da-DK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84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BC98D-D02F-4D21-811C-847F70FCDFE8}" type="slidenum">
              <a:rPr lang="da-DK"/>
              <a:pPr/>
              <a:t>8</a:t>
            </a:fld>
            <a:endParaRPr lang="da-DK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85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BC98D-D02F-4D21-811C-847F70FCDFE8}" type="slidenum">
              <a:rPr lang="da-DK"/>
              <a:pPr/>
              <a:t>20</a:t>
            </a:fld>
            <a:endParaRPr lang="da-DK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59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BC98D-D02F-4D21-811C-847F70FCDFE8}" type="slidenum">
              <a:rPr lang="da-DK"/>
              <a:pPr/>
              <a:t>26</a:t>
            </a:fld>
            <a:endParaRPr lang="da-DK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76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8" y="49213"/>
            <a:ext cx="9137504" cy="1284287"/>
          </a:xfrm>
          <a:prstGeom prst="rect">
            <a:avLst/>
          </a:prstGeom>
          <a:noFill/>
        </p:spPr>
      </p:pic>
      <p:pic>
        <p:nvPicPr>
          <p:cNvPr id="15" name="Picture 69" descr="top_uk_58_02"/>
          <p:cNvPicPr>
            <a:picLocks noChangeAspect="1" noChangeArrowheads="1"/>
          </p:cNvPicPr>
          <p:nvPr userDrawn="1"/>
        </p:nvPicPr>
        <p:blipFill>
          <a:blip r:embed="rId3"/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644" name="Rectangle 60"/>
          <p:cNvSpPr>
            <a:spLocks noGrp="1" noChangeArrowheads="1"/>
          </p:cNvSpPr>
          <p:nvPr>
            <p:ph type="ctrTitle"/>
          </p:nvPr>
        </p:nvSpPr>
        <p:spPr>
          <a:xfrm>
            <a:off x="1044000" y="2059200"/>
            <a:ext cx="6496050" cy="685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GB"/>
              <a:t>Klik for at redigere titeltypografi i masteren</a:t>
            </a:r>
          </a:p>
        </p:txBody>
      </p:sp>
      <p:sp>
        <p:nvSpPr>
          <p:cNvPr id="67645" name="Rectangle 61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44000" y="2930525"/>
            <a:ext cx="6486525" cy="28035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Klik for at redigere undertiteltypografien i masteren</a:t>
            </a:r>
          </a:p>
        </p:txBody>
      </p:sp>
      <p:sp>
        <p:nvSpPr>
          <p:cNvPr id="67647" name="Rectangle 6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Enhedens navn</a:t>
            </a:r>
          </a:p>
        </p:txBody>
      </p:sp>
      <p:sp>
        <p:nvSpPr>
          <p:cNvPr id="67672" name="Text Box 8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GB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endParaRPr lang="en-GB" sz="1100">
              <a:solidFill>
                <a:schemeClr val="bg1"/>
              </a:solidFill>
            </a:endParaRPr>
          </a:p>
          <a:p>
            <a:r>
              <a:rPr lang="en-GB" sz="1100">
                <a:solidFill>
                  <a:schemeClr val="bg1"/>
                </a:solidFill>
              </a:rPr>
              <a:t>Klik i menulinjen, </a:t>
            </a:r>
          </a:p>
          <a:p>
            <a:r>
              <a:rPr lang="en-GB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r>
              <a:rPr lang="en-GB" sz="1100">
                <a:solidFill>
                  <a:schemeClr val="bg1"/>
                </a:solidFill>
              </a:rPr>
              <a:t>Indføj ”Sted og dato” i feltet for dato</a:t>
            </a:r>
            <a:r>
              <a:rPr lang="en-GB" sz="1100" baseline="0">
                <a:solidFill>
                  <a:schemeClr val="bg1"/>
                </a:solidFill>
              </a:rPr>
              <a:t> </a:t>
            </a:r>
            <a:r>
              <a:rPr lang="en-GB" sz="1100">
                <a:solidFill>
                  <a:schemeClr val="bg1"/>
                </a:solidFill>
              </a:rPr>
              <a:t>og ”Enhedens navn” i Sidefod</a:t>
            </a:r>
          </a:p>
        </p:txBody>
      </p:sp>
      <p:sp>
        <p:nvSpPr>
          <p:cNvPr id="67673" name="Line 89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Sted og dato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Slide </a:t>
            </a:r>
            <a:fld id="{DE860683-ABD5-4FDA-9081-7028960C25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7"/>
          <p:cNvSpPr txBox="1"/>
          <p:nvPr userDrawn="1"/>
        </p:nvSpPr>
        <p:spPr>
          <a:xfrm>
            <a:off x="-1357354" y="2045277"/>
            <a:ext cx="1296988" cy="186204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Overskrift her</a:t>
            </a:r>
          </a:p>
          <a:p>
            <a:endParaRPr lang="en-GB" sz="1100">
              <a:solidFill>
                <a:schemeClr val="bg1"/>
              </a:solidFill>
              <a:cs typeface="Arial" charset="0"/>
            </a:endParaRPr>
          </a:p>
          <a:p>
            <a:endParaRPr lang="en-GB" sz="1100">
              <a:solidFill>
                <a:schemeClr val="bg1"/>
              </a:solidFill>
              <a:cs typeface="Arial" charset="0"/>
            </a:endParaRPr>
          </a:p>
          <a:p>
            <a:endParaRPr lang="en-GB" sz="1100">
              <a:solidFill>
                <a:schemeClr val="bg1"/>
              </a:solidFill>
              <a:cs typeface="Arial" charset="0"/>
            </a:endParaRPr>
          </a:p>
          <a:p>
            <a:endParaRPr lang="en-GB" sz="1100">
              <a:solidFill>
                <a:schemeClr val="bg1"/>
              </a:solidFill>
              <a:cs typeface="Arial" charset="0"/>
            </a:endParaRPr>
          </a:p>
          <a:p>
            <a:r>
              <a:rPr lang="en-GB" sz="1100">
                <a:solidFill>
                  <a:schemeClr val="bg1"/>
                </a:solidFill>
              </a:rPr>
              <a:t>Navn på oplægsholder</a:t>
            </a:r>
          </a:p>
          <a:p>
            <a:endParaRPr lang="en-GB" sz="1100">
              <a:solidFill>
                <a:schemeClr val="bg1"/>
              </a:solidFill>
            </a:endParaRPr>
          </a:p>
          <a:p>
            <a:r>
              <a:rPr lang="en-GB" sz="1100">
                <a:solidFill>
                  <a:schemeClr val="bg1"/>
                </a:solidFill>
              </a:rPr>
              <a:t>Navn på KU-enhed</a:t>
            </a:r>
          </a:p>
          <a:p>
            <a:endParaRPr lang="en-GB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1" name="Line 36"/>
          <p:cNvSpPr>
            <a:spLocks noChangeShapeType="1"/>
          </p:cNvSpPr>
          <p:nvPr userDrawn="1"/>
        </p:nvSpPr>
        <p:spPr bwMode="auto">
          <a:xfrm>
            <a:off x="-1357354" y="1983364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" name="Line 25"/>
          <p:cNvSpPr>
            <a:spLocks noChangeShapeType="1"/>
          </p:cNvSpPr>
          <p:nvPr userDrawn="1"/>
        </p:nvSpPr>
        <p:spPr bwMode="auto">
          <a:xfrm flipH="1">
            <a:off x="0" y="1171575"/>
            <a:ext cx="8612386" cy="0"/>
          </a:xfrm>
          <a:prstGeom prst="line">
            <a:avLst/>
          </a:prstGeom>
          <a:noFill/>
          <a:ln w="9525">
            <a:solidFill>
              <a:srgbClr val="2A216A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17" name="Line 25"/>
          <p:cNvSpPr>
            <a:spLocks noChangeShapeType="1"/>
          </p:cNvSpPr>
          <p:nvPr userDrawn="1"/>
        </p:nvSpPr>
        <p:spPr bwMode="auto">
          <a:xfrm flipH="1">
            <a:off x="8722046" y="1171575"/>
            <a:ext cx="421953" cy="0"/>
          </a:xfrm>
          <a:prstGeom prst="line">
            <a:avLst/>
          </a:prstGeom>
          <a:noFill/>
          <a:ln w="9525">
            <a:solidFill>
              <a:srgbClr val="2A216A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Enhedens navn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Sted og dato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330D9C8D-C809-41D0-982C-C0548FB6DE4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14" descr="fke3b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404938" y="2708275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7"/>
          <p:cNvSpPr txBox="1"/>
          <p:nvPr userDrawn="1"/>
        </p:nvSpPr>
        <p:spPr>
          <a:xfrm>
            <a:off x="-1404938" y="1474788"/>
            <a:ext cx="1296988" cy="2355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en-GB" sz="1100">
                <a:solidFill>
                  <a:schemeClr val="bg1"/>
                </a:solidFill>
                <a:cs typeface="Arial" charset="0"/>
              </a:rPr>
            </a:br>
            <a:endParaRPr lang="en-GB" sz="1100">
              <a:solidFill>
                <a:schemeClr val="bg1"/>
              </a:solidFill>
              <a:cs typeface="Arial" charset="0"/>
            </a:endParaRPr>
          </a:p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endParaRPr lang="en-GB" sz="1100">
              <a:solidFill>
                <a:schemeClr val="bg1"/>
              </a:solidFill>
              <a:cs typeface="Arial" charset="0"/>
            </a:endParaRPr>
          </a:p>
          <a:p>
            <a:endParaRPr lang="en-GB" sz="1100">
              <a:solidFill>
                <a:schemeClr val="bg1"/>
              </a:solidFill>
              <a:cs typeface="Arial" charset="0"/>
            </a:endParaRPr>
          </a:p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9" name="Line 34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Text Box 35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GB" sz="110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11" name="Line 36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2" name="Picture 3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1404938" y="3875088"/>
            <a:ext cx="504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Line 38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4" name="Line 39"/>
          <p:cNvSpPr>
            <a:spLocks noChangeShapeType="1"/>
          </p:cNvSpPr>
          <p:nvPr userDrawn="1"/>
        </p:nvSpPr>
        <p:spPr bwMode="auto">
          <a:xfrm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" name="Line 40"/>
          <p:cNvSpPr>
            <a:spLocks noChangeShapeType="1"/>
          </p:cNvSpPr>
          <p:nvPr userDrawn="1"/>
        </p:nvSpPr>
        <p:spPr bwMode="auto">
          <a:xfrm flipH="1"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" name="Line 41"/>
          <p:cNvSpPr>
            <a:spLocks noChangeShapeType="1"/>
          </p:cNvSpPr>
          <p:nvPr userDrawn="1"/>
        </p:nvSpPr>
        <p:spPr bwMode="auto">
          <a:xfrm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Line 42"/>
          <p:cNvSpPr>
            <a:spLocks noChangeShapeType="1"/>
          </p:cNvSpPr>
          <p:nvPr userDrawn="1"/>
        </p:nvSpPr>
        <p:spPr bwMode="auto">
          <a:xfrm flipH="1"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Line 43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" name="Line 45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1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a-DK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endParaRPr lang="da-DK" sz="1100">
              <a:solidFill>
                <a:schemeClr val="bg1"/>
              </a:solidFill>
            </a:endParaRPr>
          </a:p>
          <a:p>
            <a:r>
              <a:rPr lang="da-DK" sz="1100">
                <a:solidFill>
                  <a:schemeClr val="bg1"/>
                </a:solidFill>
              </a:rPr>
              <a:t>Klik i menulinjen, </a:t>
            </a:r>
          </a:p>
          <a:p>
            <a:r>
              <a:rPr lang="da-DK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r>
              <a:rPr lang="da-DK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1374775"/>
            <a:ext cx="6577012" cy="1911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Enhedens navn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Sted og dato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DE860683-ABD5-4FDA-9081-7028960C251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14" descr="fke3b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404938" y="2708275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7"/>
          <p:cNvSpPr txBox="1"/>
          <p:nvPr userDrawn="1"/>
        </p:nvSpPr>
        <p:spPr>
          <a:xfrm>
            <a:off x="-1404938" y="1474788"/>
            <a:ext cx="1296988" cy="2355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en-GB" sz="1100">
                <a:solidFill>
                  <a:schemeClr val="bg1"/>
                </a:solidFill>
                <a:cs typeface="Arial" charset="0"/>
              </a:rPr>
            </a:br>
            <a:endParaRPr lang="en-GB" sz="1100">
              <a:solidFill>
                <a:schemeClr val="bg1"/>
              </a:solidFill>
              <a:cs typeface="Arial" charset="0"/>
            </a:endParaRPr>
          </a:p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endParaRPr lang="en-GB" sz="1100">
              <a:solidFill>
                <a:schemeClr val="bg1"/>
              </a:solidFill>
              <a:cs typeface="Arial" charset="0"/>
            </a:endParaRPr>
          </a:p>
          <a:p>
            <a:endParaRPr lang="en-GB" sz="1100">
              <a:solidFill>
                <a:schemeClr val="bg1"/>
              </a:solidFill>
              <a:cs typeface="Arial" charset="0"/>
            </a:endParaRPr>
          </a:p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9" name="Line 44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Text Box 45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GB" sz="110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11" name="Line 46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2" name="Picture 4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1404938" y="3875088"/>
            <a:ext cx="504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Line 48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4" name="Line 49"/>
          <p:cNvSpPr>
            <a:spLocks noChangeShapeType="1"/>
          </p:cNvSpPr>
          <p:nvPr userDrawn="1"/>
        </p:nvSpPr>
        <p:spPr bwMode="auto">
          <a:xfrm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" name="Line 50"/>
          <p:cNvSpPr>
            <a:spLocks noChangeShapeType="1"/>
          </p:cNvSpPr>
          <p:nvPr userDrawn="1"/>
        </p:nvSpPr>
        <p:spPr bwMode="auto">
          <a:xfrm flipH="1"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" name="Line 51"/>
          <p:cNvSpPr>
            <a:spLocks noChangeShapeType="1"/>
          </p:cNvSpPr>
          <p:nvPr userDrawn="1"/>
        </p:nvSpPr>
        <p:spPr bwMode="auto">
          <a:xfrm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Line 52"/>
          <p:cNvSpPr>
            <a:spLocks noChangeShapeType="1"/>
          </p:cNvSpPr>
          <p:nvPr userDrawn="1"/>
        </p:nvSpPr>
        <p:spPr bwMode="auto">
          <a:xfrm flipH="1"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Line 53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" name="Line 55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044000" y="3358800"/>
            <a:ext cx="3744000" cy="2487600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a-DK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endParaRPr lang="da-DK" sz="1100">
              <a:solidFill>
                <a:schemeClr val="bg1"/>
              </a:solidFill>
            </a:endParaRPr>
          </a:p>
          <a:p>
            <a:r>
              <a:rPr lang="da-DK" sz="1100">
                <a:solidFill>
                  <a:schemeClr val="bg1"/>
                </a:solidFill>
              </a:rPr>
              <a:t>Klik i menulinjen, </a:t>
            </a:r>
          </a:p>
          <a:p>
            <a:r>
              <a:rPr lang="da-DK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r>
              <a:rPr lang="da-DK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374774"/>
            <a:ext cx="3211512" cy="448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6900" y="1374774"/>
            <a:ext cx="3213100" cy="448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Enhedens navn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Sted og dato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DE860683-ABD5-4FDA-9081-7028960C251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14" descr="fke3b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404938" y="2708275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7"/>
          <p:cNvSpPr txBox="1"/>
          <p:nvPr userDrawn="1"/>
        </p:nvSpPr>
        <p:spPr>
          <a:xfrm>
            <a:off x="-1404938" y="1474788"/>
            <a:ext cx="1296988" cy="2355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en-GB" sz="1100">
                <a:solidFill>
                  <a:schemeClr val="bg1"/>
                </a:solidFill>
                <a:cs typeface="Arial" charset="0"/>
              </a:rPr>
            </a:br>
            <a:endParaRPr lang="en-GB" sz="1100">
              <a:solidFill>
                <a:schemeClr val="bg1"/>
              </a:solidFill>
              <a:cs typeface="Arial" charset="0"/>
            </a:endParaRPr>
          </a:p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endParaRPr lang="en-GB" sz="1100">
              <a:solidFill>
                <a:schemeClr val="bg1"/>
              </a:solidFill>
              <a:cs typeface="Arial" charset="0"/>
            </a:endParaRPr>
          </a:p>
          <a:p>
            <a:endParaRPr lang="en-GB" sz="1100">
              <a:solidFill>
                <a:schemeClr val="bg1"/>
              </a:solidFill>
              <a:cs typeface="Arial" charset="0"/>
            </a:endParaRPr>
          </a:p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10" name="Line 44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Text Box 45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GB" sz="110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12" name="Line 46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3" name="Picture 4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1404938" y="3875088"/>
            <a:ext cx="504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Line 48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" name="Line 49"/>
          <p:cNvSpPr>
            <a:spLocks noChangeShapeType="1"/>
          </p:cNvSpPr>
          <p:nvPr userDrawn="1"/>
        </p:nvSpPr>
        <p:spPr bwMode="auto">
          <a:xfrm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" name="Line 50"/>
          <p:cNvSpPr>
            <a:spLocks noChangeShapeType="1"/>
          </p:cNvSpPr>
          <p:nvPr userDrawn="1"/>
        </p:nvSpPr>
        <p:spPr bwMode="auto">
          <a:xfrm flipH="1"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Line 51"/>
          <p:cNvSpPr>
            <a:spLocks noChangeShapeType="1"/>
          </p:cNvSpPr>
          <p:nvPr userDrawn="1"/>
        </p:nvSpPr>
        <p:spPr bwMode="auto">
          <a:xfrm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Line 52"/>
          <p:cNvSpPr>
            <a:spLocks noChangeShapeType="1"/>
          </p:cNvSpPr>
          <p:nvPr userDrawn="1"/>
        </p:nvSpPr>
        <p:spPr bwMode="auto">
          <a:xfrm flipH="1"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9" name="Line 53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1" name="Line 55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a-DK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endParaRPr lang="da-DK" sz="1100">
              <a:solidFill>
                <a:schemeClr val="bg1"/>
              </a:solidFill>
            </a:endParaRPr>
          </a:p>
          <a:p>
            <a:r>
              <a:rPr lang="da-DK" sz="1100">
                <a:solidFill>
                  <a:schemeClr val="bg1"/>
                </a:solidFill>
              </a:rPr>
              <a:t>Klik i menulinjen, </a:t>
            </a:r>
          </a:p>
          <a:p>
            <a:r>
              <a:rPr lang="da-DK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r>
              <a:rPr lang="da-DK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ine 20"/>
          <p:cNvSpPr>
            <a:spLocks noChangeShapeType="1"/>
          </p:cNvSpPr>
          <p:nvPr userDrawn="1"/>
        </p:nvSpPr>
        <p:spPr bwMode="auto">
          <a:xfrm flipH="1">
            <a:off x="4763" y="6691313"/>
            <a:ext cx="9148762" cy="0"/>
          </a:xfrm>
          <a:prstGeom prst="line">
            <a:avLst/>
          </a:prstGeom>
          <a:noFill/>
          <a:ln w="9525">
            <a:solidFill>
              <a:srgbClr val="2A216A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7" name="Picture 40" descr="top_uk_58_02"/>
          <p:cNvPicPr>
            <a:picLocks noChangeAspect="1" noChangeArrowheads="1"/>
          </p:cNvPicPr>
          <p:nvPr userDrawn="1"/>
        </p:nvPicPr>
        <p:blipFill>
          <a:blip r:embed="rId2"/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44000" y="1051200"/>
            <a:ext cx="7059600" cy="46980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858400" y="-3175"/>
            <a:ext cx="6253200" cy="2635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Enhedens navn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Sted og dato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Slide </a:t>
            </a:r>
            <a:fld id="{DE860683-ABD5-4FDA-9081-7028960C25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Box 8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GB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endParaRPr lang="en-GB" sz="1100">
              <a:solidFill>
                <a:schemeClr val="bg1"/>
              </a:solidFill>
            </a:endParaRPr>
          </a:p>
          <a:p>
            <a:r>
              <a:rPr lang="en-GB" sz="1100">
                <a:solidFill>
                  <a:schemeClr val="bg1"/>
                </a:solidFill>
              </a:rPr>
              <a:t>Klik i menulinjen, </a:t>
            </a:r>
          </a:p>
          <a:p>
            <a:r>
              <a:rPr lang="en-GB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r>
              <a:rPr lang="en-GB" sz="1100">
                <a:solidFill>
                  <a:schemeClr val="bg1"/>
                </a:solidFill>
              </a:rPr>
              <a:t>Indføj ”Sted og dato” i feltet for dato</a:t>
            </a:r>
            <a:r>
              <a:rPr lang="en-GB" sz="1100" baseline="0">
                <a:solidFill>
                  <a:schemeClr val="bg1"/>
                </a:solidFill>
              </a:rPr>
              <a:t> </a:t>
            </a:r>
            <a:r>
              <a:rPr lang="en-GB" sz="1100">
                <a:solidFill>
                  <a:schemeClr val="bg1"/>
                </a:solidFill>
              </a:rPr>
              <a:t>og ”Enhedens navn” i Sidefod</a:t>
            </a:r>
          </a:p>
        </p:txBody>
      </p:sp>
      <p:sp>
        <p:nvSpPr>
          <p:cNvPr id="11" name="Line 89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" name="TextBox 17"/>
          <p:cNvSpPr txBox="1"/>
          <p:nvPr userDrawn="1"/>
        </p:nvSpPr>
        <p:spPr>
          <a:xfrm>
            <a:off x="-1357354" y="1133459"/>
            <a:ext cx="1296988" cy="67710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Byt billede:</a:t>
            </a:r>
          </a:p>
          <a:p>
            <a:r>
              <a:rPr lang="en-GB" sz="1100">
                <a:solidFill>
                  <a:schemeClr val="bg1"/>
                </a:solidFill>
                <a:cs typeface="Arial" charset="0"/>
              </a:rPr>
              <a:t>Ny</a:t>
            </a:r>
            <a:r>
              <a:rPr lang="en-GB" sz="1100" baseline="0">
                <a:solidFill>
                  <a:schemeClr val="bg1"/>
                </a:solidFill>
                <a:cs typeface="Arial" charset="0"/>
              </a:rPr>
              <a:t> slide og k</a:t>
            </a:r>
            <a:r>
              <a:rPr lang="en-GB" sz="1100">
                <a:solidFill>
                  <a:schemeClr val="bg1"/>
                </a:solidFill>
                <a:cs typeface="Arial" charset="0"/>
              </a:rPr>
              <a:t>lik på</a:t>
            </a:r>
            <a:r>
              <a:rPr lang="en-GB" sz="1100" baseline="0">
                <a:solidFill>
                  <a:schemeClr val="bg1"/>
                </a:solidFill>
                <a:cs typeface="Arial" charset="0"/>
              </a:rPr>
              <a:t> ikon, indsæt billede</a:t>
            </a:r>
            <a:endParaRPr lang="en-GB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3" name="Line 36"/>
          <p:cNvSpPr>
            <a:spLocks noChangeShapeType="1"/>
          </p:cNvSpPr>
          <p:nvPr userDrawn="1"/>
        </p:nvSpPr>
        <p:spPr bwMode="auto">
          <a:xfrm>
            <a:off x="-1357354" y="1071546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4" name="Picture 31" descr="SUND_bottom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73713"/>
            <a:ext cx="9144000" cy="12842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Enhedens navn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Sted og dato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330D9C8D-C809-41D0-982C-C0548FB6DE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Enhedens navn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Sted og dato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330D9C8D-C809-41D0-982C-C0548FB6DE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0" name="Line 20"/>
          <p:cNvSpPr>
            <a:spLocks noChangeShapeType="1"/>
          </p:cNvSpPr>
          <p:nvPr userDrawn="1"/>
        </p:nvSpPr>
        <p:spPr bwMode="auto">
          <a:xfrm flipH="1">
            <a:off x="4763" y="6691313"/>
            <a:ext cx="9148762" cy="0"/>
          </a:xfrm>
          <a:prstGeom prst="line">
            <a:avLst/>
          </a:prstGeom>
          <a:noFill/>
          <a:ln w="9525">
            <a:solidFill>
              <a:srgbClr val="2A216A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66591" name="Picture 31" descr="SUND_bottom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5573713"/>
            <a:ext cx="9144000" cy="1284287"/>
          </a:xfrm>
          <a:prstGeom prst="rect">
            <a:avLst/>
          </a:prstGeom>
          <a:noFill/>
        </p:spPr>
      </p:pic>
      <p:pic>
        <p:nvPicPr>
          <p:cNvPr id="66590" name="Picture 30" descr="top_uk_58_02"/>
          <p:cNvPicPr>
            <a:picLocks noChangeAspect="1" noChangeArrowheads="1"/>
          </p:cNvPicPr>
          <p:nvPr userDrawn="1"/>
        </p:nvPicPr>
        <p:blipFill>
          <a:blip r:embed="rId10"/>
          <a:srcRect r="20320"/>
          <a:stretch>
            <a:fillRect/>
          </a:stretch>
        </p:blipFill>
        <p:spPr bwMode="auto">
          <a:xfrm>
            <a:off x="0" y="0"/>
            <a:ext cx="9144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81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60375"/>
            <a:ext cx="6577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Klik for at redigere titeltypografi i masteren</a:t>
            </a:r>
          </a:p>
        </p:txBody>
      </p:sp>
      <p:sp>
        <p:nvSpPr>
          <p:cNvPr id="6658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374774"/>
            <a:ext cx="6577012" cy="44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Klik for at redigere teksttypografierne i masteren</a:t>
            </a:r>
          </a:p>
          <a:p>
            <a:pPr lvl="1"/>
            <a:r>
              <a:rPr lang="en-GB"/>
              <a:t>Andet niveau</a:t>
            </a:r>
          </a:p>
          <a:p>
            <a:pPr lvl="2"/>
            <a:r>
              <a:rPr lang="en-GB"/>
              <a:t>Tredje niveau</a:t>
            </a:r>
          </a:p>
          <a:p>
            <a:pPr lvl="3"/>
            <a:r>
              <a:rPr lang="en-GB"/>
              <a:t>Fjerde niveau</a:t>
            </a:r>
          </a:p>
          <a:p>
            <a:pPr lvl="4"/>
            <a:r>
              <a:rPr lang="en-GB"/>
              <a:t>Femte niveau</a:t>
            </a:r>
          </a:p>
        </p:txBody>
      </p:sp>
      <p:sp>
        <p:nvSpPr>
          <p:cNvPr id="66589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8400" y="-3175"/>
            <a:ext cx="62532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8F8F8"/>
                </a:solidFill>
              </a:defRPr>
            </a:lvl1pPr>
          </a:lstStyle>
          <a:p>
            <a:r>
              <a:rPr lang="en-GB"/>
              <a:t>Enhedens navn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2"/>
          </p:nvPr>
        </p:nvSpPr>
        <p:spPr>
          <a:xfrm>
            <a:off x="1044000" y="6350400"/>
            <a:ext cx="65772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Sted og dato</a:t>
            </a:r>
            <a:endParaRPr lang="en-GB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>
          <a:xfrm>
            <a:off x="1044000" y="6508800"/>
            <a:ext cx="21336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900"/>
              </a:lnSpc>
              <a:defRPr sz="9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GB"/>
              <a:t>Slide </a:t>
            </a:r>
            <a:fld id="{330D9C8D-C809-41D0-982C-C0548FB6DE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2" r:id="rId2"/>
    <p:sldLayoutId id="2147483667" r:id="rId3"/>
    <p:sldLayoutId id="2147483668" r:id="rId4"/>
    <p:sldLayoutId id="2147483669" r:id="rId5"/>
    <p:sldLayoutId id="2147483656" r:id="rId6"/>
    <p:sldLayoutId id="2147483657" r:id="rId7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2pPr>
      <a:lvl3pPr marL="1146175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1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2" descr="9198_low"/>
          <p:cNvPicPr>
            <a:picLocks noChangeAspect="1" noChangeArrowheads="1"/>
          </p:cNvPicPr>
          <p:nvPr/>
        </p:nvPicPr>
        <p:blipFill>
          <a:blip r:embed="rId3" cstate="print"/>
          <a:srcRect r="19090"/>
          <a:stretch>
            <a:fillRect/>
          </a:stretch>
        </p:blipFill>
        <p:spPr bwMode="auto">
          <a:xfrm>
            <a:off x="6300192" y="4509120"/>
            <a:ext cx="2854325" cy="2351087"/>
          </a:xfrm>
          <a:prstGeom prst="rect">
            <a:avLst/>
          </a:prstGeom>
          <a:noFill/>
        </p:spPr>
      </p:pic>
      <p:pic>
        <p:nvPicPr>
          <p:cNvPr id="9" name="Picture 30" descr="skabelon_new_2007_bi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6549" y="1988840"/>
            <a:ext cx="3505200" cy="4868862"/>
          </a:xfrm>
          <a:prstGeom prst="rect">
            <a:avLst/>
          </a:prstGeom>
          <a:noFill/>
        </p:spPr>
      </p:pic>
      <p:sp>
        <p:nvSpPr>
          <p:cNvPr id="1105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44000" y="1519063"/>
            <a:ext cx="7200408" cy="1763415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2400" b="1" dirty="0">
                <a:latin typeface="Arial" charset="0"/>
                <a:ea typeface="ＭＳ 明朝" charset="-128"/>
                <a:cs typeface="Times New Roman" charset="0"/>
              </a:rPr>
              <a:t>An extremely brief introduction to Bayesian Markov chain Monte Carlo</a:t>
            </a:r>
            <a:endParaRPr lang="en-GB" sz="1800" b="1" dirty="0">
              <a:latin typeface="Arial" charset="0"/>
              <a:ea typeface="ＭＳ 明朝" charset="-128"/>
              <a:cs typeface="Times New Roman" charset="0"/>
            </a:endParaRPr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44000" y="3068960"/>
            <a:ext cx="7200408" cy="21610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sz="1600" dirty="0"/>
              <a:t>Matt </a:t>
            </a:r>
            <a:r>
              <a:rPr lang="da-DK" sz="1600" dirty="0" err="1"/>
              <a:t>Denwood</a:t>
            </a:r>
            <a:endParaRPr lang="da-DK" sz="1600" baseline="30000" dirty="0"/>
          </a:p>
          <a:p>
            <a:pPr>
              <a:lnSpc>
                <a:spcPct val="150000"/>
              </a:lnSpc>
            </a:pPr>
            <a:endParaRPr lang="da-DK" sz="200" baseline="30000" dirty="0"/>
          </a:p>
          <a:p>
            <a:pPr>
              <a:lnSpc>
                <a:spcPct val="150000"/>
              </a:lnSpc>
            </a:pPr>
            <a:endParaRPr lang="da-DK" sz="1050" dirty="0"/>
          </a:p>
          <a:p>
            <a:pPr>
              <a:lnSpc>
                <a:spcPct val="150000"/>
              </a:lnSpc>
            </a:pPr>
            <a:r>
              <a:rPr lang="da-DK" sz="1050" b="1" dirty="0" err="1">
                <a:solidFill>
                  <a:prstClr val="black"/>
                </a:solidFill>
              </a:rPr>
              <a:t>md@sund.ku.dk</a:t>
            </a:r>
            <a:endParaRPr lang="da-DK" sz="1050" b="1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da-DK" sz="1050" dirty="0"/>
          </a:p>
          <a:p>
            <a:pPr>
              <a:lnSpc>
                <a:spcPct val="150000"/>
              </a:lnSpc>
            </a:pPr>
            <a:r>
              <a:rPr lang="da-DK" sz="1050" dirty="0"/>
              <a:t>Department of </a:t>
            </a:r>
            <a:r>
              <a:rPr lang="da-DK" sz="1050" dirty="0" err="1"/>
              <a:t>Veterinary</a:t>
            </a:r>
            <a:r>
              <a:rPr lang="da-DK" sz="1050" dirty="0"/>
              <a:t> and Animal Sciences</a:t>
            </a:r>
          </a:p>
          <a:p>
            <a:pPr>
              <a:lnSpc>
                <a:spcPct val="150000"/>
              </a:lnSpc>
            </a:pPr>
            <a:r>
              <a:rPr lang="da-DK" sz="1050" dirty="0" err="1"/>
              <a:t>University</a:t>
            </a:r>
            <a:r>
              <a:rPr lang="da-DK" sz="1050" dirty="0"/>
              <a:t> of Copenhagen</a:t>
            </a:r>
          </a:p>
          <a:p>
            <a:pPr>
              <a:lnSpc>
                <a:spcPct val="150000"/>
              </a:lnSpc>
            </a:pPr>
            <a:r>
              <a:rPr lang="da-DK" sz="1050" dirty="0"/>
              <a:t>Denmark</a:t>
            </a:r>
            <a:endParaRPr lang="da-DK" sz="1050" baseline="30000" dirty="0"/>
          </a:p>
          <a:p>
            <a:pPr>
              <a:lnSpc>
                <a:spcPct val="150000"/>
              </a:lnSpc>
            </a:pPr>
            <a:endParaRPr lang="da-DK" sz="105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5085184"/>
            <a:ext cx="1301955" cy="16185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93601"/>
          </a:xfrm>
        </p:spPr>
        <p:txBody>
          <a:bodyPr>
            <a:normAutofit lnSpcReduction="10000"/>
          </a:bodyPr>
          <a:lstStyle/>
          <a:p>
            <a:r>
              <a:rPr lang="da-DK" dirty="0"/>
              <a:t>Now sample </a:t>
            </a:r>
            <a:r>
              <a:rPr lang="da-DK" dirty="0" err="1"/>
              <a:t>another</a:t>
            </a:r>
            <a:r>
              <a:rPr lang="da-DK" dirty="0"/>
              <a:t> parameter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a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walk</a:t>
            </a:r>
            <a:r>
              <a:rPr lang="da-DK" dirty="0"/>
              <a:t>:</a:t>
            </a:r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new_par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&lt;-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rnorm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(1, mean=parameter[1],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sd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=sigma)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	0.2606076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new_lpost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&lt;-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log_posterior_fun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new_par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	-18.00832</a:t>
            </a:r>
          </a:p>
          <a:p>
            <a:pPr marL="0" indent="0">
              <a:buNone/>
            </a:pPr>
            <a:endParaRPr lang="sv-SE" dirty="0"/>
          </a:p>
          <a:p>
            <a:r>
              <a:rPr lang="en-US" dirty="0"/>
              <a:t>That’s a bit better!  Let’s store this new value:</a:t>
            </a:r>
          </a:p>
          <a:p>
            <a:endParaRPr lang="en-US" dirty="0"/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parameter[2] &lt;-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new_par</a:t>
            </a:r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log_post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[2] &lt;-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new_lpost</a:t>
            </a:r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endParaRPr lang="en-US" b="1" dirty="0">
              <a:solidFill>
                <a:srgbClr val="452E0E"/>
              </a:solidFill>
              <a:latin typeface="Courier"/>
            </a:endParaRPr>
          </a:p>
          <a:p>
            <a:r>
              <a:rPr lang="en-US" dirty="0"/>
              <a:t>And resample: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new_par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&lt;-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rnorm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(1, mean=parameter[1],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sd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=sigma)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	0.2572526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new_lpost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&lt;-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log_posterior_fun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new_par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	-20.72975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033E95-8AFD-C24E-A726-91D91EBB7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MCMC: the theory</a:t>
            </a:r>
            <a:endParaRPr lang="en-GB" sz="2600" b="1" kern="0" dirty="0"/>
          </a:p>
        </p:txBody>
      </p:sp>
    </p:spTree>
    <p:extLst>
      <p:ext uri="{BB962C8B-B14F-4D97-AF65-F5344CB8AC3E}">
        <p14:creationId xmlns:p14="http://schemas.microsoft.com/office/powerpoint/2010/main" val="250578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42937"/>
          </a:xfrm>
        </p:spPr>
        <p:txBody>
          <a:bodyPr>
            <a:normAutofit/>
          </a:bodyPr>
          <a:lstStyle/>
          <a:p>
            <a:r>
              <a:rPr lang="en-US" dirty="0"/>
              <a:t>This is a bit worse.  Should we keep it or not?</a:t>
            </a:r>
          </a:p>
          <a:p>
            <a:endParaRPr lang="en-US" dirty="0"/>
          </a:p>
          <a:p>
            <a:r>
              <a:rPr lang="en-GB" dirty="0"/>
              <a:t>We will let fate decide … but it makes sense to have a higher chance of accepting the new parameter value if it is not much worse than the old value:</a:t>
            </a:r>
          </a:p>
          <a:p>
            <a:pPr marL="0" indent="0">
              <a:buNone/>
            </a:pPr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probability_ratio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&lt;-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exp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new_lpost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–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log_post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[2])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	0.06578108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accept &lt;-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rbinom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(1, 1,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probability_ratio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	0</a:t>
            </a:r>
            <a:endParaRPr lang="en-GB" dirty="0"/>
          </a:p>
          <a:p>
            <a:endParaRPr lang="en-GB" dirty="0"/>
          </a:p>
          <a:p>
            <a:r>
              <a:rPr lang="en-GB" dirty="0"/>
              <a:t>So we reject this new value, and keep the old one</a:t>
            </a:r>
          </a:p>
          <a:p>
            <a:endParaRPr lang="en-GB" dirty="0"/>
          </a:p>
          <a:p>
            <a:r>
              <a:rPr lang="en-GB" dirty="0"/>
              <a:t>We also reward the old parameter for being hard to beat by counting it twice (so this counts as the 2</a:t>
            </a:r>
            <a:r>
              <a:rPr lang="en-GB" baseline="30000" dirty="0"/>
              <a:t>nd</a:t>
            </a:r>
            <a:r>
              <a:rPr lang="en-GB" dirty="0"/>
              <a:t> </a:t>
            </a:r>
            <a:r>
              <a:rPr lang="en-GB" i="1" dirty="0"/>
              <a:t>and</a:t>
            </a:r>
            <a:r>
              <a:rPr lang="en-GB" dirty="0"/>
              <a:t> 3</a:t>
            </a:r>
            <a:r>
              <a:rPr lang="en-GB" baseline="30000" dirty="0"/>
              <a:t>rd</a:t>
            </a:r>
            <a:r>
              <a:rPr lang="en-GB" dirty="0"/>
              <a:t> values in the chain)</a:t>
            </a:r>
          </a:p>
          <a:p>
            <a:pPr marL="0" indent="0">
              <a:buNone/>
            </a:pPr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parameter[3] &lt;- parameter[2]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log_post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[3] &lt;-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log_post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[2]</a:t>
            </a:r>
          </a:p>
          <a:p>
            <a:pPr marL="0" indent="0">
              <a:buNone/>
            </a:pPr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A50DABF-7C08-7742-84A6-62771137A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MCMC: the theory</a:t>
            </a:r>
            <a:endParaRPr lang="en-GB" sz="2600" b="1" kern="0" dirty="0"/>
          </a:p>
        </p:txBody>
      </p:sp>
    </p:spTree>
    <p:extLst>
      <p:ext uri="{BB962C8B-B14F-4D97-AF65-F5344CB8AC3E}">
        <p14:creationId xmlns:p14="http://schemas.microsoft.com/office/powerpoint/2010/main" val="19328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E303F4-D1E9-A94C-82FF-F035EF66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92052"/>
            <a:ext cx="7708900" cy="43053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802" y="1412776"/>
            <a:ext cx="6913388" cy="4482000"/>
          </a:xfrm>
        </p:spPr>
        <p:txBody>
          <a:bodyPr>
            <a:normAutofit/>
          </a:bodyPr>
          <a:lstStyle/>
          <a:p>
            <a:r>
              <a:rPr lang="en-GB" dirty="0"/>
              <a:t>Repeat for the rest of the 1000 iterations, then look at the results: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plot(parameter, type='l')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D909F2-EBBC-0E4C-8097-3C11B684B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MCMC: the theory</a:t>
            </a:r>
            <a:endParaRPr lang="en-GB" sz="2600" b="1" kern="0" dirty="0"/>
          </a:p>
        </p:txBody>
      </p:sp>
    </p:spTree>
    <p:extLst>
      <p:ext uri="{BB962C8B-B14F-4D97-AF65-F5344CB8AC3E}">
        <p14:creationId xmlns:p14="http://schemas.microsoft.com/office/powerpoint/2010/main" val="14357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159398"/>
          </a:xfrm>
        </p:spPr>
        <p:txBody>
          <a:bodyPr>
            <a:normAutofit/>
          </a:bodyPr>
          <a:lstStyle/>
          <a:p>
            <a:r>
              <a:rPr lang="en-US" dirty="0"/>
              <a:t>This algorithm is a basic implementation of MCMC!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MCMC is used to approximate a posterior distribution by sampling from it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Dependence on previous value is critical </a:t>
            </a:r>
          </a:p>
          <a:p>
            <a:pPr lvl="1"/>
            <a:r>
              <a:rPr lang="en-US" dirty="0"/>
              <a:t>Consecutive samples are </a:t>
            </a:r>
            <a:r>
              <a:rPr lang="en-US" i="1" dirty="0"/>
              <a:t>not</a:t>
            </a:r>
            <a:r>
              <a:rPr lang="en-US" dirty="0"/>
              <a:t> independent</a:t>
            </a:r>
          </a:p>
          <a:p>
            <a:pPr lvl="1"/>
            <a:r>
              <a:rPr lang="en-US" dirty="0"/>
              <a:t>Eventually a Markov chain will forget where it started, but it might take a while before it does this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This non-randomness of Markov chains has 2 important consequences:</a:t>
            </a:r>
          </a:p>
          <a:p>
            <a:pPr lvl="1"/>
            <a:endParaRPr lang="en-US" dirty="0"/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The starting values are not immediately forgotten</a:t>
            </a:r>
          </a:p>
          <a:p>
            <a:pPr lvl="2"/>
            <a:r>
              <a:rPr lang="en-US" dirty="0"/>
              <a:t>We need a </a:t>
            </a:r>
            <a:r>
              <a:rPr lang="en-US" i="1" dirty="0"/>
              <a:t>burn-in</a:t>
            </a:r>
            <a:r>
              <a:rPr lang="en-US" dirty="0"/>
              <a:t> period before sampling from the chains                       (aka identifying convergence on the stationary distribution)</a:t>
            </a:r>
          </a:p>
          <a:p>
            <a:pPr marL="868680" lvl="1" indent="-457200">
              <a:buFont typeface="+mj-lt"/>
              <a:buAutoNum type="arabicPeriod"/>
            </a:pPr>
            <a:endParaRPr lang="en-US" dirty="0"/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A sample of 1000 auto-correlated iterations gives us less information than a sample of 1000 independent iterations</a:t>
            </a:r>
          </a:p>
          <a:p>
            <a:pPr lvl="2"/>
            <a:r>
              <a:rPr lang="en-US" dirty="0"/>
              <a:t>We need to know the </a:t>
            </a:r>
            <a:r>
              <a:rPr lang="en-US" i="1" dirty="0"/>
              <a:t>effective sample size</a:t>
            </a:r>
          </a:p>
          <a:p>
            <a:pPr lvl="1"/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7130C0A-636D-E64A-977D-A623B7AD2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Markov chain Monte Carlo</a:t>
            </a:r>
            <a:endParaRPr lang="en-GB" sz="2600" b="1" kern="0" dirty="0"/>
          </a:p>
        </p:txBody>
      </p:sp>
    </p:spTree>
    <p:extLst>
      <p:ext uri="{BB962C8B-B14F-4D97-AF65-F5344CB8AC3E}">
        <p14:creationId xmlns:p14="http://schemas.microsoft.com/office/powerpoint/2010/main" val="109779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E303F4-D1E9-A94C-82FF-F035EF66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48036"/>
            <a:ext cx="7708900" cy="43053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ESSENTIAL to identify and remove the burn-in period</a:t>
            </a:r>
          </a:p>
          <a:p>
            <a:pPr marL="0" indent="0">
              <a:buNone/>
            </a:pPr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plot(parameter, type='l')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D909F2-EBBC-0E4C-8097-3C11B684B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1. Burn-in</a:t>
            </a:r>
            <a:endParaRPr lang="en-GB" sz="2600" b="1" kern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0959A8-6C0D-4A42-9500-8B3149F4CDAF}"/>
              </a:ext>
            </a:extLst>
          </p:cNvPr>
          <p:cNvSpPr/>
          <p:nvPr/>
        </p:nvSpPr>
        <p:spPr>
          <a:xfrm>
            <a:off x="1187624" y="3284984"/>
            <a:ext cx="504056" cy="223224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C9119F-34CA-8F48-8B8C-915DC0289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48036"/>
            <a:ext cx="7708900" cy="43053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ESSENTIAL to identify and remove the burn-in period</a:t>
            </a:r>
          </a:p>
          <a:p>
            <a:pPr marL="0" indent="0">
              <a:buNone/>
            </a:pPr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plot(parameter, type='l')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D909F2-EBBC-0E4C-8097-3C11B684B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1. Burn-in</a:t>
            </a:r>
            <a:endParaRPr lang="en-GB" sz="2600" b="1" kern="0" dirty="0"/>
          </a:p>
        </p:txBody>
      </p:sp>
    </p:spTree>
    <p:extLst>
      <p:ext uri="{BB962C8B-B14F-4D97-AF65-F5344CB8AC3E}">
        <p14:creationId xmlns:p14="http://schemas.microsoft.com/office/powerpoint/2010/main" val="3134475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5FAC7276-FBE4-C547-A370-72C4DF5A1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2. Effective sample size</a:t>
            </a:r>
            <a:endParaRPr lang="en-GB" sz="2600" b="1" kern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F17307-7663-1F4F-BB26-DD0958FAD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276350"/>
            <a:ext cx="7708900" cy="430530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A8CFD3A1-E851-704B-8B4A-B92C2CFBB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5821362"/>
            <a:ext cx="6577012" cy="411550"/>
          </a:xfrm>
        </p:spPr>
        <p:txBody>
          <a:bodyPr>
            <a:normAutofit/>
          </a:bodyPr>
          <a:lstStyle/>
          <a:p>
            <a:r>
              <a:rPr lang="en-US" dirty="0"/>
              <a:t>An effective sample size of 137 – not a good approximation</a:t>
            </a:r>
          </a:p>
        </p:txBody>
      </p:sp>
    </p:spTree>
    <p:extLst>
      <p:ext uri="{BB962C8B-B14F-4D97-AF65-F5344CB8AC3E}">
        <p14:creationId xmlns:p14="http://schemas.microsoft.com/office/powerpoint/2010/main" val="246515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E6A693-5CCA-9E46-B48C-4EF4834B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276350"/>
            <a:ext cx="7708900" cy="4305300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B8687D5-D09C-FA4E-A01E-DC7006443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5821362"/>
            <a:ext cx="6577012" cy="411550"/>
          </a:xfrm>
        </p:spPr>
        <p:txBody>
          <a:bodyPr>
            <a:normAutofit/>
          </a:bodyPr>
          <a:lstStyle/>
          <a:p>
            <a:r>
              <a:rPr lang="en-US" dirty="0"/>
              <a:t>An effective sample size of 1752 – a pretty good approximation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8850DB-2E9A-4840-B3A6-3D2D5A1A1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2. Effective sample size</a:t>
            </a:r>
            <a:endParaRPr lang="en-GB" sz="2600" b="1" kern="0" dirty="0"/>
          </a:p>
        </p:txBody>
      </p:sp>
    </p:spTree>
    <p:extLst>
      <p:ext uri="{BB962C8B-B14F-4D97-AF65-F5344CB8AC3E}">
        <p14:creationId xmlns:p14="http://schemas.microsoft.com/office/powerpoint/2010/main" val="295456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CDFC83-AC50-8240-9AB1-B403117AB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276350"/>
            <a:ext cx="7708900" cy="4305300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FB5C1C0-130D-3641-BE5F-73EF17739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5821362"/>
            <a:ext cx="6577012" cy="411550"/>
          </a:xfrm>
        </p:spPr>
        <p:txBody>
          <a:bodyPr>
            <a:normAutofit/>
          </a:bodyPr>
          <a:lstStyle/>
          <a:p>
            <a:r>
              <a:rPr lang="en-US" dirty="0"/>
              <a:t>An effective sample size of 16759 – a very good approximation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33D476-FFAB-034B-9A9B-AFD91F484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2. Effective sample size</a:t>
            </a:r>
            <a:endParaRPr lang="en-GB" sz="2600" b="1" kern="0" dirty="0"/>
          </a:p>
        </p:txBody>
      </p:sp>
    </p:spTree>
    <p:extLst>
      <p:ext uri="{BB962C8B-B14F-4D97-AF65-F5344CB8AC3E}">
        <p14:creationId xmlns:p14="http://schemas.microsoft.com/office/powerpoint/2010/main" val="934840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34749"/>
          </a:xfrm>
        </p:spPr>
        <p:txBody>
          <a:bodyPr>
            <a:normAutofit/>
          </a:bodyPr>
          <a:lstStyle/>
          <a:p>
            <a:r>
              <a:rPr lang="en-US" sz="2000" dirty="0"/>
              <a:t>1.  Problems related to the Markov chain</a:t>
            </a:r>
          </a:p>
          <a:p>
            <a:pPr lvl="1"/>
            <a:r>
              <a:rPr lang="en-US" sz="2000" dirty="0"/>
              <a:t>We didn’t remove enough burn-in iterations so our posterior is skewed by the parameter space from where we happened to start the initial values</a:t>
            </a:r>
          </a:p>
          <a:p>
            <a:pPr lvl="1"/>
            <a:r>
              <a:rPr lang="en-US" sz="2000" dirty="0"/>
              <a:t>Our chain hasn’t really found the stationary posterior, and is just sampling from a local solution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CONVERGENCE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2.  Problems related to the Monte Carlo integration</a:t>
            </a:r>
          </a:p>
          <a:p>
            <a:pPr lvl="1"/>
            <a:r>
              <a:rPr lang="en-US" sz="2000" dirty="0"/>
              <a:t>We didn’t take enough samples to adequately represent the true posterior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EFFECTIVE SAMPLE SIZE</a:t>
            </a:r>
            <a:endParaRPr lang="en-US" sz="2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600059-4293-E442-A254-09B7E1E1D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Dangers of MCMC</a:t>
            </a:r>
            <a:endParaRPr lang="en-GB" sz="2600" b="1" kern="0" dirty="0"/>
          </a:p>
        </p:txBody>
      </p:sp>
    </p:spTree>
    <p:extLst>
      <p:ext uri="{BB962C8B-B14F-4D97-AF65-F5344CB8AC3E}">
        <p14:creationId xmlns:p14="http://schemas.microsoft.com/office/powerpoint/2010/main" val="256887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60375"/>
            <a:ext cx="7129412" cy="576263"/>
          </a:xfrm>
        </p:spPr>
        <p:txBody>
          <a:bodyPr/>
          <a:lstStyle/>
          <a:p>
            <a:r>
              <a:rPr lang="en-GB" sz="2400" b="1" dirty="0"/>
              <a:t>Overview</a:t>
            </a:r>
            <a:endParaRPr lang="en-GB" sz="2600" dirty="0"/>
          </a:p>
        </p:txBody>
      </p:sp>
      <p:sp>
        <p:nvSpPr>
          <p:cNvPr id="129030" name="Rectangle 6"/>
          <p:cNvSpPr>
            <a:spLocks noGrp="1" noChangeArrowheads="1"/>
          </p:cNvSpPr>
          <p:nvPr>
            <p:ph idx="1"/>
          </p:nvPr>
        </p:nvSpPr>
        <p:spPr>
          <a:xfrm>
            <a:off x="683568" y="1772816"/>
            <a:ext cx="7200800" cy="4104456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GB" sz="2000" dirty="0"/>
              <a:t>What is Bayesian statistics?</a:t>
            </a:r>
          </a:p>
          <a:p>
            <a:pPr marL="457200" indent="-457200">
              <a:buFont typeface="Wingdings" pitchFamily="2" charset="2"/>
              <a:buChar char="Ø"/>
            </a:pPr>
            <a:endParaRPr lang="en-GB" sz="20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GB" sz="2000" dirty="0"/>
              <a:t>What is the theory behind MCMC?</a:t>
            </a:r>
          </a:p>
          <a:p>
            <a:pPr marL="457200" indent="-457200">
              <a:buFont typeface="Wingdings" pitchFamily="2" charset="2"/>
              <a:buChar char="Ø"/>
            </a:pPr>
            <a:endParaRPr lang="en-GB" sz="20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GB" sz="2000" dirty="0"/>
              <a:t>How does MCMC work in practice?</a:t>
            </a:r>
          </a:p>
          <a:p>
            <a:pPr marL="457200" indent="-457200">
              <a:buFont typeface="Wingdings" pitchFamily="2" charset="2"/>
              <a:buChar char="Ø"/>
            </a:pPr>
            <a:endParaRPr lang="en-GB" sz="20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GB" sz="2000" dirty="0"/>
              <a:t>A basic example:  prevalence estimation</a:t>
            </a:r>
          </a:p>
          <a:p>
            <a:pPr marL="457200" indent="-457200">
              <a:buFont typeface="Wingdings" pitchFamily="2" charset="2"/>
              <a:buChar char="Ø"/>
            </a:pPr>
            <a:endParaRPr lang="en-GB" sz="2000" dirty="0"/>
          </a:p>
          <a:p>
            <a:pPr marL="457200" indent="-457200">
              <a:buFont typeface="Wingdings" pitchFamily="2" charset="2"/>
              <a:buChar char="Ø"/>
            </a:pPr>
            <a:endParaRPr lang="en-GB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DE860683-ABD5-4FDA-9081-7028960C251B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707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60375"/>
            <a:ext cx="7129412" cy="2608585"/>
          </a:xfrm>
        </p:spPr>
        <p:txBody>
          <a:bodyPr/>
          <a:lstStyle/>
          <a:p>
            <a:pPr algn="ctr"/>
            <a:r>
              <a:rPr lang="en-GB" sz="2400" b="1" dirty="0"/>
              <a:t>How does MCMC work in practice?</a:t>
            </a:r>
            <a:endParaRPr lang="en-GB" sz="2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DE860683-ABD5-4FDA-9081-7028960C251B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505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96101"/>
          </a:xfrm>
        </p:spPr>
        <p:txBody>
          <a:bodyPr>
            <a:normAutofit/>
          </a:bodyPr>
          <a:lstStyle/>
          <a:p>
            <a:r>
              <a:rPr lang="en-US" dirty="0"/>
              <a:t>Bayesian (analysis) Using Gibbs Sampling</a:t>
            </a:r>
          </a:p>
          <a:p>
            <a:pPr lvl="1"/>
            <a:r>
              <a:rPr lang="en-US" dirty="0"/>
              <a:t>Generic MCMC framework with ready-made algorithms!</a:t>
            </a:r>
          </a:p>
          <a:p>
            <a:pPr marL="1028700" lvl="1">
              <a:buFont typeface="Wingdings" pitchFamily="2" charset="2"/>
              <a:buChar char="Ø"/>
            </a:pPr>
            <a:r>
              <a:rPr lang="en-US" dirty="0"/>
              <a:t>Advantages</a:t>
            </a:r>
          </a:p>
          <a:p>
            <a:pPr lvl="2"/>
            <a:r>
              <a:rPr lang="en-US" dirty="0"/>
              <a:t>Easy to use, fast for most problems</a:t>
            </a:r>
          </a:p>
          <a:p>
            <a:pPr lvl="2"/>
            <a:r>
              <a:rPr lang="en-US" dirty="0"/>
              <a:t>Almost as flexible as writing your own algorithm</a:t>
            </a:r>
          </a:p>
          <a:p>
            <a:pPr marL="1028700" lvl="1">
              <a:buFont typeface="Wingdings" pitchFamily="2" charset="2"/>
              <a:buChar char="Ø"/>
            </a:pPr>
            <a:r>
              <a:rPr lang="en-US" dirty="0"/>
              <a:t>Disadvantages</a:t>
            </a:r>
          </a:p>
          <a:p>
            <a:pPr lvl="2"/>
            <a:r>
              <a:rPr lang="en-US" dirty="0"/>
              <a:t>Hides many of the problems with MCMC sampling</a:t>
            </a:r>
          </a:p>
          <a:p>
            <a:pPr lvl="2"/>
            <a:r>
              <a:rPr lang="en-US" dirty="0"/>
              <a:t>Does not cure any of the problems with MCMC sampling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BUGS model is compiled by the software</a:t>
            </a:r>
          </a:p>
          <a:p>
            <a:pPr lvl="1"/>
            <a:r>
              <a:rPr lang="en-US" dirty="0"/>
              <a:t>The model statements are converted into an MCMC sampler (written in an underlying language e.g. C++)</a:t>
            </a:r>
          </a:p>
          <a:p>
            <a:pPr lvl="1"/>
            <a:r>
              <a:rPr lang="en-US" dirty="0"/>
              <a:t>The order that statements are written in the model doesn’t matter</a:t>
            </a:r>
          </a:p>
          <a:p>
            <a:pPr lvl="1"/>
            <a:r>
              <a:rPr lang="en-US" dirty="0"/>
              <a:t>All variables in the model must be defined EXACTLY once</a:t>
            </a:r>
          </a:p>
          <a:p>
            <a:pPr lvl="1"/>
            <a:r>
              <a:rPr lang="en-US" dirty="0"/>
              <a:t>NB: it is a symbolic language NOT a programming language</a:t>
            </a:r>
          </a:p>
          <a:p>
            <a:pPr lvl="1"/>
            <a:endParaRPr lang="en-US" dirty="0"/>
          </a:p>
          <a:p>
            <a:pPr indent="-285750"/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F291929-CB13-FB47-999A-9EDC4FEF9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Using BUGS</a:t>
            </a:r>
            <a:endParaRPr lang="en-GB" sz="2600" b="1" kern="0" dirty="0"/>
          </a:p>
        </p:txBody>
      </p:sp>
    </p:spTree>
    <p:extLst>
      <p:ext uri="{BB962C8B-B14F-4D97-AF65-F5344CB8AC3E}">
        <p14:creationId xmlns:p14="http://schemas.microsoft.com/office/powerpoint/2010/main" val="381376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25745"/>
          </a:xfrm>
        </p:spPr>
        <p:txBody>
          <a:bodyPr>
            <a:normAutofit/>
          </a:bodyPr>
          <a:lstStyle/>
          <a:p>
            <a:r>
              <a:rPr lang="en-US" dirty="0" err="1"/>
              <a:t>OpenBUGS</a:t>
            </a:r>
            <a:endParaRPr lang="en-US" dirty="0"/>
          </a:p>
          <a:p>
            <a:pPr lvl="1"/>
            <a:r>
              <a:rPr lang="en-US" dirty="0"/>
              <a:t>Available for Windows, Linux and Mac (under emulation)</a:t>
            </a:r>
          </a:p>
          <a:p>
            <a:pPr lvl="1"/>
            <a:r>
              <a:rPr lang="en-US" dirty="0"/>
              <a:t>No longer under active development</a:t>
            </a:r>
          </a:p>
          <a:p>
            <a:pPr lvl="1"/>
            <a:r>
              <a:rPr lang="en-US" dirty="0"/>
              <a:t>Can be called from 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JAGS (Just Another Gibbs Sampler)</a:t>
            </a:r>
          </a:p>
          <a:p>
            <a:pPr lvl="1"/>
            <a:r>
              <a:rPr lang="en-US" dirty="0"/>
              <a:t>Technically not BUGS, but almost identical</a:t>
            </a:r>
          </a:p>
          <a:p>
            <a:pPr lvl="1"/>
            <a:r>
              <a:rPr lang="en-US" dirty="0"/>
              <a:t>Better cross platform support than BUGS</a:t>
            </a:r>
          </a:p>
          <a:p>
            <a:pPr lvl="1"/>
            <a:r>
              <a:rPr lang="en-US" dirty="0"/>
              <a:t>Primarily designed to be called from within R</a:t>
            </a:r>
          </a:p>
          <a:p>
            <a:pPr lvl="2"/>
            <a:r>
              <a:rPr lang="en-US" dirty="0" err="1"/>
              <a:t>rjags</a:t>
            </a:r>
            <a:r>
              <a:rPr lang="en-US" dirty="0"/>
              <a:t>, </a:t>
            </a:r>
            <a:r>
              <a:rPr lang="en-US" dirty="0" err="1"/>
              <a:t>runjags</a:t>
            </a:r>
            <a:r>
              <a:rPr lang="en-US" dirty="0"/>
              <a:t>, R2jags, </a:t>
            </a:r>
            <a:r>
              <a:rPr lang="en-US" dirty="0" err="1"/>
              <a:t>jagsUI</a:t>
            </a:r>
            <a:endParaRPr lang="en-US" dirty="0"/>
          </a:p>
          <a:p>
            <a:pPr lvl="2"/>
            <a:r>
              <a:rPr lang="en-US" dirty="0"/>
              <a:t>JAGS models are identical, just the R code changes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Stan</a:t>
            </a:r>
          </a:p>
          <a:p>
            <a:pPr lvl="1"/>
            <a:r>
              <a:rPr lang="en-US" dirty="0"/>
              <a:t>Uses Hamiltonian Monte Carlo rather than MCMC, but similar</a:t>
            </a:r>
          </a:p>
          <a:p>
            <a:pPr lvl="1"/>
            <a:r>
              <a:rPr lang="en-US" dirty="0"/>
              <a:t>Often faster than JAGS for difficult problems</a:t>
            </a:r>
          </a:p>
          <a:p>
            <a:pPr lvl="1"/>
            <a:r>
              <a:rPr lang="en-US" dirty="0"/>
              <a:t>Slower than JAGS for easier problems</a:t>
            </a:r>
          </a:p>
          <a:p>
            <a:pPr indent="-28575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715C85A-DB0A-3641-83D9-ADCF20B8A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Available Software</a:t>
            </a:r>
            <a:endParaRPr lang="en-GB" sz="2600" b="1" kern="0" dirty="0"/>
          </a:p>
        </p:txBody>
      </p:sp>
    </p:spTree>
    <p:extLst>
      <p:ext uri="{BB962C8B-B14F-4D97-AF65-F5344CB8AC3E}">
        <p14:creationId xmlns:p14="http://schemas.microsoft.com/office/powerpoint/2010/main" val="1237033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25745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dirty="0"/>
              <a:t>Define a syntactically valid model (used to calculate the posterior)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Decide which variables to monitor</a:t>
            </a:r>
          </a:p>
          <a:p>
            <a:endParaRPr lang="en-US" dirty="0"/>
          </a:p>
          <a:p>
            <a:pPr marL="342900" indent="-342900">
              <a:buAutoNum type="arabicParenR" startAt="2"/>
            </a:pPr>
            <a:r>
              <a:rPr lang="en-US" dirty="0"/>
              <a:t>Supply data and initial values (optional)</a:t>
            </a:r>
          </a:p>
          <a:p>
            <a:pPr marL="342900" indent="-342900">
              <a:buAutoNum type="arabicParenR" startAt="2"/>
            </a:pPr>
            <a:endParaRPr lang="en-US" dirty="0"/>
          </a:p>
          <a:p>
            <a:pPr marL="342900" indent="-342900">
              <a:buAutoNum type="arabicParenR" startAt="2"/>
            </a:pPr>
            <a:r>
              <a:rPr lang="en-US" dirty="0"/>
              <a:t>Call the external software (BUGS, JAGS or Stan)</a:t>
            </a:r>
          </a:p>
          <a:p>
            <a:pPr marL="342900" indent="-342900">
              <a:buAutoNum type="arabicParenR" startAt="2"/>
            </a:pPr>
            <a:endParaRPr lang="en-US" dirty="0"/>
          </a:p>
          <a:p>
            <a:pPr marL="342900" indent="-342900">
              <a:buAutoNum type="arabicParenR" startAt="2"/>
            </a:pPr>
            <a:r>
              <a:rPr lang="en-US" dirty="0"/>
              <a:t>Make sure the chains have converged</a:t>
            </a:r>
          </a:p>
          <a:p>
            <a:pPr marL="1028700" lvl="1">
              <a:buFont typeface="Wingdings" pitchFamily="2" charset="2"/>
              <a:buChar char="Ø"/>
            </a:pPr>
            <a:r>
              <a:rPr lang="en-US" dirty="0"/>
              <a:t>Gelman-Rubin statistic compares the variance within chains to the variance between chains – ratio &lt; 1.05 indicates that chains are sampling the same values so have probably converged</a:t>
            </a:r>
          </a:p>
          <a:p>
            <a:pPr marL="1085850" lvl="1" indent="-342900">
              <a:buFont typeface="Wingdings" pitchFamily="2" charset="2"/>
              <a:buChar char="Ø"/>
            </a:pPr>
            <a:r>
              <a:rPr lang="en-US" dirty="0"/>
              <a:t>But always check the trace plots visually as well!</a:t>
            </a:r>
          </a:p>
          <a:p>
            <a:pPr marL="342900" indent="-342900">
              <a:buAutoNum type="arabicParenR" startAt="2"/>
            </a:pPr>
            <a:endParaRPr lang="en-US" dirty="0"/>
          </a:p>
          <a:p>
            <a:pPr marL="342900" indent="-342900">
              <a:buAutoNum type="arabicParenR" startAt="2"/>
            </a:pPr>
            <a:r>
              <a:rPr lang="en-US" dirty="0"/>
              <a:t>Make sure the number of sampled iterations is high enough</a:t>
            </a:r>
          </a:p>
          <a:p>
            <a:pPr marL="1085850" lvl="1" indent="-342900">
              <a:buFont typeface="Wingdings" pitchFamily="2" charset="2"/>
              <a:buChar char="Ø"/>
            </a:pPr>
            <a:r>
              <a:rPr lang="en-US" dirty="0"/>
              <a:t>An effective sample size of &gt;1000 for parameters of interest is OK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715C85A-DB0A-3641-83D9-ADCF20B8A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Procedure</a:t>
            </a:r>
            <a:endParaRPr lang="en-GB" sz="2600" b="1" kern="0" dirty="0"/>
          </a:p>
        </p:txBody>
      </p:sp>
    </p:spTree>
    <p:extLst>
      <p:ext uri="{BB962C8B-B14F-4D97-AF65-F5344CB8AC3E}">
        <p14:creationId xmlns:p14="http://schemas.microsoft.com/office/powerpoint/2010/main" val="3728267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0EF6E2B-9B65-784B-B1A7-31F9FF15C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Visual assessment of convergence</a:t>
            </a:r>
            <a:endParaRPr lang="en-GB" sz="2600" b="1" kern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these two chains (pink and blue) converged?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8742"/>
            <a:ext cx="8077200" cy="3568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5825578"/>
            <a:ext cx="6864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</a:rPr>
              <a:t>Looks good</a:t>
            </a:r>
          </a:p>
          <a:p>
            <a:pPr algn="ctr"/>
            <a:r>
              <a:rPr lang="en-US" sz="1600" b="1" dirty="0">
                <a:solidFill>
                  <a:srgbClr val="008000"/>
                </a:solidFill>
              </a:rPr>
              <a:t>[We are OK to look at the model results]</a:t>
            </a:r>
          </a:p>
        </p:txBody>
      </p:sp>
    </p:spTree>
    <p:extLst>
      <p:ext uri="{BB962C8B-B14F-4D97-AF65-F5344CB8AC3E}">
        <p14:creationId xmlns:p14="http://schemas.microsoft.com/office/powerpoint/2010/main" val="223930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0EF6E2B-9B65-784B-B1A7-31F9FF15C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Visual assessment of convergence</a:t>
            </a:r>
            <a:endParaRPr lang="en-GB" sz="2600" b="1" kern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these two chains (pink and blue) converged?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FE1204-4909-0146-8FE0-EAF7AC8AE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816"/>
            <a:ext cx="8561311" cy="38586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2A8E1A-6B34-FB44-B7A7-5AE01B59593C}"/>
              </a:ext>
            </a:extLst>
          </p:cNvPr>
          <p:cNvSpPr txBox="1"/>
          <p:nvPr/>
        </p:nvSpPr>
        <p:spPr>
          <a:xfrm>
            <a:off x="1229569" y="5773717"/>
            <a:ext cx="6864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Looks bad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[Model results cannot be used]</a:t>
            </a:r>
          </a:p>
        </p:txBody>
      </p:sp>
    </p:spTree>
    <p:extLst>
      <p:ext uri="{BB962C8B-B14F-4D97-AF65-F5344CB8AC3E}">
        <p14:creationId xmlns:p14="http://schemas.microsoft.com/office/powerpoint/2010/main" val="62526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60375"/>
            <a:ext cx="7129412" cy="2608585"/>
          </a:xfrm>
        </p:spPr>
        <p:txBody>
          <a:bodyPr/>
          <a:lstStyle/>
          <a:p>
            <a:pPr algn="ctr"/>
            <a:r>
              <a:rPr lang="en-GB" sz="2400" b="1" dirty="0"/>
              <a:t>A basic example:  prevalence estimation</a:t>
            </a:r>
            <a:endParaRPr lang="en-GB" sz="2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DE860683-ABD5-4FDA-9081-7028960C251B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966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5249156"/>
          </a:xfrm>
        </p:spPr>
        <p:txBody>
          <a:bodyPr>
            <a:normAutofit/>
          </a:bodyPr>
          <a:lstStyle/>
          <a:p>
            <a:r>
              <a:rPr lang="en-US" dirty="0"/>
              <a:t>Define the model, load the </a:t>
            </a:r>
            <a:r>
              <a:rPr lang="en-US" dirty="0" err="1"/>
              <a:t>runjags</a:t>
            </a:r>
            <a:r>
              <a:rPr lang="en-US" dirty="0"/>
              <a:t> library, and define the data in R:</a:t>
            </a:r>
          </a:p>
          <a:p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bugs_model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&lt;- "</a:t>
            </a: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	model{</a:t>
            </a: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		Positives ~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dbin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apparent_prevalence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,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TotalTested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)</a:t>
            </a: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		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apparent_prevalence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~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dbeta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(1,1)</a:t>
            </a: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		</a:t>
            </a: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		#monitor#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apparent_prevalence</a:t>
            </a:r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		#data# Positives,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TotalTested</a:t>
            </a:r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	}</a:t>
            </a: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"</a:t>
            </a: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library('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runjags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')</a:t>
            </a:r>
          </a:p>
          <a:p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Positives &lt;- 1210</a:t>
            </a:r>
          </a:p>
          <a:p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TotalTested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&lt;- 4072</a:t>
            </a:r>
          </a:p>
          <a:p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results &lt;-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run.jags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bugs_model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,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n.chains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=2,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burnin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=5000, 				sample=10000)</a:t>
            </a:r>
          </a:p>
          <a:p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D3F96FA-21B2-D746-81A0-089922E9D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JAGS:  Define and run the model</a:t>
            </a:r>
            <a:endParaRPr lang="en-GB" sz="2600" b="1" kern="0" dirty="0"/>
          </a:p>
        </p:txBody>
      </p:sp>
    </p:spTree>
    <p:extLst>
      <p:ext uri="{BB962C8B-B14F-4D97-AF65-F5344CB8AC3E}">
        <p14:creationId xmlns:p14="http://schemas.microsoft.com/office/powerpoint/2010/main" val="311745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2D3F96FA-21B2-D746-81A0-089922E9D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JAGS:  Check convergence</a:t>
            </a:r>
            <a:endParaRPr lang="en-GB" sz="2600" b="1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64DF3-0561-3E45-B468-D978E1ED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7668344" cy="51600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89DED9-616F-7A49-9E81-D3A38A8D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2491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plot(results)</a:t>
            </a:r>
          </a:p>
        </p:txBody>
      </p:sp>
    </p:spTree>
    <p:extLst>
      <p:ext uri="{BB962C8B-B14F-4D97-AF65-F5344CB8AC3E}">
        <p14:creationId xmlns:p14="http://schemas.microsoft.com/office/powerpoint/2010/main" val="4185090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2D3F96FA-21B2-D746-81A0-089922E9D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JAGS:  Check sample size and results</a:t>
            </a:r>
            <a:endParaRPr lang="en-GB" sz="2600" b="1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89DED9-616F-7A49-9E81-D3A38A8D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52491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&gt; results</a:t>
            </a:r>
          </a:p>
          <a:p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JAGS model summary statistics from 20000 samples (chains = 2;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adapt+burnin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= 6000):</a:t>
            </a: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                                                                </a:t>
            </a: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                   Lower95  Median Upper95   Mean        SD Mode</a:t>
            </a:r>
          </a:p>
          <a:p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apparent_prevalence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0.28339 0.29719 0.31155 0.2972 0.0071436   --</a:t>
            </a: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                                                            </a:t>
            </a: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                        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MCerr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MC%ofSD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SSeff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   AC.10  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psrf</a:t>
            </a:r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apparent_prevalence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0.000063509     0.9 12652 0.018843 1.0002</a:t>
            </a:r>
          </a:p>
          <a:p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Total time taken: 0.8 seconds</a:t>
            </a:r>
          </a:p>
          <a:p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# See also:</a:t>
            </a: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?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runjags</a:t>
            </a:r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54F8BF-2258-DB42-9C72-FF223FF8E7B3}"/>
              </a:ext>
            </a:extLst>
          </p:cNvPr>
          <p:cNvSpPr/>
          <p:nvPr/>
        </p:nvSpPr>
        <p:spPr>
          <a:xfrm>
            <a:off x="7164288" y="4293096"/>
            <a:ext cx="864096" cy="648072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C2C0FC-E356-334F-BA88-93388F49C17C}"/>
              </a:ext>
            </a:extLst>
          </p:cNvPr>
          <p:cNvSpPr/>
          <p:nvPr/>
        </p:nvSpPr>
        <p:spPr>
          <a:xfrm>
            <a:off x="5292080" y="4293096"/>
            <a:ext cx="720080" cy="648072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470B2D-9AEA-9F41-9A97-03B6E0EBD46D}"/>
              </a:ext>
            </a:extLst>
          </p:cNvPr>
          <p:cNvSpPr/>
          <p:nvPr/>
        </p:nvSpPr>
        <p:spPr>
          <a:xfrm>
            <a:off x="2843808" y="3356992"/>
            <a:ext cx="3816424" cy="648072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8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60375"/>
            <a:ext cx="7129412" cy="2608585"/>
          </a:xfrm>
        </p:spPr>
        <p:txBody>
          <a:bodyPr/>
          <a:lstStyle/>
          <a:p>
            <a:pPr algn="ctr"/>
            <a:r>
              <a:rPr lang="en-GB" sz="2400" b="1" dirty="0"/>
              <a:t>What is Bayesian statistics?</a:t>
            </a:r>
            <a:endParaRPr lang="en-GB" sz="2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DE860683-ABD5-4FDA-9081-7028960C251B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52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0" name="Rectangle 6"/>
          <p:cNvSpPr>
            <a:spLocks noGrp="1" noChangeArrowheads="1"/>
          </p:cNvSpPr>
          <p:nvPr>
            <p:ph idx="1"/>
          </p:nvPr>
        </p:nvSpPr>
        <p:spPr>
          <a:xfrm>
            <a:off x="683568" y="1340767"/>
            <a:ext cx="8064896" cy="4536505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sz="2000" dirty="0"/>
              <a:t>Concerned with the long-run probability of future events</a:t>
            </a:r>
          </a:p>
          <a:p>
            <a:pPr marL="1085850" lvl="1" indent="-342900">
              <a:buFont typeface="Arial"/>
              <a:buChar char="•"/>
            </a:pPr>
            <a:r>
              <a:rPr lang="en-GB" sz="2000" dirty="0"/>
              <a:t>If I repeat this experiment lots of times with a known parameter value, what will happen?</a:t>
            </a:r>
          </a:p>
          <a:p>
            <a:pPr marL="1085850" lvl="1" indent="-342900">
              <a:buFont typeface="Arial"/>
              <a:buChar char="•"/>
            </a:pPr>
            <a:r>
              <a:rPr lang="en-GB" sz="2000" dirty="0"/>
              <a:t>CI should be interpreted as reflecting future samples</a:t>
            </a:r>
          </a:p>
          <a:p>
            <a:pPr marL="1085850" lvl="1" indent="-342900">
              <a:buFont typeface="Arial"/>
              <a:buChar char="•"/>
            </a:pPr>
            <a:endParaRPr lang="en-GB" sz="2000" dirty="0"/>
          </a:p>
          <a:p>
            <a:pPr marL="342900" indent="-342900">
              <a:buFont typeface="Arial"/>
              <a:buChar char="•"/>
            </a:pPr>
            <a:r>
              <a:rPr lang="da-DK" sz="2000" dirty="0" err="1"/>
              <a:t>Remember</a:t>
            </a:r>
            <a:r>
              <a:rPr lang="da-DK" sz="2000" dirty="0"/>
              <a:t> the definition of a </a:t>
            </a:r>
            <a:r>
              <a:rPr lang="da-DK" sz="2000" dirty="0" err="1"/>
              <a:t>likelihood</a:t>
            </a:r>
            <a:r>
              <a:rPr lang="da-DK" sz="2000" dirty="0"/>
              <a:t>:</a:t>
            </a:r>
          </a:p>
          <a:p>
            <a:pPr marL="1085850" lvl="1" indent="-342900">
              <a:buFont typeface="Arial"/>
              <a:buChar char="•"/>
            </a:pPr>
            <a:r>
              <a:rPr lang="da-DK" sz="2000" dirty="0" err="1"/>
              <a:t>Probability</a:t>
            </a:r>
            <a:r>
              <a:rPr lang="da-DK" sz="2000" dirty="0"/>
              <a:t> of the data given the parameters</a:t>
            </a:r>
          </a:p>
          <a:p>
            <a:pPr marL="1085850" lvl="1" indent="-342900">
              <a:buFont typeface="Arial"/>
              <a:buChar char="•"/>
            </a:pPr>
            <a:r>
              <a:rPr lang="da-DK" sz="2000" dirty="0" err="1"/>
              <a:t>e.g</a:t>
            </a:r>
            <a:r>
              <a:rPr lang="da-DK" sz="2000" dirty="0"/>
              <a:t>. </a:t>
            </a:r>
            <a:r>
              <a:rPr lang="en-GB" sz="2000" dirty="0"/>
              <a:t>sensitivity/specificity of a test given a known true disease state</a:t>
            </a:r>
            <a:endParaRPr lang="da-DK" sz="2000" dirty="0"/>
          </a:p>
          <a:p>
            <a:pPr marL="1085850" lvl="1" indent="-342900">
              <a:buFont typeface="Arial"/>
              <a:buChar char="•"/>
            </a:pPr>
            <a:endParaRPr lang="da-DK" sz="2000" dirty="0"/>
          </a:p>
          <a:p>
            <a:pPr marL="342900" indent="-342900">
              <a:buFont typeface="Arial"/>
              <a:buChar char="•"/>
            </a:pPr>
            <a:r>
              <a:rPr lang="da-DK" sz="2000" dirty="0"/>
              <a:t>But </a:t>
            </a:r>
            <a:r>
              <a:rPr lang="da-DK" sz="2000" dirty="0" err="1"/>
              <a:t>isn’t</a:t>
            </a:r>
            <a:r>
              <a:rPr lang="da-DK" sz="2000" dirty="0"/>
              <a:t> </a:t>
            </a:r>
            <a:r>
              <a:rPr lang="da-DK" sz="2000" dirty="0" err="1"/>
              <a:t>this</a:t>
            </a:r>
            <a:r>
              <a:rPr lang="da-DK" sz="2000" dirty="0"/>
              <a:t> </a:t>
            </a:r>
            <a:r>
              <a:rPr lang="da-DK" sz="2000" dirty="0" err="1"/>
              <a:t>backwards</a:t>
            </a:r>
            <a:r>
              <a:rPr lang="da-DK" sz="2000" dirty="0"/>
              <a:t>? </a:t>
            </a:r>
            <a:r>
              <a:rPr lang="da-DK" sz="2000" dirty="0" err="1"/>
              <a:t>Wouldn’t</a:t>
            </a:r>
            <a:r>
              <a:rPr lang="da-DK" sz="2000" dirty="0"/>
              <a:t> </a:t>
            </a:r>
            <a:r>
              <a:rPr lang="da-DK" sz="2000" dirty="0" err="1"/>
              <a:t>we</a:t>
            </a:r>
            <a:r>
              <a:rPr lang="da-DK" sz="2000" dirty="0"/>
              <a:t> </a:t>
            </a:r>
            <a:r>
              <a:rPr lang="da-DK" sz="2000" dirty="0" err="1"/>
              <a:t>rather</a:t>
            </a:r>
            <a:r>
              <a:rPr lang="da-DK" sz="2000" dirty="0"/>
              <a:t> know the </a:t>
            </a:r>
            <a:r>
              <a:rPr lang="da-DK" sz="2000" dirty="0" err="1"/>
              <a:t>probability</a:t>
            </a:r>
            <a:r>
              <a:rPr lang="da-DK" sz="2000" dirty="0"/>
              <a:t> of the parameters given the data?</a:t>
            </a:r>
            <a:endParaRPr lang="en-GB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DE860683-ABD5-4FDA-9081-7028960C251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82E2FC-078A-B343-A1AB-D00B6B8E3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460375"/>
            <a:ext cx="7561460" cy="576263"/>
          </a:xfrm>
        </p:spPr>
        <p:txBody>
          <a:bodyPr/>
          <a:lstStyle/>
          <a:p>
            <a:r>
              <a:rPr lang="en-GB" sz="2400" b="1" dirty="0"/>
              <a:t>Classical/frequentist statistics</a:t>
            </a: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396674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675FB16-3F79-D64C-8230-CCD4F367B221}"/>
              </a:ext>
            </a:extLst>
          </p:cNvPr>
          <p:cNvSpPr/>
          <p:nvPr/>
        </p:nvSpPr>
        <p:spPr>
          <a:xfrm>
            <a:off x="334123" y="5338993"/>
            <a:ext cx="1417730" cy="4196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58705-9309-BE49-86C3-C09710DF0321}"/>
              </a:ext>
            </a:extLst>
          </p:cNvPr>
          <p:cNvSpPr/>
          <p:nvPr/>
        </p:nvSpPr>
        <p:spPr>
          <a:xfrm>
            <a:off x="3370294" y="5097604"/>
            <a:ext cx="1417730" cy="4196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C35D0E-9922-B34E-9567-BFD8D401681D}"/>
              </a:ext>
            </a:extLst>
          </p:cNvPr>
          <p:cNvSpPr/>
          <p:nvPr/>
        </p:nvSpPr>
        <p:spPr>
          <a:xfrm>
            <a:off x="4932040" y="5096822"/>
            <a:ext cx="792088" cy="4204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848" y="1340768"/>
                <a:ext cx="8229600" cy="4586711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000" dirty="0"/>
                  <a:t>A well-known formula in epidemiology:</a:t>
                </a:r>
              </a:p>
              <a:p>
                <a:pPr marL="0" indent="0">
                  <a:buNone/>
                  <a:defRPr/>
                </a:pPr>
                <a:endParaRPr lang="en-US" sz="22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𝑃𝑃𝑉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  =   </m:t>
                      </m:r>
                      <m:f>
                        <m:f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𝑆𝑒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𝑃𝑟𝑒𝑣</m:t>
                          </m:r>
                        </m:num>
                        <m:den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𝑆𝑒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𝑃𝑟𝑒𝑣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+(1−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𝑆𝑝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)∙(1−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𝑃𝑟𝑒𝑣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>
                  <a:defRPr/>
                </a:pPr>
                <a:endParaRPr lang="en-US" sz="2200" dirty="0"/>
              </a:p>
              <a:p>
                <a:pPr>
                  <a:defRPr/>
                </a:pPr>
                <a:r>
                  <a:rPr lang="en-US" sz="2000" dirty="0"/>
                  <a:t>But where does this come from?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a-DK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d>
                          <m:d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a-DK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a-DK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p>
                              <m:sSup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da-DK" sz="2200" b="0" dirty="0"/>
                  <a:t> 	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sty m:val="p"/>
                      </m:rPr>
                      <a:rPr lang="da-DK" sz="2200">
                        <a:latin typeface="Cambria Math" panose="02040503050406030204" pitchFamily="18" charset="0"/>
                      </a:rPr>
                      <m:t>p</m:t>
                    </m:r>
                    <m:r>
                      <a:rPr lang="da-DK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a-DK" sz="2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da-DK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da-DK" sz="2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 | </m:t>
                        </m:r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da-DK" sz="2200" b="0" dirty="0"/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𝑃𝑟𝑒𝑣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a-DK" sz="220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d>
                          <m:d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da-DK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a-DK" sz="22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𝑃𝑃𝑉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a-DK" sz="220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d>
                          <m:d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p>
                              <m:sSup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da-DK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a-DK" sz="2200" i="1" dirty="0"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:endParaRPr lang="da-DK" sz="2200" i="1" dirty="0"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:endParaRPr lang="da-DK" sz="2200" i="1" dirty="0"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220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sSup>
                                <m:sSup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da-DK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a-DK" sz="2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  <m: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p>
                                    <m:sSupPr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a-DK" sz="2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a-DK" sz="2200" i="1" dirty="0">
                              <a:latin typeface="Cambria Math" panose="02040503050406030204" pitchFamily="18" charset="0"/>
                            </a:rPr>
                            <m:t>	</m:t>
                          </m:r>
                        </m:num>
                        <m:den>
                          <m:func>
                            <m:func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a-DK" sz="2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  <m: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p>
                                    <m:sSupPr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a-DK" sz="2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a-DK" sz="2200" i="1" dirty="0">
                              <a:latin typeface="Cambria Math" panose="02040503050406030204" pitchFamily="18" charset="0"/>
                            </a:rPr>
                            <m:t>	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da-DK" sz="220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sSup>
                                <m:sSup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a-DK" sz="2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da-DK" sz="2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>
                  <a:defRPr/>
                </a:pPr>
                <a:endParaRPr lang="en-US" sz="2200" dirty="0"/>
              </a:p>
              <a:p>
                <a:pPr>
                  <a:defRPr/>
                </a:pPr>
                <a:endParaRPr lang="da-DK" sz="2200" b="0" dirty="0"/>
              </a:p>
              <a:p>
                <a:pPr>
                  <a:defRPr/>
                </a:pPr>
                <a:endParaRPr lang="da-DK" sz="2200" b="0" dirty="0"/>
              </a:p>
              <a:p>
                <a:pPr>
                  <a:defRPr/>
                </a:pPr>
                <a:endParaRPr lang="da-DK" sz="2200" b="0" dirty="0"/>
              </a:p>
              <a:p>
                <a:pPr>
                  <a:defRPr/>
                </a:pPr>
                <a:endParaRPr lang="en-US" sz="2200" dirty="0"/>
              </a:p>
              <a:p>
                <a:pPr>
                  <a:defRPr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848" y="1340768"/>
                <a:ext cx="8229600" cy="4586711"/>
              </a:xfrm>
              <a:blipFill>
                <a:blip r:embed="rId2"/>
                <a:stretch>
                  <a:fillRect l="-1849" t="-1657" b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">
            <a:extLst>
              <a:ext uri="{FF2B5EF4-FFF2-40B4-BE49-F238E27FC236}">
                <a16:creationId xmlns:a16="http://schemas.microsoft.com/office/drawing/2014/main" id="{945ADD50-B355-DD45-9952-105DE2398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An example using diagnostic tests</a:t>
            </a:r>
            <a:endParaRPr lang="en-GB" sz="2600" b="1" kern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DB4BFA-4604-0340-8C2B-9FD4E77567DA}"/>
              </a:ext>
            </a:extLst>
          </p:cNvPr>
          <p:cNvSpPr/>
          <p:nvPr/>
        </p:nvSpPr>
        <p:spPr>
          <a:xfrm>
            <a:off x="1621606" y="4497440"/>
            <a:ext cx="1748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Likelihood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3D9F1F-2270-BD42-BF80-694F90225F68}"/>
              </a:ext>
            </a:extLst>
          </p:cNvPr>
          <p:cNvCxnSpPr>
            <a:cxnSpLocks/>
          </p:cNvCxnSpPr>
          <p:nvPr/>
        </p:nvCxnSpPr>
        <p:spPr>
          <a:xfrm>
            <a:off x="3059832" y="4697495"/>
            <a:ext cx="576064" cy="387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0F8F229-8D99-E24C-82FB-D1C347DEE6AA}"/>
              </a:ext>
            </a:extLst>
          </p:cNvPr>
          <p:cNvSpPr/>
          <p:nvPr/>
        </p:nvSpPr>
        <p:spPr>
          <a:xfrm>
            <a:off x="5580112" y="4496658"/>
            <a:ext cx="2376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Prior information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18E14B-F396-DF4E-9CF3-B6CC3005F5CC}"/>
              </a:ext>
            </a:extLst>
          </p:cNvPr>
          <p:cNvCxnSpPr>
            <a:cxnSpLocks/>
          </p:cNvCxnSpPr>
          <p:nvPr/>
        </p:nvCxnSpPr>
        <p:spPr>
          <a:xfrm flipH="1">
            <a:off x="5312616" y="4696713"/>
            <a:ext cx="267496" cy="388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B30E863-5D0D-3F4F-85CC-F7E5B4B82C3E}"/>
              </a:ext>
            </a:extLst>
          </p:cNvPr>
          <p:cNvSpPr/>
          <p:nvPr/>
        </p:nvSpPr>
        <p:spPr>
          <a:xfrm>
            <a:off x="1554158" y="6231609"/>
            <a:ext cx="30178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Posterior information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88FA3E-A266-CE40-9202-2B8CBA9E6A5C}"/>
              </a:ext>
            </a:extLst>
          </p:cNvPr>
          <p:cNvCxnSpPr>
            <a:cxnSpLocks/>
          </p:cNvCxnSpPr>
          <p:nvPr/>
        </p:nvCxnSpPr>
        <p:spPr>
          <a:xfrm flipH="1" flipV="1">
            <a:off x="1042988" y="5852937"/>
            <a:ext cx="489112" cy="527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92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52517"/>
            <a:ext cx="7745505" cy="38778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form: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Continuous form: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 form: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521413"/>
              </p:ext>
            </p:extLst>
          </p:nvPr>
        </p:nvGraphicFramePr>
        <p:xfrm>
          <a:off x="1581292" y="1896706"/>
          <a:ext cx="366236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3" imgW="1879600" imgH="495300" progId="Equation.3">
                  <p:embed/>
                </p:oleObj>
              </mc:Choice>
              <mc:Fallback>
                <p:oleObj name="Equation" r:id="rId3" imgW="1879600" imgH="4953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1292" y="1896706"/>
                        <a:ext cx="3662363" cy="96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520418"/>
              </p:ext>
            </p:extLst>
          </p:nvPr>
        </p:nvGraphicFramePr>
        <p:xfrm>
          <a:off x="1252608" y="3276198"/>
          <a:ext cx="4700588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5" imgW="2413000" imgH="647700" progId="Equation.3">
                  <p:embed/>
                </p:oleObj>
              </mc:Choice>
              <mc:Fallback>
                <p:oleObj name="Equation" r:id="rId5" imgW="2413000" imgH="6477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2608" y="3276198"/>
                        <a:ext cx="4700588" cy="126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27584" y="4536673"/>
            <a:ext cx="5946140" cy="1685148"/>
            <a:chOff x="2424019" y="4484825"/>
            <a:chExt cx="5946140" cy="1685148"/>
          </a:xfrm>
        </p:grpSpPr>
        <p:sp>
          <p:nvSpPr>
            <p:cNvPr id="6" name="Rectangle 5"/>
            <p:cNvSpPr/>
            <p:nvPr/>
          </p:nvSpPr>
          <p:spPr>
            <a:xfrm>
              <a:off x="2424019" y="5166526"/>
              <a:ext cx="594614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</a:rPr>
                <a:t>Posterior          Likelihood  x  Prior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76651" y="4484825"/>
              <a:ext cx="1685148" cy="1685148"/>
            </a:xfrm>
            <a:prstGeom prst="rect">
              <a:avLst/>
            </a:prstGeom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A7F15CA9-BC31-4B47-B4D8-C3A3A1A16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Bayes theorem</a:t>
            </a:r>
            <a:endParaRPr lang="en-GB" sz="2600" b="1" kern="0" dirty="0"/>
          </a:p>
        </p:txBody>
      </p:sp>
    </p:spTree>
    <p:extLst>
      <p:ext uri="{BB962C8B-B14F-4D97-AF65-F5344CB8AC3E}">
        <p14:creationId xmlns:p14="http://schemas.microsoft.com/office/powerpoint/2010/main" val="140516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616E6C2-DDA8-9C4A-BBD3-8B0F529DAE13}"/>
              </a:ext>
            </a:extLst>
          </p:cNvPr>
          <p:cNvGrpSpPr/>
          <p:nvPr/>
        </p:nvGrpSpPr>
        <p:grpSpPr>
          <a:xfrm>
            <a:off x="179512" y="4005064"/>
            <a:ext cx="8964488" cy="2592288"/>
            <a:chOff x="179512" y="4059848"/>
            <a:chExt cx="8964488" cy="25922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D30F41-F9A1-9D42-8BB7-275F96030B89}"/>
                </a:ext>
              </a:extLst>
            </p:cNvPr>
            <p:cNvSpPr/>
            <p:nvPr/>
          </p:nvSpPr>
          <p:spPr>
            <a:xfrm>
              <a:off x="7092280" y="5355992"/>
              <a:ext cx="2051720" cy="1296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916789"/>
                </p:ext>
              </p:extLst>
            </p:nvPr>
          </p:nvGraphicFramePr>
          <p:xfrm>
            <a:off x="437698" y="4126413"/>
            <a:ext cx="2589213" cy="158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7" name="Chart" r:id="rId3" imgW="4267742" imgH="2610049" progId="Excel.Chart.8">
                    <p:embed/>
                  </p:oleObj>
                </mc:Choice>
                <mc:Fallback>
                  <p:oleObj name="Chart" r:id="rId3" imgW="4267742" imgH="2610049" progId="Excel.Chart.8">
                    <p:embed/>
                    <p:pic>
                      <p:nvPicPr>
                        <p:cNvPr id="1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98" y="4126413"/>
                          <a:ext cx="2589213" cy="158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3116619"/>
                </p:ext>
              </p:extLst>
            </p:nvPr>
          </p:nvGraphicFramePr>
          <p:xfrm>
            <a:off x="3334886" y="4126413"/>
            <a:ext cx="2589212" cy="158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8" name="Chart" r:id="rId5" imgW="4267742" imgH="2610049" progId="Excel.Chart.8">
                    <p:embed/>
                  </p:oleObj>
                </mc:Choice>
                <mc:Fallback>
                  <p:oleObj name="Chart" r:id="rId5" imgW="4267742" imgH="2610049" progId="Excel.Chart.8">
                    <p:embed/>
                    <p:pic>
                      <p:nvPicPr>
                        <p:cNvPr id="1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886" y="4126413"/>
                          <a:ext cx="2589212" cy="158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2945976"/>
                </p:ext>
              </p:extLst>
            </p:nvPr>
          </p:nvGraphicFramePr>
          <p:xfrm>
            <a:off x="6270625" y="4059848"/>
            <a:ext cx="2660650" cy="171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9" name="Worksheet" r:id="rId7" imgW="4381500" imgH="2832100" progId="Excel.Sheet.8">
                    <p:embed/>
                  </p:oleObj>
                </mc:Choice>
                <mc:Fallback>
                  <p:oleObj name="Worksheet" r:id="rId7" imgW="4381500" imgH="2832100" progId="Excel.Sheet.8">
                    <p:embed/>
                    <p:pic>
                      <p:nvPicPr>
                        <p:cNvPr id="1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0625" y="4059848"/>
                          <a:ext cx="2660650" cy="1719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79512" y="5879013"/>
              <a:ext cx="31029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dirty="0">
                  <a:latin typeface="Century Gothic"/>
                  <a:cs typeface="Century Gothic"/>
                </a:rPr>
                <a:t>What we knew before</a:t>
              </a:r>
              <a:endParaRPr lang="en-GB" sz="1800" dirty="0">
                <a:latin typeface="Century Gothic"/>
                <a:cs typeface="Century Gothic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3028498" y="5726613"/>
              <a:ext cx="5334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600" b="1" dirty="0"/>
                <a:t>+</a:t>
              </a:r>
              <a:endParaRPr lang="en-GB" sz="3600" b="1" dirty="0"/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3323952" y="5879013"/>
              <a:ext cx="2616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dirty="0">
                  <a:latin typeface="Century Gothic"/>
                  <a:cs typeface="Century Gothic"/>
                </a:rPr>
                <a:t>What the data tell us</a:t>
              </a:r>
              <a:endParaRPr lang="en-GB" sz="1800" dirty="0">
                <a:latin typeface="Century Gothic"/>
                <a:cs typeface="Century Gothic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6355898" y="5879013"/>
              <a:ext cx="2514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dirty="0">
                  <a:latin typeface="Century Gothic"/>
                  <a:cs typeface="Century Gothic"/>
                </a:rPr>
                <a:t>What we know now</a:t>
              </a:r>
              <a:endParaRPr lang="en-GB" sz="1800" dirty="0">
                <a:latin typeface="Century Gothic"/>
                <a:cs typeface="Century Gothic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000298" y="5726613"/>
              <a:ext cx="5334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600" b="1" dirty="0"/>
                <a:t>=</a:t>
              </a:r>
              <a:endParaRPr lang="en-GB" sz="3600" b="1" dirty="0"/>
            </a:p>
          </p:txBody>
        </p:sp>
      </p:grpSp>
      <p:sp>
        <p:nvSpPr>
          <p:cNvPr id="22" name="Rectangle 2">
            <a:extLst>
              <a:ext uri="{FF2B5EF4-FFF2-40B4-BE49-F238E27FC236}">
                <a16:creationId xmlns:a16="http://schemas.microsoft.com/office/drawing/2014/main" id="{0857A5B4-0E95-A243-921A-D5241FA12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Bayesian statistics</a:t>
            </a:r>
            <a:endParaRPr lang="en-GB" sz="2600" b="1" kern="0" dirty="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1B1244E-136F-0E47-9F3C-F1D3B47A9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568" y="1340767"/>
            <a:ext cx="8064896" cy="4536505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a-DK" sz="2000" dirty="0"/>
              <a:t>”</a:t>
            </a:r>
            <a:r>
              <a:rPr lang="da-DK" sz="2000" dirty="0" err="1"/>
              <a:t>Belief</a:t>
            </a:r>
            <a:r>
              <a:rPr lang="da-DK" sz="2000" dirty="0"/>
              <a:t>” is </a:t>
            </a:r>
            <a:r>
              <a:rPr lang="da-DK" sz="2000" dirty="0" err="1"/>
              <a:t>expressed</a:t>
            </a:r>
            <a:r>
              <a:rPr lang="da-DK" sz="2000" dirty="0"/>
              <a:t> as a </a:t>
            </a:r>
            <a:r>
              <a:rPr lang="da-DK" sz="2000" dirty="0" err="1"/>
              <a:t>probability</a:t>
            </a:r>
            <a:r>
              <a:rPr lang="da-DK" sz="2000" dirty="0"/>
              <a:t> distribution</a:t>
            </a:r>
          </a:p>
          <a:p>
            <a:pPr marL="1085850" lvl="1" indent="-342900">
              <a:buFont typeface="Arial"/>
              <a:buChar char="•"/>
            </a:pPr>
            <a:r>
              <a:rPr lang="da-DK" sz="2000" dirty="0"/>
              <a:t>i.e. </a:t>
            </a:r>
            <a:r>
              <a:rPr lang="da-DK" sz="2000" dirty="0" err="1"/>
              <a:t>We</a:t>
            </a:r>
            <a:r>
              <a:rPr lang="da-DK" sz="2000" dirty="0"/>
              <a:t> </a:t>
            </a:r>
            <a:r>
              <a:rPr lang="da-DK" sz="2000" dirty="0" err="1"/>
              <a:t>don’t</a:t>
            </a:r>
            <a:r>
              <a:rPr lang="da-DK" sz="2000" dirty="0"/>
              <a:t> know </a:t>
            </a:r>
            <a:r>
              <a:rPr lang="da-DK" sz="2000" dirty="0" err="1"/>
              <a:t>exactly</a:t>
            </a:r>
            <a:r>
              <a:rPr lang="da-DK" sz="2000" dirty="0"/>
              <a:t> </a:t>
            </a:r>
            <a:r>
              <a:rPr lang="da-DK" sz="2000" dirty="0" err="1"/>
              <a:t>what</a:t>
            </a:r>
            <a:r>
              <a:rPr lang="da-DK" sz="2000" dirty="0"/>
              <a:t> the parameter </a:t>
            </a:r>
            <a:r>
              <a:rPr lang="da-DK" sz="2000" dirty="0" err="1"/>
              <a:t>value</a:t>
            </a:r>
            <a:r>
              <a:rPr lang="da-DK" sz="2000" dirty="0"/>
              <a:t> is, but </a:t>
            </a:r>
            <a:r>
              <a:rPr lang="da-DK" sz="2000" dirty="0" err="1"/>
              <a:t>we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quantify</a:t>
            </a:r>
            <a:r>
              <a:rPr lang="da-DK" sz="2000" dirty="0"/>
              <a:t> </a:t>
            </a:r>
            <a:r>
              <a:rPr lang="da-DK" sz="2000" dirty="0" err="1"/>
              <a:t>our</a:t>
            </a:r>
            <a:r>
              <a:rPr lang="da-DK" sz="2000" dirty="0"/>
              <a:t> </a:t>
            </a:r>
            <a:r>
              <a:rPr lang="da-DK" sz="2000" dirty="0" err="1"/>
              <a:t>uncertainty</a:t>
            </a:r>
            <a:endParaRPr lang="da-DK" sz="2000" dirty="0"/>
          </a:p>
          <a:p>
            <a:pPr marL="1085850" lvl="1" indent="-342900">
              <a:buFont typeface="Arial"/>
              <a:buChar char="•"/>
            </a:pPr>
            <a:r>
              <a:rPr lang="da-DK" sz="2000" dirty="0"/>
              <a:t>This is the </a:t>
            </a:r>
            <a:r>
              <a:rPr lang="da-DK" sz="2000" dirty="0" err="1"/>
              <a:t>key</a:t>
            </a:r>
            <a:r>
              <a:rPr lang="da-DK" sz="2000" dirty="0"/>
              <a:t> difference to </a:t>
            </a:r>
            <a:r>
              <a:rPr lang="da-DK" sz="2000" dirty="0" err="1"/>
              <a:t>frequentist</a:t>
            </a:r>
            <a:r>
              <a:rPr lang="da-DK" sz="2000" dirty="0"/>
              <a:t> </a:t>
            </a:r>
            <a:r>
              <a:rPr lang="da-DK" sz="2000" dirty="0" err="1"/>
              <a:t>statistics</a:t>
            </a:r>
            <a:endParaRPr lang="da-DK" sz="2000" dirty="0"/>
          </a:p>
          <a:p>
            <a:endParaRPr lang="da-DK" sz="1400" dirty="0"/>
          </a:p>
          <a:p>
            <a:pPr marL="342900" indent="-342900">
              <a:buFont typeface="Arial"/>
              <a:buChar char="•"/>
            </a:pPr>
            <a:r>
              <a:rPr lang="da-DK" sz="2000" dirty="0" err="1"/>
              <a:t>We</a:t>
            </a:r>
            <a:r>
              <a:rPr lang="da-DK" sz="2000" dirty="0"/>
              <a:t> </a:t>
            </a:r>
            <a:r>
              <a:rPr lang="da-DK" sz="2000" dirty="0" err="1"/>
              <a:t>usually</a:t>
            </a:r>
            <a:r>
              <a:rPr lang="da-DK" sz="2000" dirty="0"/>
              <a:t> have </a:t>
            </a:r>
            <a:r>
              <a:rPr lang="da-DK" sz="2000" dirty="0" err="1"/>
              <a:t>continuous</a:t>
            </a:r>
            <a:r>
              <a:rPr lang="da-DK" sz="2000" dirty="0"/>
              <a:t> </a:t>
            </a:r>
            <a:r>
              <a:rPr lang="da-DK" sz="2000" dirty="0" err="1"/>
              <a:t>probability</a:t>
            </a:r>
            <a:r>
              <a:rPr lang="da-DK" sz="2000" dirty="0"/>
              <a:t> distributions for </a:t>
            </a:r>
            <a:r>
              <a:rPr lang="da-DK" sz="2000" dirty="0" err="1"/>
              <a:t>both</a:t>
            </a:r>
            <a:r>
              <a:rPr lang="da-DK" sz="2000" dirty="0"/>
              <a:t> prior and </a:t>
            </a:r>
            <a:r>
              <a:rPr lang="da-DK" sz="2000" dirty="0" err="1"/>
              <a:t>posterior</a:t>
            </a:r>
            <a:r>
              <a:rPr lang="da-DK" sz="2000" dirty="0"/>
              <a:t>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6144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60375"/>
            <a:ext cx="7129412" cy="2608585"/>
          </a:xfrm>
        </p:spPr>
        <p:txBody>
          <a:bodyPr/>
          <a:lstStyle/>
          <a:p>
            <a:pPr algn="ctr"/>
            <a:r>
              <a:rPr lang="en-GB" sz="2400" b="1" dirty="0"/>
              <a:t>What is the theory behind MCMC?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DE860683-ABD5-4FDA-9081-7028960C251B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22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5249156"/>
          </a:xfrm>
        </p:spPr>
        <p:txBody>
          <a:bodyPr>
            <a:normAutofit/>
          </a:bodyPr>
          <a:lstStyle/>
          <a:p>
            <a:r>
              <a:rPr lang="en-US" dirty="0"/>
              <a:t>First define a function to calculate a posterior probability corresponding to a Binomial likelihood and Beta prior:</a:t>
            </a:r>
          </a:p>
          <a:p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log_posterior_fun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 &lt;- function(parameter){</a:t>
            </a: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	... See the exercise if you are interested in R code ...</a:t>
            </a: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}</a:t>
            </a:r>
          </a:p>
          <a:p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endParaRPr lang="en-US" dirty="0"/>
          </a:p>
          <a:p>
            <a:r>
              <a:rPr lang="en-US" dirty="0"/>
              <a:t>Then choose a ‘reasonable’ place to start looking for our parameter values, and calculate the posterior at that parameter value:</a:t>
            </a:r>
          </a:p>
          <a:p>
            <a:pPr marL="0" indent="0">
              <a:buNone/>
            </a:pPr>
            <a:endParaRPr lang="en-US" b="1" dirty="0">
              <a:solidFill>
                <a:srgbClr val="452E0E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parameter[1] &lt;- 0.25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log_post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[1] &lt;- </a:t>
            </a: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log_posterior_fun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(parameter[1])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452E0E"/>
                </a:solidFill>
                <a:latin typeface="Courier"/>
                <a:cs typeface="Courier"/>
              </a:rPr>
              <a:t>log_post</a:t>
            </a:r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[1]</a:t>
            </a:r>
          </a:p>
          <a:p>
            <a:r>
              <a:rPr lang="en-US" b="1" dirty="0">
                <a:solidFill>
                  <a:srgbClr val="452E0E"/>
                </a:solidFill>
                <a:latin typeface="Courier"/>
                <a:cs typeface="Courier"/>
              </a:rPr>
              <a:t>	 -27.5222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D3F96FA-21B2-D746-81A0-089922E9D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0375"/>
            <a:ext cx="7561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b="1" kern="0" dirty="0"/>
              <a:t>MCMC: the theory</a:t>
            </a:r>
            <a:endParaRPr lang="en-GB" sz="2600" b="1" kern="0" dirty="0"/>
          </a:p>
        </p:txBody>
      </p:sp>
    </p:spTree>
    <p:extLst>
      <p:ext uri="{BB962C8B-B14F-4D97-AF65-F5344CB8AC3E}">
        <p14:creationId xmlns:p14="http://schemas.microsoft.com/office/powerpoint/2010/main" val="144417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SUND_UK">
  <a:themeElements>
    <a:clrScheme name="SUND_UK 1">
      <a:dk1>
        <a:srgbClr val="6E6E6E"/>
      </a:dk1>
      <a:lt1>
        <a:srgbClr val="FFFFFF"/>
      </a:lt1>
      <a:dk2>
        <a:srgbClr val="2A216A"/>
      </a:dk2>
      <a:lt2>
        <a:srgbClr val="6E6E6E"/>
      </a:lt2>
      <a:accent1>
        <a:srgbClr val="2A216A"/>
      </a:accent1>
      <a:accent2>
        <a:srgbClr val="3B2F97"/>
      </a:accent2>
      <a:accent3>
        <a:srgbClr val="FFFFFF"/>
      </a:accent3>
      <a:accent4>
        <a:srgbClr val="5D5D5D"/>
      </a:accent4>
      <a:accent5>
        <a:srgbClr val="ACABB9"/>
      </a:accent5>
      <a:accent6>
        <a:srgbClr val="352A88"/>
      </a:accent6>
      <a:hlink>
        <a:srgbClr val="4F3FC3"/>
      </a:hlink>
      <a:folHlink>
        <a:srgbClr val="CEC6EA"/>
      </a:folHlink>
    </a:clrScheme>
    <a:fontScheme name="SUND_U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UND_UK 1">
        <a:dk1>
          <a:srgbClr val="6E6E6E"/>
        </a:dk1>
        <a:lt1>
          <a:srgbClr val="FFFFFF"/>
        </a:lt1>
        <a:dk2>
          <a:srgbClr val="2A216A"/>
        </a:dk2>
        <a:lt2>
          <a:srgbClr val="6E6E6E"/>
        </a:lt2>
        <a:accent1>
          <a:srgbClr val="2A216A"/>
        </a:accent1>
        <a:accent2>
          <a:srgbClr val="3B2F97"/>
        </a:accent2>
        <a:accent3>
          <a:srgbClr val="FFFFFF"/>
        </a:accent3>
        <a:accent4>
          <a:srgbClr val="5D5D5D"/>
        </a:accent4>
        <a:accent5>
          <a:srgbClr val="ACABB9"/>
        </a:accent5>
        <a:accent6>
          <a:srgbClr val="352A88"/>
        </a:accent6>
        <a:hlink>
          <a:srgbClr val="4F3FC3"/>
        </a:hlink>
        <a:folHlink>
          <a:srgbClr val="CEC6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5774</TotalTime>
  <Words>1209</Words>
  <Application>Microsoft Macintosh PowerPoint</Application>
  <PresentationFormat>On-screen Show (4:3)</PresentationFormat>
  <Paragraphs>274</Paragraphs>
  <Slides>29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ＭＳ 明朝</vt:lpstr>
      <vt:lpstr>ＭＳ Ｐゴシック</vt:lpstr>
      <vt:lpstr>Arial</vt:lpstr>
      <vt:lpstr>Cambria Math</vt:lpstr>
      <vt:lpstr>Century Gothic</vt:lpstr>
      <vt:lpstr>Courier</vt:lpstr>
      <vt:lpstr>Times New Roman</vt:lpstr>
      <vt:lpstr>Verdana</vt:lpstr>
      <vt:lpstr>Wingdings</vt:lpstr>
      <vt:lpstr>SUND_UK</vt:lpstr>
      <vt:lpstr>Equation</vt:lpstr>
      <vt:lpstr>Chart</vt:lpstr>
      <vt:lpstr>Worksheet</vt:lpstr>
      <vt:lpstr>An extremely brief introduction to Bayesian Markov chain Monte Carlo</vt:lpstr>
      <vt:lpstr>Overview</vt:lpstr>
      <vt:lpstr>What is Bayesian statistics?</vt:lpstr>
      <vt:lpstr>Classical/frequentist statistics</vt:lpstr>
      <vt:lpstr>PowerPoint Presentation</vt:lpstr>
      <vt:lpstr>PowerPoint Presentation</vt:lpstr>
      <vt:lpstr>PowerPoint Presentation</vt:lpstr>
      <vt:lpstr>What is the theory behind MCMC?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MCMC work in practice?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basic example:  prevalence estimation</vt:lpstr>
      <vt:lpstr>PowerPoint Presentation</vt:lpstr>
      <vt:lpstr>PowerPoint Presentation</vt:lpstr>
      <vt:lpstr>PowerPoint Presentation</vt:lpstr>
    </vt:vector>
  </TitlesOfParts>
  <Company>Københavns Universitet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install</dc:creator>
  <cp:lastModifiedBy>Matthew Denwood</cp:lastModifiedBy>
  <cp:revision>1499</cp:revision>
  <cp:lastPrinted>2017-08-10T08:39:02Z</cp:lastPrinted>
  <dcterms:created xsi:type="dcterms:W3CDTF">2005-11-10T15:02:29Z</dcterms:created>
  <dcterms:modified xsi:type="dcterms:W3CDTF">2019-03-21T17:37:47Z</dcterms:modified>
</cp:coreProperties>
</file>