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8" r:id="rId1"/>
  </p:sldMasterIdLst>
  <p:notesMasterIdLst>
    <p:notesMasterId r:id="rId22"/>
  </p:notesMasterIdLst>
  <p:handoutMasterIdLst>
    <p:handoutMasterId r:id="rId23"/>
  </p:handoutMasterIdLst>
  <p:sldIdLst>
    <p:sldId id="441" r:id="rId2"/>
    <p:sldId id="450" r:id="rId3"/>
    <p:sldId id="451" r:id="rId4"/>
    <p:sldId id="452" r:id="rId5"/>
    <p:sldId id="458" r:id="rId6"/>
    <p:sldId id="459" r:id="rId7"/>
    <p:sldId id="453" r:id="rId8"/>
    <p:sldId id="454" r:id="rId9"/>
    <p:sldId id="455" r:id="rId10"/>
    <p:sldId id="460" r:id="rId11"/>
    <p:sldId id="461" r:id="rId12"/>
    <p:sldId id="462" r:id="rId13"/>
    <p:sldId id="463" r:id="rId14"/>
    <p:sldId id="464" r:id="rId15"/>
    <p:sldId id="456" r:id="rId16"/>
    <p:sldId id="457" r:id="rId17"/>
    <p:sldId id="465" r:id="rId18"/>
    <p:sldId id="466" r:id="rId19"/>
    <p:sldId id="467" r:id="rId20"/>
    <p:sldId id="4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8" autoAdjust="0"/>
    <p:restoredTop sz="96327" autoAdjust="0"/>
  </p:normalViewPr>
  <p:slideViewPr>
    <p:cSldViewPr snapToGrid="0" showGuides="1">
      <p:cViewPr varScale="1">
        <p:scale>
          <a:sx n="122" d="100"/>
          <a:sy n="122" d="100"/>
        </p:scale>
        <p:origin x="368" y="192"/>
      </p:cViewPr>
      <p:guideLst>
        <p:guide orient="horz" pos="936"/>
        <p:guide orient="horz" pos="3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26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F9E11-F642-4BF2-B4DC-AF7D35EA7551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371A3-64EC-4735-8565-D99D782796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7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2A38B-F9FA-4036-A084-652409E98F08}" type="datetimeFigureOut">
              <a:rPr lang="en-GB" smtClean="0"/>
              <a:t>09/08/2024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6F85-577F-4A92-A47F-D540A2BCC8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91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768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59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355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hyperlink" Target="http://www.designguide.ku.dk/skabeloner/powerpoint/praesentationer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hyperlink" Target="https://designguide.ku.dk/skabeloner/powerpoint/praesentationer/" TargetMode="External"/><Relationship Id="rId4" Type="http://schemas.openxmlformats.org/officeDocument/2006/relationships/hyperlink" Target="https://image.ku.dk/shared/aZwD18034DnM3TYEw9XagEF6kxI6MLkV" TargetMode="External"/><Relationship Id="rId9" Type="http://schemas.openxmlformats.org/officeDocument/2006/relationships/image" Target="../media/image1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20" name="Titel 2">
            <a:extLst>
              <a:ext uri="{FF2B5EF4-FFF2-40B4-BE49-F238E27FC236}">
                <a16:creationId xmlns:a16="http://schemas.microsoft.com/office/drawing/2014/main" id="{916BA171-A8D6-BD97-B474-75F02EF18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5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  <a:br>
              <a:rPr lang="en-GB" dirty="0"/>
            </a:br>
            <a:endParaRPr lang="en-GB" dirty="0"/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4F7F37-C978-4070-A8C9-9984E7C2ABE6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588963" y="1628775"/>
            <a:ext cx="11012487" cy="4673600"/>
          </a:xfrm>
          <a:solidFill>
            <a:schemeClr val="bg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2"/>
            <a:ext cx="11012486" cy="865187"/>
          </a:xfrm>
        </p:spPr>
        <p:txBody>
          <a:bodyPr/>
          <a:lstStyle/>
          <a:p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7CCA8-EEC6-4184-AB5B-DDB10B05E1AF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167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 baseline="0"/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8901C-AD74-491C-9322-C106FC5C099A}" type="datetime1">
              <a:rPr lang="en-GB" smtClean="0"/>
              <a:t>09/08/2024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930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2672-5B44-4DB0-8EDF-4BB4CF579FAA}" type="datetime1">
              <a:rPr lang="en-GB" smtClean="0"/>
              <a:t>09/08/2024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4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3" hidden="1">
            <a:extLst>
              <a:ext uri="{FF2B5EF4-FFF2-40B4-BE49-F238E27FC236}">
                <a16:creationId xmlns:a16="http://schemas.microsoft.com/office/drawing/2014/main" id="{619D26E9-5B2E-9EAD-7ADF-91C2F6F5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E3466E77-7984-4F3B-92EF-834A85591B11}" type="datetime1">
              <a:rPr lang="en-GB" smtClean="0"/>
              <a:t>09/08/2024</a:t>
            </a:fld>
            <a:endParaRPr lang="en-GB"/>
          </a:p>
        </p:txBody>
      </p:sp>
      <p:sp>
        <p:nvSpPr>
          <p:cNvPr id="4" name="Pladsholder til sidefod 4" hidden="1">
            <a:extLst>
              <a:ext uri="{FF2B5EF4-FFF2-40B4-BE49-F238E27FC236}">
                <a16:creationId xmlns:a16="http://schemas.microsoft.com/office/drawing/2014/main" id="{8A951072-2ED2-FF27-14A1-979FCDF1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5" name="Pladsholder til slidenummer 5" hidden="1">
            <a:extLst>
              <a:ext uri="{FF2B5EF4-FFF2-40B4-BE49-F238E27FC236}">
                <a16:creationId xmlns:a16="http://schemas.microsoft.com/office/drawing/2014/main" id="{E8D58753-B44C-E044-E735-98262605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57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bullet lis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1008062"/>
          </a:xfrm>
        </p:spPr>
        <p:txBody>
          <a:bodyPr tIns="154800"/>
          <a:lstStyle>
            <a:lvl1pPr>
              <a:defRPr sz="6600" b="1" i="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2239315"/>
            <a:ext cx="5356800" cy="4063060"/>
          </a:xfrm>
        </p:spPr>
        <p:txBody>
          <a:bodyPr vert="horz" lIns="0" tIns="0" rIns="0" bIns="0" rtlCol="0">
            <a:noAutofit/>
          </a:bodyPr>
          <a:lstStyle>
            <a:lvl1pPr marL="363600" marR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b="0" i="0" baseline="0" dirty="0" smtClean="0">
                <a:solidFill>
                  <a:schemeClr val="tx1"/>
                </a:solidFill>
              </a:defRPr>
            </a:lvl4pPr>
            <a:lvl5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5pPr>
            <a:lvl6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6pPr>
            <a:lvl7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7pPr>
            <a:lvl8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8pPr>
            <a:lvl9pPr marL="1072800" indent="-352800">
              <a:lnSpc>
                <a:spcPct val="90000"/>
              </a:lnSpc>
              <a:defRPr>
                <a:solidFill>
                  <a:schemeClr val="tx1"/>
                </a:solidFill>
              </a:defRPr>
            </a:lvl9pPr>
          </a:lstStyle>
          <a:p>
            <a:pPr marL="363600" marR="0" lvl="0" indent="-363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4" name="Pladsholder til indhold 3">
            <a:extLst>
              <a:ext uri="{FF2B5EF4-FFF2-40B4-BE49-F238E27FC236}">
                <a16:creationId xmlns:a16="http://schemas.microsoft.com/office/drawing/2014/main" id="{D13A21B6-F7F5-D15B-402D-6C21868F878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46000" y="2239315"/>
            <a:ext cx="5356800" cy="4063061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 marL="1072800" indent="-352800">
              <a:lnSpc>
                <a:spcPct val="90000"/>
              </a:lnSpc>
              <a:defRPr lang="da-DK" b="0" i="0" baseline="0" dirty="0" smtClean="0"/>
            </a:lvl3pPr>
            <a:lvl4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 lang="da-DK" dirty="0" smtClean="0"/>
            </a:lvl4pPr>
            <a:lvl5pPr marL="1072800" indent="-352800">
              <a:lnSpc>
                <a:spcPct val="90000"/>
              </a:lnSpc>
              <a:defRPr lang="da-DK" dirty="0"/>
            </a:lvl5pPr>
            <a:lvl6pPr marL="1072800" indent="-352800">
              <a:lnSpc>
                <a:spcPct val="90000"/>
              </a:lnSpc>
              <a:defRPr/>
            </a:lvl6pPr>
            <a:lvl7pPr marL="1072800" indent="-352800">
              <a:lnSpc>
                <a:spcPct val="90000"/>
              </a:lnSpc>
              <a:defRPr/>
            </a:lvl7pPr>
            <a:lvl8pPr marL="1072800" indent="-352800">
              <a:lnSpc>
                <a:spcPct val="90000"/>
              </a:lnSpc>
              <a:buFont typeface="Arial" panose="020B0604020202020204" pitchFamily="34" charset="0"/>
              <a:buChar char="•"/>
              <a:defRPr/>
            </a:lvl8pPr>
            <a:lvl9pPr marL="1072800" indent="-352800">
              <a:lnSpc>
                <a:spcPct val="90000"/>
              </a:lnSpc>
              <a:defRPr/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8E691-BE0D-4934-9C30-12FC42105A2C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C25972C5-CAD7-9DDE-E435-195811719418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3816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  <p15:guide id="3" orient="horz" pos="1410" userDrawn="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bullet lis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sz="3200" b="1" i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3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lang="da-DK" sz="3200" b="0" i="0" baseline="0" dirty="0" smtClean="0">
                <a:solidFill>
                  <a:schemeClr val="tx1"/>
                </a:solidFill>
              </a:defRPr>
            </a:lvl1pPr>
            <a:lvl2pPr>
              <a:defRPr lang="da-DK" b="0" i="0" baseline="0" dirty="0" smtClean="0">
                <a:solidFill>
                  <a:schemeClr val="tx1"/>
                </a:solidFill>
              </a:defRPr>
            </a:lvl2pPr>
            <a:lvl3pPr>
              <a:defRPr lang="da-DK" b="0" i="0" baseline="0" dirty="0" smtClean="0">
                <a:solidFill>
                  <a:schemeClr val="tx1"/>
                </a:solidFill>
              </a:defRPr>
            </a:lvl3pPr>
            <a:lvl4pPr marL="1072800" indent="-352800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BE37-F289-4BB8-B1E0-101EB4AC95E3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748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8">
            <a:extLst>
              <a:ext uri="{FF2B5EF4-FFF2-40B4-BE49-F238E27FC236}">
                <a16:creationId xmlns:a16="http://schemas.microsoft.com/office/drawing/2014/main" id="{3E866D85-79EE-184D-80E1-3ED545621736}"/>
              </a:ext>
            </a:extLst>
          </p:cNvPr>
          <p:cNvSpPr txBox="1"/>
          <p:nvPr userDrawn="1"/>
        </p:nvSpPr>
        <p:spPr>
          <a:xfrm>
            <a:off x="421280" y="612884"/>
            <a:ext cx="1167618" cy="87142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15000" b="1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" name="Pladsholder til tekst 9">
            <a:extLst>
              <a:ext uri="{FF2B5EF4-FFF2-40B4-BE49-F238E27FC236}">
                <a16:creationId xmlns:a16="http://schemas.microsoft.com/office/drawing/2014/main" id="{1B53F7DA-513D-4E4A-A901-E83A56F29A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963" y="1628775"/>
            <a:ext cx="11012487" cy="4114799"/>
          </a:xfrm>
          <a:noFill/>
        </p:spPr>
        <p:txBody>
          <a:bodyPr lIns="0" tIns="0" rIns="0" bIns="0" anchor="t" anchorCtr="0"/>
          <a:lstStyle>
            <a:lvl1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0" kern="1200" cap="none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da-DK" sz="48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E095D626-8544-1B49-AD85-894AF40118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0400" y="5934971"/>
            <a:ext cx="11012400" cy="367404"/>
          </a:xfrm>
        </p:spPr>
        <p:txBody>
          <a:bodyPr anchor="b" anchorCtr="0">
            <a:noAutofit/>
          </a:bodyPr>
          <a:lstStyle>
            <a:lvl1pPr marL="0" indent="0">
              <a:spcBef>
                <a:spcPts val="500"/>
              </a:spcBef>
              <a:buNone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Name, source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4BC4-6516-49EF-A62A-EB81A07AF391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68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06056-13C4-B341-9D8B-68EA383036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527812"/>
            <a:ext cx="12192000" cy="955506"/>
          </a:xfrm>
          <a:noFill/>
        </p:spPr>
        <p:txBody>
          <a:bodyPr anchor="b" anchorCtr="0"/>
          <a:lstStyle>
            <a:lvl1pPr marL="0" indent="0" algn="ctr">
              <a:buFontTx/>
              <a:buNone/>
              <a:defRPr sz="6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FA67884-B97F-CB46-AABC-75F5273BB9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559852"/>
            <a:ext cx="12192000" cy="955506"/>
          </a:xfrm>
          <a:noFill/>
        </p:spPr>
        <p:txBody>
          <a:bodyPr/>
          <a:lstStyle>
            <a:lvl1pPr marL="0" indent="0" algn="ctr">
              <a:buFontTx/>
              <a:buNone/>
              <a:defRPr sz="66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15D5-9A7E-477A-A544-9723531FD0FA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453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BDF7CB8-A29D-FD7D-E01C-9FA290029336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593043" y="992701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spcBef>
                <a:spcPts val="0"/>
              </a:spcBef>
              <a:buNone/>
              <a:defRPr sz="6000" b="1"/>
            </a:lvl1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999F43-7DCD-0386-4C37-C66F637D75F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309" y="992701"/>
            <a:ext cx="3590534" cy="1162800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0FE321-409A-CB41-0D2F-3A239A66393D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6092802" y="91122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85D9037-4808-3FB4-8291-164C228C83E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38265" y="911224"/>
            <a:ext cx="370582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4F98610-1AA8-ED76-CB97-422A1761A39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72868" y="240982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04C99C31-A019-EB05-99AD-9B5C4892C3E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620656" y="2409825"/>
            <a:ext cx="3113087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buNone/>
              <a:defRPr sz="2800" b="1"/>
            </a:lvl2pPr>
            <a:lvl3pPr marL="0" indent="0">
              <a:buNone/>
              <a:defRPr sz="2800" b="1"/>
            </a:lvl3pPr>
            <a:lvl4pPr marL="0" indent="0">
              <a:buNone/>
              <a:defRPr sz="2800" b="1"/>
            </a:lvl4pPr>
            <a:lvl5pPr marL="0" indent="0"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A112A83-1D6E-E31B-3869-56E056FE8E0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188200" y="2970213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4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507CD6-BB87-26DA-1CB3-C86DBC2ACD1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35988" y="2970213"/>
            <a:ext cx="3065462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EED4611-1BCD-13B0-4F45-DAEAB35290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458913" y="4498975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5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3B6A4E6-E617-BAD1-0112-A96754231B6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814435" y="4498975"/>
            <a:ext cx="293866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0135649F-22C1-794A-F31C-7DC6EA04B2E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72225" y="5138044"/>
            <a:ext cx="1162800" cy="1162800"/>
          </a:xfrm>
          <a:prstGeom prst="ellipse">
            <a:avLst/>
          </a:prstGeom>
          <a:solidFill>
            <a:schemeClr val="tx1">
              <a:alpha val="20000"/>
            </a:schemeClr>
          </a:solidFill>
        </p:spPr>
        <p:txBody>
          <a:bodyPr tIns="72000" anchor="ctr" anchorCtr="0"/>
          <a:lstStyle>
            <a:lvl1pPr marL="0" indent="0" algn="ctr">
              <a:buNone/>
              <a:defRPr sz="6000" b="1"/>
            </a:lvl1pPr>
            <a:lvl2pPr marL="360363" indent="0" algn="ctr">
              <a:buNone/>
              <a:defRPr sz="2800" b="1"/>
            </a:lvl2pPr>
            <a:lvl3pPr marL="720000" indent="0" algn="ctr">
              <a:buNone/>
              <a:defRPr sz="2800" b="1"/>
            </a:lvl3pPr>
            <a:lvl4pPr marL="720000" indent="0" algn="ctr">
              <a:buNone/>
              <a:defRPr sz="2800" b="1"/>
            </a:lvl4pPr>
            <a:lvl5pPr marL="720000" indent="0" algn="ctr">
              <a:buNone/>
              <a:defRPr sz="2800" b="1"/>
            </a:lvl5pPr>
          </a:lstStyle>
          <a:p>
            <a:pPr lvl="0"/>
            <a:r>
              <a:rPr lang="en-GB" dirty="0"/>
              <a:t>6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35999C3D-9DB2-8B28-1D0E-EDC2C950F68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013" y="5138044"/>
            <a:ext cx="3343275" cy="1162800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/>
            </a:lvl5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40AC-C468-4DBB-AF86-AC5724FDA50F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7268BAA3-AF98-A946-16EB-29ED74D4E93C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text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784342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547F2-18C7-4623-927B-09989FC5CA4D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6C2CA-F7BC-1643-99E7-A7AF34D16F06}"/>
              </a:ext>
            </a:extLst>
          </p:cNvPr>
          <p:cNvSpPr txBox="1"/>
          <p:nvPr userDrawn="1"/>
        </p:nvSpPr>
        <p:spPr>
          <a:xfrm>
            <a:off x="-1219200" y="-22273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392B83-0AC6-A343-9007-FC3430F06E87}"/>
              </a:ext>
            </a:extLst>
          </p:cNvPr>
          <p:cNvSpPr txBox="1"/>
          <p:nvPr userDrawn="1"/>
        </p:nvSpPr>
        <p:spPr>
          <a:xfrm>
            <a:off x="4531540" y="232241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0ACD76-9286-81DA-B95A-33C567818D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3" y="620712"/>
            <a:ext cx="11012488" cy="864859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79DDD350-47B3-3DAF-DDC1-39725F8B959E}"/>
              </a:ext>
            </a:extLst>
          </p:cNvPr>
          <p:cNvSpPr>
            <a:spLocks noGrp="1" noChangeAspect="1"/>
          </p:cNvSpPr>
          <p:nvPr>
            <p:ph type="body" sz="quarter" idx="38" hasCustomPrompt="1"/>
          </p:nvPr>
        </p:nvSpPr>
        <p:spPr>
          <a:xfrm>
            <a:off x="1478044" y="1850705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F92D26-3C4A-BE86-A701-D767C111FE07}"/>
              </a:ext>
            </a:extLst>
          </p:cNvPr>
          <p:cNvSpPr>
            <a:spLocks noGrp="1" noChangeAspect="1"/>
          </p:cNvSpPr>
          <p:nvPr>
            <p:ph type="body" sz="quarter" idx="39" hasCustomPrompt="1"/>
          </p:nvPr>
        </p:nvSpPr>
        <p:spPr>
          <a:xfrm>
            <a:off x="5358802" y="241670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376900F8-7802-5F50-6A9A-E75ED0B3EC0B}"/>
              </a:ext>
            </a:extLst>
          </p:cNvPr>
          <p:cNvSpPr>
            <a:spLocks noGrp="1" noChangeAspect="1"/>
          </p:cNvSpPr>
          <p:nvPr>
            <p:ph type="body" sz="quarter" idx="40" hasCustomPrompt="1"/>
          </p:nvPr>
        </p:nvSpPr>
        <p:spPr>
          <a:xfrm>
            <a:off x="2869616" y="3779962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246C4547-72A6-0EEC-A5AF-48DBCE377E13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101336" y="4168447"/>
            <a:ext cx="701479" cy="701479"/>
          </a:xfrm>
          <a:prstGeom prst="ellipse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wrap="none" lIns="936000" tIns="72000" rIns="0" bIns="0" anchor="ctr" anchorCtr="0"/>
          <a:lstStyle>
            <a:lvl1pPr marL="0" indent="0" algn="l"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C0FCDE3-3080-15ED-F757-BF51628B67D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88964" y="5623418"/>
            <a:ext cx="11012486" cy="678958"/>
          </a:xfrm>
        </p:spPr>
        <p:txBody>
          <a:bodyPr anchor="b" anchorCtr="0"/>
          <a:lstStyle>
            <a:lvl1pPr marL="0" indent="0" algn="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1pPr>
            <a:lvl2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/>
            </a:lvl5pPr>
            <a:lvl6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6pPr>
            <a:lvl7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7pPr>
            <a:lvl8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8pPr>
            <a:lvl9pPr marL="0" indent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800"/>
            </a:lvl9pPr>
          </a:lstStyle>
          <a:p>
            <a:pPr lvl="0"/>
            <a:r>
              <a:rPr lang="en-GB" dirty="0"/>
              <a:t>...click to add text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74B0C9B8-9199-DB66-C3E1-5BCBE19EE6D9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20734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eal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8350" cy="6858000"/>
          </a:xfrm>
          <a:prstGeom prst="rect">
            <a:avLst/>
          </a:prstGeom>
          <a:gradFill flip="none" rotWithShape="1">
            <a:gsLst>
              <a:gs pos="0">
                <a:srgbClr val="DDDDDD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61"/>
          <a:stretch/>
        </p:blipFill>
        <p:spPr>
          <a:xfrm>
            <a:off x="1733575" y="-6016"/>
            <a:ext cx="10465859" cy="6858000"/>
          </a:xfrm>
          <a:prstGeom prst="rect">
            <a:avLst/>
          </a:prstGeom>
        </p:spPr>
      </p:pic>
      <p:sp>
        <p:nvSpPr>
          <p:cNvPr id="11" name="Titel 2">
            <a:extLst>
              <a:ext uri="{FF2B5EF4-FFF2-40B4-BE49-F238E27FC236}">
                <a16:creationId xmlns:a16="http://schemas.microsoft.com/office/drawing/2014/main" id="{F3CC8A4E-DD42-3359-871D-7365133722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3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7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4" y="3007285"/>
            <a:ext cx="4946648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38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53600"/>
            <a:ext cx="4946649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 hidden="1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41282B6A-0E05-4999-B083-B58431580830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 hidden="1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 hidden="1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7950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9757" y="842657"/>
            <a:ext cx="11012486" cy="1141268"/>
          </a:xfrm>
        </p:spPr>
        <p:txBody>
          <a:bodyPr/>
          <a:lstStyle>
            <a:lvl1pPr>
              <a:lnSpc>
                <a:spcPct val="90000"/>
              </a:lnSpc>
              <a:defRPr sz="6600" b="1" i="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5BB6-14D6-4C5D-A392-87B2F024F171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1402571">
            <a:off x="985914" y="2449156"/>
            <a:ext cx="4115489" cy="2817262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080000" rIns="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533356">
            <a:off x="5893725" y="2510306"/>
            <a:ext cx="5462634" cy="3596788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360000" tIns="1080000" rIns="36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F33A7-1D81-AB36-A3BB-FC35AF2B3579}"/>
              </a:ext>
            </a:extLst>
          </p:cNvPr>
          <p:cNvSpPr txBox="1"/>
          <p:nvPr userDrawn="1"/>
        </p:nvSpPr>
        <p:spPr>
          <a:xfrm>
            <a:off x="0" y="-310243"/>
            <a:ext cx="6825343" cy="31024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sz="4800" b="1">
              <a:solidFill>
                <a:prstClr val="white"/>
              </a:solidFill>
              <a:latin typeface="Microsoft New Tai Lue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102B45B-BE10-0955-7D2B-71607E79FE0D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4261065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AEE70-9EF6-4011-9FEC-8E4C1B37B6E7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ladsholder til billede 9">
            <a:extLst>
              <a:ext uri="{FF2B5EF4-FFF2-40B4-BE49-F238E27FC236}">
                <a16:creationId xmlns:a16="http://schemas.microsoft.com/office/drawing/2014/main" id="{EE1B35E0-A5B1-1748-D054-2575D7411CC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9757" y="2890520"/>
            <a:ext cx="3433685" cy="3403600"/>
          </a:xfrm>
          <a:solidFill>
            <a:schemeClr val="bg1">
              <a:lumMod val="6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20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9" name="Pladsholder til billede 9">
            <a:extLst>
              <a:ext uri="{FF2B5EF4-FFF2-40B4-BE49-F238E27FC236}">
                <a16:creationId xmlns:a16="http://schemas.microsoft.com/office/drawing/2014/main" id="{E815A343-B052-E851-8FDF-17976A3957D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52160" y="612233"/>
            <a:ext cx="5749290" cy="5681887"/>
          </a:xfrm>
          <a:solidFill>
            <a:schemeClr val="bg1">
              <a:lumMod val="7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540000" tIns="1080000" rIns="540000" anchor="ctr" anchorCtr="1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43FCB96B-CD6D-B9F3-A688-74E5893485C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855041" y="1961476"/>
            <a:ext cx="2336801" cy="2294929"/>
          </a:xfrm>
          <a:solidFill>
            <a:schemeClr val="bg1">
              <a:lumMod val="85000"/>
            </a:schemeClr>
          </a:solidFill>
          <a:ln w="76200" cap="flat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1188000" rIns="0" anchor="ctr" anchorCtr="1"/>
          <a:lstStyle>
            <a:lvl1pPr marL="0" indent="0" algn="ctr">
              <a:buNone/>
              <a:defRPr sz="18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                      to insert image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23C8CB-D006-2AF2-DF37-08254005FB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3"/>
            <a:ext cx="4602877" cy="100806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057143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20891566">
            <a:off x="1018941" y="1976793"/>
            <a:ext cx="3832754" cy="3749640"/>
          </a:xfrm>
          <a:solidFill>
            <a:schemeClr val="tx1">
              <a:lumMod val="65000"/>
            </a:schemeClr>
          </a:solidFill>
          <a:ln w="146050" cap="flat">
            <a:solidFill>
              <a:schemeClr val="tx1"/>
            </a:solidFill>
            <a:miter lim="800000"/>
          </a:ln>
        </p:spPr>
        <p:txBody>
          <a:bodyPr lIns="0" tIns="1224000" rIns="0" anchor="ctr" anchorCtr="1"/>
          <a:lstStyle>
            <a:lvl1pPr marL="0" indent="0" algn="ctr">
              <a:buNone/>
              <a:defRPr sz="240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783580" y="2097067"/>
            <a:ext cx="5817869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tx1"/>
                </a:solidFill>
              </a:defRPr>
            </a:lvl1pPr>
            <a:lvl2pPr>
              <a:defRPr lang="da-DK" sz="3200" b="1" dirty="0" smtClean="0">
                <a:solidFill>
                  <a:schemeClr val="tx1"/>
                </a:solidFill>
              </a:defRPr>
            </a:lvl2pPr>
            <a:lvl3pPr>
              <a:defRPr lang="da-DK" sz="2400" b="1" dirty="0" smtClean="0">
                <a:solidFill>
                  <a:schemeClr val="tx1"/>
                </a:solidFill>
              </a:defRPr>
            </a:lvl3pPr>
            <a:lvl4pPr>
              <a:defRPr lang="da-DK" b="1" dirty="0" smtClean="0">
                <a:solidFill>
                  <a:schemeClr val="tx1"/>
                </a:solidFill>
              </a:defRPr>
            </a:lvl4pPr>
            <a:lvl5pPr>
              <a:defRPr lang="da-DK" b="1" dirty="0">
                <a:solidFill>
                  <a:schemeClr val="tx1"/>
                </a:solidFill>
              </a:defRPr>
            </a:lvl5pPr>
            <a:lvl6pPr>
              <a:defRPr b="1">
                <a:solidFill>
                  <a:schemeClr val="tx1"/>
                </a:solidFill>
              </a:defRPr>
            </a:lvl6pPr>
            <a:lvl7pPr>
              <a:defRPr b="1">
                <a:solidFill>
                  <a:schemeClr val="tx1"/>
                </a:solidFill>
              </a:defRPr>
            </a:lvl7pPr>
            <a:lvl8pPr>
              <a:defRPr b="1">
                <a:solidFill>
                  <a:schemeClr val="tx1"/>
                </a:solidFill>
              </a:defRPr>
            </a:lvl8pPr>
            <a:lvl9pPr>
              <a:defRPr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698F8-8127-4186-B6E0-5A9DB8590659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968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text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 rot="496878">
            <a:off x="6504534" y="1615672"/>
            <a:ext cx="4653097" cy="4640373"/>
          </a:xfrm>
          <a:solidFill>
            <a:schemeClr val="bg1">
              <a:lumMod val="65000"/>
            </a:schemeClr>
          </a:solidFill>
          <a:ln w="146050" cap="flat">
            <a:solidFill>
              <a:schemeClr val="bg1"/>
            </a:solidFill>
            <a:miter lim="800000"/>
          </a:ln>
        </p:spPr>
        <p:txBody>
          <a:bodyPr lIns="0" tIns="1188000" rIns="0" anchor="ctr" anchorCtr="1"/>
          <a:lstStyle>
            <a:lvl1pPr marL="0" indent="0" algn="ctr">
              <a:buNone/>
              <a:defRPr sz="2400" b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C55F-A06C-4D12-9FE7-11486C7072EC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44AE573B-1000-D841-B8B4-F927523899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9B691B69-65AA-9748-80BF-996C89344BB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8963" y="2097067"/>
            <a:ext cx="5818682" cy="4205308"/>
          </a:xfrm>
        </p:spPr>
        <p:txBody>
          <a:bodyPr vert="horz" lIns="0" tIns="0" rIns="0" bIns="0" rtlCol="0">
            <a:noAutofit/>
          </a:bodyPr>
          <a:lstStyle>
            <a:lvl1pPr>
              <a:defRPr lang="da-DK" sz="3600" b="1" dirty="0" smtClean="0">
                <a:solidFill>
                  <a:schemeClr val="bg1"/>
                </a:solidFill>
              </a:defRPr>
            </a:lvl1pPr>
            <a:lvl2pPr>
              <a:defRPr lang="da-DK" sz="3200" b="1" dirty="0" smtClean="0">
                <a:solidFill>
                  <a:schemeClr val="bg1"/>
                </a:solidFill>
              </a:defRPr>
            </a:lvl2pPr>
            <a:lvl3pPr>
              <a:defRPr lang="da-DK" sz="2400" b="1" dirty="0" smtClean="0">
                <a:solidFill>
                  <a:schemeClr val="bg1"/>
                </a:solidFill>
              </a:defRPr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657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756000"/>
            <a:ext cx="6822000" cy="1065828"/>
          </a:xfrm>
          <a:solidFill>
            <a:schemeClr val="accent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spcAft>
                <a:spcPts val="600"/>
              </a:spcAft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73FB4-74ED-479B-AC3F-D58B1D2996E2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BC22F958-FB17-66E4-EB45-75E15E5E3F80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317485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1" y="4962214"/>
            <a:ext cx="4173870" cy="1340161"/>
          </a:xfrm>
          <a:solidFill>
            <a:schemeClr val="accent3">
              <a:alpha val="99950"/>
            </a:schemeClr>
          </a:solidFill>
        </p:spPr>
        <p:txBody>
          <a:bodyPr wrap="square" lIns="252000" tIns="108000" rIns="252000" bIns="0" anchor="t" anchorCtr="0">
            <a:spAutoFit/>
          </a:bodyPr>
          <a:lstStyle>
            <a:lvl1pPr>
              <a:defRPr sz="40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56FC0-1C68-46A1-95BA-D879D9D7980D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E6BCCAFF-7E95-0536-8297-4959B0CA01D7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20044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779450" y="4497883"/>
            <a:ext cx="6822000" cy="1065828"/>
          </a:xfrm>
          <a:solidFill>
            <a:schemeClr val="bg1">
              <a:alpha val="99950"/>
            </a:schemeClr>
          </a:solidFill>
        </p:spPr>
        <p:txBody>
          <a:bodyPr wrap="square" lIns="252000" tIns="216000" rIns="252000" bIns="108000">
            <a:spAutoFit/>
          </a:bodyPr>
          <a:lstStyle>
            <a:lvl1pPr>
              <a:defRPr sz="48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1EE2D-5BB7-4858-806B-E9B8121B6310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DA49A202-D2D5-25B6-2F32-60A741CCF725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20211859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1080000" rIns="0" anchor="ctr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1017402"/>
            <a:ext cx="11012487" cy="917513"/>
          </a:xfrm>
          <a:solidFill>
            <a:schemeClr val="bg2">
              <a:alpha val="99950"/>
            </a:schemeClr>
          </a:solidFill>
        </p:spPr>
        <p:txBody>
          <a:bodyPr wrap="square" lIns="180000" tIns="180000" rIns="180000" bIns="180000">
            <a:spAutoFit/>
          </a:bodyPr>
          <a:lstStyle>
            <a:lvl1pPr>
              <a:defRPr sz="3600" b="1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D869E-E124-4C9B-86F5-EB1AF46F875F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342F60A0-C020-A529-4A95-65C8AC9FA2C2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1717169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1200"/>
            <a:ext cx="12191999" cy="6526800"/>
          </a:xfrm>
          <a:solidFill>
            <a:schemeClr val="tx1">
              <a:lumMod val="75000"/>
            </a:schemeClr>
          </a:solidFill>
        </p:spPr>
        <p:txBody>
          <a:bodyPr lIns="0" tIns="2628000" rIns="0" anchor="t" anchorCtr="0"/>
          <a:lstStyle>
            <a:lvl1pPr marL="0" indent="0" algn="ctr">
              <a:buNone/>
              <a:defRPr sz="2400" b="0" i="0" baseline="0">
                <a:solidFill>
                  <a:schemeClr val="tx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4161995"/>
            <a:ext cx="11012487" cy="2140380"/>
          </a:xfrm>
          <a:solidFill>
            <a:schemeClr val="bg1">
              <a:alpha val="46000"/>
            </a:schemeClr>
          </a:solidFill>
        </p:spPr>
        <p:txBody>
          <a:bodyPr wrap="square" lIns="252000" tIns="108000" rIns="252000" bIns="0">
            <a:spAutoFit/>
          </a:bodyPr>
          <a:lstStyle>
            <a:lvl1pPr algn="ctr">
              <a:defRPr sz="66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         text...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CFB06-9E5C-4DC0-BDE6-1E991C758329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AC6CF46-91DC-976D-9F2D-0F1B85D185F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bg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bg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bg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bg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573279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mmen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11D8F-85B9-4001-AF63-8B6D3CD2CF9F}" type="datetime1">
              <a:rPr lang="en-GB" smtClean="0"/>
              <a:t>09/08/2024</a:t>
            </a:fld>
            <a:endParaRPr lang="en-GB"/>
          </a:p>
        </p:txBody>
      </p:sp>
      <p:sp>
        <p:nvSpPr>
          <p:cNvPr id="7" name="?">
            <a:extLst>
              <a:ext uri="{FF2B5EF4-FFF2-40B4-BE49-F238E27FC236}">
                <a16:creationId xmlns:a16="http://schemas.microsoft.com/office/drawing/2014/main" id="{C9382B17-B390-C8C0-F5F8-7665434C718C}"/>
              </a:ext>
            </a:extLst>
          </p:cNvPr>
          <p:cNvSpPr/>
          <p:nvPr userDrawn="1"/>
        </p:nvSpPr>
        <p:spPr>
          <a:xfrm>
            <a:off x="3642413" y="900524"/>
            <a:ext cx="4787900" cy="5558804"/>
          </a:xfrm>
          <a:prstGeom prst="rect">
            <a:avLst/>
          </a:prstGeom>
        </p:spPr>
        <p:txBody>
          <a:bodyPr wrap="square" rtlCol="0" anchor="t" anchorCtr="0">
            <a:noAutofit/>
          </a:bodyPr>
          <a:lstStyle/>
          <a:p>
            <a:pPr algn="ctr">
              <a:lnSpc>
                <a:spcPct val="83000"/>
              </a:lnSpc>
            </a:pPr>
            <a:r>
              <a:rPr lang="en-GB" sz="59500" b="1">
                <a:solidFill>
                  <a:schemeClr val="tx1">
                    <a:alpha val="14559"/>
                  </a:schemeClr>
                </a:solidFill>
              </a:rPr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0714F6-6F11-9826-9767-37567B1EC5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39732" y="1628776"/>
            <a:ext cx="9461718" cy="3999626"/>
          </a:xfrm>
        </p:spPr>
        <p:txBody>
          <a:bodyPr anchor="ctr" anchorCtr="0"/>
          <a:lstStyle>
            <a:lvl1pPr>
              <a:lnSpc>
                <a:spcPct val="83000"/>
              </a:lnSpc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text</a:t>
            </a:r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61DB2-11FB-99E1-B80B-1463133B9A24}"/>
              </a:ext>
            </a:extLst>
          </p:cNvPr>
          <p:cNvSpPr txBox="1"/>
          <p:nvPr userDrawn="1"/>
        </p:nvSpPr>
        <p:spPr>
          <a:xfrm>
            <a:off x="588964" y="-375558"/>
            <a:ext cx="11012486" cy="306335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>
                <a:solidFill>
                  <a:schemeClr val="tx1"/>
                </a:solidFill>
                <a:latin typeface="Microsoft New Tai Lue"/>
              </a:rPr>
              <a:t>Highlight words </a:t>
            </a:r>
            <a:r>
              <a:rPr lang="en-GB" sz="1400" b="0">
                <a:solidFill>
                  <a:schemeClr val="tx1"/>
                </a:solidFill>
                <a:latin typeface="Microsoft New Tai Lue"/>
              </a:rPr>
              <a:t>in headline using </a:t>
            </a:r>
            <a:r>
              <a:rPr lang="en-GB" sz="1400" b="1">
                <a:solidFill>
                  <a:schemeClr val="tx1"/>
                </a:solidFill>
                <a:latin typeface="Microsoft New Tai Lue"/>
              </a:rPr>
              <a:t>bold   </a:t>
            </a:r>
            <a:endParaRPr lang="en-GB" sz="1400" b="0">
              <a:solidFill>
                <a:schemeClr val="tx1"/>
              </a:solidFill>
              <a:latin typeface="Microsoft New Tai Lue"/>
            </a:endParaRPr>
          </a:p>
        </p:txBody>
      </p:sp>
    </p:spTree>
    <p:extLst>
      <p:ext uri="{BB962C8B-B14F-4D97-AF65-F5344CB8AC3E}">
        <p14:creationId xmlns:p14="http://schemas.microsoft.com/office/powerpoint/2010/main" val="302728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</a:t>
            </a:r>
          </a:p>
        </p:txBody>
      </p:sp>
      <p:sp>
        <p:nvSpPr>
          <p:cNvPr id="11" name="Titel 2">
            <a:extLst>
              <a:ext uri="{FF2B5EF4-FFF2-40B4-BE49-F238E27FC236}">
                <a16:creationId xmlns:a16="http://schemas.microsoft.com/office/drawing/2014/main" id="{A35AA5B6-111C-4735-AFC4-EBC2CB1BF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3638" y="2271092"/>
            <a:ext cx="5948362" cy="3895200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2448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6622258" y="2610941"/>
            <a:ext cx="4962920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3ECB2203-00D5-4F87-8F9D-D0B17AC42B67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6796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dsholder til dato 3" hidden="1">
            <a:extLst>
              <a:ext uri="{FF2B5EF4-FFF2-40B4-BE49-F238E27FC236}">
                <a16:creationId xmlns:a16="http://schemas.microsoft.com/office/drawing/2014/main" id="{79C6BA40-0A49-7673-45A9-7C4D3541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622F690-D5D4-4852-B56B-61A8F1BA299A}" type="datetime1">
              <a:rPr lang="en-GB" smtClean="0"/>
              <a:t>09/08/2024</a:t>
            </a:fld>
            <a:endParaRPr lang="en-GB"/>
          </a:p>
        </p:txBody>
      </p:sp>
      <p:sp>
        <p:nvSpPr>
          <p:cNvPr id="23" name="Pladsholder til sidefod 4" hidden="1">
            <a:extLst>
              <a:ext uri="{FF2B5EF4-FFF2-40B4-BE49-F238E27FC236}">
                <a16:creationId xmlns:a16="http://schemas.microsoft.com/office/drawing/2014/main" id="{F4D4719E-1E3F-B75D-AF75-C575C79D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24" name="Pladsholder til slidenummer 5" hidden="1">
            <a:extLst>
              <a:ext uri="{FF2B5EF4-FFF2-40B4-BE49-F238E27FC236}">
                <a16:creationId xmlns:a16="http://schemas.microsoft.com/office/drawing/2014/main" id="{9434FDBC-E923-AFC0-E942-C95672454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94A88-BF4A-BF39-B835-B0C753B4C19A}"/>
              </a:ext>
            </a:extLst>
          </p:cNvPr>
          <p:cNvSpPr txBox="1">
            <a:spLocks/>
          </p:cNvSpPr>
          <p:nvPr userDrawn="1"/>
        </p:nvSpPr>
        <p:spPr>
          <a:xfrm>
            <a:off x="588964" y="613649"/>
            <a:ext cx="11012486" cy="8799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sz="3000">
                <a:solidFill>
                  <a:schemeClr val="tx1"/>
                </a:solidFill>
              </a:rPr>
              <a:t>User guide </a:t>
            </a:r>
            <a:r>
              <a:rPr lang="en-GB" sz="1800">
                <a:solidFill>
                  <a:schemeClr val="tx1"/>
                </a:solidFill>
              </a:rPr>
              <a:t>– delete before use</a:t>
            </a:r>
          </a:p>
        </p:txBody>
      </p:sp>
      <p:sp>
        <p:nvSpPr>
          <p:cNvPr id="18" name="Text Box 48">
            <a:extLst>
              <a:ext uri="{FF2B5EF4-FFF2-40B4-BE49-F238E27FC236}">
                <a16:creationId xmlns:a16="http://schemas.microsoft.com/office/drawing/2014/main" id="{91151374-92CC-87E1-F9AB-1D43CA0CBE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6" y="1640495"/>
            <a:ext cx="1750290" cy="3876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PowerPoint templates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open PowerPoint on your UCPH computer, </a:t>
            </a:r>
            <a:r>
              <a:rPr lang="en-GB" sz="800" kern="1200">
                <a:solidFill>
                  <a:schemeClr val="tx1"/>
                </a:solidFill>
                <a:effectLst/>
                <a:latin typeface="Arial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 opens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 template in 16:9 format with an English UCPH logo.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When you click on the UCPH tab in the toolbar, click "Select Template" to choose between templates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Danish and English 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16:9 format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 "full" or “small" versions (in the full version there is an example of each slide type in the left-hand window)</a:t>
            </a:r>
          </a:p>
          <a:p>
            <a:pPr marL="88900" indent="-88900" eaLnBrk="1" hangingPunct="1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as well as an example slide with text in English.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If you use a 'full' version, you must delete the slides you do not want to use.</a:t>
            </a: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Mac users and others can download PowerPoint templates at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800">
                <a:solidFill>
                  <a:schemeClr val="accent4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www.designguide.ku.dk/skabeloner/powerpoint/praesentationer/</a:t>
            </a:r>
            <a:endParaRPr lang="en-GB" sz="800">
              <a:solidFill>
                <a:schemeClr val="accent4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Text Box 48">
            <a:extLst>
              <a:ext uri="{FF2B5EF4-FFF2-40B4-BE49-F238E27FC236}">
                <a16:creationId xmlns:a16="http://schemas.microsoft.com/office/drawing/2014/main" id="{CC1000A9-67B6-3DBE-1556-907DFA8F39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966227"/>
            <a:ext cx="1755548" cy="176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your unit name (e.g. your department), page numbers and the date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Click on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Insert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 the top menu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Header and Footer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Fill in the fields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to all 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-GB" sz="800" b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if it is only to be used on a single slide</a:t>
            </a: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GB" sz="80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information goes on the right-hand side of the page in the grey top bar.</a:t>
            </a:r>
          </a:p>
        </p:txBody>
      </p:sp>
      <p:sp>
        <p:nvSpPr>
          <p:cNvPr id="30" name="Text Box 48">
            <a:extLst>
              <a:ext uri="{FF2B5EF4-FFF2-40B4-BE49-F238E27FC236}">
                <a16:creationId xmlns:a16="http://schemas.microsoft.com/office/drawing/2014/main" id="{57AF5228-50BD-AF36-C290-EB6F54DA4A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7375" y="5688880"/>
            <a:ext cx="189959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Create a new slide (2010 + 2013 and 2016 version) 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</p:txBody>
      </p:sp>
      <p:pic>
        <p:nvPicPr>
          <p:cNvPr id="32" name="Billede 40">
            <a:extLst>
              <a:ext uri="{FF2B5EF4-FFF2-40B4-BE49-F238E27FC236}">
                <a16:creationId xmlns:a16="http://schemas.microsoft.com/office/drawing/2014/main" id="{47DEC83E-2557-C64A-8710-5E90C5500C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6944" r="2272" b="69429"/>
          <a:stretch/>
        </p:blipFill>
        <p:spPr>
          <a:xfrm>
            <a:off x="4157637" y="2896656"/>
            <a:ext cx="395416" cy="126627"/>
          </a:xfrm>
          <a:prstGeom prst="rect">
            <a:avLst/>
          </a:prstGeom>
        </p:spPr>
      </p:pic>
      <p:sp>
        <p:nvSpPr>
          <p:cNvPr id="34" name="Text Box 48">
            <a:extLst>
              <a:ext uri="{FF2B5EF4-FFF2-40B4-BE49-F238E27FC236}">
                <a16:creationId xmlns:a16="http://schemas.microsoft.com/office/drawing/2014/main" id="{296B2A40-51DD-3C24-64B4-9C261EFED2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2582327"/>
            <a:ext cx="1624241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Replace slide type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80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Home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Select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to change the layout of your current slide.</a:t>
            </a:r>
          </a:p>
        </p:txBody>
      </p:sp>
      <p:sp>
        <p:nvSpPr>
          <p:cNvPr id="36" name="Text Box 48">
            <a:extLst>
              <a:ext uri="{FF2B5EF4-FFF2-40B4-BE49-F238E27FC236}">
                <a16:creationId xmlns:a16="http://schemas.microsoft.com/office/drawing/2014/main" id="{26A5352B-2D88-0049-FF68-7A3677982A2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3315092"/>
            <a:ext cx="16346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Font</a:t>
            </a:r>
            <a:br>
              <a:rPr lang="en-GB" sz="10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8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UCPH uses the font Microsoft New Tai Lue in PowerPoint.</a:t>
            </a:r>
            <a:endParaRPr lang="en-GB" altLang="da-DK" sz="8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38" name="Text Box 48">
            <a:extLst>
              <a:ext uri="{FF2B5EF4-FFF2-40B4-BE49-F238E27FC236}">
                <a16:creationId xmlns:a16="http://schemas.microsoft.com/office/drawing/2014/main" id="{F1FD1FCB-14AB-C8C8-E3B6-3A9C2354347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39114" y="1627125"/>
            <a:ext cx="1634624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Gridliness and Guides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see gridlines and guides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Click on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View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Gridlines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and/or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establish additional gridlines and guides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Hover the mouse over an existing gridline and click on the line (coordinates of the line are displayed)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Hold down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CTRL key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while you move the location of the line (adds a new line).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Press Alt + F9 for a rapid display of gridlines</a:t>
            </a:r>
          </a:p>
        </p:txBody>
      </p:sp>
      <p:sp>
        <p:nvSpPr>
          <p:cNvPr id="40" name="Text Box 48">
            <a:extLst>
              <a:ext uri="{FF2B5EF4-FFF2-40B4-BE49-F238E27FC236}">
                <a16:creationId xmlns:a16="http://schemas.microsoft.com/office/drawing/2014/main" id="{C4D76095-C685-6F22-B51D-0AFAF348C4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28822" y="4141417"/>
            <a:ext cx="1634624" cy="2145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 picture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On layouts with picture placeholders: Click the icon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Insert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text  ”Clik here to insert image” will not be visible in presentation mode.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find UCPH-images, which are adapted to and minimised to 16:9 format via this link: </a:t>
            </a:r>
            <a:b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4"/>
              </a:rPr>
              <a:t>https://image.ku.dk/shared/aZwD18034DnM3TYEw9XagEF6kxI6MLkV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Select slide show-view to activate the link.</a:t>
            </a:r>
          </a:p>
        </p:txBody>
      </p:sp>
      <p:sp>
        <p:nvSpPr>
          <p:cNvPr id="42" name="Text Box 48">
            <a:extLst>
              <a:ext uri="{FF2B5EF4-FFF2-40B4-BE49-F238E27FC236}">
                <a16:creationId xmlns:a16="http://schemas.microsoft.com/office/drawing/2014/main" id="{449B76C2-6958-26C2-DD52-28127622EE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1640495"/>
            <a:ext cx="163462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Image sizes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The optimal picture size is: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16:9-format: 1.500 x 818 pixels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Save the images in 72 dpi and in "jpg medium quality"</a:t>
            </a:r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B1B679C7-F81E-AF72-3832-BC2B20AF81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2720006"/>
            <a:ext cx="1634624" cy="192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Trimming pictures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1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. Click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Crop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to change the image focus/size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2.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want to scale the picture, hold the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SHIFT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button down while dragging in the image corners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3.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picture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Tip: </a:t>
            </a: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If you delete the picture and inserts a new, the picture may be in front of text and graphics. If this happens, you must select the image, right-click and select </a:t>
            </a:r>
            <a:r>
              <a:rPr lang="en-GB" sz="8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Send to back</a:t>
            </a:r>
          </a:p>
        </p:txBody>
      </p:sp>
      <p:sp>
        <p:nvSpPr>
          <p:cNvPr id="46" name="Text Box 48">
            <a:extLst>
              <a:ext uri="{FF2B5EF4-FFF2-40B4-BE49-F238E27FC236}">
                <a16:creationId xmlns:a16="http://schemas.microsoft.com/office/drawing/2014/main" id="{DBC859E9-AAD9-582D-9CAB-53B97A96B2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4765322"/>
            <a:ext cx="1634624" cy="99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Template colors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You can choose between a range of colors for backgrounds and graphs.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Right-click on the surface of which you want to change the color and then click on the paint can icon</a:t>
            </a:r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5BDA7DE1-7BD9-6953-4F2C-C23FAB665D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691561" y="5815137"/>
            <a:ext cx="16346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defRPr/>
            </a:pPr>
            <a: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Further information</a:t>
            </a:r>
            <a:br>
              <a:rPr lang="en-GB" sz="1000" b="1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See</a:t>
            </a:r>
            <a: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 </a:t>
            </a:r>
            <a:br>
              <a:rPr lang="en-GB" sz="800" b="0" baseline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www.designguide.ku.dk/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skabeloner/powerpoint/</a:t>
            </a:r>
            <a:b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</a:br>
            <a:r>
              <a:rPr lang="en-GB" sz="800" b="0" noProof="1">
                <a:solidFill>
                  <a:schemeClr val="accent4"/>
                </a:solidFill>
                <a:latin typeface="+mj-lt"/>
                <a:cs typeface="Arial" panose="020B0604020202020204" pitchFamily="34" charset="0"/>
                <a:hlinkClick r:id="rId5"/>
              </a:rPr>
              <a:t>praesentationer/</a:t>
            </a:r>
            <a:endParaRPr lang="en-GB" sz="800" b="0" noProof="1">
              <a:solidFill>
                <a:schemeClr val="accent4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0" name="Billede 25">
            <a:extLst>
              <a:ext uri="{FF2B5EF4-FFF2-40B4-BE49-F238E27FC236}">
                <a16:creationId xmlns:a16="http://schemas.microsoft.com/office/drawing/2014/main" id="{2BC7410A-935F-DC4A-F8A5-7F39AC457C1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68044" y="4201412"/>
            <a:ext cx="257327" cy="275280"/>
          </a:xfrm>
          <a:prstGeom prst="rect">
            <a:avLst/>
          </a:prstGeom>
        </p:spPr>
      </p:pic>
      <p:pic>
        <p:nvPicPr>
          <p:cNvPr id="52" name="Billede 36">
            <a:extLst>
              <a:ext uri="{FF2B5EF4-FFF2-40B4-BE49-F238E27FC236}">
                <a16:creationId xmlns:a16="http://schemas.microsoft.com/office/drawing/2014/main" id="{56A21FCA-F356-F238-3DEE-A13BEFECD37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23538" y="2795378"/>
            <a:ext cx="288708" cy="275280"/>
          </a:xfrm>
          <a:prstGeom prst="rect">
            <a:avLst/>
          </a:prstGeom>
        </p:spPr>
      </p:pic>
      <p:pic>
        <p:nvPicPr>
          <p:cNvPr id="54" name="Billede 37">
            <a:extLst>
              <a:ext uri="{FF2B5EF4-FFF2-40B4-BE49-F238E27FC236}">
                <a16:creationId xmlns:a16="http://schemas.microsoft.com/office/drawing/2014/main" id="{8288A8D2-A953-FCF5-C54C-BED0258209D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241826" y="3187789"/>
            <a:ext cx="223122" cy="228843"/>
          </a:xfrm>
          <a:prstGeom prst="rect">
            <a:avLst/>
          </a:prstGeom>
        </p:spPr>
      </p:pic>
      <p:sp>
        <p:nvSpPr>
          <p:cNvPr id="56" name="Text Box 48">
            <a:extLst>
              <a:ext uri="{FF2B5EF4-FFF2-40B4-BE49-F238E27FC236}">
                <a16:creationId xmlns:a16="http://schemas.microsoft.com/office/drawing/2014/main" id="{1AAEA91B-6C9C-9157-EFF5-6EEB67507A8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70384" y="1666128"/>
            <a:ext cx="176813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Aft>
                <a:spcPts val="600"/>
              </a:spcAft>
              <a:defRPr/>
            </a:pPr>
            <a:r>
              <a:rPr lang="en-GB" altLang="da-DK" sz="8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Under the </a:t>
            </a:r>
            <a:r>
              <a:rPr lang="en-GB" altLang="da-DK" sz="8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80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button Click on the top part of the button to create a slide identical to the one selected. Click on the bottom part of the button to see a selection of possible layout choices</a:t>
            </a:r>
            <a:endParaRPr lang="en-GB" altLang="da-DK" sz="80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8" name="Picture 61">
            <a:extLst>
              <a:ext uri="{FF2B5EF4-FFF2-40B4-BE49-F238E27FC236}">
                <a16:creationId xmlns:a16="http://schemas.microsoft.com/office/drawing/2014/main" id="{874C9D93-430E-897F-0010-953653748BC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4271879" y="1743737"/>
            <a:ext cx="243186" cy="4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7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lIns="1080000" tIns="0" rIns="6408000" anchor="ctr" anchorCtr="0"/>
          <a:lstStyle>
            <a:lvl1pPr marL="0" indent="0" algn="r">
              <a:buNone/>
              <a:defRPr sz="2400" b="1" i="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   </a:t>
            </a:r>
          </a:p>
        </p:txBody>
      </p:sp>
      <p:sp>
        <p:nvSpPr>
          <p:cNvPr id="17" name="Titel 2">
            <a:extLst>
              <a:ext uri="{FF2B5EF4-FFF2-40B4-BE49-F238E27FC236}">
                <a16:creationId xmlns:a16="http://schemas.microsoft.com/office/drawing/2014/main" id="{5841F5BD-07B0-188F-6A65-1A9CB9107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43638" y="691815"/>
            <a:ext cx="5948362" cy="5474035"/>
          </a:xfrm>
          <a:blipFill>
            <a:blip r:embed="rId3"/>
            <a:stretch>
              <a:fillRect/>
            </a:stretch>
          </a:blipFill>
        </p:spPr>
        <p:txBody>
          <a:bodyPr lIns="360000" tIns="468000" rIns="540000" bIns="3384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Pladsholder til tekst 14">
            <a:extLst>
              <a:ext uri="{FF2B5EF4-FFF2-40B4-BE49-F238E27FC236}">
                <a16:creationId xmlns:a16="http://schemas.microsoft.com/office/drawing/2014/main" id="{7AF680B5-5F7B-7C42-BF08-E9B604FEDF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22257" y="4053600"/>
            <a:ext cx="4979193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="0" i="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Undertitel 2">
            <a:extLst>
              <a:ext uri="{FF2B5EF4-FFF2-40B4-BE49-F238E27FC236}">
                <a16:creationId xmlns:a16="http://schemas.microsoft.com/office/drawing/2014/main" id="{E8639E81-1331-644F-9855-3A9C253754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22257" y="3007285"/>
            <a:ext cx="4979193" cy="72643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 b="0" i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7A6A120-00EE-3144-9AB3-0695A4240B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22257" y="1020200"/>
            <a:ext cx="4977606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5D6F800E-E8DB-D1E9-A292-CDCB828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700EDC7-A33F-4ACB-87EF-882B537199F0}" type="datetime1">
              <a:rPr lang="en-GB" smtClean="0"/>
              <a:t>09/08/2024</a:t>
            </a:fld>
            <a:endParaRPr lang="en-GB"/>
          </a:p>
        </p:txBody>
      </p:sp>
      <p:sp>
        <p:nvSpPr>
          <p:cNvPr id="15" name="Pladsholder til sidefod 4" hidden="1">
            <a:extLst>
              <a:ext uri="{FF2B5EF4-FFF2-40B4-BE49-F238E27FC236}">
                <a16:creationId xmlns:a16="http://schemas.microsoft.com/office/drawing/2014/main" id="{75F96715-1FD5-51ED-7CC1-42E30D08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6" name="Pladsholder til slidenummer 5" hidden="1">
            <a:extLst>
              <a:ext uri="{FF2B5EF4-FFF2-40B4-BE49-F238E27FC236}">
                <a16:creationId xmlns:a16="http://schemas.microsoft.com/office/drawing/2014/main" id="{FF7B57F8-B201-8F25-4597-86F1EE0A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8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small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a-DK" sz="24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3" name="Titel 2">
            <a:extLst>
              <a:ext uri="{FF2B5EF4-FFF2-40B4-BE49-F238E27FC236}">
                <a16:creationId xmlns:a16="http://schemas.microsoft.com/office/drawing/2014/main" id="{A98E7E85-8DE3-687D-4837-DB9872BFC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71092"/>
            <a:ext cx="5959476" cy="3895200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2340000" anchor="b" anchorCtr="0">
            <a:noAutofit/>
          </a:bodyPr>
          <a:lstStyle>
            <a:lvl1pPr algn="l">
              <a:lnSpc>
                <a:spcPts val="4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2610941"/>
            <a:ext cx="4946649" cy="1109335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26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3" y="4042705"/>
            <a:ext cx="4983162" cy="899766"/>
          </a:xfrm>
        </p:spPr>
        <p:txBody>
          <a:bodyPr rIns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0" name="Pladsholder til dato 3" hidden="1">
            <a:extLst>
              <a:ext uri="{FF2B5EF4-FFF2-40B4-BE49-F238E27FC236}">
                <a16:creationId xmlns:a16="http://schemas.microsoft.com/office/drawing/2014/main" id="{1570F19F-11E9-F8A1-DCD4-0B2BD422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732F916-FBB8-40A8-BEA6-3A387B65F474}" type="datetime1">
              <a:rPr lang="en-GB" smtClean="0"/>
              <a:t>09/08/2024</a:t>
            </a:fld>
            <a:endParaRPr lang="en-GB"/>
          </a:p>
        </p:txBody>
      </p:sp>
      <p:sp>
        <p:nvSpPr>
          <p:cNvPr id="11" name="Pladsholder til sidefod 4" hidden="1">
            <a:extLst>
              <a:ext uri="{FF2B5EF4-FFF2-40B4-BE49-F238E27FC236}">
                <a16:creationId xmlns:a16="http://schemas.microsoft.com/office/drawing/2014/main" id="{B7D930ED-6F01-0E90-6740-D9E50AA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2" name="Pladsholder til slidenummer 5" hidden="1">
            <a:extLst>
              <a:ext uri="{FF2B5EF4-FFF2-40B4-BE49-F238E27FC236}">
                <a16:creationId xmlns:a16="http://schemas.microsoft.com/office/drawing/2014/main" id="{ADD5A7A0-1930-6FDD-F270-B46368D3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80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lar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6408000" tIns="0" rIns="720000" anchor="ctr" anchorCtr="0"/>
          <a:lstStyle>
            <a:lvl1pPr marL="0" indent="0" algn="l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 Click icon to insert image</a:t>
            </a:r>
          </a:p>
        </p:txBody>
      </p:sp>
      <p:sp>
        <p:nvSpPr>
          <p:cNvPr id="16" name="Titel 2">
            <a:extLst>
              <a:ext uri="{FF2B5EF4-FFF2-40B4-BE49-F238E27FC236}">
                <a16:creationId xmlns:a16="http://schemas.microsoft.com/office/drawing/2014/main" id="{92A049D1-BE16-6369-9C11-6D9136DAE0D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691815"/>
            <a:ext cx="5959476" cy="5474035"/>
          </a:xfrm>
          <a:blipFill>
            <a:blip r:embed="rId2"/>
            <a:stretch>
              <a:fillRect/>
            </a:stretch>
          </a:blipFill>
        </p:spPr>
        <p:txBody>
          <a:bodyPr lIns="540000" tIns="468000" rIns="360000" bIns="3384000" anchor="b" anchorCtr="0">
            <a:noAutofit/>
          </a:bodyPr>
          <a:lstStyle>
            <a:lvl1pPr algn="l">
              <a:lnSpc>
                <a:spcPct val="9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master</a:t>
            </a:r>
          </a:p>
        </p:txBody>
      </p:sp>
      <p:sp>
        <p:nvSpPr>
          <p:cNvPr id="12" name="Titel 1"/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1020200"/>
            <a:ext cx="4946649" cy="1345417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9" name="Undertitel 2"/>
          <p:cNvSpPr>
            <a:spLocks noGrp="1"/>
          </p:cNvSpPr>
          <p:nvPr>
            <p:ph type="subTitle" idx="1" hasCustomPrompt="1"/>
          </p:nvPr>
        </p:nvSpPr>
        <p:spPr>
          <a:xfrm>
            <a:off x="588962" y="3007285"/>
            <a:ext cx="4946649" cy="726435"/>
          </a:xfrm>
        </p:spPr>
        <p:txBody>
          <a:bodyPr rIns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1" name="Pladsholder til tekst 14"/>
          <p:cNvSpPr>
            <a:spLocks noGrp="1"/>
          </p:cNvSpPr>
          <p:nvPr>
            <p:ph type="body" sz="quarter" idx="13" hasCustomPrompt="1"/>
          </p:nvPr>
        </p:nvSpPr>
        <p:spPr>
          <a:xfrm>
            <a:off x="588962" y="4053600"/>
            <a:ext cx="4946650" cy="899766"/>
          </a:xfrm>
        </p:spPr>
        <p:txBody>
          <a:bodyPr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GB" dirty="0"/>
              <a:t>Name of speaker, UCPH unit, place and date</a:t>
            </a:r>
          </a:p>
        </p:txBody>
      </p:sp>
      <p:sp>
        <p:nvSpPr>
          <p:cNvPr id="13" name="Pladsholder til dato 3" hidden="1">
            <a:extLst>
              <a:ext uri="{FF2B5EF4-FFF2-40B4-BE49-F238E27FC236}">
                <a16:creationId xmlns:a16="http://schemas.microsoft.com/office/drawing/2014/main" id="{B280A661-856C-E622-1331-CDB60AB0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6C2548D2-4180-4C59-97F2-D3D2E14098F1}" type="datetime1">
              <a:rPr lang="en-GB" smtClean="0"/>
              <a:t>09/08/2024</a:t>
            </a:fld>
            <a:endParaRPr lang="en-GB"/>
          </a:p>
        </p:txBody>
      </p:sp>
      <p:sp>
        <p:nvSpPr>
          <p:cNvPr id="14" name="Pladsholder til sidefod 4" hidden="1">
            <a:extLst>
              <a:ext uri="{FF2B5EF4-FFF2-40B4-BE49-F238E27FC236}">
                <a16:creationId xmlns:a16="http://schemas.microsoft.com/office/drawing/2014/main" id="{82F7776B-57AF-971B-A75B-223AFE263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/>
          </a:p>
        </p:txBody>
      </p:sp>
      <p:sp>
        <p:nvSpPr>
          <p:cNvPr id="15" name="Pladsholder til slidenummer 5" hidden="1">
            <a:extLst>
              <a:ext uri="{FF2B5EF4-FFF2-40B4-BE49-F238E27FC236}">
                <a16:creationId xmlns:a16="http://schemas.microsoft.com/office/drawing/2014/main" id="{EFF41101-1901-1836-D8DB-6C08E169D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81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3" y="620714"/>
            <a:ext cx="11012488" cy="863599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 hasCustomPrompt="1"/>
          </p:nvPr>
        </p:nvSpPr>
        <p:spPr>
          <a:xfrm>
            <a:off x="588963" y="1628775"/>
            <a:ext cx="11012488" cy="46736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85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4" y="620714"/>
            <a:ext cx="11012486" cy="865186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b="0" i="0" baseline="0" dirty="0" smtClean="0"/>
            </a:lvl4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endParaRPr lang="en-GB" dirty="0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 hasCustomPrompt="1"/>
          </p:nvPr>
        </p:nvSpPr>
        <p:spPr>
          <a:xfrm>
            <a:off x="6246000" y="1628776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 marL="719138" indent="0">
              <a:buNone/>
              <a:defRPr lang="da-DK" dirty="0" smtClean="0"/>
            </a:lvl4pPr>
            <a:lvl5pPr>
              <a:defRPr lang="da-DK" dirty="0"/>
            </a:lvl5pPr>
            <a:lvl8pPr marL="719138" indent="0">
              <a:buNone/>
              <a:defRPr/>
            </a:lvl8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4B30B-D853-4AE6-9B99-718FF91CCB22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967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4" userDrawn="1">
          <p15:clr>
            <a:srgbClr val="F26B43"/>
          </p15:clr>
        </p15:guide>
        <p15:guide id="2" pos="3746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9"/>
          <p:cNvSpPr>
            <a:spLocks noGrp="1"/>
          </p:cNvSpPr>
          <p:nvPr>
            <p:ph type="pic" sz="quarter" idx="14" hasCustomPrompt="1"/>
          </p:nvPr>
        </p:nvSpPr>
        <p:spPr>
          <a:xfrm>
            <a:off x="6244651" y="1628775"/>
            <a:ext cx="5356800" cy="4672800"/>
          </a:xfrm>
          <a:solidFill>
            <a:schemeClr val="bg1">
              <a:lumMod val="75000"/>
            </a:schemeClr>
          </a:solidFill>
        </p:spPr>
        <p:txBody>
          <a:bodyPr lIns="360000" tIns="1080000" rIns="360000" anchor="ctr" anchorCtr="0"/>
          <a:lstStyle>
            <a:lvl1pPr marL="0" indent="0" algn="ctr">
              <a:buNone/>
              <a:defRPr sz="2400" baseline="0">
                <a:solidFill>
                  <a:schemeClr val="bg1"/>
                </a:solidFill>
                <a:sym typeface="Wingdings" panose="05000000000000000000" pitchFamily="2" charset="2"/>
              </a:defRPr>
            </a:lvl1pPr>
          </a:lstStyle>
          <a:p>
            <a:r>
              <a:rPr lang="en-GB"/>
              <a:t>Click icon to insert image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8965" y="620712"/>
            <a:ext cx="11012486" cy="865187"/>
          </a:xfrm>
        </p:spPr>
        <p:txBody>
          <a:bodyPr/>
          <a:lstStyle>
            <a:lvl1pPr>
              <a:defRPr b="0" i="0" baseline="0"/>
            </a:lvl1pPr>
          </a:lstStyle>
          <a:p>
            <a:pPr lvl="0"/>
            <a:r>
              <a:rPr lang="en-GB" dirty="0"/>
              <a:t>Click to add title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 hasCustomPrompt="1"/>
          </p:nvPr>
        </p:nvSpPr>
        <p:spPr>
          <a:xfrm>
            <a:off x="588964" y="1628775"/>
            <a:ext cx="5356800" cy="4672800"/>
          </a:xfrm>
        </p:spPr>
        <p:txBody>
          <a:bodyPr vert="horz" lIns="0" tIns="0" rIns="0" bIns="0" rtlCol="0">
            <a:noAutofit/>
          </a:bodyPr>
          <a:lstStyle>
            <a:lvl1pPr>
              <a:defRPr lang="da-DK" b="0" i="0" baseline="0" dirty="0" smtClean="0"/>
            </a:lvl1pPr>
            <a:lvl2pPr>
              <a:defRPr lang="da-DK" b="0" i="0" baseline="0" dirty="0" smtClean="0"/>
            </a:lvl2pPr>
            <a:lvl3pPr>
              <a:defRPr lang="da-DK" b="0" i="0" baseline="0" dirty="0" smtClean="0"/>
            </a:lvl3pPr>
            <a:lvl4pPr>
              <a:defRPr lang="da-DK" dirty="0" smtClean="0"/>
            </a:lvl4pPr>
            <a:lvl5pPr>
              <a:defRPr lang="da-DK" dirty="0"/>
            </a:lvl5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CEA36-139A-4E3F-B6A0-7BD657AD45E8}" type="datetime1">
              <a:rPr lang="en-GB" smtClean="0"/>
              <a:t>09/08/2024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783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588965" y="620714"/>
            <a:ext cx="11012486" cy="8648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588964" y="1628775"/>
            <a:ext cx="11012487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AF5BBBEC-8DDA-37BC-3B1E-5DB781A5DDC2}"/>
              </a:ext>
            </a:extLst>
          </p:cNvPr>
          <p:cNvSpPr/>
          <p:nvPr userDrawn="1"/>
        </p:nvSpPr>
        <p:spPr>
          <a:xfrm>
            <a:off x="0" y="0"/>
            <a:ext cx="12192000" cy="332655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EEEFEE">
                  <a:alpha val="92941"/>
                </a:srgbClr>
              </a:gs>
            </a:gsLst>
            <a:lin ang="5400000" scaled="0"/>
            <a:tileRect/>
          </a:gradFill>
          <a:ln w="381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236495" y="85745"/>
            <a:ext cx="6981162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91A926C-488A-4E3E-9C21-57CAA120E11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rgbClr val="333333"/>
                </a:solidFill>
              </a:defRPr>
            </a:lvl1pPr>
          </a:lstStyle>
          <a:p>
            <a:fld id="{0FFE5DD6-2126-4C5A-ADA9-CF5BE748E714}" type="datetime1">
              <a:rPr lang="en-GB" smtClean="0"/>
              <a:t>09/08/2024</a:t>
            </a:fld>
            <a:endParaRPr lang="en-GB"/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2B48C9BE-CCF6-3266-2B8E-D27C7F011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l="12043" t="11448" r="17199" b="13844"/>
          <a:stretch/>
        </p:blipFill>
        <p:spPr>
          <a:xfrm>
            <a:off x="335534" y="63578"/>
            <a:ext cx="166516" cy="211296"/>
          </a:xfrm>
          <a:prstGeom prst="rect">
            <a:avLst/>
          </a:prstGeom>
        </p:spPr>
      </p:pic>
      <p:pic>
        <p:nvPicPr>
          <p:cNvPr id="13" name="Picture 27">
            <a:extLst>
              <a:ext uri="{FF2B5EF4-FFF2-40B4-BE49-F238E27FC236}">
                <a16:creationId xmlns:a16="http://schemas.microsoft.com/office/drawing/2014/main" id="{863DD73D-5725-327E-8366-645E99E26ECD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94" y="96467"/>
            <a:ext cx="2332648" cy="15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2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59" r:id="rId2"/>
    <p:sldLayoutId id="2147483671" r:id="rId3"/>
    <p:sldLayoutId id="2147483701" r:id="rId4"/>
    <p:sldLayoutId id="2147483674" r:id="rId5"/>
    <p:sldLayoutId id="2147483670" r:id="rId6"/>
    <p:sldLayoutId id="2147483660" r:id="rId7"/>
    <p:sldLayoutId id="2147483662" r:id="rId8"/>
    <p:sldLayoutId id="2147483684" r:id="rId9"/>
    <p:sldLayoutId id="2147483685" r:id="rId10"/>
    <p:sldLayoutId id="2147483664" r:id="rId11"/>
    <p:sldLayoutId id="2147483665" r:id="rId12"/>
    <p:sldLayoutId id="2147483689" r:id="rId13"/>
    <p:sldLayoutId id="2147483702" r:id="rId14"/>
    <p:sldLayoutId id="2147483703" r:id="rId15"/>
    <p:sldLayoutId id="2147483694" r:id="rId16"/>
    <p:sldLayoutId id="2147483692" r:id="rId17"/>
    <p:sldLayoutId id="2147483691" r:id="rId18"/>
    <p:sldLayoutId id="2147483697" r:id="rId19"/>
    <p:sldLayoutId id="2147483704" r:id="rId20"/>
    <p:sldLayoutId id="2147483705" r:id="rId21"/>
    <p:sldLayoutId id="2147483695" r:id="rId22"/>
    <p:sldLayoutId id="2147483698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693" r:id="rId29"/>
    <p:sldLayoutId id="2147483688" r:id="rId30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000" b="0" i="0" kern="1200" spc="60" baseline="0">
          <a:solidFill>
            <a:schemeClr val="accent1"/>
          </a:solidFill>
          <a:latin typeface="+mj-lt"/>
          <a:ea typeface="Open Sans Extrabold" panose="020B0606030504020204" pitchFamily="34" charset="0"/>
          <a:cs typeface="Microsoft New Tai Lue" panose="020B0502040204020203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1pPr>
      <a:lvl2pPr marL="719138" marR="0" indent="-358775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lang="da-DK" sz="20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2pPr>
      <a:lvl3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3pPr>
      <a:lvl4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4pPr>
      <a:lvl5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spc="60" baseline="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5pPr>
      <a:lvl6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6pPr>
      <a:lvl7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7pPr>
      <a:lvl8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8pPr>
      <a:lvl9pPr marL="1072800" indent="-352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dirty="0" smtClean="0">
          <a:solidFill>
            <a:schemeClr val="tx1"/>
          </a:solidFill>
          <a:latin typeface="+mn-lt"/>
          <a:ea typeface="+mn-ea"/>
          <a:cs typeface="Microsoft New Tai Lue" panose="020B0502040204020203" pitchFamily="34" charset="0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1" userDrawn="1">
          <p15:clr>
            <a:srgbClr val="F26B43"/>
          </p15:clr>
        </p15:guide>
        <p15:guide id="4" orient="horz" pos="935" userDrawn="1">
          <p15:clr>
            <a:srgbClr val="F26B43"/>
          </p15:clr>
        </p15:guide>
        <p15:guide id="5" pos="371" userDrawn="1">
          <p15:clr>
            <a:srgbClr val="F26B43"/>
          </p15:clr>
        </p15:guide>
        <p15:guide id="6" pos="7308" userDrawn="1">
          <p15:clr>
            <a:srgbClr val="F26B43"/>
          </p15:clr>
        </p15:guide>
        <p15:guide id="7" orient="horz" pos="1026" userDrawn="1">
          <p15:clr>
            <a:srgbClr val="F26B43"/>
          </p15:clr>
        </p15:guide>
        <p15:guide id="8" orient="horz" pos="39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4A27-B96F-FF49-952F-8EF3F8AA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2ED5-267F-4B10-9875-AE0A138158F0}" type="datetime1">
              <a:rPr lang="en-GB" smtClean="0"/>
              <a:t>09/08/2024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56401-0EC4-5C4E-B05C-BACA002C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8EA49827-CE52-FD4B-8399-162D5E1D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91815"/>
            <a:ext cx="5959476" cy="547403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5F9F9FB-61AF-8548-83E5-79EB62A8C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0" dirty="0"/>
              <a:t>3.1 Visualizing Networks and DAGs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2D5F85F-0777-314B-A8CB-A12F7D46B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0" dirty="0"/>
              <a:t>Jacob Curran-Sebastian</a:t>
            </a:r>
          </a:p>
          <a:p>
            <a:endParaRPr lang="en-GB" b="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218C83D-C112-3B45-B0BC-99E9475815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056" y="1027290"/>
            <a:ext cx="4946649" cy="1345417"/>
          </a:xfrm>
        </p:spPr>
        <p:txBody>
          <a:bodyPr/>
          <a:lstStyle/>
          <a:p>
            <a:r>
              <a:rPr lang="en-GB" b="0" dirty="0"/>
              <a:t>Data Visualization and Storytelling	</a:t>
            </a:r>
          </a:p>
        </p:txBody>
      </p:sp>
    </p:spTree>
    <p:extLst>
      <p:ext uri="{BB962C8B-B14F-4D97-AF65-F5344CB8AC3E}">
        <p14:creationId xmlns:p14="http://schemas.microsoft.com/office/powerpoint/2010/main" val="2609762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318DA-EF0D-018F-F7BF-9C0AE29D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73" y="1664685"/>
            <a:ext cx="5041900" cy="355600"/>
          </a:xfrm>
          <a:prstGeom prst="rect">
            <a:avLst/>
          </a:prstGeom>
        </p:spPr>
      </p:pic>
      <p:pic>
        <p:nvPicPr>
          <p:cNvPr id="8" name="Picture 7" descr="A black and white image of a network&#10;&#10;Description automatically generated with medium confidence">
            <a:extLst>
              <a:ext uri="{FF2B5EF4-FFF2-40B4-BE49-F238E27FC236}">
                <a16:creationId xmlns:a16="http://schemas.microsoft.com/office/drawing/2014/main" id="{F9C0D3AF-BADC-4F58-527D-A25752FE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78" y="2040341"/>
            <a:ext cx="5240361" cy="44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0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also color the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0571272-4259-A5DE-588E-64A402CE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2546350"/>
            <a:ext cx="6896100" cy="914400"/>
          </a:xfrm>
          <a:prstGeom prst="rect">
            <a:avLst/>
          </a:prstGeom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844A66EF-0A85-3E84-9C22-2A5FAD792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3" y="4378325"/>
            <a:ext cx="5854700" cy="850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B98D2C-A96F-7750-1498-E342A3C82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9449" y="1842485"/>
            <a:ext cx="4787617" cy="392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8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F24D-0303-7A04-304B-E0DC3E0D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88A04-71E1-3391-584A-F42EB82A6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</a:t>
            </a:r>
            <a:r>
              <a:rPr lang="en-DK" i="1" dirty="0"/>
              <a:t>degree</a:t>
            </a:r>
            <a:r>
              <a:rPr lang="en-DK" dirty="0"/>
              <a:t> of a node is the number of other nodes that it is connected to.</a:t>
            </a:r>
          </a:p>
          <a:p>
            <a:endParaRPr lang="en-DK" dirty="0"/>
          </a:p>
          <a:p>
            <a:r>
              <a:rPr lang="en-DK" dirty="0"/>
              <a:t>We can also scale t</a:t>
            </a:r>
            <a:r>
              <a:rPr lang="en-GB" dirty="0"/>
              <a:t>h</a:t>
            </a:r>
            <a:r>
              <a:rPr lang="en-DK" dirty="0"/>
              <a:t>e size of a vertex in the plot by its degree to show this in the graph.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7799-4208-92E7-4BD0-369C61C4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33999-E3F8-BFA3-7D7C-849D2505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12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E0BA18-F9CE-F16E-516B-AF5A593143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98" t="15972" r="21318" b="18222"/>
          <a:stretch/>
        </p:blipFill>
        <p:spPr>
          <a:xfrm>
            <a:off x="6453423" y="3753134"/>
            <a:ext cx="2815301" cy="2693703"/>
          </a:xfrm>
          <a:prstGeom prst="rect">
            <a:avLst/>
          </a:prstGeom>
        </p:spPr>
      </p:pic>
      <p:pic>
        <p:nvPicPr>
          <p:cNvPr id="11" name="Picture 10" descr="A line with dots and numbers&#10;&#10;Description automatically generated">
            <a:extLst>
              <a:ext uri="{FF2B5EF4-FFF2-40B4-BE49-F238E27FC236}">
                <a16:creationId xmlns:a16="http://schemas.microsoft.com/office/drawing/2014/main" id="{80AF9D89-1D76-BAA2-F30B-933ECD5BD4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1" t="14314" r="17496" b="14985"/>
          <a:stretch/>
        </p:blipFill>
        <p:spPr>
          <a:xfrm>
            <a:off x="1186427" y="3753133"/>
            <a:ext cx="2934269" cy="269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If we specify the function to be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13</a:t>
            </a:fld>
            <a:endParaRPr lang="en-GB"/>
          </a:p>
        </p:txBody>
      </p:sp>
      <p:pic>
        <p:nvPicPr>
          <p:cNvPr id="12" name="Picture 11" descr="A close-up of a computer code&#10;&#10;Description automatically generated">
            <a:extLst>
              <a:ext uri="{FF2B5EF4-FFF2-40B4-BE49-F238E27FC236}">
                <a16:creationId xmlns:a16="http://schemas.microsoft.com/office/drawing/2014/main" id="{003E4F1C-CB6E-2D82-FDE1-D3F99E13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30" y="2325332"/>
            <a:ext cx="5424411" cy="110366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2EB1EB3-759F-E707-089D-465412A9DB77}"/>
              </a:ext>
            </a:extLst>
          </p:cNvPr>
          <p:cNvSpPr/>
          <p:nvPr/>
        </p:nvSpPr>
        <p:spPr>
          <a:xfrm>
            <a:off x="3143492" y="2456976"/>
            <a:ext cx="2847040" cy="49132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 anchor="ctr">
            <a:noAutofit/>
          </a:bodyPr>
          <a:lstStyle/>
          <a:p>
            <a:pPr algn="l"/>
            <a:endParaRPr lang="en-DK" sz="2400" dirty="0" err="1">
              <a:solidFill>
                <a:schemeClr val="bg1"/>
              </a:solidFill>
            </a:endParaRPr>
          </a:p>
        </p:txBody>
      </p:sp>
      <p:pic>
        <p:nvPicPr>
          <p:cNvPr id="16" name="Picture 15" descr="A network diagram with dots and circles&#10;&#10;Description automatically generated">
            <a:extLst>
              <a:ext uri="{FF2B5EF4-FFF2-40B4-BE49-F238E27FC236}">
                <a16:creationId xmlns:a16="http://schemas.microsoft.com/office/drawing/2014/main" id="{400A927B-83E9-0FE1-2D62-0F516D476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3" t="16238" r="3566" b="13721"/>
          <a:stretch/>
        </p:blipFill>
        <p:spPr>
          <a:xfrm>
            <a:off x="6563761" y="1934633"/>
            <a:ext cx="5424410" cy="42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7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E915-B82F-450A-7065-222BF0068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125736" cy="4673600"/>
          </a:xfrm>
        </p:spPr>
        <p:txBody>
          <a:bodyPr/>
          <a:lstStyle/>
          <a:p>
            <a:r>
              <a:rPr lang="en-DK" dirty="0"/>
              <a:t>Just specifying the vertex size to be the degree is not super nice (at least, in this case).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It’s often worth having a play around to see what works!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14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EE3D80-3D0C-BC0D-F235-C12B7C840181}"/>
              </a:ext>
            </a:extLst>
          </p:cNvPr>
          <p:cNvGrpSpPr/>
          <p:nvPr/>
        </p:nvGrpSpPr>
        <p:grpSpPr>
          <a:xfrm>
            <a:off x="714604" y="3064256"/>
            <a:ext cx="5849157" cy="1063483"/>
            <a:chOff x="588963" y="5173803"/>
            <a:chExt cx="5849157" cy="1063483"/>
          </a:xfrm>
        </p:grpSpPr>
        <p:pic>
          <p:nvPicPr>
            <p:cNvPr id="7" name="Picture 6" descr="A close-up of a computer code&#10;&#10;Description automatically generated">
              <a:extLst>
                <a:ext uri="{FF2B5EF4-FFF2-40B4-BE49-F238E27FC236}">
                  <a16:creationId xmlns:a16="http://schemas.microsoft.com/office/drawing/2014/main" id="{B147F1C7-E1B8-E3D5-8346-C22B96570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963" y="5173803"/>
              <a:ext cx="5849157" cy="1063483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F4844D-3B4C-0429-4ED3-0AFE28C2E0F8}"/>
                </a:ext>
              </a:extLst>
            </p:cNvPr>
            <p:cNvSpPr/>
            <p:nvPr/>
          </p:nvSpPr>
          <p:spPr>
            <a:xfrm>
              <a:off x="2950190" y="5278604"/>
              <a:ext cx="3355075" cy="49132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l"/>
              <a:endParaRPr lang="en-DK" sz="2400" dirty="0" err="1">
                <a:solidFill>
                  <a:schemeClr val="bg1"/>
                </a:solidFill>
              </a:endParaRPr>
            </a:p>
          </p:txBody>
        </p:sp>
      </p:grpSp>
      <p:pic>
        <p:nvPicPr>
          <p:cNvPr id="10" name="Picture 9" descr="A network diagram of a leader&#10;&#10;Description automatically generated with medium confidence">
            <a:extLst>
              <a:ext uri="{FF2B5EF4-FFF2-40B4-BE49-F238E27FC236}">
                <a16:creationId xmlns:a16="http://schemas.microsoft.com/office/drawing/2014/main" id="{2FB98060-651B-1AE5-5CD3-9135B07D1D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45" t="14335" r="4588" b="12949"/>
          <a:stretch/>
        </p:blipFill>
        <p:spPr>
          <a:xfrm>
            <a:off x="6563761" y="1842485"/>
            <a:ext cx="5197798" cy="41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1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DDB1-8921-B755-15E1-4E95F362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Degree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E755-0AD2-BC4E-C70E-CC4F924D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Sometimes, a network can be too large to plot nicely, and if there are many edges it can be hard to see the structure of a graph.</a:t>
            </a:r>
          </a:p>
          <a:p>
            <a:endParaRPr lang="en-DK" dirty="0"/>
          </a:p>
          <a:p>
            <a:r>
              <a:rPr lang="en-DK" dirty="0"/>
              <a:t>Instead of plotting the full graph, it can be nice instead to visualise the degree distribution of all of the nodes.</a:t>
            </a:r>
          </a:p>
          <a:p>
            <a:endParaRPr lang="en-DK" dirty="0"/>
          </a:p>
          <a:p>
            <a:r>
              <a:rPr lang="en-DK" dirty="0"/>
              <a:t>This displays information about how many people are well connected in a graph.</a:t>
            </a:r>
          </a:p>
          <a:p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2B31B-7D38-F49F-B593-C67748FA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CA271-501E-E213-0008-4FD0FE73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35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6832D-B298-16ED-781C-8011926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 a degree distribution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1638243-A320-5917-DC7B-2406F6B1D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769" y="1793949"/>
            <a:ext cx="6794477" cy="27218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09681-D37C-436E-1B2F-3870F121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EFEB-C533-087C-D02B-B257DBDA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16</a:t>
            </a:fld>
            <a:endParaRPr lang="en-GB"/>
          </a:p>
        </p:txBody>
      </p:sp>
      <p:pic>
        <p:nvPicPr>
          <p:cNvPr id="9" name="Picture 8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05A28E28-3861-8AE4-0777-D0D8ACF0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489" y="3311122"/>
            <a:ext cx="4361028" cy="3461133"/>
          </a:xfrm>
          <a:prstGeom prst="rect">
            <a:avLst/>
          </a:prstGeom>
        </p:spPr>
      </p:pic>
      <p:pic>
        <p:nvPicPr>
          <p:cNvPr id="11" name="Picture 10" descr="A graph of a number of followers&#10;&#10;Description automatically generated">
            <a:extLst>
              <a:ext uri="{FF2B5EF4-FFF2-40B4-BE49-F238E27FC236}">
                <a16:creationId xmlns:a16="http://schemas.microsoft.com/office/drawing/2014/main" id="{6AA42C88-836C-80B0-44F8-DB3415F52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526" y="3292234"/>
            <a:ext cx="4361028" cy="346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92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E2E2-B558-E5F5-D2A8-9261570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598CF-465F-2437-9016-1BC51F55E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also plot DAGs (Directed Acyclic Graphs) to show the causal relationship between groups of variables. </a:t>
            </a:r>
          </a:p>
          <a:p>
            <a:endParaRPr lang="en-DK" dirty="0"/>
          </a:p>
          <a:p>
            <a:r>
              <a:rPr lang="en-DK" dirty="0"/>
              <a:t>We could do this in igraph, by reading in source and target nodes without using the function as.undirected().</a:t>
            </a:r>
          </a:p>
          <a:p>
            <a:endParaRPr lang="en-DK" dirty="0"/>
          </a:p>
          <a:p>
            <a:r>
              <a:rPr lang="en-DK" dirty="0"/>
              <a:t>However, R has a nice package called dagitty that is useful for plotting DAGs quickly and easily.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9C99B-C35E-9F61-E22F-6B88DFC8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1D667-8983-00F7-01B0-BA8B5DD3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10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00452355-7B2C-B486-45C7-6A1A856FF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3859213"/>
            <a:ext cx="5268136" cy="23454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EBE508-39BA-0AE5-FD9F-D18C754F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Creating a DAG object	</a:t>
            </a:r>
          </a:p>
        </p:txBody>
      </p:sp>
      <p:pic>
        <p:nvPicPr>
          <p:cNvPr id="7" name="Content Placeholder 6" descr="A white background with black and green text&#10;&#10;Description automatically generated">
            <a:extLst>
              <a:ext uri="{FF2B5EF4-FFF2-40B4-BE49-F238E27FC236}">
                <a16:creationId xmlns:a16="http://schemas.microsoft.com/office/drawing/2014/main" id="{C4890DE5-A528-7382-8A5F-C4E1F54FF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8963" y="1484313"/>
            <a:ext cx="2704696" cy="13837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FEF45-E337-1E47-008C-86C5F18C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DCEB0-8452-AD8E-C78C-869E6666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18</a:t>
            </a:fld>
            <a:endParaRPr lang="en-GB"/>
          </a:p>
        </p:txBody>
      </p:sp>
      <p:pic>
        <p:nvPicPr>
          <p:cNvPr id="9" name="Picture 8" descr="A line with a letter z&#10;&#10;Description automatically generated with medium confidence">
            <a:extLst>
              <a:ext uri="{FF2B5EF4-FFF2-40B4-BE49-F238E27FC236}">
                <a16:creationId xmlns:a16="http://schemas.microsoft.com/office/drawing/2014/main" id="{D91F2A5D-6CD6-E88D-688B-2C8207C9D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101" y="581852"/>
            <a:ext cx="4574185" cy="3630305"/>
          </a:xfrm>
          <a:prstGeom prst="rect">
            <a:avLst/>
          </a:prstGeom>
        </p:spPr>
      </p:pic>
      <p:pic>
        <p:nvPicPr>
          <p:cNvPr id="13" name="Picture 12" descr="A white triangle with a black arrow pointing to the left&#10;&#10;Description automatically generated">
            <a:extLst>
              <a:ext uri="{FF2B5EF4-FFF2-40B4-BE49-F238E27FC236}">
                <a16:creationId xmlns:a16="http://schemas.microsoft.com/office/drawing/2014/main" id="{5CC50DE2-6863-0CDF-683A-5E37699EA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7463" y="3429000"/>
            <a:ext cx="4287336" cy="340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4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A07-6FE9-4159-11EA-FDCDAD8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Extension – Plotting using ggdag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E52-E3CC-C120-F669-5825FC96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 plots from dagitty are quite basic – we can convert dagitty objects to more tidyverse-like objects that can be plotted in a ggplot style. </a:t>
            </a:r>
          </a:p>
          <a:p>
            <a:endParaRPr lang="en-DK" dirty="0"/>
          </a:p>
          <a:p>
            <a:r>
              <a:rPr lang="en-DK" dirty="0"/>
              <a:t>For this, you need to use the function dagify() – this is not super easy, and requires some knowledge of DAGs. </a:t>
            </a:r>
          </a:p>
          <a:p>
            <a:endParaRPr lang="en-DK" dirty="0"/>
          </a:p>
          <a:p>
            <a:r>
              <a:rPr lang="en-DK" dirty="0"/>
              <a:t>I’ll show a basic plot here, but for those that are interested, I recommend exploring the ggdag package a bit more (e.g. in the exercise session).</a:t>
            </a:r>
          </a:p>
          <a:p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EC3C-1011-121A-BF96-BB9A525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5E08-0839-ED29-0481-B6460F1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87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5D791-CCB3-1E41-9275-846295D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to Networks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54480-C453-0249-AF66-494D6C878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Networks are constructed by taking a set of vertices (V), sometimes called nodes, and a set of edges (E) that connects them. </a:t>
            </a:r>
          </a:p>
          <a:p>
            <a:endParaRPr lang="en-GB" dirty="0"/>
          </a:p>
          <a:p>
            <a:r>
              <a:rPr lang="en-GB" dirty="0"/>
              <a:t>They can be used for connecting datapoints, for example, we might think about individuals in a population being connected by social contact. </a:t>
            </a:r>
          </a:p>
          <a:p>
            <a:endParaRPr lang="en-GB" dirty="0"/>
          </a:p>
          <a:p>
            <a:r>
              <a:rPr lang="en-GB" dirty="0"/>
              <a:t>In R, the main package for visualising networks and for analysing their structure is called </a:t>
            </a:r>
            <a:r>
              <a:rPr lang="en-GB" dirty="0" err="1"/>
              <a:t>igraph</a:t>
            </a:r>
            <a:r>
              <a:rPr lang="en-GB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16D6-12A9-6848-9732-186C35C7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E0F33-965B-4006-BF25-D26E1C84904D}" type="datetime1">
              <a:rPr lang="en-GB" smtClean="0"/>
              <a:t>09/08/2024</a:t>
            </a:fld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59EDD3-1818-064E-95C1-FCEF1BC9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</a:t>
            </a:fld>
            <a:endParaRPr lang="en-GB" dirty="0"/>
          </a:p>
        </p:txBody>
      </p:sp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6D153850-E1B8-6D96-2F9D-4FEBB7E20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27" y="5250007"/>
            <a:ext cx="17780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7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6A07-6FE9-4159-11EA-FDCDAD865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Extension – Plotting using ggdag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88E52-E3CC-C120-F669-5825FC96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9EC3C-1011-121A-BF96-BB9A525F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5E08-0839-ED29-0481-B6460F1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20</a:t>
            </a:fld>
            <a:endParaRPr lang="en-GB"/>
          </a:p>
        </p:txBody>
      </p:sp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2BA9C24A-08BD-12DA-FB9A-234F3BBE8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1628774"/>
            <a:ext cx="3314297" cy="1098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D5E49-15BC-67C6-7B3C-341147BF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61" y="5779908"/>
            <a:ext cx="3314297" cy="254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97C6BB-2EB9-19F9-6AF9-B066B9414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2" y="3614095"/>
            <a:ext cx="1993206" cy="254945"/>
          </a:xfrm>
          <a:prstGeom prst="rect">
            <a:avLst/>
          </a:prstGeom>
        </p:spPr>
      </p:pic>
      <p:pic>
        <p:nvPicPr>
          <p:cNvPr id="13" name="Picture 12" descr="A graph with lines and dots&#10;&#10;Description automatically generated">
            <a:extLst>
              <a:ext uri="{FF2B5EF4-FFF2-40B4-BE49-F238E27FC236}">
                <a16:creationId xmlns:a16="http://schemas.microsoft.com/office/drawing/2014/main" id="{BC5BDC83-5B95-AC8F-1F3C-8B62B3EEB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0860" y="1073150"/>
            <a:ext cx="3347345" cy="2656623"/>
          </a:xfrm>
          <a:prstGeom prst="rect">
            <a:avLst/>
          </a:prstGeom>
        </p:spPr>
      </p:pic>
      <p:pic>
        <p:nvPicPr>
          <p:cNvPr id="15" name="Picture 14" descr="A graph with lines and dots&#10;&#10;Description automatically generated">
            <a:extLst>
              <a:ext uri="{FF2B5EF4-FFF2-40B4-BE49-F238E27FC236}">
                <a16:creationId xmlns:a16="http://schemas.microsoft.com/office/drawing/2014/main" id="{69FB27C6-FFB3-9AAE-98FA-8BC9331785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860" y="3757218"/>
            <a:ext cx="3906985" cy="310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2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DB1E-DCC4-64BA-382B-F79465DA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Reading in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1CC6-888F-4BF2-2345-F2E585A5E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63" y="1628775"/>
            <a:ext cx="6494225" cy="4673600"/>
          </a:xfrm>
        </p:spPr>
        <p:txBody>
          <a:bodyPr/>
          <a:lstStyle/>
          <a:p>
            <a:r>
              <a:rPr lang="en-DK" dirty="0"/>
              <a:t>There are several ways to store network data that can be read into R using igraph. </a:t>
            </a:r>
          </a:p>
          <a:p>
            <a:endParaRPr lang="en-DK" dirty="0"/>
          </a:p>
          <a:p>
            <a:r>
              <a:rPr lang="en-DK" dirty="0"/>
              <a:t>One of the most common is as an edgelist file, which is a table consisting of two columns. Edges are drawn connecting vertices in the first column to the second column. </a:t>
            </a:r>
          </a:p>
          <a:p>
            <a:endParaRPr lang="en-DK" dirty="0"/>
          </a:p>
          <a:p>
            <a:r>
              <a:rPr lang="en-DK" dirty="0"/>
              <a:t>For example, the file quakers_edgelist.csv is shown on the right.</a:t>
            </a:r>
          </a:p>
          <a:p>
            <a:pPr marL="0" indent="0">
              <a:buNone/>
            </a:pP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C23-2E21-5AEA-A9F1-76946447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9EA6B-A227-4508-F27F-C295A1AC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7B34AA-ACB4-2D5D-80A1-202FF531B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484" y="2347415"/>
            <a:ext cx="4965891" cy="24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9A22-074D-5B43-67F3-4280D1C8C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Reading in Network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4B8B-EDD9-9AF2-0C5A-BC7813928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read in the file as a csv – we also read in quakers_nodelist.csv, which contains additional data about each of the nodes. These are called node </a:t>
            </a:r>
            <a:r>
              <a:rPr lang="en-DK" i="1" dirty="0"/>
              <a:t>attributes. </a:t>
            </a:r>
            <a:r>
              <a:rPr lang="en-DK" dirty="0"/>
              <a:t> 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then use igraph to create a network object out of this dataframe. 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could keep this graph directed if we wanted to.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3B82-AED9-0CD8-1E3B-2E0D8F23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4D352-9886-6E03-01E2-C91457D0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close-up of a sign&#10;&#10;Description automatically generated">
            <a:extLst>
              <a:ext uri="{FF2B5EF4-FFF2-40B4-BE49-F238E27FC236}">
                <a16:creationId xmlns:a16="http://schemas.microsoft.com/office/drawing/2014/main" id="{46A4E0B8-2699-81BA-2890-D95D40DC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54" y="2948674"/>
            <a:ext cx="4787900" cy="660400"/>
          </a:xfrm>
          <a:prstGeom prst="rect">
            <a:avLst/>
          </a:prstGeom>
        </p:spPr>
      </p:pic>
      <p:pic>
        <p:nvPicPr>
          <p:cNvPr id="9" name="Picture 8" descr="A close-up of a text&#10;&#10;Description automatically generated">
            <a:extLst>
              <a:ext uri="{FF2B5EF4-FFF2-40B4-BE49-F238E27FC236}">
                <a16:creationId xmlns:a16="http://schemas.microsoft.com/office/drawing/2014/main" id="{2896E23F-C871-5CF2-9E90-0E95D7E5F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54" y="4369416"/>
            <a:ext cx="47498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2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7B85-AE5B-5EDA-4C63-27462EAB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Networks using igraph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55733-C6B5-285F-608B-565EF7C2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66" y="2181414"/>
            <a:ext cx="6388100" cy="64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5214-522B-D84B-DF78-8CD92CB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ABC1-4FF9-87A2-B68D-B583ED0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5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B4422-4373-C0FB-5AE4-17D42CC8619E}"/>
              </a:ext>
            </a:extLst>
          </p:cNvPr>
          <p:cNvSpPr txBox="1">
            <a:spLocks/>
          </p:cNvSpPr>
          <p:nvPr/>
        </p:nvSpPr>
        <p:spPr>
          <a:xfrm>
            <a:off x="588963" y="1628775"/>
            <a:ext cx="11012488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7191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8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DK" dirty="0"/>
              <a:t>Let’s create a random graph in igraph and plot it.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To plot igraph objects, you can just use the plot function (from base R).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4D6E26-AD33-59BC-F1B1-22BE18E83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551" t="19849" r="17987" b="26417"/>
          <a:stretch/>
        </p:blipFill>
        <p:spPr>
          <a:xfrm>
            <a:off x="4192919" y="3553165"/>
            <a:ext cx="3521123" cy="315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7B85-AE5B-5EDA-4C63-27462EAB0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Visualising Networks using igraph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455733-C6B5-285F-608B-565EF7C20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566" y="2181414"/>
            <a:ext cx="6388100" cy="6477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25214-522B-D84B-DF78-8CD92CBB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9ABC1-4FF9-87A2-B68D-B583ED01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6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B4422-4373-C0FB-5AE4-17D42CC8619E}"/>
              </a:ext>
            </a:extLst>
          </p:cNvPr>
          <p:cNvSpPr txBox="1">
            <a:spLocks/>
          </p:cNvSpPr>
          <p:nvPr/>
        </p:nvSpPr>
        <p:spPr>
          <a:xfrm>
            <a:off x="588963" y="1628775"/>
            <a:ext cx="11012488" cy="4673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1pPr>
            <a:lvl2pPr marL="719138" marR="0" indent="-358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da-DK" sz="20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2pPr>
            <a:lvl3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3pPr>
            <a:lvl4pPr marL="719138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da-DK" sz="1800" b="0" i="0" kern="120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4pPr>
            <a:lvl5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60" baseline="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5pPr>
            <a:lvl6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6pPr>
            <a:lvl7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7pPr>
            <a:lvl8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8pPr>
            <a:lvl9pPr marL="1072800" indent="-352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Microsoft New Tai Lue" panose="020B0502040204020203" pitchFamily="34" charset="0"/>
              </a:defRPr>
            </a:lvl9pPr>
          </a:lstStyle>
          <a:p>
            <a:r>
              <a:rPr lang="en-DK" dirty="0"/>
              <a:t>Let’s create a random graph in igraph and plot it.</a:t>
            </a:r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can also specify the layout of the nodes, e.g.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1CDA7-D08A-4519-B495-45219C9C5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5" y="5805258"/>
            <a:ext cx="4384628" cy="4320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16EBB7-DB7C-7B97-6B7A-872BC6BE9C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37" t="16244" r="15883" b="23253"/>
          <a:stretch/>
        </p:blipFill>
        <p:spPr>
          <a:xfrm>
            <a:off x="1854247" y="3563068"/>
            <a:ext cx="2115403" cy="20977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FA4BCD-4799-16E4-48B7-60D506DAA20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572" t="15396" r="21048" b="20951"/>
          <a:stretch/>
        </p:blipFill>
        <p:spPr>
          <a:xfrm>
            <a:off x="7263666" y="3557743"/>
            <a:ext cx="2115403" cy="2206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56FF6B-16BD-41BF-6F3D-3C7064989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409" y="5744748"/>
            <a:ext cx="4267656" cy="4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7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8FF-01F7-32FE-810C-E84BE5C5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D7AC-CD24-71FF-904B-F90E2C41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We can attach metadata about the nodes to the nodes themselves within an igraph object. </a:t>
            </a:r>
          </a:p>
          <a:p>
            <a:endParaRPr lang="en-DK" dirty="0"/>
          </a:p>
          <a:p>
            <a:endParaRPr lang="en-DK" dirty="0"/>
          </a:p>
          <a:p>
            <a:pPr marL="0" indent="0">
              <a:buNone/>
            </a:pPr>
            <a:endParaRPr lang="en-DK" dirty="0"/>
          </a:p>
          <a:p>
            <a:r>
              <a:rPr lang="en-DK" dirty="0"/>
              <a:t>The vertices of a graph can be called using V(g):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B506-9F49-3EFA-D2ED-7D2877549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A6FCF-2519-6D83-316B-3722E94E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 descr="A close up of a text&#10;&#10;Description automatically generated">
            <a:extLst>
              <a:ext uri="{FF2B5EF4-FFF2-40B4-BE49-F238E27FC236}">
                <a16:creationId xmlns:a16="http://schemas.microsoft.com/office/drawing/2014/main" id="{F49755ED-7B55-D4FF-E779-D1CBD5F2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007" y="2727426"/>
            <a:ext cx="7772400" cy="981682"/>
          </a:xfrm>
          <a:prstGeom prst="rect">
            <a:avLst/>
          </a:prstGeom>
        </p:spPr>
      </p:pic>
      <p:pic>
        <p:nvPicPr>
          <p:cNvPr id="10" name="Picture 9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B17E5FE9-8E58-0FD7-D203-2BDFE402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3" y="4371857"/>
            <a:ext cx="7772400" cy="12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9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B0D-9F0E-D5DA-ED58-5B4371CE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Node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1561-5A99-1C78-CB63-A1EDD94E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Now we can set the node attributes in a similar way to setting columns for data.frame objects, using the $ sign. 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endParaRPr lang="en-DK" dirty="0"/>
          </a:p>
          <a:p>
            <a:r>
              <a:rPr lang="en-DK" dirty="0"/>
              <a:t>We can also create some slightly more complicated attributes: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858B3-B42F-13AD-1777-DA26BAC4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A0DC4-C162-4A9F-25A3-52BFC0E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8</a:t>
            </a:fld>
            <a:endParaRPr lang="en-GB"/>
          </a:p>
        </p:txBody>
      </p:sp>
      <p:pic>
        <p:nvPicPr>
          <p:cNvPr id="7" name="Picture 6" descr="A black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2E6BDBF3-E660-32CA-8C51-D1431F25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38" y="2637430"/>
            <a:ext cx="5003800" cy="1828800"/>
          </a:xfrm>
          <a:prstGeom prst="rect">
            <a:avLst/>
          </a:prstGeom>
        </p:spPr>
      </p:pic>
      <p:pic>
        <p:nvPicPr>
          <p:cNvPr id="11" name="Picture 10" descr="A close-up of a text&#10;&#10;Description automatically generated">
            <a:extLst>
              <a:ext uri="{FF2B5EF4-FFF2-40B4-BE49-F238E27FC236}">
                <a16:creationId xmlns:a16="http://schemas.microsoft.com/office/drawing/2014/main" id="{33BD073F-DD67-EEEC-D833-03C8AF0E1E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343"/>
          <a:stretch/>
        </p:blipFill>
        <p:spPr>
          <a:xfrm>
            <a:off x="919138" y="4989723"/>
            <a:ext cx="9993114" cy="61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4F54-C879-8181-870E-896E099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Plotting</a:t>
            </a:r>
          </a:p>
        </p:txBody>
      </p:sp>
      <p:pic>
        <p:nvPicPr>
          <p:cNvPr id="7" name="Content Placeholder 6" descr="A blue and yellow text&#10;&#10;Description automatically generated">
            <a:extLst>
              <a:ext uri="{FF2B5EF4-FFF2-40B4-BE49-F238E27FC236}">
                <a16:creationId xmlns:a16="http://schemas.microsoft.com/office/drawing/2014/main" id="{8509A19E-978A-B153-9FBF-B294EFE41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0608" y="1211357"/>
            <a:ext cx="6005431" cy="515560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072A-15BC-9C0B-5CB2-916580B6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A8A8-9DAA-499A-8FC3-E3166163C612}" type="datetime1">
              <a:rPr lang="en-GB" smtClean="0"/>
              <a:t>09/08/2024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FC967-B8A0-9D11-8D3B-ADF675FB6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A926C-488A-4E3E-9C21-57CAA120E114}" type="slidenum">
              <a:rPr lang="en-GB" smtClean="0"/>
              <a:t>9</a:t>
            </a:fld>
            <a:endParaRPr lang="en-GB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0AF706C-C7A2-CE1C-A9E0-D1C82A815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994" y="1423385"/>
            <a:ext cx="9779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39147"/>
      </p:ext>
    </p:extLst>
  </p:cSld>
  <p:clrMapOvr>
    <a:masterClrMapping/>
  </p:clrMapOvr>
</p:sld>
</file>

<file path=ppt/theme/theme1.xml><?xml version="1.0" encoding="utf-8"?>
<a:theme xmlns:a="http://schemas.openxmlformats.org/drawingml/2006/main" name="Brugerdefineret design">
  <a:themeElements>
    <a:clrScheme name="KU 2022">
      <a:dk1>
        <a:srgbClr val="000000"/>
      </a:dk1>
      <a:lt1>
        <a:srgbClr val="FFFFFF"/>
      </a:lt1>
      <a:dk2>
        <a:srgbClr val="6E6E6E"/>
      </a:dk2>
      <a:lt2>
        <a:srgbClr val="E7E6E6"/>
      </a:lt2>
      <a:accent1>
        <a:srgbClr val="A31D20"/>
      </a:accent1>
      <a:accent2>
        <a:srgbClr val="DA3A09"/>
      </a:accent2>
      <a:accent3>
        <a:srgbClr val="415470"/>
      </a:accent3>
      <a:accent4>
        <a:srgbClr val="197F8E"/>
      </a:accent4>
      <a:accent5>
        <a:srgbClr val="FFBD37"/>
      </a:accent5>
      <a:accent6>
        <a:srgbClr val="4B8324"/>
      </a:accent6>
      <a:hlink>
        <a:srgbClr val="2C6693"/>
      </a:hlink>
      <a:folHlink>
        <a:srgbClr val="000000"/>
      </a:folHlink>
    </a:clrScheme>
    <a:fontScheme name="Københavns Universitet">
      <a:majorFont>
        <a:latin typeface="Microsoft New Tai Lue"/>
        <a:ea typeface=""/>
        <a:cs typeface=""/>
      </a:majorFont>
      <a:minorFont>
        <a:latin typeface="Microsoft New Tai Lue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solidFill>
            <a:schemeClr val="accent1"/>
          </a:solidFill>
        </a:ln>
      </a:spPr>
      <a:bodyPr wrap="square" rtlCol="0" anchor="ctr">
        <a:noAutofit/>
      </a:bodyPr>
      <a:lstStyle>
        <a:defPPr algn="l">
          <a:defRPr sz="2400" dirty="0" err="1" smtClean="0">
            <a:solidFill>
              <a:schemeClr val="bg1"/>
            </a:solidFill>
          </a:defRPr>
        </a:defPPr>
      </a:lstStyle>
    </a:spDef>
    <a:txDef>
      <a:spPr/>
      <a:bodyPr vert="horz" wrap="square" lIns="0" tIns="0" rIns="0" bIns="0" rtlCol="0" anchor="t" anchorCtr="0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sz="2400" b="0" dirty="0" smtClean="0">
            <a:solidFill>
              <a:schemeClr val="tx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U_template" id="{FE4D25CE-7B12-0649-BE55-C0242C6E8644}" vid="{BCD1C05A-F3E9-6141-B7FE-8667AF3055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a2630e2-1ac5-455e-8217-0156b1936a76}" enabled="1" method="Standard" siteId="{a3927f91-cda1-4696-af89-8c9f1ceffa9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Brugerdefineret design</Template>
  <TotalTime>20260</TotalTime>
  <Words>722</Words>
  <Application>Microsoft Macintosh PowerPoint</Application>
  <PresentationFormat>Widescreen</PresentationFormat>
  <Paragraphs>130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Microsoft New Tai Lue</vt:lpstr>
      <vt:lpstr>Wingdings</vt:lpstr>
      <vt:lpstr>Brugerdefineret design</vt:lpstr>
      <vt:lpstr>PowerPoint Presentation</vt:lpstr>
      <vt:lpstr>Introduction to Networks</vt:lpstr>
      <vt:lpstr>Reading in network data</vt:lpstr>
      <vt:lpstr>Reading in Network Data</vt:lpstr>
      <vt:lpstr>Visualising Networks using igraph</vt:lpstr>
      <vt:lpstr>Visualising Networks using igraph</vt:lpstr>
      <vt:lpstr>Node attributes</vt:lpstr>
      <vt:lpstr>Node attributes</vt:lpstr>
      <vt:lpstr>Plotting</vt:lpstr>
      <vt:lpstr>Plotting</vt:lpstr>
      <vt:lpstr>Plotting</vt:lpstr>
      <vt:lpstr>Node degree</vt:lpstr>
      <vt:lpstr>Plotting</vt:lpstr>
      <vt:lpstr>Plotting</vt:lpstr>
      <vt:lpstr>Degree distributions</vt:lpstr>
      <vt:lpstr>Plotting a degree distribution</vt:lpstr>
      <vt:lpstr>DAGs</vt:lpstr>
      <vt:lpstr>Creating a DAG object </vt:lpstr>
      <vt:lpstr>Extension – Plotting using ggdag</vt:lpstr>
      <vt:lpstr>Extension – Plotting using ggdag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Liam Curran-Sebastian</dc:creator>
  <cp:lastModifiedBy>Jacob Liam Curran-Sebastian</cp:lastModifiedBy>
  <cp:revision>3</cp:revision>
  <dcterms:created xsi:type="dcterms:W3CDTF">2023-09-14T14:16:59Z</dcterms:created>
  <dcterms:modified xsi:type="dcterms:W3CDTF">2024-08-18T16:37:33Z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www.omnidocs.com</vt:lpwstr>
  </property>
  <property fmtid="{D5CDD505-2E9C-101B-9397-08002B2CF9AE}" pid="3" name="MSIP_Label_6a2630e2-1ac5-455e-8217-0156b1936a76_Enabled">
    <vt:lpwstr>true</vt:lpwstr>
  </property>
  <property fmtid="{D5CDD505-2E9C-101B-9397-08002B2CF9AE}" pid="4" name="MSIP_Label_6a2630e2-1ac5-455e-8217-0156b1936a76_SetDate">
    <vt:lpwstr>2023-03-21T20:16:36Z</vt:lpwstr>
  </property>
  <property fmtid="{D5CDD505-2E9C-101B-9397-08002B2CF9AE}" pid="5" name="MSIP_Label_6a2630e2-1ac5-455e-8217-0156b1936a76_Method">
    <vt:lpwstr>Standard</vt:lpwstr>
  </property>
  <property fmtid="{D5CDD505-2E9C-101B-9397-08002B2CF9AE}" pid="6" name="MSIP_Label_6a2630e2-1ac5-455e-8217-0156b1936a76_Name">
    <vt:lpwstr>Notclass</vt:lpwstr>
  </property>
  <property fmtid="{D5CDD505-2E9C-101B-9397-08002B2CF9AE}" pid="7" name="MSIP_Label_6a2630e2-1ac5-455e-8217-0156b1936a76_SiteId">
    <vt:lpwstr>a3927f91-cda1-4696-af89-8c9f1ceffa91</vt:lpwstr>
  </property>
  <property fmtid="{D5CDD505-2E9C-101B-9397-08002B2CF9AE}" pid="8" name="MSIP_Label_6a2630e2-1ac5-455e-8217-0156b1936a76_ActionId">
    <vt:lpwstr>84e8f902-8100-479b-a92c-d9ba7086e1fc</vt:lpwstr>
  </property>
  <property fmtid="{D5CDD505-2E9C-101B-9397-08002B2CF9AE}" pid="9" name="MSIP_Label_6a2630e2-1ac5-455e-8217-0156b1936a76_ContentBits">
    <vt:lpwstr>0</vt:lpwstr>
  </property>
</Properties>
</file>