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441" r:id="rId2"/>
    <p:sldId id="450" r:id="rId3"/>
    <p:sldId id="451" r:id="rId4"/>
    <p:sldId id="452" r:id="rId5"/>
    <p:sldId id="455" r:id="rId6"/>
    <p:sldId id="456" r:id="rId7"/>
    <p:sldId id="453" r:id="rId8"/>
    <p:sldId id="457" r:id="rId9"/>
    <p:sldId id="459" r:id="rId10"/>
    <p:sldId id="464" r:id="rId11"/>
    <p:sldId id="462" r:id="rId12"/>
    <p:sldId id="463" r:id="rId13"/>
    <p:sldId id="458" r:id="rId14"/>
    <p:sldId id="472" r:id="rId15"/>
    <p:sldId id="461" r:id="rId16"/>
    <p:sldId id="465" r:id="rId17"/>
    <p:sldId id="470" r:id="rId18"/>
    <p:sldId id="468" r:id="rId19"/>
    <p:sldId id="466" r:id="rId20"/>
    <p:sldId id="467" r:id="rId21"/>
    <p:sldId id="471" r:id="rId22"/>
    <p:sldId id="469" r:id="rId23"/>
    <p:sldId id="473" r:id="rId24"/>
    <p:sldId id="4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6327" autoAdjust="0"/>
  </p:normalViewPr>
  <p:slideViewPr>
    <p:cSldViewPr snapToGrid="0" showGuides="1">
      <p:cViewPr>
        <p:scale>
          <a:sx n="100" d="100"/>
          <a:sy n="100" d="100"/>
        </p:scale>
        <p:origin x="728" y="680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23/08/2024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23/08/2024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23/08/2024</a:t>
            </a:fld>
            <a:endParaRPr lang="en-GB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23/08/2024</a:t>
            </a:fld>
            <a:endParaRPr lang="en-GB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23/08/2024</a:t>
            </a:fld>
            <a:endParaRPr lang="en-GB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>
                <a:solidFill>
                  <a:schemeClr val="tx1"/>
                </a:solidFill>
              </a:rPr>
              <a:t>User guide </a:t>
            </a:r>
            <a:r>
              <a:rPr lang="en-GB" sz="180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www.designguide.ku.dk/skabeloner/powerpoint/praesentationer/</a:t>
            </a:r>
            <a:endParaRPr lang="en-GB" sz="80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23/08/2024</a:t>
            </a:fld>
            <a:endParaRPr lang="en-GB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23/08/2024</a:t>
            </a:fld>
            <a:endParaRPr lang="en-GB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23/08/2024</a:t>
            </a:fld>
            <a:endParaRPr lang="en-GB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23/08/2024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23/08/2024</a:t>
            </a:fld>
            <a:endParaRPr lang="en-GB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056" y="2708182"/>
            <a:ext cx="4946648" cy="726435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="0" dirty="0"/>
              <a:t>.1: Dimensionality Reduction and Principal Component Analysis (PCA)</a:t>
            </a:r>
          </a:p>
          <a:p>
            <a:endParaRPr lang="en-GB" b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055" y="4238294"/>
            <a:ext cx="4946649" cy="899766"/>
          </a:xfrm>
        </p:spPr>
        <p:txBody>
          <a:bodyPr/>
          <a:lstStyle/>
          <a:p>
            <a:r>
              <a:rPr lang="en-GB" b="0" dirty="0"/>
              <a:t>Jacob Curran-Sebastian</a:t>
            </a:r>
          </a:p>
          <a:p>
            <a:endParaRPr lang="en-GB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056" y="1027290"/>
            <a:ext cx="4946649" cy="1345417"/>
          </a:xfrm>
        </p:spPr>
        <p:txBody>
          <a:bodyPr/>
          <a:lstStyle/>
          <a:p>
            <a:r>
              <a:rPr lang="en-GB" b="0" dirty="0"/>
              <a:t>Data Visualisation and Storytelling</a:t>
            </a:r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76C-7075-861F-23A0-979C5F4B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PCA Matrix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C0192-B6D5-CF70-E761-46DBB720C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K" dirty="0"/>
                  <a:t>Just you can see what’s actually going on here...</a:t>
                </a:r>
              </a:p>
              <a:p>
                <a:endParaRPr lang="en-DK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𝑿𝑼</m:t>
                      </m:r>
                    </m:oMath>
                  </m:oMathPara>
                </a14:m>
                <a:endParaRPr lang="en-DK" b="1" dirty="0"/>
              </a:p>
              <a:p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da-DK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K" dirty="0"/>
                  <a:t>is our data matrix, and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is a matrix formed by taking the </a:t>
                </a:r>
                <a:r>
                  <a:rPr lang="en-DK" i="1" dirty="0"/>
                  <a:t>eigenvectors</a:t>
                </a:r>
                <a:r>
                  <a:rPr lang="en-DK" dirty="0"/>
                  <a:t> of the standardised correlation matrix,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DK" b="1" i="1" dirty="0"/>
                  <a:t> </a:t>
                </a:r>
                <a:r>
                  <a:rPr lang="en-DK" dirty="0"/>
                  <a:t>that we calculated previously. </a:t>
                </a:r>
              </a:p>
              <a:p>
                <a:endParaRPr lang="en-DK" b="1" i="1" dirty="0"/>
              </a:p>
              <a:p>
                <a:r>
                  <a:rPr lang="en-DK" dirty="0"/>
                  <a:t>This means that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DK" dirty="0"/>
                  <a:t> is just a linear transformation of the data points of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DK" dirty="0"/>
                  <a:t> – these are the principal components</a:t>
                </a:r>
                <a:r>
                  <a:rPr lang="en-DK" b="1" dirty="0"/>
                  <a:t>.</a:t>
                </a:r>
                <a:endParaRPr lang="en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C0192-B6D5-CF70-E761-46DBB720C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3" t="-24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93B4-B54D-2BB2-0475-42928CAA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60621-067D-40CF-210B-413AE56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1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650D-1212-CD9F-0FD7-AF3A5BE3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33414"/>
            <a:ext cx="11012488" cy="863599"/>
          </a:xfrm>
        </p:spPr>
        <p:txBody>
          <a:bodyPr/>
          <a:lstStyle/>
          <a:p>
            <a:r>
              <a:rPr lang="en-DK" dirty="0"/>
              <a:t>Example – Protein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97C5-A897-005E-36A3-3441EB33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012559" cy="4673600"/>
          </a:xfrm>
        </p:spPr>
        <p:txBody>
          <a:bodyPr/>
          <a:lstStyle/>
          <a:p>
            <a:r>
              <a:rPr lang="en-DK" dirty="0"/>
              <a:t>As an example, we’ll take some (pretty old) data about protein consumption in different European countries. </a:t>
            </a:r>
          </a:p>
          <a:p>
            <a:endParaRPr lang="en-DK" dirty="0"/>
          </a:p>
          <a:p>
            <a:r>
              <a:rPr lang="en-DK" dirty="0"/>
              <a:t>This includes information about average protein consumption (in unspecified units!), and broad geographical information.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30EF-C302-04D8-DB97-FFFF0BE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28/08/2024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EAE3-0B69-1469-888F-8B909D5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11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2CA9BB-D585-8102-3E1D-9896425E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968" y="2217156"/>
            <a:ext cx="5310032" cy="28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8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AA4-1F69-2E27-8AA0-E6EAD47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correlations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C891A-DF65-1CF9-E1FD-7B8118A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29/08/2024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83C6-7032-6FD1-EB2D-4BA3C25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887DF-5C8F-B315-4290-5A3FF8BC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81" y="1852307"/>
            <a:ext cx="5969519" cy="422573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321F44-3297-5106-9160-34328BF2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5356800" cy="4672800"/>
          </a:xfrm>
        </p:spPr>
        <p:txBody>
          <a:bodyPr>
            <a:normAutofit/>
          </a:bodyPr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visualise</a:t>
            </a:r>
            <a:r>
              <a:rPr lang="da-DK" dirty="0"/>
              <a:t> </a:t>
            </a:r>
            <a:r>
              <a:rPr lang="da-DK" dirty="0" err="1"/>
              <a:t>pairwise</a:t>
            </a:r>
            <a:r>
              <a:rPr lang="da-DK" dirty="0"/>
              <a:t> </a:t>
            </a:r>
            <a:r>
              <a:rPr lang="da-DK" dirty="0" err="1"/>
              <a:t>correlations</a:t>
            </a:r>
            <a:r>
              <a:rPr lang="da-DK" dirty="0"/>
              <a:t> in </a:t>
            </a:r>
            <a:r>
              <a:rPr lang="da-DK" dirty="0" err="1"/>
              <a:t>our</a:t>
            </a:r>
            <a:r>
              <a:rPr lang="da-DK" dirty="0"/>
              <a:t> data </a:t>
            </a:r>
            <a:r>
              <a:rPr lang="da-DK" dirty="0" err="1"/>
              <a:t>using</a:t>
            </a:r>
            <a:r>
              <a:rPr lang="da-DK" dirty="0"/>
              <a:t> a pair plot</a:t>
            </a:r>
            <a:endParaRPr lang="en-DK" dirty="0"/>
          </a:p>
          <a:p>
            <a:endParaRPr lang="en-DK" dirty="0"/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9522A87-7FDF-2BEC-74D0-0266E276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7" y="3125609"/>
            <a:ext cx="5851737" cy="18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8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E5BF-3D7D-8028-5B5E-4EEAF044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620714"/>
            <a:ext cx="11012486" cy="865186"/>
          </a:xfrm>
        </p:spPr>
        <p:txBody>
          <a:bodyPr anchor="t">
            <a:normAutofit/>
          </a:bodyPr>
          <a:lstStyle/>
          <a:p>
            <a:r>
              <a:rPr lang="en-DK" dirty="0"/>
              <a:t>PCA –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E53-44BF-35ED-B30C-D1F5A4840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5356800" cy="4672800"/>
          </a:xfrm>
        </p:spPr>
        <p:txBody>
          <a:bodyPr>
            <a:normAutofit/>
          </a:bodyPr>
          <a:lstStyle/>
          <a:p>
            <a:r>
              <a:rPr lang="en-DK" dirty="0"/>
              <a:t>Secondly, we calculate the correlation matrix of the data. </a:t>
            </a:r>
          </a:p>
          <a:p>
            <a:endParaRPr lang="en-DK" dirty="0"/>
          </a:p>
          <a:p>
            <a:r>
              <a:rPr lang="en-DK" dirty="0"/>
              <a:t>We can visualise this matrix as a heatmap, this time using the corrplot package in R. </a:t>
            </a:r>
          </a:p>
          <a:p>
            <a:endParaRPr lang="en-DK" dirty="0"/>
          </a:p>
          <a:p>
            <a:r>
              <a:rPr lang="en-DK" dirty="0"/>
              <a:t>We can play around with the layout of the correlation plot as well as with different colour gradients.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6" name="Picture 5" descr="A screenshot of a chart&#10;&#10;Description automatically generated">
            <a:extLst>
              <a:ext uri="{FF2B5EF4-FFF2-40B4-BE49-F238E27FC236}">
                <a16:creationId xmlns:a16="http://schemas.microsoft.com/office/drawing/2014/main" id="{193641D5-3B94-8F8E-709F-75D967C0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61" y="2096744"/>
            <a:ext cx="6213307" cy="467551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4D03-7D42-EA84-3BDE-A7DEF28C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27/08/2024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CAF22-B8D4-444E-1018-C5984F13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52318-9371-A164-1BB6-1F607200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5" y="531299"/>
            <a:ext cx="4594475" cy="16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E5BF-3D7D-8028-5B5E-4EEAF044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620714"/>
            <a:ext cx="11012486" cy="865186"/>
          </a:xfrm>
        </p:spPr>
        <p:txBody>
          <a:bodyPr anchor="t">
            <a:normAutofit/>
          </a:bodyPr>
          <a:lstStyle/>
          <a:p>
            <a:r>
              <a:rPr lang="en-DK" dirty="0"/>
              <a:t>PCA –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E53-44BF-35ED-B30C-D1F5A4840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1628775"/>
            <a:ext cx="5356800" cy="1012825"/>
          </a:xfrm>
        </p:spPr>
        <p:txBody>
          <a:bodyPr>
            <a:normAutofit/>
          </a:bodyPr>
          <a:lstStyle/>
          <a:p>
            <a:r>
              <a:rPr lang="en-DK" dirty="0"/>
              <a:t>Corrplot has lots of customisation options – so have a play around!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4D03-7D42-EA84-3BDE-A7DEF28C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CAF22-B8D4-444E-1018-C5984F13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EA5C4-27C2-A32A-7872-51DEC2F7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07" y="1628774"/>
            <a:ext cx="6265504" cy="4608511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5147A7B-E273-A6EF-68EE-BF66C65F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2812191"/>
            <a:ext cx="5506243" cy="30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5E3E-70C0-FD9D-CBA8-B8E8472D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Applying PCA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F12C25-9C4C-6711-C15A-3FBD5360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75" y="1935401"/>
            <a:ext cx="2993600" cy="5987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875F-F3B6-B486-F52E-8FA30270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28/08/2024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459F9-71F8-FC68-6BD3-05862102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15</a:t>
            </a:fld>
            <a:endParaRPr lang="en-GB"/>
          </a:p>
        </p:txBody>
      </p:sp>
      <p:pic>
        <p:nvPicPr>
          <p:cNvPr id="10" name="Picture 9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FDD47CB8-9711-435B-F2CC-923CB39C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5" y="2837535"/>
            <a:ext cx="6747502" cy="16782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EC41C-196F-0EBD-C441-F1F017C9488F}"/>
              </a:ext>
            </a:extLst>
          </p:cNvPr>
          <p:cNvCxnSpPr>
            <a:cxnSpLocks/>
          </p:cNvCxnSpPr>
          <p:nvPr/>
        </p:nvCxnSpPr>
        <p:spPr>
          <a:xfrm flipH="1">
            <a:off x="7244777" y="2400300"/>
            <a:ext cx="1886523" cy="10414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D2798F-9ED6-523B-C4C6-B8AB039281C7}"/>
              </a:ext>
            </a:extLst>
          </p:cNvPr>
          <p:cNvSpPr txBox="1"/>
          <p:nvPr/>
        </p:nvSpPr>
        <p:spPr>
          <a:xfrm>
            <a:off x="9361444" y="1606926"/>
            <a:ext cx="2750309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DK" b="0" dirty="0">
                <a:solidFill>
                  <a:schemeClr val="tx1"/>
                </a:solidFill>
                <a:latin typeface="+mn-lt"/>
              </a:rPr>
              <a:t>This is the proportion of the variance in the original data that is contained in each component.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D1E88-7618-A5DD-D5BE-C66D930DC3EA}"/>
              </a:ext>
            </a:extLst>
          </p:cNvPr>
          <p:cNvSpPr txBox="1"/>
          <p:nvPr/>
        </p:nvSpPr>
        <p:spPr>
          <a:xfrm>
            <a:off x="751275" y="5130318"/>
            <a:ext cx="11012488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DK" sz="2400" b="0" dirty="0">
                <a:solidFill>
                  <a:schemeClr val="tx1"/>
                </a:solidFill>
                <a:latin typeface="+mn-lt"/>
              </a:rPr>
              <a:t>We had 9 variables in our original data, so we have 9 principal components.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DK" sz="2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DK" sz="2400" b="0" dirty="0">
                <a:solidFill>
                  <a:schemeClr val="tx1"/>
                </a:solidFill>
                <a:latin typeface="+mn-lt"/>
              </a:rPr>
              <a:t>However, if we choose only the first 5, we will have columns that contain 90% of the variability in the data. </a:t>
            </a:r>
          </a:p>
        </p:txBody>
      </p:sp>
    </p:spTree>
    <p:extLst>
      <p:ext uri="{BB962C8B-B14F-4D97-AF65-F5344CB8AC3E}">
        <p14:creationId xmlns:p14="http://schemas.microsoft.com/office/powerpoint/2010/main" val="90875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7ABE-160C-163D-6047-A93EEAB5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8C74-4499-5E07-2B59-96CF8CE2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visualise the variance contained in each principal component using a Scree (or elbow) plot: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13D7-1829-3CB5-DED1-1CE91A99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BB3D0-02AE-AC39-2859-C8E43DA2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E3984-596F-635D-F7DD-290B39C4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" y="3125866"/>
            <a:ext cx="5657427" cy="290621"/>
          </a:xfrm>
          <a:prstGeom prst="rect">
            <a:avLst/>
          </a:prstGeom>
        </p:spPr>
      </p:pic>
      <p:pic>
        <p:nvPicPr>
          <p:cNvPr id="9" name="Picture 8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B6BEF6AC-C378-9FD4-4754-69676B3D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" y="3698508"/>
            <a:ext cx="6122460" cy="252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4D541-31C7-CAFF-0F69-1AF9E2C8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84" y="2305051"/>
            <a:ext cx="5630967" cy="4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0704-6836-6E48-FC4B-9F884649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Choosing the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70CF-B659-96AF-FE0F-FB796EBA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4770437" cy="4673600"/>
          </a:xfrm>
        </p:spPr>
        <p:txBody>
          <a:bodyPr/>
          <a:lstStyle/>
          <a:p>
            <a:r>
              <a:rPr lang="en-DK" dirty="0"/>
              <a:t>Principal components are ordered in decreasing variance – so we need to choose them such that enough of the variance in the data is represented in the components. </a:t>
            </a:r>
          </a:p>
          <a:p>
            <a:endParaRPr lang="en-DK" dirty="0"/>
          </a:p>
          <a:p>
            <a:r>
              <a:rPr lang="en-DK" dirty="0"/>
              <a:t>Often we hope we can get away with 2 PCs, but sometimes we need more.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7AEE-FE11-E869-01DE-888AF7AD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DACD7-91DD-2C2F-9F87-6815136F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6AC10-FCB7-A1CF-FC7B-690546A0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03" y="1894682"/>
            <a:ext cx="5630967" cy="41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BC10-305C-0186-CC20-ED7A3D99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contribution of each variable to principal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B7258-6087-413F-E88F-C52ED25C3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DK" dirty="0"/>
                  <a:t>We can use a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𝑐𝑜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DK" dirty="0"/>
                  <a:t> transform to get back our original variables from the principal components – this shows how much the variables correspond to each principal component.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B7258-6087-413F-E88F-C52ED25C3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3" t="-2168" r="-46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DC64-2961-3892-3AD4-EA5E1900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A896D-38A7-D0A0-45DF-76C3F7BB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AB805-DF1A-B93C-8485-383593D0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99" y="2967037"/>
            <a:ext cx="4730964" cy="347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5AC48-0665-6AD4-2137-2617E83D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5" y="2930334"/>
            <a:ext cx="4830763" cy="35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A088-B2B4-0001-03E9-8798546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 the principal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96F1-FF02-BA2C-F7C8-FC8CC815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C24B-CC16-B99F-8B4A-24119884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373F9-E405-EA79-0517-50D97665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59" y="1842485"/>
            <a:ext cx="5572697" cy="4098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49DF6-BB86-47A9-D157-9DF7B252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842485"/>
            <a:ext cx="5572696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dimensionality reduction – and why do we do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scientists often refer to the ‘Curse of Dimensionality’ – but what does this mean? </a:t>
            </a:r>
          </a:p>
          <a:p>
            <a:endParaRPr lang="en-GB" dirty="0"/>
          </a:p>
          <a:p>
            <a:r>
              <a:rPr lang="en-GB" dirty="0"/>
              <a:t>We may have a dataset that contains a number of variables, all of which may be correlated with one another to differing degrees. </a:t>
            </a:r>
          </a:p>
          <a:p>
            <a:endParaRPr lang="en-GB" dirty="0"/>
          </a:p>
          <a:p>
            <a:r>
              <a:rPr lang="en-GB" dirty="0"/>
              <a:t>We might not want to use so many variables – this adds to the complexity of our models and can make it hard to figure out what is actually going on. </a:t>
            </a:r>
          </a:p>
          <a:p>
            <a:endParaRPr lang="en-GB" dirty="0"/>
          </a:p>
          <a:p>
            <a:r>
              <a:rPr lang="en-GB" dirty="0"/>
              <a:t>We may also be using variables that are totally irrelevant to our outcome of interest.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0F33-965B-4006-BF25-D26E1C84904D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698C-1204-1B51-C320-3E0BB3B2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 the principal components </a:t>
            </a:r>
          </a:p>
        </p:txBody>
      </p:sp>
      <p:pic>
        <p:nvPicPr>
          <p:cNvPr id="8" name="Content Placeholder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F3F2B87-85D7-7D1E-1054-C261CFBEE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888" y="2616200"/>
            <a:ext cx="4899376" cy="26669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DE7B-CF4E-6B80-9E07-5107C08F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36AFC-7E4F-BB1D-45A1-36DFFDF7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1F7FD-5CC4-10A5-9293-3AB050EF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8" y="1331937"/>
            <a:ext cx="6807200" cy="50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38E2-495E-F5EE-D18C-6440F5CB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Why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E440-76CD-53A3-2B56-2E1F4EF2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Suppose you have a high number of variables – based on the output of a PCA, you could combine these variables for further downstream analysis. </a:t>
            </a:r>
          </a:p>
          <a:p>
            <a:endParaRPr lang="en-DK" dirty="0"/>
          </a:p>
          <a:p>
            <a:r>
              <a:rPr lang="en-DK" dirty="0"/>
              <a:t>This is particularly helpful when the amount of data or number of variables is large. </a:t>
            </a:r>
          </a:p>
          <a:p>
            <a:endParaRPr lang="en-DK" dirty="0"/>
          </a:p>
          <a:p>
            <a:r>
              <a:rPr lang="en-DK" dirty="0"/>
              <a:t>It can also be an exploratory tool to inform downstream analysis – these variables may be grouped together for a reason, and you can use further analyses to try and uncover what this reason is. </a:t>
            </a:r>
          </a:p>
          <a:p>
            <a:endParaRPr lang="en-DK" dirty="0"/>
          </a:p>
          <a:p>
            <a:r>
              <a:rPr lang="en-DK" dirty="0"/>
              <a:t>With PCA, the clustering is completely interpretable and you can still get your original variables back.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CE37-E671-0852-3CD1-F2581F5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23ACC-D6D9-7D63-B536-96104C58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4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D792-5587-CF7D-E362-85206B0C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Other methods of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02B2-D1DF-42B8-8D60-EEF79F04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There’s a whole field of mathematics and statistics dedicated to dimensionality reduction – it’s a huge topic!</a:t>
            </a:r>
          </a:p>
          <a:p>
            <a:endParaRPr lang="en-DK" dirty="0"/>
          </a:p>
          <a:p>
            <a:r>
              <a:rPr lang="en-DK" dirty="0"/>
              <a:t>Other popular examples include t-SNE (t-distributed stochastic neighbour embedding) and UMAP (Uniform Manifold Approximation and Projection)</a:t>
            </a:r>
          </a:p>
          <a:p>
            <a:endParaRPr lang="en-DK" dirty="0"/>
          </a:p>
          <a:p>
            <a:r>
              <a:rPr lang="en-DK" dirty="0"/>
              <a:t>Some of these have been controversial! But as simple visualisation and clustering tools, they can be ok.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C529-793E-CFA6-5D04-5CD92543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5DF6-6AFA-8BC6-DFCC-60B880CC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5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3FDE-70A4-80F5-805D-7FD7FEB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UMAP - Uniform Manifold Approximation and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497A-8652-E94E-D304-25C7D6E7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UMAP is based on techniques from ✨ algebraic topology✨</a:t>
            </a:r>
          </a:p>
          <a:p>
            <a:endParaRPr lang="en-DK" dirty="0"/>
          </a:p>
          <a:p>
            <a:r>
              <a:rPr lang="en-DK" dirty="0"/>
              <a:t>We won’t go into details about how it is calculated, and it’s actually quite convoluted. </a:t>
            </a:r>
          </a:p>
          <a:p>
            <a:endParaRPr lang="en-DK" dirty="0"/>
          </a:p>
          <a:p>
            <a:r>
              <a:rPr lang="en-DK" dirty="0"/>
              <a:t>However, the implementation is simple, we will use the package uwot in 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D06C-89CF-B217-9363-89AD844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30/08/2024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9E20B-1B95-0C49-4067-7AD5F82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0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1278-E043-0EBF-1671-6031F68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UMAP clusters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FEFD-30FF-BDC2-12AA-CEA3DD1C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30/08/2024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C5A7-0425-CEED-94F9-FDD6E03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46F86-B986-A2D2-B72B-CA742186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0972"/>
            <a:ext cx="5898391" cy="3943692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53D258-BA69-3724-8145-702A9097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6" y="1953951"/>
            <a:ext cx="5331789" cy="36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93A9-E42C-FE0D-3C41-0CE4AEB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F875-CC13-84A3-061F-C766B923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Instead of using all of our variables, which can be hard to visualise, let alone analyse, we may wish to reduce the number of variables, </a:t>
            </a:r>
          </a:p>
          <a:p>
            <a:endParaRPr lang="en-DK" dirty="0"/>
          </a:p>
          <a:p>
            <a:r>
              <a:rPr lang="en-DK" dirty="0"/>
              <a:t>We could, e.g. combine variables that are highly correlated with one another into a set of new variables that we can plot more easily. </a:t>
            </a:r>
          </a:p>
          <a:p>
            <a:endParaRPr lang="en-DK" dirty="0"/>
          </a:p>
          <a:p>
            <a:r>
              <a:rPr lang="en-GB" dirty="0"/>
              <a:t>T</a:t>
            </a:r>
            <a:r>
              <a:rPr lang="en-DK" dirty="0"/>
              <a:t>his is the basic idea of clustering and dimensionality reduction.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911E-B86C-AE4D-2ADE-5BB6A66F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28A5-A004-B832-ED99-E554467B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1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237-235B-FB63-77DF-E26E6DF1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Relationships between variables – 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EEFD-AA6B-2164-5F4D-0C1EE631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066670" cy="4673600"/>
          </a:xfrm>
        </p:spPr>
        <p:txBody>
          <a:bodyPr/>
          <a:lstStyle/>
          <a:p>
            <a:r>
              <a:rPr lang="en-DK" dirty="0"/>
              <a:t>Firstly we want to understand and visualise the relationships between our variables. </a:t>
            </a:r>
          </a:p>
          <a:p>
            <a:endParaRPr lang="en-DK" dirty="0"/>
          </a:p>
          <a:p>
            <a:r>
              <a:rPr lang="en-DK" dirty="0"/>
              <a:t>The package corrplot, which we will also use for doing the PCA, has some nice ways of plotting this. </a:t>
            </a:r>
          </a:p>
          <a:p>
            <a:endParaRPr lang="en-DK" dirty="0"/>
          </a:p>
          <a:p>
            <a:r>
              <a:rPr lang="en-DK" dirty="0"/>
              <a:t>This is a table where poistion (</a:t>
            </a:r>
            <a:r>
              <a:rPr lang="en-GB" dirty="0" err="1"/>
              <a:t>i</a:t>
            </a:r>
            <a:r>
              <a:rPr lang="en-DK" dirty="0"/>
              <a:t>, j) is the correlation coefficient between variable i and variable j.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1E99-A0D1-6BE3-5CD3-9076E950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BF70-3E8E-F26C-0996-6FF35A35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36E186DF-49D6-A08D-59E4-26B17B09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84" y="1842485"/>
            <a:ext cx="4644286" cy="39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48134-3672-E38C-8ADF-969E22A9F868}"/>
              </a:ext>
            </a:extLst>
          </p:cNvPr>
          <p:cNvSpPr txBox="1"/>
          <p:nvPr/>
        </p:nvSpPr>
        <p:spPr>
          <a:xfrm>
            <a:off x="5081669" y="6611313"/>
            <a:ext cx="7110331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GB" sz="1000" dirty="0">
                <a:latin typeface="Bahnschrift" panose="020B0502040204020203" pitchFamily="34" charset="0"/>
              </a:rPr>
              <a:t>https://www.vertica.com/blog/in-database-machine-learning-2-calculate-a-correlation-matrix-a-data-exploration-post/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61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237-235B-FB63-77DF-E26E6DF1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Relationships between variables – 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EEFD-AA6B-2164-5F4D-0C1EE631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066670" cy="4673600"/>
          </a:xfrm>
        </p:spPr>
        <p:txBody>
          <a:bodyPr/>
          <a:lstStyle/>
          <a:p>
            <a:r>
              <a:rPr lang="en-DK" dirty="0"/>
              <a:t>We can see, e.g. a strong correlation between obesity and high blood pressure.</a:t>
            </a:r>
          </a:p>
          <a:p>
            <a:endParaRPr lang="en-DK" dirty="0"/>
          </a:p>
          <a:p>
            <a:r>
              <a:rPr lang="en-DK" dirty="0"/>
              <a:t>Moderate-to-low positive correlations between breast cancer and other variables (except for poverty).</a:t>
            </a:r>
          </a:p>
          <a:p>
            <a:pPr marL="0" indent="0">
              <a:buNone/>
            </a:pPr>
            <a:r>
              <a:rPr lang="en-DK" dirty="0"/>
              <a:t> </a:t>
            </a:r>
          </a:p>
          <a:p>
            <a:r>
              <a:rPr lang="en-DK" dirty="0"/>
              <a:t>Little correlation between the other variables. 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1E99-A0D1-6BE3-5CD3-9076E950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26/08/2024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BF70-3E8E-F26C-0996-6FF35A35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36E186DF-49D6-A08D-59E4-26B17B09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84" y="1842485"/>
            <a:ext cx="4644286" cy="39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EBAA-0D4F-2366-B49D-862F1477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7FCD-72BF-4822-74CD-17D262BB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*idea* behind PCA is to combine variables that are highly correlated with one another together, by adding scaled versions of these variables together.</a:t>
            </a:r>
          </a:p>
          <a:p>
            <a:endParaRPr lang="en-DK" dirty="0"/>
          </a:p>
          <a:p>
            <a:r>
              <a:rPr lang="en-DK" dirty="0"/>
              <a:t>These new variables are called the principal components </a:t>
            </a:r>
          </a:p>
          <a:p>
            <a:endParaRPr lang="en-DK" dirty="0"/>
          </a:p>
          <a:p>
            <a:r>
              <a:rPr lang="en-DK" dirty="0"/>
              <a:t>This allows us to reduce the number of variables by a lot, and ensures that the variables that we have left are not highly correlated. </a:t>
            </a:r>
          </a:p>
          <a:p>
            <a:endParaRPr lang="en-DK" dirty="0"/>
          </a:p>
          <a:p>
            <a:r>
              <a:rPr lang="en-DK" dirty="0"/>
              <a:t>Crucially, we can plot the relationships between our new variables and also get our old variables back.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AFED-FA0D-C65B-440B-B2A32C7E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26/08/2024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40BB-347E-F11D-29EF-2AC555AB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8AE4-DB9D-F7A9-551B-2FFDAF2D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An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E40A-E22F-FAFD-DBBF-431CE8BA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772B-651A-C6BC-D825-16B3CAA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23/08/2024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AF2DB-0F93-711B-0DF8-B95080D3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/>
          </a:p>
        </p:txBody>
      </p:sp>
      <p:pic>
        <p:nvPicPr>
          <p:cNvPr id="6" name="Content Placeholder 6" descr="A screen shot of numbers&#10;&#10;Description automatically generated">
            <a:extLst>
              <a:ext uri="{FF2B5EF4-FFF2-40B4-BE49-F238E27FC236}">
                <a16:creationId xmlns:a16="http://schemas.microsoft.com/office/drawing/2014/main" id="{1656B616-2C13-F698-D1EA-E8A32A1B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5" y="2913285"/>
            <a:ext cx="11313444" cy="17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5B54-2205-FDCD-3EB3-2AD8CBA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PCA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E881-41C0-37BC-6B50-555A420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DK" dirty="0"/>
              <a:t>Standardisation: </a:t>
            </a:r>
          </a:p>
          <a:p>
            <a:pPr marL="457200" indent="-457200">
              <a:buAutoNum type="arabicPeriod"/>
            </a:pPr>
            <a:endParaRPr lang="en-DK" dirty="0"/>
          </a:p>
          <a:p>
            <a:pPr marL="816338" lvl="1" indent="-457200"/>
            <a:r>
              <a:rPr lang="en-DK" dirty="0"/>
              <a:t>First, we need to standardise our data, which means calculating z-scores within each variable.</a:t>
            </a:r>
          </a:p>
          <a:p>
            <a:pPr marL="816338" lvl="1" indent="-457200"/>
            <a:endParaRPr lang="en-DK" dirty="0"/>
          </a:p>
          <a:p>
            <a:pPr marL="816338" lvl="1" indent="-457200"/>
            <a:r>
              <a:rPr lang="en-DK" dirty="0"/>
              <a:t>We also remove any NA or missing values in the data (or impute data, if possible).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59E1-41BF-F12E-9165-FF230744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27/08/2024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215BB-8695-AF9D-EA10-B9F0C323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9EFD0C13-D556-BF5C-8EA3-46225611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01" y="422880"/>
            <a:ext cx="2747749" cy="19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F4C1-497C-707A-E189-25222A3D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PCA –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E1FE-942D-F741-2DE8-847C39F7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2. Perform PCA: </a:t>
            </a:r>
          </a:p>
          <a:p>
            <a:pPr lvl="1"/>
            <a:r>
              <a:rPr lang="en-DK" dirty="0"/>
              <a:t>Now we obtain the ‘principal compenents’ from the correlation matrix we just calculated by taking a ‘linear combination’ of the variables in our data.</a:t>
            </a:r>
          </a:p>
          <a:p>
            <a:pPr lvl="1"/>
            <a:endParaRPr lang="en-DK" dirty="0"/>
          </a:p>
          <a:p>
            <a:pPr lvl="1"/>
            <a:r>
              <a:rPr lang="en-DK" dirty="0"/>
              <a:t>By doing this in a ‘clever’ way (this is called an eigenvalue decomposition), we get an ordered set of new vectors that have decreasing variance. </a:t>
            </a:r>
          </a:p>
          <a:p>
            <a:pPr lvl="1"/>
            <a:endParaRPr lang="en-DK" dirty="0"/>
          </a:p>
          <a:p>
            <a:pPr lvl="1"/>
            <a:r>
              <a:rPr lang="en-GB" dirty="0"/>
              <a:t>T</a:t>
            </a:r>
            <a:r>
              <a:rPr lang="en-DK" dirty="0"/>
              <a:t>his new set of vectors give us a kind of alternative to the variables that we had before, only now we don’t have to use as many of them. </a:t>
            </a:r>
          </a:p>
          <a:p>
            <a:pPr lvl="1"/>
            <a:endParaRPr lang="en-DK" dirty="0"/>
          </a:p>
          <a:p>
            <a:pPr lvl="1"/>
            <a:r>
              <a:rPr lang="en-DK" dirty="0"/>
              <a:t>Often, the first two or three are taken, depending on how much of the variance in the data is ‘explained’ by these vectors. 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9650-F1C1-561E-220F-EDA0C68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26/08/2024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8E83-26D4-AEAD-11E6-1DD7D4C4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3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U_template" id="{FE4D25CE-7B12-0649-BE55-C0242C6E8644}" vid="{BCD1C05A-F3E9-6141-B7FE-8667AF305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10071</TotalTime>
  <Words>1211</Words>
  <Application>Microsoft Macintosh PowerPoint</Application>
  <PresentationFormat>Widescreen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Bahnschrift</vt:lpstr>
      <vt:lpstr>Calibri</vt:lpstr>
      <vt:lpstr>Cambria Math</vt:lpstr>
      <vt:lpstr>Microsoft New Tai Lue</vt:lpstr>
      <vt:lpstr>Wingdings</vt:lpstr>
      <vt:lpstr>Brugerdefineret design</vt:lpstr>
      <vt:lpstr>PowerPoint Presentation</vt:lpstr>
      <vt:lpstr>What is dimensionality reduction – and why do we do it?</vt:lpstr>
      <vt:lpstr>Dimensionality Reduction</vt:lpstr>
      <vt:lpstr>Relationships between variables – Correlation plots</vt:lpstr>
      <vt:lpstr>Relationships between variables – Correlation plots</vt:lpstr>
      <vt:lpstr>Principal Component Analysis (PCA)</vt:lpstr>
      <vt:lpstr>An example: </vt:lpstr>
      <vt:lpstr>PCA - method</vt:lpstr>
      <vt:lpstr>PCA – method</vt:lpstr>
      <vt:lpstr>PCA Matrix Equation</vt:lpstr>
      <vt:lpstr>Example – Protein Data</vt:lpstr>
      <vt:lpstr>Visualising correlations</vt:lpstr>
      <vt:lpstr>PCA – correlation matrix</vt:lpstr>
      <vt:lpstr>PCA – correlation matrix</vt:lpstr>
      <vt:lpstr>Applying PCA</vt:lpstr>
      <vt:lpstr>Visualising PCA</vt:lpstr>
      <vt:lpstr>Choosing the principal components</vt:lpstr>
      <vt:lpstr>Visualising contribution of each variable to principal components</vt:lpstr>
      <vt:lpstr>Plotting the principal components</vt:lpstr>
      <vt:lpstr>Plotting the principal components </vt:lpstr>
      <vt:lpstr>Recap: Why is this useful?</vt:lpstr>
      <vt:lpstr>Other methods of dimensionality reduction</vt:lpstr>
      <vt:lpstr>UMAP - Uniform Manifold Approximation and Projection</vt:lpstr>
      <vt:lpstr>Visualising UMAP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Liam Curran-Sebastian</dc:creator>
  <cp:lastModifiedBy>Jacob Liam Curran-Sebastian</cp:lastModifiedBy>
  <cp:revision>3</cp:revision>
  <dcterms:created xsi:type="dcterms:W3CDTF">2024-08-23T13:27:45Z</dcterms:created>
  <dcterms:modified xsi:type="dcterms:W3CDTF">2024-08-30T13:19:15Z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MSIP_Label_6a2630e2-1ac5-455e-8217-0156b1936a76_Enabled">
    <vt:lpwstr>true</vt:lpwstr>
  </property>
  <property fmtid="{D5CDD505-2E9C-101B-9397-08002B2CF9AE}" pid="4" name="MSIP_Label_6a2630e2-1ac5-455e-8217-0156b1936a76_SetDate">
    <vt:lpwstr>2023-03-21T20:16:36Z</vt:lpwstr>
  </property>
  <property fmtid="{D5CDD505-2E9C-101B-9397-08002B2CF9AE}" pid="5" name="MSIP_Label_6a2630e2-1ac5-455e-8217-0156b1936a76_Method">
    <vt:lpwstr>Standard</vt:lpwstr>
  </property>
  <property fmtid="{D5CDD505-2E9C-101B-9397-08002B2CF9AE}" pid="6" name="MSIP_Label_6a2630e2-1ac5-455e-8217-0156b1936a76_Name">
    <vt:lpwstr>Notclass</vt:lpwstr>
  </property>
  <property fmtid="{D5CDD505-2E9C-101B-9397-08002B2CF9AE}" pid="7" name="MSIP_Label_6a2630e2-1ac5-455e-8217-0156b1936a76_SiteId">
    <vt:lpwstr>a3927f91-cda1-4696-af89-8c9f1ceffa91</vt:lpwstr>
  </property>
  <property fmtid="{D5CDD505-2E9C-101B-9397-08002B2CF9AE}" pid="8" name="MSIP_Label_6a2630e2-1ac5-455e-8217-0156b1936a76_ActionId">
    <vt:lpwstr>84e8f902-8100-479b-a92c-d9ba7086e1fc</vt:lpwstr>
  </property>
  <property fmtid="{D5CDD505-2E9C-101B-9397-08002B2CF9AE}" pid="9" name="MSIP_Label_6a2630e2-1ac5-455e-8217-0156b1936a76_ContentBits">
    <vt:lpwstr>0</vt:lpwstr>
  </property>
</Properties>
</file>