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1"/>
  </p:notesMasterIdLst>
  <p:sldIdLst>
    <p:sldId id="280" r:id="rId2"/>
    <p:sldId id="257" r:id="rId3"/>
    <p:sldId id="258" r:id="rId4"/>
    <p:sldId id="281" r:id="rId5"/>
    <p:sldId id="289" r:id="rId6"/>
    <p:sldId id="290" r:id="rId7"/>
    <p:sldId id="291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5" r:id="rId20"/>
  </p:sldIdLst>
  <p:sldSz cx="23042563" cy="17281525"/>
  <p:notesSz cx="6858000" cy="9144000"/>
  <p:embeddedFontLst>
    <p:embeddedFont>
      <p:font typeface="Inconsolata" pitchFamily="1" charset="0"/>
      <p:regular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  <p:embeddedFont>
      <p:font typeface="Space Mon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7" autoAdjust="0"/>
    <p:restoredTop sz="79972" autoAdjust="0"/>
  </p:normalViewPr>
  <p:slideViewPr>
    <p:cSldViewPr snapToGrid="0">
      <p:cViewPr varScale="1">
        <p:scale>
          <a:sx n="20" d="100"/>
          <a:sy n="20" d="100"/>
        </p:scale>
        <p:origin x="1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660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Right: sequential colormap is better for continuous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845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Pie charts don’t give useful information.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765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Bars can obfuscate trends/distributions in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315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Red-green </a:t>
            </a:r>
            <a:r>
              <a:rPr lang="en-GB" dirty="0" err="1"/>
              <a:t>color-blindness</a:t>
            </a:r>
            <a:r>
              <a:rPr lang="en-GB" dirty="0"/>
              <a:t>!</a:t>
            </a:r>
          </a:p>
          <a:p>
            <a:endParaRPr lang="en-GB" dirty="0"/>
          </a:p>
          <a:p>
            <a:r>
              <a:rPr lang="en-GB" dirty="0"/>
              <a:t>Right: not suitable for black-white printing</a:t>
            </a:r>
          </a:p>
          <a:p>
            <a:endParaRPr lang="en-GB" dirty="0"/>
          </a:p>
          <a:p>
            <a:r>
              <a:rPr lang="en-GB" dirty="0"/>
              <a:t>Try a simulator at: https://www.color-blindness.com/coblis-color-blindness-simulator/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619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03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visualisations from actual published </a:t>
            </a:r>
            <a:r>
              <a:rPr lang="en-GB"/>
              <a:t>papers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46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112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788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 and 5 are same copy pasted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735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 and 5 are same copy pasted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58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45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Right: no y-axis ticks and label. One could also argue the cumulative plot is a bit misleading </a:t>
            </a:r>
            <a:r>
              <a:rPr lang="en-GB" dirty="0">
                <a:sym typeface="Wingdings" panose="05000000000000000000" pitchFamily="2" charset="2"/>
              </a:rPr>
              <a:t> gives a false impression of growth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329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Right: misleading y-axis</a:t>
            </a:r>
          </a:p>
          <a:p>
            <a:r>
              <a:rPr lang="en-GB" dirty="0"/>
              <a:t>Left &amp; right: red zone is not very useful (data-ink ratio) (+ x axis is not very precise but that’s minor)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7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Right: we are only plotting 5 points </a:t>
            </a:r>
            <a:r>
              <a:rPr lang="en-GB" dirty="0">
                <a:sym typeface="Wingdings" panose="05000000000000000000" pitchFamily="2" charset="2"/>
              </a:rPr>
              <a:t> waste of space  put them in a 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840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to debate: left is probably more aesthetically pleasing, but right is the most correct scale-wise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412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Left: x-axis is truncated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240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 axis not chosen properly, doesn’t show the trend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98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3D, when 2D points gives a better representation?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5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85484" y="7226852"/>
            <a:ext cx="21471900" cy="2828400"/>
          </a:xfrm>
          <a:prstGeom prst="rect">
            <a:avLst/>
          </a:prstGeom>
        </p:spPr>
        <p:txBody>
          <a:bodyPr spcFirstLastPara="1" wrap="square" lIns="256000" tIns="256000" rIns="256000" bIns="25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785484" y="429768"/>
            <a:ext cx="21471900" cy="1924200"/>
          </a:xfrm>
          <a:prstGeom prst="rect">
            <a:avLst/>
          </a:prstGeom>
        </p:spPr>
        <p:txBody>
          <a:bodyPr spcFirstLastPara="1" wrap="square" lIns="256000" tIns="256000" rIns="256000" bIns="2560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cxnSp>
        <p:nvCxnSpPr>
          <p:cNvPr id="104" name="Google Shape;104;p13"/>
          <p:cNvCxnSpPr/>
          <p:nvPr/>
        </p:nvCxnSpPr>
        <p:spPr>
          <a:xfrm>
            <a:off x="-211800" y="16843561"/>
            <a:ext cx="234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" name="Google Shape;105;p13"/>
          <p:cNvGrpSpPr/>
          <p:nvPr/>
        </p:nvGrpSpPr>
        <p:grpSpPr>
          <a:xfrm>
            <a:off x="-211800" y="484698"/>
            <a:ext cx="23466600" cy="16358864"/>
            <a:chOff x="-211800" y="484698"/>
            <a:chExt cx="23466600" cy="16358864"/>
          </a:xfrm>
        </p:grpSpPr>
        <p:cxnSp>
          <p:nvCxnSpPr>
            <p:cNvPr id="106" name="Google Shape;106;p13"/>
            <p:cNvCxnSpPr/>
            <p:nvPr/>
          </p:nvCxnSpPr>
          <p:spPr>
            <a:xfrm>
              <a:off x="-211800" y="484698"/>
              <a:ext cx="234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13"/>
            <p:cNvCxnSpPr/>
            <p:nvPr/>
          </p:nvCxnSpPr>
          <p:spPr>
            <a:xfrm>
              <a:off x="-211800" y="16843561"/>
              <a:ext cx="234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699173">
            <a:off x="-5514987" y="5547276"/>
            <a:ext cx="8486774" cy="933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3"/>
          <p:cNvGrpSpPr/>
          <p:nvPr/>
        </p:nvGrpSpPr>
        <p:grpSpPr>
          <a:xfrm>
            <a:off x="22108756" y="1418069"/>
            <a:ext cx="2616109" cy="2224753"/>
            <a:chOff x="3089625" y="1360075"/>
            <a:chExt cx="1869050" cy="1589450"/>
          </a:xfrm>
        </p:grpSpPr>
        <p:sp>
          <p:nvSpPr>
            <p:cNvPr id="110" name="Google Shape;110;p13"/>
            <p:cNvSpPr/>
            <p:nvPr/>
          </p:nvSpPr>
          <p:spPr>
            <a:xfrm>
              <a:off x="3089625" y="1360075"/>
              <a:ext cx="1406675" cy="1589450"/>
            </a:xfrm>
            <a:custGeom>
              <a:avLst/>
              <a:gdLst/>
              <a:ahLst/>
              <a:cxnLst/>
              <a:rect l="l" t="t" r="r" b="b"/>
              <a:pathLst>
                <a:path w="56267" h="63578" extrusionOk="0">
                  <a:moveTo>
                    <a:pt x="29845" y="0"/>
                  </a:moveTo>
                  <a:lnTo>
                    <a:pt x="1" y="49685"/>
                  </a:lnTo>
                  <a:lnTo>
                    <a:pt x="26422" y="63577"/>
                  </a:lnTo>
                  <a:lnTo>
                    <a:pt x="56267" y="13892"/>
                  </a:lnTo>
                  <a:lnTo>
                    <a:pt x="29845" y="0"/>
                  </a:lnTo>
                  <a:close/>
                </a:path>
              </a:pathLst>
            </a:custGeom>
            <a:solidFill>
              <a:schemeClr val="lt1"/>
            </a:solidFill>
            <a:ln w="15775" cap="flat" cmpd="sng">
              <a:solidFill>
                <a:schemeClr val="dk1"/>
              </a:solidFill>
              <a:prstDash val="solid"/>
              <a:miter lim="16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835750" y="1360075"/>
              <a:ext cx="1122925" cy="1509275"/>
            </a:xfrm>
            <a:custGeom>
              <a:avLst/>
              <a:gdLst/>
              <a:ahLst/>
              <a:cxnLst/>
              <a:rect l="l" t="t" r="r" b="b"/>
              <a:pathLst>
                <a:path w="44917" h="60371" extrusionOk="0">
                  <a:moveTo>
                    <a:pt x="0" y="0"/>
                  </a:moveTo>
                  <a:lnTo>
                    <a:pt x="18495" y="46478"/>
                  </a:lnTo>
                  <a:lnTo>
                    <a:pt x="44917" y="60370"/>
                  </a:lnTo>
                  <a:lnTo>
                    <a:pt x="26422" y="13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5775" cap="flat" cmpd="sng">
              <a:solidFill>
                <a:schemeClr val="dk1"/>
              </a:solidFill>
              <a:prstDash val="solid"/>
              <a:miter lim="16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089625" y="2522025"/>
              <a:ext cx="1869050" cy="427500"/>
            </a:xfrm>
            <a:custGeom>
              <a:avLst/>
              <a:gdLst/>
              <a:ahLst/>
              <a:cxnLst/>
              <a:rect l="l" t="t" r="r" b="b"/>
              <a:pathLst>
                <a:path w="74762" h="17100" extrusionOk="0">
                  <a:moveTo>
                    <a:pt x="48340" y="0"/>
                  </a:moveTo>
                  <a:lnTo>
                    <a:pt x="1" y="3207"/>
                  </a:lnTo>
                  <a:lnTo>
                    <a:pt x="26422" y="17099"/>
                  </a:lnTo>
                  <a:lnTo>
                    <a:pt x="74762" y="13892"/>
                  </a:lnTo>
                  <a:lnTo>
                    <a:pt x="48340" y="0"/>
                  </a:lnTo>
                  <a:close/>
                </a:path>
              </a:pathLst>
            </a:custGeom>
            <a:solidFill>
              <a:schemeClr val="lt1"/>
            </a:solidFill>
            <a:ln w="15775" cap="flat" cmpd="sng">
              <a:solidFill>
                <a:schemeClr val="dk1"/>
              </a:solidFill>
              <a:prstDash val="solid"/>
              <a:miter lim="16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3089625" y="1360075"/>
              <a:ext cx="1208525" cy="1242150"/>
            </a:xfrm>
            <a:custGeom>
              <a:avLst/>
              <a:gdLst/>
              <a:ahLst/>
              <a:cxnLst/>
              <a:rect l="l" t="t" r="r" b="b"/>
              <a:pathLst>
                <a:path w="48341" h="49686" extrusionOk="0">
                  <a:moveTo>
                    <a:pt x="29845" y="0"/>
                  </a:moveTo>
                  <a:lnTo>
                    <a:pt x="1" y="49685"/>
                  </a:lnTo>
                  <a:lnTo>
                    <a:pt x="48340" y="46478"/>
                  </a:lnTo>
                  <a:lnTo>
                    <a:pt x="29845" y="0"/>
                  </a:lnTo>
                  <a:close/>
                </a:path>
              </a:pathLst>
            </a:custGeom>
            <a:solidFill>
              <a:schemeClr val="lt1"/>
            </a:solidFill>
            <a:ln w="15775" cap="flat" cmpd="sng">
              <a:solidFill>
                <a:schemeClr val="dk1"/>
              </a:solidFill>
              <a:prstDash val="solid"/>
              <a:miter lim="16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785484" y="429768"/>
            <a:ext cx="21471900" cy="1924200"/>
          </a:xfrm>
          <a:prstGeom prst="rect">
            <a:avLst/>
          </a:prstGeom>
        </p:spPr>
        <p:txBody>
          <a:bodyPr spcFirstLastPara="1" wrap="square" lIns="256000" tIns="256000" rIns="256000" bIns="2560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4"/>
          <p:cNvCxnSpPr/>
          <p:nvPr/>
        </p:nvCxnSpPr>
        <p:spPr>
          <a:xfrm>
            <a:off x="-211800" y="16843561"/>
            <a:ext cx="234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7" name="Google Shape;117;p14"/>
          <p:cNvGrpSpPr/>
          <p:nvPr/>
        </p:nvGrpSpPr>
        <p:grpSpPr>
          <a:xfrm>
            <a:off x="-211800" y="484698"/>
            <a:ext cx="23466600" cy="16358864"/>
            <a:chOff x="-211800" y="484698"/>
            <a:chExt cx="23466600" cy="16358864"/>
          </a:xfrm>
        </p:grpSpPr>
        <p:cxnSp>
          <p:nvCxnSpPr>
            <p:cNvPr id="118" name="Google Shape;118;p14"/>
            <p:cNvCxnSpPr/>
            <p:nvPr/>
          </p:nvCxnSpPr>
          <p:spPr>
            <a:xfrm>
              <a:off x="-211800" y="484698"/>
              <a:ext cx="234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14"/>
            <p:cNvCxnSpPr/>
            <p:nvPr/>
          </p:nvCxnSpPr>
          <p:spPr>
            <a:xfrm>
              <a:off x="-211800" y="16843561"/>
              <a:ext cx="234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6017050" y="-4625012"/>
            <a:ext cx="4495800" cy="57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289" y="-1468075"/>
            <a:ext cx="1959075" cy="19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785484" y="429768"/>
            <a:ext cx="21471900" cy="1924200"/>
          </a:xfrm>
          <a:prstGeom prst="rect">
            <a:avLst/>
          </a:prstGeom>
        </p:spPr>
        <p:txBody>
          <a:bodyPr spcFirstLastPara="1" wrap="square" lIns="256000" tIns="256000" rIns="256000" bIns="2560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-211800" y="16843561"/>
            <a:ext cx="234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5" name="Google Shape;125;p15"/>
          <p:cNvGrpSpPr/>
          <p:nvPr/>
        </p:nvGrpSpPr>
        <p:grpSpPr>
          <a:xfrm>
            <a:off x="-211800" y="484698"/>
            <a:ext cx="23466600" cy="16358864"/>
            <a:chOff x="-211800" y="484698"/>
            <a:chExt cx="23466600" cy="16358864"/>
          </a:xfrm>
        </p:grpSpPr>
        <p:cxnSp>
          <p:nvCxnSpPr>
            <p:cNvPr id="126" name="Google Shape;126;p15"/>
            <p:cNvCxnSpPr/>
            <p:nvPr/>
          </p:nvCxnSpPr>
          <p:spPr>
            <a:xfrm>
              <a:off x="-211800" y="484698"/>
              <a:ext cx="234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15"/>
            <p:cNvCxnSpPr/>
            <p:nvPr/>
          </p:nvCxnSpPr>
          <p:spPr>
            <a:xfrm>
              <a:off x="-211800" y="16843561"/>
              <a:ext cx="234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28" name="Google Shape;12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846575" y="3547313"/>
            <a:ext cx="4495800" cy="57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050" y="-1319550"/>
            <a:ext cx="1959075" cy="195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5"/>
          <p:cNvGrpSpPr/>
          <p:nvPr/>
        </p:nvGrpSpPr>
        <p:grpSpPr>
          <a:xfrm>
            <a:off x="-989838" y="14101413"/>
            <a:ext cx="1959055" cy="2427675"/>
            <a:chOff x="5953600" y="2687775"/>
            <a:chExt cx="1399625" cy="1734425"/>
          </a:xfrm>
        </p:grpSpPr>
        <p:sp>
          <p:nvSpPr>
            <p:cNvPr id="131" name="Google Shape;131;p15"/>
            <p:cNvSpPr/>
            <p:nvPr/>
          </p:nvSpPr>
          <p:spPr>
            <a:xfrm>
              <a:off x="5953600" y="3632450"/>
              <a:ext cx="1038625" cy="789750"/>
            </a:xfrm>
            <a:custGeom>
              <a:avLst/>
              <a:gdLst/>
              <a:ahLst/>
              <a:cxnLst/>
              <a:rect l="l" t="t" r="r" b="b"/>
              <a:pathLst>
                <a:path w="41545" h="31590" extrusionOk="0">
                  <a:moveTo>
                    <a:pt x="10270" y="1"/>
                  </a:moveTo>
                  <a:lnTo>
                    <a:pt x="1" y="2959"/>
                  </a:lnTo>
                  <a:lnTo>
                    <a:pt x="31258" y="31590"/>
                  </a:lnTo>
                  <a:lnTo>
                    <a:pt x="41544" y="28632"/>
                  </a:lnTo>
                  <a:lnTo>
                    <a:pt x="10270" y="1"/>
                  </a:lnTo>
                  <a:close/>
                </a:path>
              </a:pathLst>
            </a:custGeom>
            <a:solidFill>
              <a:schemeClr val="lt1"/>
            </a:solidFill>
            <a:ln w="15775" cap="flat" cmpd="sng">
              <a:solidFill>
                <a:schemeClr val="dk1"/>
              </a:solidFill>
              <a:prstDash val="solid"/>
              <a:miter lim="16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5953600" y="2687775"/>
              <a:ext cx="632725" cy="1018650"/>
            </a:xfrm>
            <a:custGeom>
              <a:avLst/>
              <a:gdLst/>
              <a:ahLst/>
              <a:cxnLst/>
              <a:rect l="l" t="t" r="r" b="b"/>
              <a:pathLst>
                <a:path w="25309" h="40746" extrusionOk="0">
                  <a:moveTo>
                    <a:pt x="25309" y="0"/>
                  </a:moveTo>
                  <a:lnTo>
                    <a:pt x="15023" y="2958"/>
                  </a:lnTo>
                  <a:lnTo>
                    <a:pt x="1" y="40746"/>
                  </a:lnTo>
                  <a:lnTo>
                    <a:pt x="10270" y="37788"/>
                  </a:lnTo>
                  <a:lnTo>
                    <a:pt x="25309" y="0"/>
                  </a:lnTo>
                  <a:close/>
                </a:path>
              </a:pathLst>
            </a:custGeom>
            <a:solidFill>
              <a:schemeClr val="lt1"/>
            </a:solidFill>
            <a:ln w="15775" cap="flat" cmpd="sng">
              <a:solidFill>
                <a:schemeClr val="dk1"/>
              </a:solidFill>
              <a:prstDash val="solid"/>
              <a:miter lim="16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328325" y="2687775"/>
              <a:ext cx="1024900" cy="792650"/>
            </a:xfrm>
            <a:custGeom>
              <a:avLst/>
              <a:gdLst/>
              <a:ahLst/>
              <a:cxnLst/>
              <a:rect l="l" t="t" r="r" b="b"/>
              <a:pathLst>
                <a:path w="40996" h="31706" extrusionOk="0">
                  <a:moveTo>
                    <a:pt x="10386" y="0"/>
                  </a:moveTo>
                  <a:lnTo>
                    <a:pt x="1" y="2908"/>
                  </a:lnTo>
                  <a:lnTo>
                    <a:pt x="30709" y="31706"/>
                  </a:lnTo>
                  <a:lnTo>
                    <a:pt x="40995" y="28748"/>
                  </a:lnTo>
                  <a:lnTo>
                    <a:pt x="10386" y="0"/>
                  </a:lnTo>
                  <a:close/>
                </a:path>
              </a:pathLst>
            </a:custGeom>
            <a:solidFill>
              <a:schemeClr val="lt1"/>
            </a:solidFill>
            <a:ln w="15775" cap="flat" cmpd="sng">
              <a:solidFill>
                <a:schemeClr val="dk1"/>
              </a:solidFill>
              <a:prstDash val="solid"/>
              <a:miter lim="16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6733375" y="3406475"/>
              <a:ext cx="619850" cy="1015725"/>
            </a:xfrm>
            <a:custGeom>
              <a:avLst/>
              <a:gdLst/>
              <a:ahLst/>
              <a:cxnLst/>
              <a:rect l="l" t="t" r="r" b="b"/>
              <a:pathLst>
                <a:path w="24794" h="40629" extrusionOk="0">
                  <a:moveTo>
                    <a:pt x="24793" y="0"/>
                  </a:moveTo>
                  <a:lnTo>
                    <a:pt x="14507" y="2958"/>
                  </a:lnTo>
                  <a:lnTo>
                    <a:pt x="1" y="40629"/>
                  </a:lnTo>
                  <a:lnTo>
                    <a:pt x="10386" y="37721"/>
                  </a:lnTo>
                  <a:lnTo>
                    <a:pt x="24793" y="0"/>
                  </a:lnTo>
                  <a:close/>
                </a:path>
              </a:pathLst>
            </a:custGeom>
            <a:solidFill>
              <a:schemeClr val="lt1"/>
            </a:solidFill>
            <a:ln w="15775" cap="flat" cmpd="sng">
              <a:solidFill>
                <a:schemeClr val="dk1"/>
              </a:solidFill>
              <a:prstDash val="solid"/>
              <a:miter lim="16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15"/>
          <p:cNvGrpSpPr/>
          <p:nvPr/>
        </p:nvGrpSpPr>
        <p:grpSpPr>
          <a:xfrm>
            <a:off x="10335831" y="16310769"/>
            <a:ext cx="2616109" cy="2224753"/>
            <a:chOff x="3089625" y="1360075"/>
            <a:chExt cx="1869050" cy="1589450"/>
          </a:xfrm>
        </p:grpSpPr>
        <p:sp>
          <p:nvSpPr>
            <p:cNvPr id="136" name="Google Shape;136;p15"/>
            <p:cNvSpPr/>
            <p:nvPr/>
          </p:nvSpPr>
          <p:spPr>
            <a:xfrm>
              <a:off x="3089625" y="1360075"/>
              <a:ext cx="1406675" cy="1589450"/>
            </a:xfrm>
            <a:custGeom>
              <a:avLst/>
              <a:gdLst/>
              <a:ahLst/>
              <a:cxnLst/>
              <a:rect l="l" t="t" r="r" b="b"/>
              <a:pathLst>
                <a:path w="56267" h="63578" extrusionOk="0">
                  <a:moveTo>
                    <a:pt x="29845" y="0"/>
                  </a:moveTo>
                  <a:lnTo>
                    <a:pt x="1" y="49685"/>
                  </a:lnTo>
                  <a:lnTo>
                    <a:pt x="26422" y="63577"/>
                  </a:lnTo>
                  <a:lnTo>
                    <a:pt x="56267" y="13892"/>
                  </a:lnTo>
                  <a:lnTo>
                    <a:pt x="29845" y="0"/>
                  </a:lnTo>
                  <a:close/>
                </a:path>
              </a:pathLst>
            </a:custGeom>
            <a:solidFill>
              <a:schemeClr val="lt1"/>
            </a:solidFill>
            <a:ln w="15775" cap="flat" cmpd="sng">
              <a:solidFill>
                <a:schemeClr val="dk1"/>
              </a:solidFill>
              <a:prstDash val="solid"/>
              <a:miter lim="16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835750" y="1360075"/>
              <a:ext cx="1122925" cy="1509275"/>
            </a:xfrm>
            <a:custGeom>
              <a:avLst/>
              <a:gdLst/>
              <a:ahLst/>
              <a:cxnLst/>
              <a:rect l="l" t="t" r="r" b="b"/>
              <a:pathLst>
                <a:path w="44917" h="60371" extrusionOk="0">
                  <a:moveTo>
                    <a:pt x="0" y="0"/>
                  </a:moveTo>
                  <a:lnTo>
                    <a:pt x="18495" y="46478"/>
                  </a:lnTo>
                  <a:lnTo>
                    <a:pt x="44917" y="60370"/>
                  </a:lnTo>
                  <a:lnTo>
                    <a:pt x="26422" y="13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5775" cap="flat" cmpd="sng">
              <a:solidFill>
                <a:schemeClr val="dk1"/>
              </a:solidFill>
              <a:prstDash val="solid"/>
              <a:miter lim="16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89625" y="2522025"/>
              <a:ext cx="1869050" cy="427500"/>
            </a:xfrm>
            <a:custGeom>
              <a:avLst/>
              <a:gdLst/>
              <a:ahLst/>
              <a:cxnLst/>
              <a:rect l="l" t="t" r="r" b="b"/>
              <a:pathLst>
                <a:path w="74762" h="17100" extrusionOk="0">
                  <a:moveTo>
                    <a:pt x="48340" y="0"/>
                  </a:moveTo>
                  <a:lnTo>
                    <a:pt x="1" y="3207"/>
                  </a:lnTo>
                  <a:lnTo>
                    <a:pt x="26422" y="17099"/>
                  </a:lnTo>
                  <a:lnTo>
                    <a:pt x="74762" y="13892"/>
                  </a:lnTo>
                  <a:lnTo>
                    <a:pt x="48340" y="0"/>
                  </a:lnTo>
                  <a:close/>
                </a:path>
              </a:pathLst>
            </a:custGeom>
            <a:solidFill>
              <a:schemeClr val="lt1"/>
            </a:solidFill>
            <a:ln w="15775" cap="flat" cmpd="sng">
              <a:solidFill>
                <a:schemeClr val="dk1"/>
              </a:solidFill>
              <a:prstDash val="solid"/>
              <a:miter lim="16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089625" y="1360075"/>
              <a:ext cx="1208525" cy="1242150"/>
            </a:xfrm>
            <a:custGeom>
              <a:avLst/>
              <a:gdLst/>
              <a:ahLst/>
              <a:cxnLst/>
              <a:rect l="l" t="t" r="r" b="b"/>
              <a:pathLst>
                <a:path w="48341" h="49686" extrusionOk="0">
                  <a:moveTo>
                    <a:pt x="29845" y="0"/>
                  </a:moveTo>
                  <a:lnTo>
                    <a:pt x="1" y="49685"/>
                  </a:lnTo>
                  <a:lnTo>
                    <a:pt x="48340" y="46478"/>
                  </a:lnTo>
                  <a:lnTo>
                    <a:pt x="29845" y="0"/>
                  </a:lnTo>
                  <a:close/>
                </a:path>
              </a:pathLst>
            </a:custGeom>
            <a:solidFill>
              <a:schemeClr val="lt1"/>
            </a:solidFill>
            <a:ln w="15775" cap="flat" cmpd="sng">
              <a:solidFill>
                <a:schemeClr val="dk1"/>
              </a:solidFill>
              <a:prstDash val="solid"/>
              <a:miter lim="16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0" name="Google Shape;14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131429">
            <a:off x="18812563" y="12689338"/>
            <a:ext cx="84867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 1 1">
  <p:cSld name="CUSTOM_2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785484" y="429768"/>
            <a:ext cx="21471900" cy="1924200"/>
          </a:xfrm>
          <a:prstGeom prst="rect">
            <a:avLst/>
          </a:prstGeom>
        </p:spPr>
        <p:txBody>
          <a:bodyPr spcFirstLastPara="1" wrap="square" lIns="256000" tIns="256000" rIns="256000" bIns="2560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-211800" y="16843561"/>
            <a:ext cx="234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4" name="Google Shape;144;p16"/>
          <p:cNvGrpSpPr/>
          <p:nvPr/>
        </p:nvGrpSpPr>
        <p:grpSpPr>
          <a:xfrm>
            <a:off x="-211800" y="484698"/>
            <a:ext cx="23466600" cy="16358864"/>
            <a:chOff x="-211800" y="484698"/>
            <a:chExt cx="23466600" cy="16358864"/>
          </a:xfrm>
        </p:grpSpPr>
        <p:cxnSp>
          <p:nvCxnSpPr>
            <p:cNvPr id="145" name="Google Shape;145;p16"/>
            <p:cNvCxnSpPr/>
            <p:nvPr/>
          </p:nvCxnSpPr>
          <p:spPr>
            <a:xfrm>
              <a:off x="-211800" y="484698"/>
              <a:ext cx="234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6"/>
            <p:cNvCxnSpPr/>
            <p:nvPr/>
          </p:nvCxnSpPr>
          <p:spPr>
            <a:xfrm>
              <a:off x="-211800" y="16843561"/>
              <a:ext cx="234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 1 1 1">
  <p:cSld name="CUSTOM_2_1_1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785484" y="429768"/>
            <a:ext cx="21471900" cy="1924200"/>
          </a:xfrm>
          <a:prstGeom prst="rect">
            <a:avLst/>
          </a:prstGeom>
        </p:spPr>
        <p:txBody>
          <a:bodyPr spcFirstLastPara="1" wrap="square" lIns="256000" tIns="256000" rIns="256000" bIns="2560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cxnSp>
        <p:nvCxnSpPr>
          <p:cNvPr id="149" name="Google Shape;149;p17"/>
          <p:cNvCxnSpPr/>
          <p:nvPr/>
        </p:nvCxnSpPr>
        <p:spPr>
          <a:xfrm>
            <a:off x="-211800" y="16843561"/>
            <a:ext cx="234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0" name="Google Shape;150;p17"/>
          <p:cNvGrpSpPr/>
          <p:nvPr/>
        </p:nvGrpSpPr>
        <p:grpSpPr>
          <a:xfrm>
            <a:off x="-211800" y="484698"/>
            <a:ext cx="23466600" cy="16358864"/>
            <a:chOff x="-211800" y="484698"/>
            <a:chExt cx="23466600" cy="16358864"/>
          </a:xfrm>
        </p:grpSpPr>
        <p:cxnSp>
          <p:nvCxnSpPr>
            <p:cNvPr id="151" name="Google Shape;151;p17"/>
            <p:cNvCxnSpPr/>
            <p:nvPr/>
          </p:nvCxnSpPr>
          <p:spPr>
            <a:xfrm>
              <a:off x="-211800" y="484698"/>
              <a:ext cx="234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17"/>
            <p:cNvCxnSpPr/>
            <p:nvPr/>
          </p:nvCxnSpPr>
          <p:spPr>
            <a:xfrm>
              <a:off x="-211800" y="16843561"/>
              <a:ext cx="234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785457" y="429768"/>
            <a:ext cx="21470100" cy="1920300"/>
          </a:xfrm>
          <a:prstGeom prst="rect">
            <a:avLst/>
          </a:prstGeom>
        </p:spPr>
        <p:txBody>
          <a:bodyPr spcFirstLastPara="1" wrap="square" lIns="256000" tIns="256000" rIns="256000" bIns="2560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rt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rt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rt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rt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rt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rt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rt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1"/>
          </p:nvPr>
        </p:nvSpPr>
        <p:spPr>
          <a:xfrm>
            <a:off x="457200" y="2697025"/>
            <a:ext cx="22119300" cy="4389000"/>
          </a:xfrm>
          <a:prstGeom prst="rect">
            <a:avLst/>
          </a:prstGeom>
        </p:spPr>
        <p:txBody>
          <a:bodyPr spcFirstLastPara="1" wrap="square" lIns="256000" tIns="256000" rIns="256000" bIns="256000" anchor="t" anchorCtr="0">
            <a:noAutofit/>
          </a:bodyPr>
          <a:lstStyle>
            <a:lvl1pPr marL="457200" lvl="0" indent="-444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500"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cxnSp>
        <p:nvCxnSpPr>
          <p:cNvPr id="156" name="Google Shape;156;p18"/>
          <p:cNvCxnSpPr/>
          <p:nvPr/>
        </p:nvCxnSpPr>
        <p:spPr>
          <a:xfrm>
            <a:off x="-211800" y="16843561"/>
            <a:ext cx="234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7" name="Google Shape;157;p18"/>
          <p:cNvGrpSpPr/>
          <p:nvPr/>
        </p:nvGrpSpPr>
        <p:grpSpPr>
          <a:xfrm>
            <a:off x="-211800" y="484698"/>
            <a:ext cx="23466600" cy="16358864"/>
            <a:chOff x="-211800" y="484698"/>
            <a:chExt cx="23466600" cy="16358864"/>
          </a:xfrm>
        </p:grpSpPr>
        <p:cxnSp>
          <p:nvCxnSpPr>
            <p:cNvPr id="158" name="Google Shape;158;p18"/>
            <p:cNvCxnSpPr/>
            <p:nvPr/>
          </p:nvCxnSpPr>
          <p:spPr>
            <a:xfrm>
              <a:off x="-211800" y="484698"/>
              <a:ext cx="234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18"/>
            <p:cNvCxnSpPr/>
            <p:nvPr/>
          </p:nvCxnSpPr>
          <p:spPr>
            <a:xfrm>
              <a:off x="-211800" y="16843561"/>
              <a:ext cx="234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60" name="Google Shape;16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76525" y="5655750"/>
            <a:ext cx="4495800" cy="57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15739">
            <a:off x="-4378212" y="12327538"/>
            <a:ext cx="84867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785457" y="429768"/>
            <a:ext cx="21470100" cy="1920300"/>
          </a:xfrm>
          <a:prstGeom prst="rect">
            <a:avLst/>
          </a:prstGeom>
        </p:spPr>
        <p:txBody>
          <a:bodyPr spcFirstLastPara="1" wrap="square" lIns="256000" tIns="256000" rIns="256000" bIns="2560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rt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rt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rt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rt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rt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rt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rt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1403299" y="2350075"/>
            <a:ext cx="20234400" cy="4149900"/>
          </a:xfrm>
          <a:prstGeom prst="rect">
            <a:avLst/>
          </a:prstGeom>
        </p:spPr>
        <p:txBody>
          <a:bodyPr spcFirstLastPara="1" wrap="square" lIns="256000" tIns="256000" rIns="256000" bIns="256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696575" y="11257771"/>
            <a:ext cx="4035350" cy="51211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19"/>
          <p:cNvGrpSpPr/>
          <p:nvPr/>
        </p:nvGrpSpPr>
        <p:grpSpPr>
          <a:xfrm>
            <a:off x="1101768" y="13837856"/>
            <a:ext cx="2616109" cy="2224753"/>
            <a:chOff x="3089625" y="1360075"/>
            <a:chExt cx="1869050" cy="1589450"/>
          </a:xfrm>
        </p:grpSpPr>
        <p:sp>
          <p:nvSpPr>
            <p:cNvPr id="167" name="Google Shape;167;p19"/>
            <p:cNvSpPr/>
            <p:nvPr/>
          </p:nvSpPr>
          <p:spPr>
            <a:xfrm>
              <a:off x="3089625" y="1360075"/>
              <a:ext cx="1406675" cy="1589450"/>
            </a:xfrm>
            <a:custGeom>
              <a:avLst/>
              <a:gdLst/>
              <a:ahLst/>
              <a:cxnLst/>
              <a:rect l="l" t="t" r="r" b="b"/>
              <a:pathLst>
                <a:path w="56267" h="63578" extrusionOk="0">
                  <a:moveTo>
                    <a:pt x="29845" y="0"/>
                  </a:moveTo>
                  <a:lnTo>
                    <a:pt x="1" y="49685"/>
                  </a:lnTo>
                  <a:lnTo>
                    <a:pt x="26422" y="63577"/>
                  </a:lnTo>
                  <a:lnTo>
                    <a:pt x="56267" y="13892"/>
                  </a:lnTo>
                  <a:lnTo>
                    <a:pt x="29845" y="0"/>
                  </a:lnTo>
                  <a:close/>
                </a:path>
              </a:pathLst>
            </a:custGeom>
            <a:solidFill>
              <a:schemeClr val="lt1"/>
            </a:solidFill>
            <a:ln w="15775" cap="flat" cmpd="sng">
              <a:solidFill>
                <a:schemeClr val="dk1"/>
              </a:solidFill>
              <a:prstDash val="solid"/>
              <a:miter lim="16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3835750" y="1360075"/>
              <a:ext cx="1122925" cy="1509275"/>
            </a:xfrm>
            <a:custGeom>
              <a:avLst/>
              <a:gdLst/>
              <a:ahLst/>
              <a:cxnLst/>
              <a:rect l="l" t="t" r="r" b="b"/>
              <a:pathLst>
                <a:path w="44917" h="60371" extrusionOk="0">
                  <a:moveTo>
                    <a:pt x="0" y="0"/>
                  </a:moveTo>
                  <a:lnTo>
                    <a:pt x="18495" y="46478"/>
                  </a:lnTo>
                  <a:lnTo>
                    <a:pt x="44917" y="60370"/>
                  </a:lnTo>
                  <a:lnTo>
                    <a:pt x="26422" y="13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5775" cap="flat" cmpd="sng">
              <a:solidFill>
                <a:schemeClr val="dk1"/>
              </a:solidFill>
              <a:prstDash val="solid"/>
              <a:miter lim="16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3089625" y="2522025"/>
              <a:ext cx="1869050" cy="427500"/>
            </a:xfrm>
            <a:custGeom>
              <a:avLst/>
              <a:gdLst/>
              <a:ahLst/>
              <a:cxnLst/>
              <a:rect l="l" t="t" r="r" b="b"/>
              <a:pathLst>
                <a:path w="74762" h="17100" extrusionOk="0">
                  <a:moveTo>
                    <a:pt x="48340" y="0"/>
                  </a:moveTo>
                  <a:lnTo>
                    <a:pt x="1" y="3207"/>
                  </a:lnTo>
                  <a:lnTo>
                    <a:pt x="26422" y="17099"/>
                  </a:lnTo>
                  <a:lnTo>
                    <a:pt x="74762" y="13892"/>
                  </a:lnTo>
                  <a:lnTo>
                    <a:pt x="48340" y="0"/>
                  </a:lnTo>
                  <a:close/>
                </a:path>
              </a:pathLst>
            </a:custGeom>
            <a:solidFill>
              <a:schemeClr val="lt1"/>
            </a:solidFill>
            <a:ln w="15775" cap="flat" cmpd="sng">
              <a:solidFill>
                <a:schemeClr val="dk1"/>
              </a:solidFill>
              <a:prstDash val="solid"/>
              <a:miter lim="16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3089625" y="1360075"/>
              <a:ext cx="1208525" cy="1242150"/>
            </a:xfrm>
            <a:custGeom>
              <a:avLst/>
              <a:gdLst/>
              <a:ahLst/>
              <a:cxnLst/>
              <a:rect l="l" t="t" r="r" b="b"/>
              <a:pathLst>
                <a:path w="48341" h="49686" extrusionOk="0">
                  <a:moveTo>
                    <a:pt x="29845" y="0"/>
                  </a:moveTo>
                  <a:lnTo>
                    <a:pt x="1" y="49685"/>
                  </a:lnTo>
                  <a:lnTo>
                    <a:pt x="48340" y="46478"/>
                  </a:lnTo>
                  <a:lnTo>
                    <a:pt x="29845" y="0"/>
                  </a:lnTo>
                  <a:close/>
                </a:path>
              </a:pathLst>
            </a:custGeom>
            <a:solidFill>
              <a:schemeClr val="lt1"/>
            </a:solidFill>
            <a:ln w="15775" cap="flat" cmpd="sng">
              <a:solidFill>
                <a:schemeClr val="dk1"/>
              </a:solidFill>
              <a:prstDash val="solid"/>
              <a:miter lim="166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15739">
            <a:off x="18611888" y="12102938"/>
            <a:ext cx="84867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8000" y="13446275"/>
            <a:ext cx="1959075" cy="195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19"/>
          <p:cNvGrpSpPr/>
          <p:nvPr/>
        </p:nvGrpSpPr>
        <p:grpSpPr>
          <a:xfrm>
            <a:off x="15010139" y="14270980"/>
            <a:ext cx="11029300" cy="3444300"/>
            <a:chOff x="12013575" y="13837850"/>
            <a:chExt cx="11029300" cy="3444300"/>
          </a:xfrm>
        </p:grpSpPr>
        <p:sp>
          <p:nvSpPr>
            <p:cNvPr id="174" name="Google Shape;174;p19"/>
            <p:cNvSpPr/>
            <p:nvPr/>
          </p:nvSpPr>
          <p:spPr>
            <a:xfrm>
              <a:off x="12022975" y="13847150"/>
              <a:ext cx="11019900" cy="34350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5" name="Google Shape;175;p19"/>
            <p:cNvCxnSpPr/>
            <p:nvPr/>
          </p:nvCxnSpPr>
          <p:spPr>
            <a:xfrm>
              <a:off x="17523525" y="8757150"/>
              <a:ext cx="0" cy="11019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19"/>
            <p:cNvCxnSpPr/>
            <p:nvPr/>
          </p:nvCxnSpPr>
          <p:spPr>
            <a:xfrm>
              <a:off x="17523525" y="9186525"/>
              <a:ext cx="0" cy="11019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19"/>
            <p:cNvCxnSpPr/>
            <p:nvPr/>
          </p:nvCxnSpPr>
          <p:spPr>
            <a:xfrm>
              <a:off x="17523525" y="9615900"/>
              <a:ext cx="0" cy="11019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9"/>
            <p:cNvCxnSpPr/>
            <p:nvPr/>
          </p:nvCxnSpPr>
          <p:spPr>
            <a:xfrm>
              <a:off x="17523525" y="10045275"/>
              <a:ext cx="0" cy="11019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9"/>
            <p:cNvCxnSpPr/>
            <p:nvPr/>
          </p:nvCxnSpPr>
          <p:spPr>
            <a:xfrm>
              <a:off x="17523525" y="10474650"/>
              <a:ext cx="0" cy="11019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9"/>
            <p:cNvCxnSpPr/>
            <p:nvPr/>
          </p:nvCxnSpPr>
          <p:spPr>
            <a:xfrm>
              <a:off x="17523525" y="10904025"/>
              <a:ext cx="0" cy="11019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9"/>
            <p:cNvCxnSpPr/>
            <p:nvPr/>
          </p:nvCxnSpPr>
          <p:spPr>
            <a:xfrm>
              <a:off x="17523525" y="11333400"/>
              <a:ext cx="0" cy="11019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9"/>
            <p:cNvCxnSpPr/>
            <p:nvPr/>
          </p:nvCxnSpPr>
          <p:spPr>
            <a:xfrm>
              <a:off x="124377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9"/>
            <p:cNvCxnSpPr/>
            <p:nvPr/>
          </p:nvCxnSpPr>
          <p:spPr>
            <a:xfrm>
              <a:off x="128619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9"/>
            <p:cNvCxnSpPr/>
            <p:nvPr/>
          </p:nvCxnSpPr>
          <p:spPr>
            <a:xfrm>
              <a:off x="132861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9"/>
            <p:cNvCxnSpPr/>
            <p:nvPr/>
          </p:nvCxnSpPr>
          <p:spPr>
            <a:xfrm>
              <a:off x="137103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9"/>
            <p:cNvCxnSpPr/>
            <p:nvPr/>
          </p:nvCxnSpPr>
          <p:spPr>
            <a:xfrm>
              <a:off x="141345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9"/>
            <p:cNvCxnSpPr/>
            <p:nvPr/>
          </p:nvCxnSpPr>
          <p:spPr>
            <a:xfrm>
              <a:off x="145587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9"/>
            <p:cNvCxnSpPr/>
            <p:nvPr/>
          </p:nvCxnSpPr>
          <p:spPr>
            <a:xfrm>
              <a:off x="149829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9"/>
            <p:cNvCxnSpPr/>
            <p:nvPr/>
          </p:nvCxnSpPr>
          <p:spPr>
            <a:xfrm>
              <a:off x="154071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9"/>
            <p:cNvCxnSpPr/>
            <p:nvPr/>
          </p:nvCxnSpPr>
          <p:spPr>
            <a:xfrm>
              <a:off x="158313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9"/>
            <p:cNvCxnSpPr/>
            <p:nvPr/>
          </p:nvCxnSpPr>
          <p:spPr>
            <a:xfrm>
              <a:off x="162555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19"/>
            <p:cNvCxnSpPr/>
            <p:nvPr/>
          </p:nvCxnSpPr>
          <p:spPr>
            <a:xfrm>
              <a:off x="166797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19"/>
            <p:cNvCxnSpPr/>
            <p:nvPr/>
          </p:nvCxnSpPr>
          <p:spPr>
            <a:xfrm>
              <a:off x="171039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19"/>
            <p:cNvCxnSpPr/>
            <p:nvPr/>
          </p:nvCxnSpPr>
          <p:spPr>
            <a:xfrm>
              <a:off x="175281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19"/>
            <p:cNvCxnSpPr/>
            <p:nvPr/>
          </p:nvCxnSpPr>
          <p:spPr>
            <a:xfrm>
              <a:off x="179523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19"/>
            <p:cNvCxnSpPr/>
            <p:nvPr/>
          </p:nvCxnSpPr>
          <p:spPr>
            <a:xfrm>
              <a:off x="183765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19"/>
            <p:cNvCxnSpPr/>
            <p:nvPr/>
          </p:nvCxnSpPr>
          <p:spPr>
            <a:xfrm>
              <a:off x="188007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19"/>
            <p:cNvCxnSpPr/>
            <p:nvPr/>
          </p:nvCxnSpPr>
          <p:spPr>
            <a:xfrm>
              <a:off x="192249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9"/>
            <p:cNvCxnSpPr/>
            <p:nvPr/>
          </p:nvCxnSpPr>
          <p:spPr>
            <a:xfrm>
              <a:off x="196491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9"/>
            <p:cNvCxnSpPr/>
            <p:nvPr/>
          </p:nvCxnSpPr>
          <p:spPr>
            <a:xfrm>
              <a:off x="200733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19"/>
            <p:cNvCxnSpPr/>
            <p:nvPr/>
          </p:nvCxnSpPr>
          <p:spPr>
            <a:xfrm>
              <a:off x="204975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19"/>
            <p:cNvCxnSpPr/>
            <p:nvPr/>
          </p:nvCxnSpPr>
          <p:spPr>
            <a:xfrm>
              <a:off x="209217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19"/>
            <p:cNvCxnSpPr/>
            <p:nvPr/>
          </p:nvCxnSpPr>
          <p:spPr>
            <a:xfrm>
              <a:off x="213459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9"/>
            <p:cNvCxnSpPr/>
            <p:nvPr/>
          </p:nvCxnSpPr>
          <p:spPr>
            <a:xfrm>
              <a:off x="217701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9"/>
            <p:cNvCxnSpPr/>
            <p:nvPr/>
          </p:nvCxnSpPr>
          <p:spPr>
            <a:xfrm>
              <a:off x="221943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9"/>
            <p:cNvCxnSpPr/>
            <p:nvPr/>
          </p:nvCxnSpPr>
          <p:spPr>
            <a:xfrm>
              <a:off x="226185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7" name="Google Shape;207;p19"/>
          <p:cNvGrpSpPr/>
          <p:nvPr/>
        </p:nvGrpSpPr>
        <p:grpSpPr>
          <a:xfrm>
            <a:off x="-211800" y="484698"/>
            <a:ext cx="23466600" cy="16358864"/>
            <a:chOff x="-211800" y="484698"/>
            <a:chExt cx="23466600" cy="16358864"/>
          </a:xfrm>
        </p:grpSpPr>
        <p:cxnSp>
          <p:nvCxnSpPr>
            <p:cNvPr id="208" name="Google Shape;208;p19"/>
            <p:cNvCxnSpPr/>
            <p:nvPr/>
          </p:nvCxnSpPr>
          <p:spPr>
            <a:xfrm>
              <a:off x="-211800" y="484698"/>
              <a:ext cx="234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19"/>
            <p:cNvCxnSpPr/>
            <p:nvPr/>
          </p:nvCxnSpPr>
          <p:spPr>
            <a:xfrm>
              <a:off x="-211800" y="16843561"/>
              <a:ext cx="234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3127" y="1564142"/>
            <a:ext cx="20813312" cy="2180189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1113127" y="4104362"/>
            <a:ext cx="10124213" cy="11775023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b="0" i="0" baseline="0" dirty="0" smtClean="0"/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endParaRPr lang="en-GB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11804777" y="4104365"/>
            <a:ext cx="10124213" cy="11775023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1359171" indent="0">
              <a:buNone/>
              <a:defRPr lang="da-DK" dirty="0" smtClean="0"/>
            </a:lvl4pPr>
            <a:lvl5pPr>
              <a:defRPr lang="da-DK" dirty="0"/>
            </a:lvl5pPr>
            <a:lvl8pPr marL="1359171" indent="0">
              <a:buNone/>
              <a:defRPr/>
            </a:lvl8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University of Copenhagen</a:t>
            </a: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372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4">
          <p15:clr>
            <a:srgbClr val="F26B43"/>
          </p15:clr>
        </p15:guide>
        <p15:guide id="2" pos="3746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one bullet lis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3125" y="1564143"/>
            <a:ext cx="20813316" cy="2176190"/>
          </a:xfrm>
        </p:spPr>
        <p:txBody>
          <a:bodyPr/>
          <a:lstStyle>
            <a:lvl1pPr>
              <a:defRPr sz="6048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3"/>
          <p:cNvSpPr>
            <a:spLocks noGrp="1"/>
          </p:cNvSpPr>
          <p:nvPr>
            <p:ph idx="1" hasCustomPrompt="1"/>
          </p:nvPr>
        </p:nvSpPr>
        <p:spPr>
          <a:xfrm>
            <a:off x="1113125" y="4104362"/>
            <a:ext cx="20813316" cy="11777039"/>
          </a:xfrm>
        </p:spPr>
        <p:txBody>
          <a:bodyPr vert="horz" lIns="0" tIns="0" rIns="0" bIns="0" rtlCol="0">
            <a:noAutofit/>
          </a:bodyPr>
          <a:lstStyle>
            <a:lvl1pPr marL="648081" indent="-648081">
              <a:buFont typeface="Arial" panose="020B0604020202020204" pitchFamily="34" charset="0"/>
              <a:buChar char="•"/>
              <a:defRPr lang="da-DK" sz="6048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2027592" indent="-666792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2024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 visualisation and storytelling</a:t>
            </a: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058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85484" y="429768"/>
            <a:ext cx="21471900" cy="1924200"/>
          </a:xfrm>
          <a:prstGeom prst="rect">
            <a:avLst/>
          </a:prstGeom>
        </p:spPr>
        <p:txBody>
          <a:bodyPr spcFirstLastPara="1" wrap="square" lIns="256000" tIns="256000" rIns="256000" bIns="2560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66325" y="2697025"/>
            <a:ext cx="22110300" cy="8096100"/>
          </a:xfrm>
          <a:prstGeom prst="rect">
            <a:avLst/>
          </a:prstGeom>
        </p:spPr>
        <p:txBody>
          <a:bodyPr spcFirstLastPara="1" wrap="square" lIns="256000" tIns="256000" rIns="256000" bIns="256000" anchor="t" anchorCtr="0">
            <a:noAutofit/>
          </a:bodyPr>
          <a:lstStyle>
            <a:lvl1pPr marL="457200" lvl="0" indent="-450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B7BA"/>
              </a:buClr>
              <a:buSzPts val="3500"/>
              <a:buFont typeface="Inconsolata"/>
              <a:buChar char="○"/>
              <a:defRPr sz="3500"/>
            </a:lvl1pPr>
            <a:lvl2pPr marL="914400" lvl="1" indent="-450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Inconsolata"/>
              <a:buChar char="○"/>
              <a:defRPr/>
            </a:lvl2pPr>
            <a:lvl3pPr marL="1371600" lvl="2" indent="-450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Inconsolata"/>
              <a:buChar char="■"/>
              <a:defRPr/>
            </a:lvl3pPr>
            <a:lvl4pPr marL="1828800" lvl="3" indent="-450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Inconsolata"/>
              <a:buChar char="●"/>
              <a:defRPr/>
            </a:lvl4pPr>
            <a:lvl5pPr marL="2286000" lvl="4" indent="-450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Inconsolata"/>
              <a:buChar char="○"/>
              <a:defRPr/>
            </a:lvl5pPr>
            <a:lvl6pPr marL="2743200" lvl="5" indent="-450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Inconsolata"/>
              <a:buChar char="■"/>
              <a:defRPr/>
            </a:lvl6pPr>
            <a:lvl7pPr marL="3200400" lvl="6" indent="-450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Inconsolata"/>
              <a:buChar char="●"/>
              <a:defRPr/>
            </a:lvl7pPr>
            <a:lvl8pPr marL="3657600" lvl="7" indent="-450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Inconsolata"/>
              <a:buChar char="○"/>
              <a:defRPr/>
            </a:lvl8pPr>
            <a:lvl9pPr marL="4114800" lvl="8" indent="-450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Inconsolata"/>
              <a:buChar char="■"/>
              <a:defRPr/>
            </a:lvl9pPr>
          </a:lstStyle>
          <a:p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-211800" y="484698"/>
            <a:ext cx="23466600" cy="16358864"/>
            <a:chOff x="-211800" y="484698"/>
            <a:chExt cx="23466600" cy="16358864"/>
          </a:xfrm>
        </p:grpSpPr>
        <p:cxnSp>
          <p:nvCxnSpPr>
            <p:cNvPr id="31" name="Google Shape;31;p4"/>
            <p:cNvCxnSpPr/>
            <p:nvPr/>
          </p:nvCxnSpPr>
          <p:spPr>
            <a:xfrm>
              <a:off x="-211800" y="484698"/>
              <a:ext cx="234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4"/>
            <p:cNvCxnSpPr/>
            <p:nvPr/>
          </p:nvCxnSpPr>
          <p:spPr>
            <a:xfrm>
              <a:off x="-211800" y="16843561"/>
              <a:ext cx="234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85484" y="1495283"/>
            <a:ext cx="21471900" cy="1924200"/>
          </a:xfrm>
          <a:prstGeom prst="rect">
            <a:avLst/>
          </a:prstGeom>
        </p:spPr>
        <p:txBody>
          <a:bodyPr spcFirstLastPara="1" wrap="square" lIns="256000" tIns="256000" rIns="256000" bIns="2560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85484" y="3872314"/>
            <a:ext cx="10079700" cy="11479200"/>
          </a:xfrm>
          <a:prstGeom prst="rect">
            <a:avLst/>
          </a:prstGeom>
        </p:spPr>
        <p:txBody>
          <a:bodyPr spcFirstLastPara="1" wrap="square" lIns="256000" tIns="256000" rIns="256000" bIns="256000" anchor="t" anchorCtr="0">
            <a:noAutofit/>
          </a:bodyPr>
          <a:lstStyle>
            <a:lvl1pPr marL="457200" lvl="0" indent="-47625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marL="914400" lvl="1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12177645" y="3872314"/>
            <a:ext cx="10079700" cy="11479200"/>
          </a:xfrm>
          <a:prstGeom prst="rect">
            <a:avLst/>
          </a:prstGeom>
        </p:spPr>
        <p:txBody>
          <a:bodyPr spcFirstLastPara="1" wrap="square" lIns="256000" tIns="256000" rIns="256000" bIns="256000" anchor="t" anchorCtr="0">
            <a:noAutofit/>
          </a:bodyPr>
          <a:lstStyle>
            <a:lvl1pPr marL="457200" lvl="0" indent="-47625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marL="914400" lvl="1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85484" y="429768"/>
            <a:ext cx="21471900" cy="1924200"/>
          </a:xfrm>
          <a:prstGeom prst="rect">
            <a:avLst/>
          </a:prstGeom>
        </p:spPr>
        <p:txBody>
          <a:bodyPr spcFirstLastPara="1" wrap="square" lIns="256000" tIns="256000" rIns="256000" bIns="2560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-211800" y="16843561"/>
            <a:ext cx="234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6"/>
          <p:cNvGrpSpPr/>
          <p:nvPr/>
        </p:nvGrpSpPr>
        <p:grpSpPr>
          <a:xfrm>
            <a:off x="-211800" y="484698"/>
            <a:ext cx="23466600" cy="16358864"/>
            <a:chOff x="-211800" y="484698"/>
            <a:chExt cx="23466600" cy="16358864"/>
          </a:xfrm>
        </p:grpSpPr>
        <p:cxnSp>
          <p:nvCxnSpPr>
            <p:cNvPr id="41" name="Google Shape;41;p6"/>
            <p:cNvCxnSpPr/>
            <p:nvPr/>
          </p:nvCxnSpPr>
          <p:spPr>
            <a:xfrm>
              <a:off x="-211800" y="484698"/>
              <a:ext cx="234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6"/>
            <p:cNvCxnSpPr/>
            <p:nvPr/>
          </p:nvCxnSpPr>
          <p:spPr>
            <a:xfrm>
              <a:off x="-211800" y="16843561"/>
              <a:ext cx="234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3" name="Google Shape;4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915739">
            <a:off x="19822113" y="11122238"/>
            <a:ext cx="84867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39086" y="2675800"/>
            <a:ext cx="1959075" cy="19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85457" y="429768"/>
            <a:ext cx="21470100" cy="1920300"/>
          </a:xfrm>
          <a:prstGeom prst="rect">
            <a:avLst/>
          </a:prstGeom>
        </p:spPr>
        <p:txBody>
          <a:bodyPr spcFirstLastPara="1" wrap="square" lIns="256000" tIns="256000" rIns="256000" bIns="2560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2697025"/>
            <a:ext cx="22119300" cy="8143800"/>
          </a:xfrm>
          <a:prstGeom prst="rect">
            <a:avLst/>
          </a:prstGeom>
        </p:spPr>
        <p:txBody>
          <a:bodyPr spcFirstLastPara="1" wrap="square" lIns="256000" tIns="256000" rIns="256000" bIns="256000" anchor="t" anchorCtr="0">
            <a:noAutofit/>
          </a:bodyPr>
          <a:lstStyle>
            <a:lvl1pPr marL="457200" lvl="0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500"/>
            </a:lvl1pPr>
            <a:lvl2pPr marL="914400" lvl="1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-211800" y="16843561"/>
            <a:ext cx="234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7"/>
          <p:cNvGrpSpPr/>
          <p:nvPr/>
        </p:nvGrpSpPr>
        <p:grpSpPr>
          <a:xfrm>
            <a:off x="-211800" y="484698"/>
            <a:ext cx="23466600" cy="16358864"/>
            <a:chOff x="-211800" y="484698"/>
            <a:chExt cx="23466600" cy="16358864"/>
          </a:xfrm>
        </p:grpSpPr>
        <p:cxnSp>
          <p:nvCxnSpPr>
            <p:cNvPr id="50" name="Google Shape;50;p7"/>
            <p:cNvCxnSpPr/>
            <p:nvPr/>
          </p:nvCxnSpPr>
          <p:spPr>
            <a:xfrm>
              <a:off x="-211800" y="484698"/>
              <a:ext cx="234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7"/>
            <p:cNvCxnSpPr/>
            <p:nvPr/>
          </p:nvCxnSpPr>
          <p:spPr>
            <a:xfrm>
              <a:off x="-211800" y="16843561"/>
              <a:ext cx="234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" name="Google Shape;52;p7"/>
          <p:cNvGrpSpPr/>
          <p:nvPr/>
        </p:nvGrpSpPr>
        <p:grpSpPr>
          <a:xfrm>
            <a:off x="-11" y="13837850"/>
            <a:ext cx="11029300" cy="3444300"/>
            <a:chOff x="12013575" y="13837850"/>
            <a:chExt cx="11029300" cy="3444300"/>
          </a:xfrm>
        </p:grpSpPr>
        <p:sp>
          <p:nvSpPr>
            <p:cNvPr id="53" name="Google Shape;53;p7"/>
            <p:cNvSpPr/>
            <p:nvPr/>
          </p:nvSpPr>
          <p:spPr>
            <a:xfrm>
              <a:off x="12022975" y="13847150"/>
              <a:ext cx="11019900" cy="34350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" name="Google Shape;54;p7"/>
            <p:cNvCxnSpPr/>
            <p:nvPr/>
          </p:nvCxnSpPr>
          <p:spPr>
            <a:xfrm>
              <a:off x="17523525" y="8757150"/>
              <a:ext cx="0" cy="11019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7"/>
            <p:cNvCxnSpPr/>
            <p:nvPr/>
          </p:nvCxnSpPr>
          <p:spPr>
            <a:xfrm>
              <a:off x="17523525" y="9186525"/>
              <a:ext cx="0" cy="11019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7"/>
            <p:cNvCxnSpPr/>
            <p:nvPr/>
          </p:nvCxnSpPr>
          <p:spPr>
            <a:xfrm>
              <a:off x="17523525" y="9615900"/>
              <a:ext cx="0" cy="11019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7"/>
            <p:cNvCxnSpPr/>
            <p:nvPr/>
          </p:nvCxnSpPr>
          <p:spPr>
            <a:xfrm>
              <a:off x="17523525" y="10045275"/>
              <a:ext cx="0" cy="11019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7"/>
            <p:cNvCxnSpPr/>
            <p:nvPr/>
          </p:nvCxnSpPr>
          <p:spPr>
            <a:xfrm>
              <a:off x="17523525" y="10474650"/>
              <a:ext cx="0" cy="11019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7"/>
            <p:cNvCxnSpPr/>
            <p:nvPr/>
          </p:nvCxnSpPr>
          <p:spPr>
            <a:xfrm>
              <a:off x="17523525" y="10904025"/>
              <a:ext cx="0" cy="11019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7"/>
            <p:cNvCxnSpPr/>
            <p:nvPr/>
          </p:nvCxnSpPr>
          <p:spPr>
            <a:xfrm>
              <a:off x="17523525" y="11333400"/>
              <a:ext cx="0" cy="11019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7"/>
            <p:cNvCxnSpPr/>
            <p:nvPr/>
          </p:nvCxnSpPr>
          <p:spPr>
            <a:xfrm>
              <a:off x="124377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7"/>
            <p:cNvCxnSpPr/>
            <p:nvPr/>
          </p:nvCxnSpPr>
          <p:spPr>
            <a:xfrm>
              <a:off x="128619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7"/>
            <p:cNvCxnSpPr/>
            <p:nvPr/>
          </p:nvCxnSpPr>
          <p:spPr>
            <a:xfrm>
              <a:off x="132861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7"/>
            <p:cNvCxnSpPr/>
            <p:nvPr/>
          </p:nvCxnSpPr>
          <p:spPr>
            <a:xfrm>
              <a:off x="137103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7"/>
            <p:cNvCxnSpPr/>
            <p:nvPr/>
          </p:nvCxnSpPr>
          <p:spPr>
            <a:xfrm>
              <a:off x="141345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7"/>
            <p:cNvCxnSpPr/>
            <p:nvPr/>
          </p:nvCxnSpPr>
          <p:spPr>
            <a:xfrm>
              <a:off x="145587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7"/>
            <p:cNvCxnSpPr/>
            <p:nvPr/>
          </p:nvCxnSpPr>
          <p:spPr>
            <a:xfrm>
              <a:off x="149829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7"/>
            <p:cNvCxnSpPr/>
            <p:nvPr/>
          </p:nvCxnSpPr>
          <p:spPr>
            <a:xfrm>
              <a:off x="154071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7"/>
            <p:cNvCxnSpPr/>
            <p:nvPr/>
          </p:nvCxnSpPr>
          <p:spPr>
            <a:xfrm>
              <a:off x="158313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7"/>
            <p:cNvCxnSpPr/>
            <p:nvPr/>
          </p:nvCxnSpPr>
          <p:spPr>
            <a:xfrm>
              <a:off x="162555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7"/>
            <p:cNvCxnSpPr/>
            <p:nvPr/>
          </p:nvCxnSpPr>
          <p:spPr>
            <a:xfrm>
              <a:off x="166797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7"/>
            <p:cNvCxnSpPr/>
            <p:nvPr/>
          </p:nvCxnSpPr>
          <p:spPr>
            <a:xfrm>
              <a:off x="171039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7"/>
            <p:cNvCxnSpPr/>
            <p:nvPr/>
          </p:nvCxnSpPr>
          <p:spPr>
            <a:xfrm>
              <a:off x="175281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7"/>
            <p:cNvCxnSpPr/>
            <p:nvPr/>
          </p:nvCxnSpPr>
          <p:spPr>
            <a:xfrm>
              <a:off x="179523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7"/>
            <p:cNvCxnSpPr/>
            <p:nvPr/>
          </p:nvCxnSpPr>
          <p:spPr>
            <a:xfrm>
              <a:off x="183765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7"/>
            <p:cNvCxnSpPr/>
            <p:nvPr/>
          </p:nvCxnSpPr>
          <p:spPr>
            <a:xfrm>
              <a:off x="188007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7"/>
            <p:cNvCxnSpPr/>
            <p:nvPr/>
          </p:nvCxnSpPr>
          <p:spPr>
            <a:xfrm>
              <a:off x="192249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7"/>
            <p:cNvCxnSpPr/>
            <p:nvPr/>
          </p:nvCxnSpPr>
          <p:spPr>
            <a:xfrm>
              <a:off x="196491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7"/>
            <p:cNvCxnSpPr/>
            <p:nvPr/>
          </p:nvCxnSpPr>
          <p:spPr>
            <a:xfrm>
              <a:off x="200733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7"/>
            <p:cNvCxnSpPr/>
            <p:nvPr/>
          </p:nvCxnSpPr>
          <p:spPr>
            <a:xfrm>
              <a:off x="204975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7"/>
            <p:cNvCxnSpPr/>
            <p:nvPr/>
          </p:nvCxnSpPr>
          <p:spPr>
            <a:xfrm>
              <a:off x="209217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7"/>
            <p:cNvCxnSpPr/>
            <p:nvPr/>
          </p:nvCxnSpPr>
          <p:spPr>
            <a:xfrm>
              <a:off x="213459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7"/>
            <p:cNvCxnSpPr/>
            <p:nvPr/>
          </p:nvCxnSpPr>
          <p:spPr>
            <a:xfrm>
              <a:off x="217701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7"/>
            <p:cNvCxnSpPr/>
            <p:nvPr/>
          </p:nvCxnSpPr>
          <p:spPr>
            <a:xfrm>
              <a:off x="221943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7"/>
            <p:cNvCxnSpPr/>
            <p:nvPr/>
          </p:nvCxnSpPr>
          <p:spPr>
            <a:xfrm>
              <a:off x="22618575" y="13837850"/>
              <a:ext cx="0" cy="343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86" name="Google Shape;8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47063" y="10479000"/>
            <a:ext cx="4495800" cy="57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15739">
            <a:off x="9901538" y="16037963"/>
            <a:ext cx="84867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275" y="13339225"/>
            <a:ext cx="1959075" cy="19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1235430" y="1512503"/>
            <a:ext cx="16047000" cy="13745100"/>
          </a:xfrm>
          <a:prstGeom prst="rect">
            <a:avLst/>
          </a:prstGeom>
        </p:spPr>
        <p:txBody>
          <a:bodyPr spcFirstLastPara="1" wrap="square" lIns="256000" tIns="256000" rIns="256000" bIns="25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11521438" y="-420"/>
            <a:ext cx="11521500" cy="1728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56000" tIns="256000" rIns="256000" bIns="25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669060" y="4143466"/>
            <a:ext cx="10194000" cy="4980600"/>
          </a:xfrm>
          <a:prstGeom prst="rect">
            <a:avLst/>
          </a:prstGeom>
        </p:spPr>
        <p:txBody>
          <a:bodyPr spcFirstLastPara="1" wrap="square" lIns="256000" tIns="256000" rIns="256000" bIns="2560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1"/>
          </p:nvPr>
        </p:nvSpPr>
        <p:spPr>
          <a:xfrm>
            <a:off x="669060" y="9418327"/>
            <a:ext cx="10194000" cy="4149900"/>
          </a:xfrm>
          <a:prstGeom prst="rect">
            <a:avLst/>
          </a:prstGeom>
        </p:spPr>
        <p:txBody>
          <a:bodyPr spcFirstLastPara="1" wrap="square" lIns="256000" tIns="256000" rIns="256000" bIns="256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"/>
          </p:nvPr>
        </p:nvSpPr>
        <p:spPr>
          <a:xfrm>
            <a:off x="12447537" y="2432891"/>
            <a:ext cx="9669300" cy="12415500"/>
          </a:xfrm>
          <a:prstGeom prst="rect">
            <a:avLst/>
          </a:prstGeom>
        </p:spPr>
        <p:txBody>
          <a:bodyPr spcFirstLastPara="1" wrap="square" lIns="256000" tIns="256000" rIns="256000" bIns="256000" anchor="ctr" anchorCtr="0">
            <a:noAutofit/>
          </a:bodyPr>
          <a:lstStyle>
            <a:lvl1pPr marL="457200" lvl="0" indent="-42545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2pPr>
            <a:lvl3pPr marL="1371600" lvl="2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3pPr>
            <a:lvl4pPr marL="1828800" lvl="3" indent="-42545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4pPr>
            <a:lvl5pPr marL="2286000" lvl="4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5pPr>
            <a:lvl6pPr marL="2743200" lvl="5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6pPr>
            <a:lvl7pPr marL="3200400" lvl="6" indent="-42545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7pPr>
            <a:lvl8pPr marL="3657600" lvl="7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8pPr>
            <a:lvl9pPr marL="4114800" lvl="8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body" idx="1"/>
          </p:nvPr>
        </p:nvSpPr>
        <p:spPr>
          <a:xfrm>
            <a:off x="785484" y="14214724"/>
            <a:ext cx="15117000" cy="2033100"/>
          </a:xfrm>
          <a:prstGeom prst="rect">
            <a:avLst/>
          </a:prstGeom>
        </p:spPr>
        <p:txBody>
          <a:bodyPr spcFirstLastPara="1" wrap="square" lIns="256000" tIns="256000" rIns="256000" bIns="2560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title" hasCustomPrompt="1"/>
          </p:nvPr>
        </p:nvSpPr>
        <p:spPr>
          <a:xfrm>
            <a:off x="785484" y="3716578"/>
            <a:ext cx="21471900" cy="6597300"/>
          </a:xfrm>
          <a:prstGeom prst="rect">
            <a:avLst/>
          </a:prstGeom>
        </p:spPr>
        <p:txBody>
          <a:bodyPr spcFirstLastPara="1" wrap="square" lIns="256000" tIns="256000" rIns="256000" bIns="2560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9pPr>
          </a:lstStyle>
          <a:p>
            <a:r>
              <a:t>xx%</a:t>
            </a:r>
          </a:p>
        </p:txBody>
      </p:sp>
      <p:sp>
        <p:nvSpPr>
          <p:cNvPr id="100" name="Google Shape;100;p11"/>
          <p:cNvSpPr txBox="1">
            <a:spLocks noGrp="1"/>
          </p:cNvSpPr>
          <p:nvPr>
            <p:ph type="body" idx="1"/>
          </p:nvPr>
        </p:nvSpPr>
        <p:spPr>
          <a:xfrm>
            <a:off x="785484" y="10591470"/>
            <a:ext cx="21471900" cy="4370700"/>
          </a:xfrm>
          <a:prstGeom prst="rect">
            <a:avLst/>
          </a:prstGeom>
        </p:spPr>
        <p:txBody>
          <a:bodyPr spcFirstLastPara="1" wrap="square" lIns="256000" tIns="256000" rIns="256000" bIns="256000" anchor="t" anchorCtr="0">
            <a:noAutofit/>
          </a:bodyPr>
          <a:lstStyle>
            <a:lvl1pPr marL="457200" lvl="0" indent="-425450" algn="ctr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425450" algn="ctr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2pPr>
            <a:lvl3pPr marL="1371600" lvl="2" indent="-425450" algn="ctr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3pPr>
            <a:lvl4pPr marL="1828800" lvl="3" indent="-425450" algn="ctr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4pPr>
            <a:lvl5pPr marL="2286000" lvl="4" indent="-425450" algn="ctr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5pPr>
            <a:lvl6pPr marL="2743200" lvl="5" indent="-425450" algn="ctr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6pPr>
            <a:lvl7pPr marL="3200400" lvl="6" indent="-425450" algn="ctr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7pPr>
            <a:lvl8pPr marL="3657600" lvl="7" indent="-425450" algn="ctr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8pPr>
            <a:lvl9pPr marL="4114800" lvl="8" indent="-425450" algn="ctr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5484" y="1495283"/>
            <a:ext cx="21471900" cy="19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6000" tIns="256000" rIns="256000" bIns="2560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Space Mono"/>
              <a:buNone/>
              <a:defRPr sz="78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Space Mono"/>
              <a:buNone/>
              <a:defRPr sz="78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Space Mono"/>
              <a:buNone/>
              <a:defRPr sz="78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Space Mono"/>
              <a:buNone/>
              <a:defRPr sz="78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Space Mono"/>
              <a:buNone/>
              <a:defRPr sz="78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Space Mono"/>
              <a:buNone/>
              <a:defRPr sz="78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Space Mono"/>
              <a:buNone/>
              <a:defRPr sz="78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Space Mono"/>
              <a:buNone/>
              <a:defRPr sz="78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Space Mono"/>
              <a:buNone/>
              <a:defRPr sz="78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5475" y="3872326"/>
            <a:ext cx="21471900" cy="12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6000" tIns="256000" rIns="256000" bIns="256000" anchor="t" anchorCtr="0">
            <a:noAutofit/>
          </a:bodyPr>
          <a:lstStyle>
            <a:lvl1pPr marL="457200" lvl="0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pace Mono"/>
              <a:buChar char="●"/>
              <a:defRPr sz="31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lvl="1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pace Mono"/>
              <a:buChar char="○"/>
              <a:defRPr sz="31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lvl="2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pace Mono"/>
              <a:buChar char="■"/>
              <a:defRPr sz="31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lvl="3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pace Mono"/>
              <a:buChar char="●"/>
              <a:defRPr sz="31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lvl="4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pace Mono"/>
              <a:buChar char="○"/>
              <a:defRPr sz="31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lvl="5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pace Mono"/>
              <a:buChar char="■"/>
              <a:defRPr sz="31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lvl="6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pace Mono"/>
              <a:buChar char="●"/>
              <a:defRPr sz="31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lvl="7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pace Mono"/>
              <a:buChar char="○"/>
              <a:defRPr sz="31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lvl="8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pace Mono"/>
              <a:buChar char="■"/>
              <a:defRPr sz="31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82" r:id="rId18"/>
    <p:sldLayoutId id="2147483683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323177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45/3231772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doi.org/10.1155/2022/3802603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55/2022/3802603" TargetMode="Externa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doi.org/10.1007/s11011-022-00937-2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doi.org/10.1007/s11011-022-00937-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z.com/122921/the-chart-tim-cook-doesnt-want-you-to-see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usinessinsider.com/gun-deaths-in-florida-increased-with-stand-your-ground-2014-2" TargetMode="Externa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sualcapitalist.com/history-of-pandemics-deadlies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essbooks.library.torontomu.ca/criticaldataliteracy/chapter/misleading-data-visualizations/#footnote-198-4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323177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7828-EF97-58C8-8F40-5BBA397D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0" dirty="0"/>
              <a:t>Best </a:t>
            </a:r>
            <a:r>
              <a:rPr lang="en-US" sz="12000" strike="sngStrike" dirty="0"/>
              <a:t>(worst)</a:t>
            </a:r>
            <a:r>
              <a:rPr lang="en-US" sz="12000" dirty="0"/>
              <a:t> practices in visualisations</a:t>
            </a:r>
            <a:endParaRPr lang="en-GB" sz="12000" dirty="0"/>
          </a:p>
        </p:txBody>
      </p:sp>
    </p:spTree>
    <p:extLst>
      <p:ext uri="{BB962C8B-B14F-4D97-AF65-F5344CB8AC3E}">
        <p14:creationId xmlns:p14="http://schemas.microsoft.com/office/powerpoint/2010/main" val="160907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FA49-EDBE-84EF-760B-86303FE4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8000" dirty="0"/>
              <a:t>3D heatmaps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21BDA-1184-B460-337C-62B80AB80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14" y="4544888"/>
            <a:ext cx="21421934" cy="8191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BFCE79-946E-3294-D27A-D2546C754B3B}"/>
              </a:ext>
            </a:extLst>
          </p:cNvPr>
          <p:cNvSpPr txBox="1"/>
          <p:nvPr/>
        </p:nvSpPr>
        <p:spPr>
          <a:xfrm>
            <a:off x="195119" y="14608669"/>
            <a:ext cx="10408155" cy="40716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defTabSz="1728216">
              <a:spcBef>
                <a:spcPct val="0"/>
              </a:spcBef>
              <a:buClrTx/>
            </a:pPr>
            <a:r>
              <a:rPr lang="en-GB" sz="2646" dirty="0">
                <a:solidFill>
                  <a:schemeClr val="tx1"/>
                </a:solidFill>
                <a:latin typeface="Space Mono" panose="020B0604020202020204" charset="0"/>
              </a:rPr>
              <a:t>Source: </a:t>
            </a:r>
            <a:r>
              <a:rPr lang="en-GB" sz="2646" dirty="0">
                <a:solidFill>
                  <a:schemeClr val="tx1"/>
                </a:solidFill>
                <a:latin typeface="Space Mono" panose="020B0604020202020204" charset="0"/>
                <a:hlinkClick r:id="rId4"/>
              </a:rPr>
              <a:t>https://doi.org/10.1145/3231772</a:t>
            </a:r>
            <a:endParaRPr lang="en-GB" sz="2646" dirty="0">
              <a:solidFill>
                <a:schemeClr val="tx1"/>
              </a:solidFill>
              <a:latin typeface="Space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8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8EF0-73BC-E5F5-3352-EB5FD75B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8000" dirty="0"/>
              <a:t>Pies and bars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AB4F163-21B7-5BAF-FDF6-D2D5C85E821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472915" y="6777038"/>
            <a:ext cx="6907213" cy="4713287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2CED0C4-CA87-44A5-C442-673479C1B3B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/>
          <a:stretch>
            <a:fillRect/>
          </a:stretch>
        </p:blipFill>
        <p:spPr>
          <a:xfrm>
            <a:off x="15280641" y="6765941"/>
            <a:ext cx="6854890" cy="472438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CDE678-1F4D-0BE7-7366-5C44A742B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503" y="6765941"/>
            <a:ext cx="6481763" cy="47243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7407A6-57CE-5D30-A9AB-C62B4F92FCEE}"/>
              </a:ext>
            </a:extLst>
          </p:cNvPr>
          <p:cNvSpPr txBox="1"/>
          <p:nvPr/>
        </p:nvSpPr>
        <p:spPr>
          <a:xfrm>
            <a:off x="195119" y="14608669"/>
            <a:ext cx="10408155" cy="40716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defTabSz="1728216">
              <a:spcBef>
                <a:spcPct val="0"/>
              </a:spcBef>
              <a:buClrTx/>
            </a:pPr>
            <a:r>
              <a:rPr lang="en-GB" sz="2646" dirty="0">
                <a:solidFill>
                  <a:schemeClr val="tx1"/>
                </a:solidFill>
                <a:latin typeface="Space Mono" panose="020B0604020202020204" charset="0"/>
              </a:rPr>
              <a:t>Source: </a:t>
            </a:r>
            <a:r>
              <a:rPr lang="en-GB" sz="2646" dirty="0">
                <a:solidFill>
                  <a:schemeClr val="tx1"/>
                </a:solidFill>
                <a:latin typeface="Space Mono" panose="020B0604020202020204" charset="0"/>
                <a:hlinkClick r:id="rId6"/>
              </a:rPr>
              <a:t>https://doi.org/10.1145/3231772</a:t>
            </a:r>
            <a:endParaRPr lang="en-GB" sz="2646" dirty="0">
              <a:solidFill>
                <a:schemeClr val="tx1"/>
              </a:solidFill>
              <a:latin typeface="Space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45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0266-EF5D-B62F-8B4A-722F535C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8000" dirty="0"/>
              <a:t>Bars and violins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6D6044B-AAB8-98BE-DA01-A9B4541D768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785179" y="4355842"/>
            <a:ext cx="10424001" cy="856984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DFA4AE-ECCC-0154-7402-621958083F4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/>
          <a:stretch>
            <a:fillRect/>
          </a:stretch>
        </p:blipFill>
        <p:spPr>
          <a:xfrm>
            <a:off x="11946392" y="4355842"/>
            <a:ext cx="10310992" cy="8569840"/>
          </a:xfrm>
        </p:spPr>
      </p:pic>
    </p:spTree>
    <p:extLst>
      <p:ext uri="{BB962C8B-B14F-4D97-AF65-F5344CB8AC3E}">
        <p14:creationId xmlns:p14="http://schemas.microsoft.com/office/powerpoint/2010/main" val="195615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3C7F-B688-BF78-156D-8BCD0556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8000" dirty="0"/>
              <a:t>Choosing colours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726563-1B13-418F-0583-64C1A6E303B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/>
          <a:srcRect r="50709"/>
          <a:stretch/>
        </p:blipFill>
        <p:spPr>
          <a:xfrm>
            <a:off x="0" y="5298676"/>
            <a:ext cx="7898959" cy="633239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522FE96-0E11-6F79-E8EB-8466F6FA4F8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/>
          <a:stretch>
            <a:fillRect/>
          </a:stretch>
        </p:blipFill>
        <p:spPr>
          <a:xfrm>
            <a:off x="15423951" y="5298676"/>
            <a:ext cx="7618612" cy="633239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4C476C-3127-5FA3-1676-73FF56520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862" y="5298676"/>
            <a:ext cx="7777831" cy="633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00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73098F1-D451-7338-31F8-4D42F467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6" y="3290925"/>
            <a:ext cx="11107625" cy="113986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EBB29F-2A6A-450B-AC62-6EF12D01E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7908" y="3290925"/>
            <a:ext cx="10900999" cy="1139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1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7E19547-09BA-4D29-0F35-FC95E16F12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542212"/>
            <a:ext cx="18321338" cy="2197100"/>
          </a:xfrm>
        </p:spPr>
        <p:txBody>
          <a:bodyPr/>
          <a:lstStyle/>
          <a:p>
            <a:pPr algn="l"/>
            <a:r>
              <a:rPr lang="en-GB" sz="12000" dirty="0"/>
              <a:t>Spot the fallacies…</a:t>
            </a:r>
            <a:br>
              <a:rPr lang="en-GB" sz="12000" dirty="0"/>
            </a:br>
            <a:endParaRPr lang="en-GB" sz="12000" dirty="0"/>
          </a:p>
        </p:txBody>
      </p:sp>
    </p:spTree>
    <p:extLst>
      <p:ext uri="{BB962C8B-B14F-4D97-AF65-F5344CB8AC3E}">
        <p14:creationId xmlns:p14="http://schemas.microsoft.com/office/powerpoint/2010/main" val="31779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different colored rectangular objects&#10;&#10;Description automatically generated">
            <a:extLst>
              <a:ext uri="{FF2B5EF4-FFF2-40B4-BE49-F238E27FC236}">
                <a16:creationId xmlns:a16="http://schemas.microsoft.com/office/drawing/2014/main" id="{A01E2B2B-9C9C-2165-19D4-8F682729F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179" y="4768792"/>
            <a:ext cx="11615910" cy="7743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2BE244-BCE9-165A-968E-676C8A61CADC}"/>
              </a:ext>
            </a:extLst>
          </p:cNvPr>
          <p:cNvSpPr txBox="1"/>
          <p:nvPr/>
        </p:nvSpPr>
        <p:spPr>
          <a:xfrm>
            <a:off x="411474" y="15705052"/>
            <a:ext cx="12936269" cy="40716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defTabSz="1728216">
              <a:spcBef>
                <a:spcPct val="0"/>
              </a:spcBef>
              <a:buClrTx/>
            </a:pPr>
            <a:r>
              <a:rPr lang="en-GB" sz="2646" dirty="0">
                <a:solidFill>
                  <a:schemeClr val="tx1"/>
                </a:solidFill>
                <a:latin typeface="Space Mono" panose="020B0604020202020204" charset="0"/>
              </a:rPr>
              <a:t>Source: </a:t>
            </a:r>
            <a:r>
              <a:rPr lang="en-GB" sz="2646" dirty="0">
                <a:solidFill>
                  <a:schemeClr val="tx1"/>
                </a:solidFill>
                <a:latin typeface="Space Mono" panose="020B0604020202020204" charset="0"/>
                <a:hlinkClick r:id="rId4"/>
              </a:rPr>
              <a:t>https://doi.org/10.1155/2022/3802603</a:t>
            </a:r>
            <a:endParaRPr lang="en-GB" sz="2646" dirty="0">
              <a:solidFill>
                <a:schemeClr val="tx1"/>
              </a:solidFill>
              <a:latin typeface="Space Mono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14330A-12AF-631D-502F-7E9D40461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74" y="4437295"/>
            <a:ext cx="10369153" cy="840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4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different colored rectangular objects&#10;&#10;Description automatically generated">
            <a:extLst>
              <a:ext uri="{FF2B5EF4-FFF2-40B4-BE49-F238E27FC236}">
                <a16:creationId xmlns:a16="http://schemas.microsoft.com/office/drawing/2014/main" id="{A01E2B2B-9C9C-2165-19D4-8F682729F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378" y="5184137"/>
            <a:ext cx="11171530" cy="744768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31C5D52-5917-E569-748B-7E4EC71EC27E}"/>
              </a:ext>
            </a:extLst>
          </p:cNvPr>
          <p:cNvSpPr/>
          <p:nvPr/>
        </p:nvSpPr>
        <p:spPr>
          <a:xfrm>
            <a:off x="13051965" y="5764554"/>
            <a:ext cx="1020586" cy="102058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en-GB" sz="4536" dirty="0" err="1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4C113F-0417-69FD-68C2-589F6F1B6F6A}"/>
              </a:ext>
            </a:extLst>
          </p:cNvPr>
          <p:cNvSpPr/>
          <p:nvPr/>
        </p:nvSpPr>
        <p:spPr>
          <a:xfrm>
            <a:off x="14804846" y="10068577"/>
            <a:ext cx="1020586" cy="102058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en-GB" sz="4536" dirty="0" err="1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3EC60E-8431-058A-A356-BD7432655D5F}"/>
              </a:ext>
            </a:extLst>
          </p:cNvPr>
          <p:cNvSpPr/>
          <p:nvPr/>
        </p:nvSpPr>
        <p:spPr>
          <a:xfrm>
            <a:off x="16621143" y="5764554"/>
            <a:ext cx="1020586" cy="102058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en-GB" sz="4536" dirty="0" err="1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749E63-9C6E-C079-7DC9-11A62189ABD1}"/>
              </a:ext>
            </a:extLst>
          </p:cNvPr>
          <p:cNvSpPr/>
          <p:nvPr/>
        </p:nvSpPr>
        <p:spPr>
          <a:xfrm>
            <a:off x="18393440" y="6274847"/>
            <a:ext cx="1020586" cy="102058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en-GB" sz="4536" dirty="0" err="1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03A50D-289A-588D-F890-E407A3D9A1ED}"/>
              </a:ext>
            </a:extLst>
          </p:cNvPr>
          <p:cNvSpPr/>
          <p:nvPr/>
        </p:nvSpPr>
        <p:spPr>
          <a:xfrm>
            <a:off x="20410027" y="6785140"/>
            <a:ext cx="1020586" cy="102058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en-GB" sz="4536" dirty="0" err="1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559392-B9A9-4452-E5DD-322AFA863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65" y="4230802"/>
            <a:ext cx="10423159" cy="96670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41B734-7972-1B15-1B02-A678CA754257}"/>
              </a:ext>
            </a:extLst>
          </p:cNvPr>
          <p:cNvSpPr txBox="1"/>
          <p:nvPr/>
        </p:nvSpPr>
        <p:spPr>
          <a:xfrm>
            <a:off x="411474" y="15705052"/>
            <a:ext cx="12936269" cy="40716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defTabSz="1728216">
              <a:spcBef>
                <a:spcPct val="0"/>
              </a:spcBef>
              <a:buClrTx/>
            </a:pPr>
            <a:r>
              <a:rPr lang="en-GB" sz="2646" dirty="0">
                <a:solidFill>
                  <a:schemeClr val="tx1"/>
                </a:solidFill>
                <a:latin typeface="Space Mono" panose="020B0604020202020204" charset="0"/>
              </a:rPr>
              <a:t>Source: </a:t>
            </a:r>
            <a:r>
              <a:rPr lang="en-GB" sz="2646" dirty="0">
                <a:solidFill>
                  <a:schemeClr val="tx1"/>
                </a:solidFill>
                <a:latin typeface="Space Mono" panose="020B0604020202020204" charset="0"/>
                <a:hlinkClick r:id="rId5"/>
              </a:rPr>
              <a:t>https://doi.org/10.1155/2022/3802603</a:t>
            </a:r>
            <a:endParaRPr lang="en-GB" sz="2646" dirty="0">
              <a:solidFill>
                <a:schemeClr val="tx1"/>
              </a:solidFill>
              <a:latin typeface="Space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796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487491-5834-7228-24DA-A24CF7D50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056" y="4607737"/>
            <a:ext cx="9537895" cy="93891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B334FE-4628-8109-B6FD-16E01A2A9321}"/>
              </a:ext>
            </a:extLst>
          </p:cNvPr>
          <p:cNvSpPr txBox="1"/>
          <p:nvPr/>
        </p:nvSpPr>
        <p:spPr>
          <a:xfrm>
            <a:off x="367211" y="15638550"/>
            <a:ext cx="12936269" cy="40716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defTabSz="1728216">
              <a:spcBef>
                <a:spcPct val="0"/>
              </a:spcBef>
              <a:buClrTx/>
            </a:pPr>
            <a:r>
              <a:rPr lang="en-GB" sz="2646" dirty="0">
                <a:solidFill>
                  <a:schemeClr val="tx1"/>
                </a:solidFill>
                <a:latin typeface="Space Mono" panose="020B0604020202020204" charset="0"/>
              </a:rPr>
              <a:t>Source: </a:t>
            </a:r>
            <a:r>
              <a:rPr lang="en-GB" sz="2646" dirty="0">
                <a:solidFill>
                  <a:schemeClr val="tx1"/>
                </a:solidFill>
                <a:latin typeface="Space Mono" panose="020B0604020202020204" charset="0"/>
                <a:hlinkClick r:id="rId4"/>
              </a:rPr>
              <a:t>https://doi.org/10.1007/s11011-022-00937-2</a:t>
            </a:r>
            <a:endParaRPr lang="en-GB" sz="2646" dirty="0">
              <a:solidFill>
                <a:schemeClr val="tx1"/>
              </a:solidFill>
              <a:latin typeface="Space Mono" panose="020B060402020202020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BDBD0A-046A-2D91-25BB-AD69DEC0E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2" y="4607737"/>
            <a:ext cx="12961441" cy="65887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759096-DF99-9EF1-1041-36C2D39D0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" y="11350640"/>
            <a:ext cx="13012052" cy="26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36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487491-5834-7228-24DA-A24CF7D50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056" y="4607737"/>
            <a:ext cx="9537895" cy="93891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B334FE-4628-8109-B6FD-16E01A2A9321}"/>
              </a:ext>
            </a:extLst>
          </p:cNvPr>
          <p:cNvSpPr txBox="1"/>
          <p:nvPr/>
        </p:nvSpPr>
        <p:spPr>
          <a:xfrm>
            <a:off x="367211" y="15638550"/>
            <a:ext cx="12936269" cy="40716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defTabSz="1728216">
              <a:spcBef>
                <a:spcPct val="0"/>
              </a:spcBef>
              <a:buClrTx/>
            </a:pPr>
            <a:r>
              <a:rPr lang="en-GB" sz="2646" dirty="0">
                <a:solidFill>
                  <a:schemeClr val="tx1"/>
                </a:solidFill>
                <a:latin typeface="Space Mono" panose="020B0604020202020204" charset="0"/>
              </a:rPr>
              <a:t>Source: </a:t>
            </a:r>
            <a:r>
              <a:rPr lang="en-GB" sz="2646" dirty="0">
                <a:solidFill>
                  <a:schemeClr val="tx1"/>
                </a:solidFill>
                <a:latin typeface="Space Mono" panose="020B0604020202020204" charset="0"/>
                <a:hlinkClick r:id="rId4"/>
              </a:rPr>
              <a:t>https://doi.org/10.1007/s11011-022-00937-2</a:t>
            </a:r>
            <a:endParaRPr lang="en-GB" sz="2646" dirty="0">
              <a:solidFill>
                <a:schemeClr val="tx1"/>
              </a:solidFill>
              <a:latin typeface="Space Mono" panose="020B060402020202020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BDBD0A-046A-2D91-25BB-AD69DEC0E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2" y="4607737"/>
            <a:ext cx="12961441" cy="65887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759096-DF99-9EF1-1041-36C2D39D0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" y="11350640"/>
            <a:ext cx="13012052" cy="26462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A18211-08EB-2511-BFAB-09767B18B52F}"/>
              </a:ext>
            </a:extLst>
          </p:cNvPr>
          <p:cNvSpPr/>
          <p:nvPr/>
        </p:nvSpPr>
        <p:spPr>
          <a:xfrm>
            <a:off x="15694429" y="9094124"/>
            <a:ext cx="5702531" cy="10474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1F3CCD-CC9A-33A8-0505-14A2A44B0AD5}"/>
              </a:ext>
            </a:extLst>
          </p:cNvPr>
          <p:cNvSpPr/>
          <p:nvPr/>
        </p:nvSpPr>
        <p:spPr>
          <a:xfrm>
            <a:off x="15694428" y="11021827"/>
            <a:ext cx="5702531" cy="10474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77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7828-EF97-58C8-8F40-5BBA397D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31" y="1167680"/>
            <a:ext cx="21471900" cy="1924200"/>
          </a:xfrm>
        </p:spPr>
        <p:txBody>
          <a:bodyPr/>
          <a:lstStyle/>
          <a:p>
            <a:pPr algn="l"/>
            <a:r>
              <a:rPr lang="en-GB" sz="8000" dirty="0"/>
              <a:t>For each slide, discuss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8B73C-5B38-4296-225D-38C374C03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325" y="3091880"/>
            <a:ext cx="22110300" cy="3205011"/>
          </a:xfrm>
        </p:spPr>
        <p:txBody>
          <a:bodyPr/>
          <a:lstStyle/>
          <a:p>
            <a:pPr marL="6350" indent="0">
              <a:buNone/>
            </a:pPr>
            <a:endParaRPr lang="en-GB" sz="4800" dirty="0"/>
          </a:p>
          <a:p>
            <a:pPr marL="6350" indent="0">
              <a:buNone/>
            </a:pPr>
            <a:endParaRPr lang="en-GB" sz="4800" dirty="0"/>
          </a:p>
          <a:p>
            <a:pPr marL="6350" indent="0">
              <a:buNone/>
            </a:pPr>
            <a:r>
              <a:rPr lang="en-GB" sz="4800" dirty="0"/>
              <a:t>1) which plot is better and why</a:t>
            </a:r>
            <a:br>
              <a:rPr lang="en-GB" sz="4800" dirty="0"/>
            </a:br>
            <a:r>
              <a:rPr lang="en-GB" sz="4800" dirty="0"/>
              <a:t>2) whether the best plot could be further improved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59250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3965D2B2-51F9-203F-7885-DDBB0DF59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685"/>
          <a:stretch/>
        </p:blipFill>
        <p:spPr>
          <a:xfrm>
            <a:off x="11987196" y="4370415"/>
            <a:ext cx="11055367" cy="9960727"/>
          </a:xfrm>
          <a:prstGeom prst="rect">
            <a:avLst/>
          </a:prstGeom>
        </p:spPr>
      </p:pic>
      <p:pic>
        <p:nvPicPr>
          <p:cNvPr id="3" name="Content Placeholder 13">
            <a:extLst>
              <a:ext uri="{FF2B5EF4-FFF2-40B4-BE49-F238E27FC236}">
                <a16:creationId xmlns:a16="http://schemas.microsoft.com/office/drawing/2014/main" id="{B3132A67-73E5-5B7E-E77F-3EAB15FCC1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66" t="17004" b="-1359"/>
          <a:stretch/>
        </p:blipFill>
        <p:spPr bwMode="auto">
          <a:xfrm>
            <a:off x="0" y="4777405"/>
            <a:ext cx="11838253" cy="659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01730C-281A-5B46-2F49-26A05020CBF9}"/>
              </a:ext>
            </a:extLst>
          </p:cNvPr>
          <p:cNvSpPr txBox="1"/>
          <p:nvPr/>
        </p:nvSpPr>
        <p:spPr>
          <a:xfrm>
            <a:off x="415636" y="16043565"/>
            <a:ext cx="6583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dirty="0">
                <a:solidFill>
                  <a:schemeClr val="tx1"/>
                </a:solidFill>
                <a:latin typeface="Space Mono" panose="020B0604020202020204" charset="0"/>
              </a:rPr>
              <a:t>Source: D. </a:t>
            </a:r>
            <a:r>
              <a:rPr lang="en-GB" sz="2800" b="0" dirty="0" err="1">
                <a:solidFill>
                  <a:schemeClr val="tx1"/>
                </a:solidFill>
                <a:latin typeface="Space Mono" panose="020B0604020202020204" charset="0"/>
              </a:rPr>
              <a:t>Yanofsky</a:t>
            </a:r>
            <a:r>
              <a:rPr lang="en-GB" sz="2800" b="0" dirty="0">
                <a:solidFill>
                  <a:schemeClr val="tx1"/>
                </a:solidFill>
                <a:latin typeface="Space Mono" panose="020B0604020202020204" charset="0"/>
              </a:rPr>
              <a:t> (</a:t>
            </a:r>
            <a:r>
              <a:rPr lang="en-GB" sz="2800" b="0" dirty="0">
                <a:solidFill>
                  <a:schemeClr val="tx1"/>
                </a:solidFill>
                <a:latin typeface="Space Mono" panose="020B0604020202020204" charset="0"/>
                <a:hlinkClick r:id="rId5"/>
              </a:rPr>
              <a:t>qz.com</a:t>
            </a:r>
            <a:r>
              <a:rPr lang="en-GB" sz="2800" b="0" dirty="0">
                <a:solidFill>
                  <a:schemeClr val="tx1"/>
                </a:solidFill>
                <a:latin typeface="Space Mono" panose="020B0604020202020204" charset="0"/>
              </a:rPr>
              <a:t>)</a:t>
            </a:r>
          </a:p>
          <a:p>
            <a:endParaRPr lang="en-GB" sz="2800" dirty="0">
              <a:latin typeface="Space Mono" panose="020B060402020202020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3E3DFB-D964-F4DE-967E-8C82F0E8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8000" dirty="0"/>
              <a:t>Cumulative iPhone Sales</a:t>
            </a:r>
          </a:p>
        </p:txBody>
      </p:sp>
    </p:spTree>
    <p:extLst>
      <p:ext uri="{BB962C8B-B14F-4D97-AF65-F5344CB8AC3E}">
        <p14:creationId xmlns:p14="http://schemas.microsoft.com/office/powerpoint/2010/main" val="83275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C106CB8-A881-6A9D-74C5-A663AF07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8000" dirty="0"/>
              <a:t>Gun deaths in Florida</a:t>
            </a:r>
            <a:br>
              <a:rPr lang="en-GB" sz="8000" dirty="0"/>
            </a:br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885306D-60B8-93C3-C998-D2FEF93D8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3416" y="4738808"/>
            <a:ext cx="7431508" cy="930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rrected stand your ground chart">
            <a:extLst>
              <a:ext uri="{FF2B5EF4-FFF2-40B4-BE49-F238E27FC236}">
                <a16:creationId xmlns:a16="http://schemas.microsoft.com/office/drawing/2014/main" id="{8A8D0047-9A02-7D5C-8B9B-54F3907C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089" y="4738810"/>
            <a:ext cx="7602842" cy="930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BBF4E-7F0C-D509-A54D-C208E86B6600}"/>
              </a:ext>
            </a:extLst>
          </p:cNvPr>
          <p:cNvSpPr txBox="1"/>
          <p:nvPr/>
        </p:nvSpPr>
        <p:spPr>
          <a:xfrm>
            <a:off x="349133" y="16300687"/>
            <a:ext cx="16093441" cy="40716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defTabSz="1728216">
              <a:spcBef>
                <a:spcPct val="0"/>
              </a:spcBef>
              <a:buClrTx/>
            </a:pPr>
            <a:r>
              <a:rPr lang="en-GB" sz="2646" dirty="0">
                <a:solidFill>
                  <a:schemeClr val="tx1"/>
                </a:solidFill>
                <a:latin typeface="Space Mono" panose="020B0604020202020204" charset="0"/>
              </a:rPr>
              <a:t>Source: left = P.A. </a:t>
            </a:r>
            <a:r>
              <a:rPr lang="en-GB" sz="2646" dirty="0" err="1">
                <a:solidFill>
                  <a:schemeClr val="tx1"/>
                </a:solidFill>
                <a:latin typeface="Space Mono" panose="020B0604020202020204" charset="0"/>
              </a:rPr>
              <a:t>Fedewa</a:t>
            </a:r>
            <a:r>
              <a:rPr lang="en-GB" sz="2646" dirty="0">
                <a:latin typeface="Space Mono" panose="020B0604020202020204" charset="0"/>
              </a:rPr>
              <a:t> (</a:t>
            </a:r>
            <a:r>
              <a:rPr lang="en-GB" sz="2646" dirty="0">
                <a:latin typeface="Space Mono" panose="020B0604020202020204" charset="0"/>
                <a:hlinkClick r:id="rId5"/>
              </a:rPr>
              <a:t>Business Insider</a:t>
            </a:r>
            <a:r>
              <a:rPr lang="en-GB" sz="2646" dirty="0">
                <a:latin typeface="Space Mono" panose="020B0604020202020204" charset="0"/>
              </a:rPr>
              <a:t>), right = C. Chan (Reuters)</a:t>
            </a:r>
            <a:endParaRPr lang="en-GB" sz="2646" dirty="0">
              <a:solidFill>
                <a:schemeClr val="tx1"/>
              </a:solidFill>
              <a:latin typeface="Space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0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128F-A4A6-092A-F76A-4EFDD7FF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8000" dirty="0"/>
              <a:t>% of under 25-year olds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D7FB87E-EA2B-0C2E-3AA3-7C6C55B2C21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rcRect/>
          <a:stretch/>
        </p:blipFill>
        <p:spPr>
          <a:xfrm>
            <a:off x="10141529" y="5041622"/>
            <a:ext cx="11604250" cy="8924667"/>
          </a:xfrm>
          <a:prstGeom prst="rect">
            <a:avLst/>
          </a:prstGeom>
        </p:spPr>
      </p:pic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111A406-B500-7EA5-D07C-0801F4D01B17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70599663"/>
              </p:ext>
            </p:extLst>
          </p:nvPr>
        </p:nvGraphicFramePr>
        <p:xfrm>
          <a:off x="2344188" y="6437298"/>
          <a:ext cx="5702532" cy="61333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9315">
                  <a:extLst>
                    <a:ext uri="{9D8B030D-6E8A-4147-A177-3AD203B41FA5}">
                      <a16:colId xmlns:a16="http://schemas.microsoft.com/office/drawing/2014/main" val="2990071989"/>
                    </a:ext>
                  </a:extLst>
                </a:gridCol>
                <a:gridCol w="3783217">
                  <a:extLst>
                    <a:ext uri="{9D8B030D-6E8A-4147-A177-3AD203B41FA5}">
                      <a16:colId xmlns:a16="http://schemas.microsoft.com/office/drawing/2014/main" val="3828932855"/>
                    </a:ext>
                  </a:extLst>
                </a:gridCol>
              </a:tblGrid>
              <a:tr h="1069833">
                <a:tc>
                  <a:txBody>
                    <a:bodyPr/>
                    <a:lstStyle/>
                    <a:p>
                      <a:pPr algn="r" fontAlgn="ctr"/>
                      <a:r>
                        <a:rPr lang="en-GB" sz="5700" u="none" strike="noStrike" dirty="0">
                          <a:effectLst/>
                        </a:rPr>
                        <a:t>Year</a:t>
                      </a:r>
                      <a:endParaRPr lang="en-GB" sz="5700" b="1" i="0" u="none" strike="noStrike" dirty="0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002" marR="18002" marT="180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700" u="none" strike="noStrike" dirty="0">
                          <a:effectLst/>
                        </a:rPr>
                        <a:t>% under 25</a:t>
                      </a:r>
                      <a:endParaRPr lang="en-GB" sz="5700" b="1" i="0" u="none" strike="noStrike" dirty="0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002" marR="18002" marT="18002" marB="0" anchor="ctr"/>
                </a:tc>
                <a:extLst>
                  <a:ext uri="{0D108BD9-81ED-4DB2-BD59-A6C34878D82A}">
                    <a16:rowId xmlns:a16="http://schemas.microsoft.com/office/drawing/2014/main" val="1055725820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algn="r" fontAlgn="ctr"/>
                      <a:r>
                        <a:rPr lang="en-GB" sz="5700" u="none" strike="noStrike">
                          <a:effectLst/>
                        </a:rPr>
                        <a:t>1972</a:t>
                      </a:r>
                      <a:endParaRPr lang="en-GB" sz="57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002" marR="18002" marT="72008" marB="7200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700" u="none" strike="noStrike" dirty="0">
                          <a:effectLst/>
                        </a:rPr>
                        <a:t>72</a:t>
                      </a:r>
                      <a:endParaRPr lang="en-GB" sz="5700" b="0" i="0" u="none" strike="noStrike" dirty="0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002" marR="18002" marT="72008" marB="72008" anchor="ctr"/>
                </a:tc>
                <a:extLst>
                  <a:ext uri="{0D108BD9-81ED-4DB2-BD59-A6C34878D82A}">
                    <a16:rowId xmlns:a16="http://schemas.microsoft.com/office/drawing/2014/main" val="2359027049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algn="r" fontAlgn="ctr"/>
                      <a:r>
                        <a:rPr lang="en-GB" sz="5700" u="none" strike="noStrike">
                          <a:effectLst/>
                        </a:rPr>
                        <a:t>1973</a:t>
                      </a:r>
                      <a:endParaRPr lang="en-GB" sz="57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002" marR="18002" marT="72008" marB="7200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700" u="none" strike="noStrike" dirty="0">
                          <a:effectLst/>
                        </a:rPr>
                        <a:t>70.8</a:t>
                      </a:r>
                      <a:endParaRPr lang="en-GB" sz="5700" b="0" i="0" u="none" strike="noStrike" dirty="0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002" marR="18002" marT="72008" marB="72008" anchor="ctr"/>
                </a:tc>
                <a:extLst>
                  <a:ext uri="{0D108BD9-81ED-4DB2-BD59-A6C34878D82A}">
                    <a16:rowId xmlns:a16="http://schemas.microsoft.com/office/drawing/2014/main" val="2396328169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algn="r" fontAlgn="ctr"/>
                      <a:r>
                        <a:rPr lang="en-GB" sz="5700" u="none" strike="noStrike">
                          <a:effectLst/>
                        </a:rPr>
                        <a:t>1974</a:t>
                      </a:r>
                      <a:endParaRPr lang="en-GB" sz="57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002" marR="18002" marT="72008" marB="7200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700" u="none" strike="noStrike" dirty="0">
                          <a:effectLst/>
                        </a:rPr>
                        <a:t>67.8</a:t>
                      </a:r>
                      <a:endParaRPr lang="en-GB" sz="5700" b="0" i="0" u="none" strike="noStrike" dirty="0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002" marR="18002" marT="72008" marB="72008" anchor="ctr"/>
                </a:tc>
                <a:extLst>
                  <a:ext uri="{0D108BD9-81ED-4DB2-BD59-A6C34878D82A}">
                    <a16:rowId xmlns:a16="http://schemas.microsoft.com/office/drawing/2014/main" val="3959387477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algn="r" fontAlgn="ctr"/>
                      <a:r>
                        <a:rPr lang="en-GB" sz="5700" u="none" strike="noStrike">
                          <a:effectLst/>
                        </a:rPr>
                        <a:t>1975</a:t>
                      </a:r>
                      <a:endParaRPr lang="en-GB" sz="57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002" marR="18002" marT="72008" marB="7200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700" u="none" strike="noStrike" dirty="0">
                          <a:effectLst/>
                        </a:rPr>
                        <a:t>66.4</a:t>
                      </a:r>
                      <a:endParaRPr lang="en-GB" sz="5700" b="0" i="0" u="none" strike="noStrike" dirty="0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002" marR="18002" marT="72008" marB="72008" anchor="ctr"/>
                </a:tc>
                <a:extLst>
                  <a:ext uri="{0D108BD9-81ED-4DB2-BD59-A6C34878D82A}">
                    <a16:rowId xmlns:a16="http://schemas.microsoft.com/office/drawing/2014/main" val="3660362127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algn="r" fontAlgn="ctr"/>
                      <a:r>
                        <a:rPr lang="en-GB" sz="5700" u="none" strike="noStrike" dirty="0">
                          <a:effectLst/>
                        </a:rPr>
                        <a:t>1976</a:t>
                      </a:r>
                      <a:endParaRPr lang="en-GB" sz="5700" b="0" i="0" u="none" strike="noStrike" dirty="0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002" marR="18002" marT="72008" marB="7200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700" u="none" strike="noStrike" dirty="0">
                          <a:effectLst/>
                        </a:rPr>
                        <a:t>67</a:t>
                      </a:r>
                      <a:endParaRPr lang="en-GB" sz="5700" b="0" i="0" u="none" strike="noStrike" dirty="0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002" marR="18002" marT="72008" marB="72008" anchor="ctr"/>
                </a:tc>
                <a:extLst>
                  <a:ext uri="{0D108BD9-81ED-4DB2-BD59-A6C34878D82A}">
                    <a16:rowId xmlns:a16="http://schemas.microsoft.com/office/drawing/2014/main" val="1474300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96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27E335E4-46DA-27EA-EA09-5E2BF138B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19"/>
          <a:stretch/>
        </p:blipFill>
        <p:spPr bwMode="auto">
          <a:xfrm>
            <a:off x="0" y="763175"/>
            <a:ext cx="11719866" cy="1334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7476A5-2221-215F-AD32-5953B73591F7}"/>
              </a:ext>
            </a:extLst>
          </p:cNvPr>
          <p:cNvSpPr txBox="1"/>
          <p:nvPr/>
        </p:nvSpPr>
        <p:spPr>
          <a:xfrm>
            <a:off x="315885" y="15921181"/>
            <a:ext cx="15943810" cy="40716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defTabSz="1728216">
              <a:spcBef>
                <a:spcPct val="0"/>
              </a:spcBef>
              <a:buClrTx/>
            </a:pPr>
            <a:r>
              <a:rPr lang="en-GB" sz="2646" dirty="0">
                <a:solidFill>
                  <a:schemeClr val="tx1"/>
                </a:solidFill>
                <a:latin typeface="Space Mono" panose="020B0604020202020204" charset="0"/>
              </a:rPr>
              <a:t>Source: </a:t>
            </a:r>
            <a:r>
              <a:rPr lang="en-GB" sz="2646" dirty="0">
                <a:solidFill>
                  <a:schemeClr val="tx1"/>
                </a:solidFill>
                <a:latin typeface="Space Mono" panose="020B0604020202020204" charset="0"/>
                <a:hlinkClick r:id="rId4"/>
              </a:rPr>
              <a:t>https://www.visualcapitalist.com/history-of-pandemics-deadliest/</a:t>
            </a:r>
            <a:endParaRPr lang="en-GB" sz="2646" dirty="0">
              <a:solidFill>
                <a:schemeClr val="tx1"/>
              </a:solidFill>
              <a:latin typeface="Space Mono" panose="020B0604020202020204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56EEA8A-8F1A-38DA-12FC-F723CB409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35"/>
          <a:stretch/>
        </p:blipFill>
        <p:spPr bwMode="auto">
          <a:xfrm>
            <a:off x="11920452" y="763175"/>
            <a:ext cx="11122110" cy="1344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81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F94BBB-1DA4-91A0-E1FC-00D336D66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84" y="5303484"/>
            <a:ext cx="21483081" cy="844576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A1B81DB-4E36-FABA-6828-9CB8EBB5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84" y="429767"/>
            <a:ext cx="21483080" cy="2512937"/>
          </a:xfrm>
        </p:spPr>
        <p:txBody>
          <a:bodyPr/>
          <a:lstStyle/>
          <a:p>
            <a:pPr algn="l"/>
            <a:r>
              <a:rPr lang="en-GB" sz="8000" dirty="0"/>
              <a:t>Facebook likes in the Labour party</a:t>
            </a:r>
            <a:br>
              <a:rPr lang="en-GB" sz="80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31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47DD35-D850-AF77-1CD8-81A934F5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8000" dirty="0"/>
              <a:t>Cost of sugar in Canada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D8AD56-96D5-7592-7FE3-4E300BBD516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199349" y="4159836"/>
            <a:ext cx="11155521" cy="896185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984EE43-C2D6-5FD6-B92C-C2250B8FDBB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/>
          <a:stretch>
            <a:fillRect/>
          </a:stretch>
        </p:blipFill>
        <p:spPr>
          <a:xfrm>
            <a:off x="11687694" y="4159836"/>
            <a:ext cx="11155521" cy="896079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EEC4E5-F5DE-1451-F307-1B0D7593824E}"/>
              </a:ext>
            </a:extLst>
          </p:cNvPr>
          <p:cNvSpPr txBox="1"/>
          <p:nvPr/>
        </p:nvSpPr>
        <p:spPr>
          <a:xfrm>
            <a:off x="0" y="14552245"/>
            <a:ext cx="14824925" cy="40716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defTabSz="1728216">
              <a:spcBef>
                <a:spcPct val="0"/>
              </a:spcBef>
              <a:buClrTx/>
            </a:pPr>
            <a:r>
              <a:rPr lang="en-GB" sz="2646" dirty="0">
                <a:solidFill>
                  <a:schemeClr val="tx1"/>
                </a:solidFill>
                <a:latin typeface="Space Mono" panose="020B0604020202020204" charset="0"/>
              </a:rPr>
              <a:t>Source: </a:t>
            </a:r>
            <a:r>
              <a:rPr lang="en-GB" sz="2646" dirty="0">
                <a:solidFill>
                  <a:schemeClr val="tx1"/>
                </a:solidFill>
                <a:latin typeface="Space Mono" panose="020B0604020202020204" charset="0"/>
                <a:hlinkClick r:id="rId5"/>
              </a:rPr>
              <a:t>Critical Data Literacy </a:t>
            </a:r>
            <a:r>
              <a:rPr lang="en-GB" sz="2646" dirty="0">
                <a:solidFill>
                  <a:schemeClr val="tx1"/>
                </a:solidFill>
                <a:latin typeface="Space Mono" panose="020B0604020202020204" charset="0"/>
              </a:rPr>
              <a:t>via Statistics Canada</a:t>
            </a:r>
          </a:p>
        </p:txBody>
      </p:sp>
    </p:spTree>
    <p:extLst>
      <p:ext uri="{BB962C8B-B14F-4D97-AF65-F5344CB8AC3E}">
        <p14:creationId xmlns:p14="http://schemas.microsoft.com/office/powerpoint/2010/main" val="234547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45C4-2415-E6B8-5C6E-D7A31D73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8000" dirty="0"/>
              <a:t>Prediction Accuracy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DD140F-553E-06BD-5723-5B5017A31D57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/>
          <a:srcRect b="54906"/>
          <a:stretch/>
        </p:blipFill>
        <p:spPr>
          <a:xfrm>
            <a:off x="1463040" y="4333600"/>
            <a:ext cx="9140234" cy="8614324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61D0CC-F21E-81F3-EA44-F464827742F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/>
          <a:srcRect t="50388" b="4863"/>
          <a:stretch/>
        </p:blipFill>
        <p:spPr>
          <a:xfrm>
            <a:off x="12365299" y="4333600"/>
            <a:ext cx="9214224" cy="861432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403632-334B-E963-8CA1-7DA6A6B3F26A}"/>
              </a:ext>
            </a:extLst>
          </p:cNvPr>
          <p:cNvSpPr txBox="1"/>
          <p:nvPr/>
        </p:nvSpPr>
        <p:spPr>
          <a:xfrm>
            <a:off x="195119" y="14608669"/>
            <a:ext cx="10408155" cy="40716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defTabSz="1728216">
              <a:spcBef>
                <a:spcPct val="0"/>
              </a:spcBef>
              <a:buClrTx/>
            </a:pPr>
            <a:r>
              <a:rPr lang="en-GB" sz="2646" dirty="0">
                <a:solidFill>
                  <a:schemeClr val="tx1"/>
                </a:solidFill>
                <a:latin typeface="Space Mono" panose="020B0604020202020204" charset="0"/>
              </a:rPr>
              <a:t>Source: </a:t>
            </a:r>
            <a:r>
              <a:rPr lang="en-GB" sz="2646" dirty="0">
                <a:solidFill>
                  <a:schemeClr val="tx1"/>
                </a:solidFill>
                <a:latin typeface="Space Mono" panose="020B0604020202020204" charset="0"/>
                <a:hlinkClick r:id="rId4"/>
              </a:rPr>
              <a:t>https://doi.org/10.1145/3231772</a:t>
            </a:r>
            <a:endParaRPr lang="en-GB" sz="2646" dirty="0">
              <a:solidFill>
                <a:schemeClr val="tx1"/>
              </a:solidFill>
              <a:latin typeface="Space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11272"/>
      </p:ext>
    </p:extLst>
  </p:cSld>
  <p:clrMapOvr>
    <a:masterClrMapping/>
  </p:clrMapOvr>
</p:sld>
</file>

<file path=ppt/theme/theme1.xml><?xml version="1.0" encoding="utf-8"?>
<a:theme xmlns:a="http://schemas.openxmlformats.org/drawingml/2006/main" name="Academic Conference Poster by Slidesgo">
  <a:themeElements>
    <a:clrScheme name="Simple Light">
      <a:dk1>
        <a:srgbClr val="100F0F"/>
      </a:dk1>
      <a:lt1>
        <a:srgbClr val="F4F2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00F0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409</Words>
  <Application>Microsoft Office PowerPoint</Application>
  <PresentationFormat>Custom</PresentationFormat>
  <Paragraphs>74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Space Mono</vt:lpstr>
      <vt:lpstr>Segoe UI</vt:lpstr>
      <vt:lpstr>Wingdings</vt:lpstr>
      <vt:lpstr>Arial</vt:lpstr>
      <vt:lpstr>Inconsolata</vt:lpstr>
      <vt:lpstr>Academic Conference Poster by Slidesgo</vt:lpstr>
      <vt:lpstr>Best (worst) practices in visualisations</vt:lpstr>
      <vt:lpstr>For each slide, discuss</vt:lpstr>
      <vt:lpstr>Cumulative iPhone Sales</vt:lpstr>
      <vt:lpstr>Gun deaths in Florida </vt:lpstr>
      <vt:lpstr>% of under 25-year olds</vt:lpstr>
      <vt:lpstr>PowerPoint Presentation</vt:lpstr>
      <vt:lpstr>Facebook likes in the Labour party </vt:lpstr>
      <vt:lpstr>Cost of sugar in Canada</vt:lpstr>
      <vt:lpstr>Prediction Accuracy</vt:lpstr>
      <vt:lpstr>3D heatmaps</vt:lpstr>
      <vt:lpstr>Pies and bars</vt:lpstr>
      <vt:lpstr>Bars and violins</vt:lpstr>
      <vt:lpstr>Choosing colours</vt:lpstr>
      <vt:lpstr>PowerPoint Presentation</vt:lpstr>
      <vt:lpstr>Spot the fallacies…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Kaustubh Sanjay Chakradeo</cp:lastModifiedBy>
  <cp:revision>10</cp:revision>
  <dcterms:modified xsi:type="dcterms:W3CDTF">2024-08-23T09:07:40Z</dcterms:modified>
</cp:coreProperties>
</file>