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663"/>
  </p:normalViewPr>
  <p:slideViewPr>
    <p:cSldViewPr snapToGrid="0">
      <p:cViewPr varScale="1">
        <p:scale>
          <a:sx n="95" d="100"/>
          <a:sy n="95" d="100"/>
        </p:scale>
        <p:origin x="20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A2F0-1102-2195-656A-BDCDD241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1A98E-EDDC-594F-A06C-6167A53FC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FCFAF-FEBE-9297-B52A-01336951E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F381-D9AA-B941-9D29-FD30D3F4E35B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99F2F-8AC6-B536-AEF5-B07F2F29F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0C828-CCEC-5130-A0FB-E5EFDDC0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56B-7A59-0740-897F-47516721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2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577A-06AF-2842-2211-4F697D26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B4CE4-29E5-9481-03D9-F909C1EE3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CC7DB-81EF-1ED2-375D-F62005239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F381-D9AA-B941-9D29-FD30D3F4E35B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E8401-5891-D994-E9C9-30BF4C43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42B6-D35D-FBDC-00C5-8BE5844E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56B-7A59-0740-897F-47516721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3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6CF8EE-B933-5859-5C26-D03CCAFC5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3644A-24FF-B6CA-F603-7D8D02D18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EB9F7-B049-0B17-C50E-F9C32C46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F381-D9AA-B941-9D29-FD30D3F4E35B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48BC-7498-1DB0-9330-DB211E613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126BA-551F-5DEB-1CFE-146618CA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56B-7A59-0740-897F-47516721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2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9D79-8489-BE26-374D-05F8B32E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3071E-52A5-21D7-059D-FB3BB3618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B8DD5-1E99-F25C-88D1-9E7055D4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F381-D9AA-B941-9D29-FD30D3F4E35B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5AD3E-E801-0198-CD45-748967B3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BEE30-9A40-05F0-82F5-D2B157F1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56B-7A59-0740-897F-47516721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3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D906-E285-E37C-73CA-06B8FB77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6DFCC-4740-C82F-E4CA-FE1AD7244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71831-9145-41E8-D224-7190EA4E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F381-D9AA-B941-9D29-FD30D3F4E35B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F06AA-61D8-A1B3-2595-9283B1FBE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A0A43-1871-55F3-E108-9ECB8DF3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56B-7A59-0740-897F-47516721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8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AFEA-036B-F22D-7795-8EE352AC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A4AE3-B75B-6CEC-4BE6-E702116E0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BEF45-01F1-21FA-805C-F80F1EBD6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4FE52-0CF4-68FD-7B28-9E14442A1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F381-D9AA-B941-9D29-FD30D3F4E35B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D8531-ECF4-D9A9-F3CB-74D502C9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2B13B-845D-457D-A0CF-8AEECD512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56B-7A59-0740-897F-47516721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4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A1A0F-125E-3EB1-3D05-02ABABCE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59FC5-C65A-C785-8AF9-36E664056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B8599-3EEF-3878-887D-FF8F5B129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DF229B-DB72-C7D5-7248-55C62AD5C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3A277E-E763-79F9-9CD0-4A00BEBD0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B4B38-8911-727B-034A-0551D2DA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F381-D9AA-B941-9D29-FD30D3F4E35B}" type="datetimeFigureOut">
              <a:rPr lang="en-US" smtClean="0"/>
              <a:t>4/13/23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D92FB8-2E91-4F6B-A817-8716C164F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45E015-CE74-2A4D-AB60-BB12712F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56B-7A59-0740-897F-47516721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9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AD4A-2FEB-7EE3-C0F6-AD96366AC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A3688-EC38-D6DC-B095-A4B93F721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F381-D9AA-B941-9D29-FD30D3F4E35B}" type="datetimeFigureOut">
              <a:rPr lang="en-US" smtClean="0"/>
              <a:t>4/13/23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2B4C0-66E5-8F82-3B2E-AB9F9334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24934-B23F-0BCA-D98C-8F47EECC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56B-7A59-0740-897F-47516721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9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C59F63-3277-DA0E-5477-2D796B22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F381-D9AA-B941-9D29-FD30D3F4E35B}" type="datetimeFigureOut">
              <a:rPr lang="en-US" smtClean="0"/>
              <a:t>4/13/23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ED49A-35C2-6C13-1A4C-87DACAE7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26CCC-1DA6-9AA5-71A4-E2768F7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56B-7A59-0740-897F-47516721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6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B125-0C8C-F1CE-E306-9F49B6FD2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9F5F6-7C10-AA1F-F034-A389BE72F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BB881-794E-9BDF-20C1-BD33A7AD8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6AAC9-DA99-AC57-98EC-925DDE14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F381-D9AA-B941-9D29-FD30D3F4E35B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FFCC1-CA19-2E7D-730A-6F6AABA6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5612B-67A1-81E8-D5B3-A817154C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56B-7A59-0740-897F-47516721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0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2062-A920-2029-E14D-709CF3DD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B3CFB-2FDF-F8F2-130B-3DD6197820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8A2E2-1191-0946-DD93-FAE84BBFE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90BE6-B011-F3FB-2013-4642065F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F381-D9AA-B941-9D29-FD30D3F4E35B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674C8-F715-3CDC-46AB-30455EA3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2B03D-7032-29BA-9547-4A2A5D2B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56B-7A59-0740-897F-47516721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4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C527ED-9DB4-2D79-3410-694EEEEC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2E47B-4F40-EDD1-1E40-C55F2CCE8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5DD52-CB0E-17C8-460C-97DC22301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7F381-D9AA-B941-9D29-FD30D3F4E35B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B9E18-D432-019E-919A-184CA4780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D8BA1-432F-40BF-E8E8-83F106DA1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EC56B-7A59-0740-897F-47516721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8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D50AF-D3D7-59A6-685B-50EA1A33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cost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53A9E-DAAB-D7FA-4269-1E9E2C4B9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Ultimate goal: guide selection of a protocol</a:t>
            </a:r>
          </a:p>
          <a:p>
            <a:endParaRPr lang="en-US" dirty="0"/>
          </a:p>
          <a:p>
            <a:r>
              <a:rPr lang="en-US" dirty="0"/>
              <a:t>How: </a:t>
            </a:r>
          </a:p>
          <a:p>
            <a:pPr lvl="1"/>
            <a:r>
              <a:rPr lang="en-US" dirty="0"/>
              <a:t>systematic variation of assumption </a:t>
            </a:r>
          </a:p>
          <a:p>
            <a:pPr lvl="1"/>
            <a:r>
              <a:rPr lang="en-US" dirty="0"/>
              <a:t>assigning cost to each component that's corrupted </a:t>
            </a:r>
          </a:p>
          <a:p>
            <a:pPr lvl="2"/>
            <a:r>
              <a:rPr lang="en-US" dirty="0"/>
              <a:t>Assign low (or high?) values to </a:t>
            </a:r>
            <a:r>
              <a:rPr lang="en-US"/>
              <a:t>difficult actions</a:t>
            </a:r>
            <a:endParaRPr lang="en-US" dirty="0"/>
          </a:p>
          <a:p>
            <a:pPr lvl="2"/>
            <a:r>
              <a:rPr lang="en-US" dirty="0"/>
              <a:t>Cost may reflect ordering</a:t>
            </a:r>
          </a:p>
          <a:p>
            <a:pPr lvl="2"/>
            <a:r>
              <a:rPr lang="en-US" dirty="0"/>
              <a:t>Realize set of protocols, one with minimum (maximum) cost </a:t>
            </a:r>
          </a:p>
        </p:txBody>
      </p:sp>
    </p:spTree>
    <p:extLst>
      <p:ext uri="{BB962C8B-B14F-4D97-AF65-F5344CB8AC3E}">
        <p14:creationId xmlns:p14="http://schemas.microsoft.com/office/powerpoint/2010/main" val="70802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861810-04E6-EA88-BD75-CCCC6911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 we have the architecture from </a:t>
            </a:r>
            <a:br>
              <a:rPr lang="en-US" dirty="0"/>
            </a:br>
            <a:r>
              <a:rPr lang="en-US" dirty="0"/>
              <a:t>“Confining the Adversary”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87C9-B6C7-AA7C-61AF-49CB7C576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0297"/>
            <a:ext cx="4914539" cy="254113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effectLst/>
              </a:rPr>
              <a:t>ms(rtm, A1)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effectLst/>
              </a:rPr>
              <a:t>ms(rtm, A2)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effectLst/>
              </a:rPr>
              <a:t>ms(A1, vc)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effectLst/>
              </a:rPr>
              <a:t>ms(A2, ker)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effectLst/>
              </a:rPr>
              <a:t>msker (vc, sys)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2F4416-671E-EBD0-F3FA-48C7A77BDB72}"/>
              </a:ext>
            </a:extLst>
          </p:cNvPr>
          <p:cNvGrpSpPr/>
          <p:nvPr/>
        </p:nvGrpSpPr>
        <p:grpSpPr>
          <a:xfrm>
            <a:off x="6096000" y="2004001"/>
            <a:ext cx="5799493" cy="3973727"/>
            <a:chOff x="3196253" y="1982229"/>
            <a:chExt cx="5799493" cy="397372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4374745-2D40-2995-6A1E-74E61ADC9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6253" y="1982229"/>
              <a:ext cx="5799493" cy="397372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6F7F00-D690-ADC2-500A-47D2ED3E87BD}"/>
                </a:ext>
              </a:extLst>
            </p:cNvPr>
            <p:cNvSpPr txBox="1"/>
            <p:nvPr/>
          </p:nvSpPr>
          <p:spPr>
            <a:xfrm>
              <a:off x="6605184" y="5103908"/>
              <a:ext cx="3631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0B0F0"/>
                  </a:solidFill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DD6022-9065-77B7-A44F-05A796FBEEBA}"/>
                </a:ext>
              </a:extLst>
            </p:cNvPr>
            <p:cNvSpPr txBox="1"/>
            <p:nvPr/>
          </p:nvSpPr>
          <p:spPr>
            <a:xfrm>
              <a:off x="7241060" y="4383949"/>
              <a:ext cx="3631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0B0F0"/>
                  </a:solidFill>
                </a:rPr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6D35B99-DC4D-DD7A-ED14-079D6AD8075B}"/>
                </a:ext>
              </a:extLst>
            </p:cNvPr>
            <p:cNvSpPr txBox="1"/>
            <p:nvPr/>
          </p:nvSpPr>
          <p:spPr>
            <a:xfrm>
              <a:off x="4729088" y="2996583"/>
              <a:ext cx="3631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0B0F0"/>
                  </a:solidFill>
                </a:rPr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174A4F-9C1B-2C75-0F56-4B6CD72F4D3E}"/>
                </a:ext>
              </a:extLst>
            </p:cNvPr>
            <p:cNvSpPr txBox="1"/>
            <p:nvPr/>
          </p:nvSpPr>
          <p:spPr>
            <a:xfrm>
              <a:off x="6968360" y="2980804"/>
              <a:ext cx="3631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0B0F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219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EA3D-E22B-68D0-503E-54ED19A35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First protocol…. Just measure </a:t>
            </a:r>
            <a:r>
              <a:rPr lang="en-US" i="1" u="sng" dirty="0"/>
              <a:t>sys </a:t>
            </a:r>
            <a:r>
              <a:rPr lang="en-US" u="sng" dirty="0"/>
              <a:t>using</a:t>
            </a:r>
            <a:r>
              <a:rPr lang="en-US" i="1" u="sng" dirty="0"/>
              <a:t> 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7FB2C-FDAD-921B-974C-F66BF2FF3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67200" cy="4351338"/>
          </a:xfrm>
        </p:spPr>
        <p:txBody>
          <a:bodyPr/>
          <a:lstStyle/>
          <a:p>
            <a:r>
              <a:rPr lang="en-US" dirty="0"/>
              <a:t>Protocol: </a:t>
            </a:r>
          </a:p>
          <a:p>
            <a:pPr lvl="1"/>
            <a:r>
              <a:rPr lang="en-US" dirty="0"/>
              <a:t> @4 [vc 4 sys]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Model doesn’t show anything interesting… </a:t>
            </a:r>
          </a:p>
          <a:p>
            <a:pPr lvl="1"/>
            <a:r>
              <a:rPr lang="en-US" dirty="0"/>
              <a:t>No adversary actions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76CCD-94BD-9E55-F73F-68FB53301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032" y="1973225"/>
            <a:ext cx="5919768" cy="405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68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AFCFF-4BCB-9D22-9833-0764EC6DB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Measure </a:t>
            </a:r>
            <a:r>
              <a:rPr lang="en-US" i="1" u="sng" dirty="0"/>
              <a:t>vc</a:t>
            </a:r>
            <a:r>
              <a:rPr lang="en-US" u="sng" dirty="0"/>
              <a:t> and </a:t>
            </a:r>
            <a:r>
              <a:rPr lang="en-US" i="1" u="sng" dirty="0"/>
              <a:t>sys</a:t>
            </a:r>
            <a:r>
              <a:rPr lang="en-US" u="sng" dirty="0"/>
              <a:t> in parallel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D063-2BBE-D096-0A39-97BF88494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42657" cy="4351338"/>
          </a:xfrm>
        </p:spPr>
        <p:txBody>
          <a:bodyPr/>
          <a:lstStyle/>
          <a:p>
            <a:r>
              <a:rPr lang="en-US" dirty="0"/>
              <a:t>Protocol</a:t>
            </a:r>
          </a:p>
          <a:p>
            <a:pPr lvl="1"/>
            <a:r>
              <a:rPr lang="en-US" dirty="0"/>
              <a:t>*target: @p3 [a p4 vc]                                                                      +~+ @p4 [vc p4 sys]</a:t>
            </a:r>
          </a:p>
          <a:p>
            <a:pPr lvl="1"/>
            <a:endParaRPr lang="en-US" dirty="0"/>
          </a:p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No models… this is expected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5DADD3-B44B-8DD8-0185-DC0F56DAB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751" y="1494745"/>
            <a:ext cx="4405033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8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AFCFF-4BCB-9D22-9833-0764EC6DB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51542" cy="1325563"/>
          </a:xfrm>
        </p:spPr>
        <p:txBody>
          <a:bodyPr/>
          <a:lstStyle/>
          <a:p>
            <a:r>
              <a:rPr lang="en-US" u="sng" dirty="0"/>
              <a:t>Measure </a:t>
            </a:r>
            <a:r>
              <a:rPr lang="en-US" i="1" u="sng" dirty="0"/>
              <a:t>vc</a:t>
            </a:r>
            <a:r>
              <a:rPr lang="en-US" u="sng" dirty="0"/>
              <a:t> and </a:t>
            </a:r>
            <a:r>
              <a:rPr lang="en-US" i="1" u="sng" dirty="0"/>
              <a:t>sys</a:t>
            </a:r>
            <a:r>
              <a:rPr lang="en-US" u="sng" dirty="0"/>
              <a:t> in sequence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D063-2BBE-D096-0A39-97BF88494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42857" cy="4351338"/>
          </a:xfrm>
        </p:spPr>
        <p:txBody>
          <a:bodyPr/>
          <a:lstStyle/>
          <a:p>
            <a:r>
              <a:rPr lang="en-US" dirty="0"/>
              <a:t>Protocol</a:t>
            </a:r>
          </a:p>
          <a:p>
            <a:pPr lvl="1"/>
            <a:r>
              <a:rPr lang="en-US" dirty="0"/>
              <a:t>*target: @p3 [a p4 vc]                                                                      </a:t>
            </a:r>
          </a:p>
          <a:p>
            <a:pPr marL="457200" lvl="1" indent="0">
              <a:buNone/>
            </a:pPr>
            <a:r>
              <a:rPr lang="en-US" dirty="0"/>
              <a:t>                   +&lt;+ @p4 [vc p4 sys]</a:t>
            </a:r>
          </a:p>
          <a:p>
            <a:pPr lvl="1"/>
            <a:endParaRPr lang="en-US" dirty="0"/>
          </a:p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No models if recent or deep assumption… this is expected </a:t>
            </a:r>
          </a:p>
          <a:p>
            <a:pPr lvl="1"/>
            <a:r>
              <a:rPr lang="en-US" dirty="0"/>
              <a:t>Interesting model if no recent + deep assumptions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5A8A5-99A6-0338-9D4F-9E9ED413F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236" y="53705"/>
            <a:ext cx="4807164" cy="680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3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AFCFF-4BCB-9D22-9833-0764EC6DB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51542" cy="1325563"/>
          </a:xfrm>
        </p:spPr>
        <p:txBody>
          <a:bodyPr/>
          <a:lstStyle/>
          <a:p>
            <a:r>
              <a:rPr lang="en-US" u="sng" dirty="0"/>
              <a:t>Assume recent + deep but include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D063-2BBE-D096-0A39-97BF88494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Protocol</a:t>
            </a:r>
          </a:p>
          <a:p>
            <a:pPr lvl="1"/>
            <a:r>
              <a:rPr lang="en-US" dirty="0"/>
              <a:t>*target: @p3 [a p4 vc]                                                                      </a:t>
            </a:r>
          </a:p>
          <a:p>
            <a:pPr marL="457200" lvl="1" indent="0">
              <a:buNone/>
            </a:pPr>
            <a:r>
              <a:rPr lang="en-US" dirty="0"/>
              <a:t>                    +&lt;+ @p4 [vc p4 sys]</a:t>
            </a:r>
          </a:p>
          <a:p>
            <a:r>
              <a:rPr lang="en-US" dirty="0"/>
              <a:t>Dependency</a:t>
            </a:r>
          </a:p>
          <a:p>
            <a:pPr lvl="1"/>
            <a:r>
              <a:rPr lang="en-US" dirty="0"/>
              <a:t>depends(p3, C, p3, a) =&gt; C = p2. </a:t>
            </a:r>
          </a:p>
          <a:p>
            <a:pPr lvl="1"/>
            <a:endParaRPr lang="en-US" dirty="0"/>
          </a:p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Adversary can corrupt sys or c before an attestation </a:t>
            </a:r>
          </a:p>
          <a:p>
            <a:pPr lvl="1"/>
            <a:r>
              <a:rPr lang="en-US" dirty="0"/>
              <a:t>Maybe because this directly impacts the final measurement… it should have a higher cost?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DB3F1D-C4B2-7541-5A19-6A52D7225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786" y="2207078"/>
            <a:ext cx="5177327" cy="244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69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AFCFF-4BCB-9D22-9833-0764EC6DB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Measure </a:t>
            </a:r>
            <a:r>
              <a:rPr lang="en-US" i="1" u="sng" dirty="0"/>
              <a:t>a</a:t>
            </a:r>
            <a:r>
              <a:rPr lang="en-US" u="sng" dirty="0"/>
              <a:t> then </a:t>
            </a:r>
            <a:r>
              <a:rPr lang="en-US" i="1" u="sng" dirty="0"/>
              <a:t>vc</a:t>
            </a:r>
            <a:r>
              <a:rPr lang="en-US" u="sng" dirty="0"/>
              <a:t> then </a:t>
            </a:r>
            <a:r>
              <a:rPr lang="en-US" i="1" u="sng" dirty="0"/>
              <a:t>sys</a:t>
            </a:r>
            <a:r>
              <a:rPr lang="en-US" u="sng" dirty="0"/>
              <a:t> in parallel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D063-2BBE-D096-0A39-97BF88494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4514" cy="4351338"/>
          </a:xfrm>
        </p:spPr>
        <p:txBody>
          <a:bodyPr/>
          <a:lstStyle/>
          <a:p>
            <a:r>
              <a:rPr lang="en-US" dirty="0"/>
              <a:t>Protocol</a:t>
            </a:r>
          </a:p>
          <a:p>
            <a:pPr lvl="1"/>
            <a:r>
              <a:rPr lang="en-US" dirty="0"/>
              <a:t>*target: @p1 [rtm p3 </a:t>
            </a:r>
            <a:r>
              <a:rPr lang="en-US" i="1" dirty="0"/>
              <a:t>a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                      +&lt;+ @p3 [a p4 </a:t>
            </a:r>
            <a:r>
              <a:rPr lang="en-US" i="1" dirty="0"/>
              <a:t>vc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                         +&lt;+ @p4 [vc p4 </a:t>
            </a:r>
            <a:r>
              <a:rPr lang="en-US" i="1" dirty="0"/>
              <a:t>sys</a:t>
            </a:r>
            <a:r>
              <a:rPr lang="en-US" dirty="0"/>
              <a:t>]]]]</a:t>
            </a:r>
          </a:p>
          <a:p>
            <a:pPr lvl="1"/>
            <a:endParaRPr lang="en-US" dirty="0"/>
          </a:p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No models with recent + deep theorem, and dependencies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8D480-62B6-BC67-AC2F-975CDAB4F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929" y="2275332"/>
            <a:ext cx="4803000" cy="345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77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A7F2-B7EB-337F-687C-289071E0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Thoughts/Takeaways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37085-CC40-4CF9-3815-A92A63107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of adding an assumption?</a:t>
            </a:r>
          </a:p>
          <a:p>
            <a:r>
              <a:rPr lang="en-US" dirty="0"/>
              <a:t>Cost of adding a dependencies? </a:t>
            </a:r>
          </a:p>
          <a:p>
            <a:r>
              <a:rPr lang="en-US" dirty="0"/>
              <a:t>Cost of applying recent/deep theorem? </a:t>
            </a:r>
          </a:p>
          <a:p>
            <a:pPr lvl="1"/>
            <a:r>
              <a:rPr lang="en-US" dirty="0"/>
              <a:t>Should we consider this a standard assumption? </a:t>
            </a:r>
          </a:p>
        </p:txBody>
      </p:sp>
    </p:spTree>
    <p:extLst>
      <p:ext uri="{BB962C8B-B14F-4D97-AF65-F5344CB8AC3E}">
        <p14:creationId xmlns:p14="http://schemas.microsoft.com/office/powerpoint/2010/main" val="408473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349</Words>
  <Application>Microsoft Macintosh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Goals of cost analysis</vt:lpstr>
      <vt:lpstr>Say we have the architecture from  “Confining the Adversary” Paper</vt:lpstr>
      <vt:lpstr>First protocol…. Just measure sys using vc</vt:lpstr>
      <vt:lpstr>Measure vc and sys in parallel </vt:lpstr>
      <vt:lpstr>Measure vc and sys in sequence </vt:lpstr>
      <vt:lpstr>Assume recent + deep but include dependencies</vt:lpstr>
      <vt:lpstr>Measure a then vc then sys in parallel </vt:lpstr>
      <vt:lpstr>Thoughts/Takeaways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Fritz, Anna Rose</dc:creator>
  <cp:lastModifiedBy>Fritz, Anna Rose</cp:lastModifiedBy>
  <cp:revision>21</cp:revision>
  <dcterms:created xsi:type="dcterms:W3CDTF">2023-04-12T19:29:44Z</dcterms:created>
  <dcterms:modified xsi:type="dcterms:W3CDTF">2023-04-13T20:59:43Z</dcterms:modified>
</cp:coreProperties>
</file>