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56" r:id="rId3"/>
    <p:sldId id="266" r:id="rId4"/>
    <p:sldId id="257" r:id="rId5"/>
    <p:sldId id="258" r:id="rId6"/>
    <p:sldId id="261" r:id="rId7"/>
    <p:sldId id="263" r:id="rId8"/>
    <p:sldId id="265" r:id="rId9"/>
    <p:sldId id="269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851"/>
  </p:normalViewPr>
  <p:slideViewPr>
    <p:cSldViewPr snapToGrid="0">
      <p:cViewPr varScale="1">
        <p:scale>
          <a:sx n="170" d="100"/>
          <a:sy n="170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38EB-ABD2-7947-B595-0F4C39F081B4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99249-D0A8-AA4B-A2CB-A8EE01B1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9249-D0A8-AA4B-A2CB-A8EE01B18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here place names change if you assume things can be corrupt at different places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9249-D0A8-AA4B-A2CB-A8EE01B185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done something wrong here… p1 can’t be corrupted </a:t>
            </a:r>
            <a:r>
              <a:rPr lang="en-US" dirty="0" err="1"/>
              <a:t>bc</a:t>
            </a:r>
            <a:r>
              <a:rPr lang="en-US" dirty="0"/>
              <a:t> it’s the root of trust…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9249-D0A8-AA4B-A2CB-A8EE01B18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A2F0-1102-2195-656A-BDCDD241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1A98E-EDDC-594F-A06C-6167A53FC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CFAF-FEBE-9297-B52A-01336951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9F2F-8AC6-B536-AEF5-B07F2F2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C828-CCEC-5130-A0FB-E5EFDDC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577A-06AF-2842-2211-4F697D26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B4CE4-29E5-9481-03D9-F909C1EE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C7DB-81EF-1ED2-375D-F6200523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8401-5891-D994-E9C9-30BF4C43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42B6-D35D-FBDC-00C5-8BE5844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CF8EE-B933-5859-5C26-D03CCAFC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3644A-24FF-B6CA-F603-7D8D02D18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B9F7-B049-0B17-C50E-F9C32C46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48BC-7498-1DB0-9330-DB211E61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26BA-551F-5DEB-1CFE-146618CA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9D79-8489-BE26-374D-05F8B32E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071E-52A5-21D7-059D-FB3BB361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8DD5-1E99-F25C-88D1-9E7055D4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AD3E-E801-0198-CD45-748967B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E30-9A40-05F0-82F5-D2B157F1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D906-E285-E37C-73CA-06B8FB77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DFCC-4740-C82F-E4CA-FE1AD724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1831-9145-41E8-D224-7190EA4E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06AA-61D8-A1B3-2595-9283B1FB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0A43-1871-55F3-E108-9ECB8DF3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AFEA-036B-F22D-7795-8EE352AC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AE3-B75B-6CEC-4BE6-E702116E0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BEF45-01F1-21FA-805C-F80F1EBD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4FE52-0CF4-68FD-7B28-9E14442A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D8531-ECF4-D9A9-F3CB-74D502C9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B13B-845D-457D-A0CF-8AEECD51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1A0F-125E-3EB1-3D05-02ABABCE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9FC5-C65A-C785-8AF9-36E66405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B8599-3EEF-3878-887D-FF8F5B12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229B-DB72-C7D5-7248-55C62AD5C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A277E-E763-79F9-9CD0-4A00BEBD0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4B38-8911-727B-034A-0551D2D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92FB8-2E91-4F6B-A817-8716C16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E015-CE74-2A4D-AB60-BB12712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AD4A-2FEB-7EE3-C0F6-AD96366A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A3688-EC38-D6DC-B095-A4B93F72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B4C0-66E5-8F82-3B2E-AB9F9334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24934-B23F-0BCA-D98C-8F47EECC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9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59F63-3277-DA0E-5477-2D796B22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D49A-35C2-6C13-1A4C-87DACAE7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26CCC-1DA6-9AA5-71A4-E2768F7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B125-0C8C-F1CE-E306-9F49B6FD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F5F6-7C10-AA1F-F034-A389BE72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B881-794E-9BDF-20C1-BD33A7AD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AAC9-DA99-AC57-98EC-925DDE14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FCC1-CA19-2E7D-730A-6F6AABA6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612B-67A1-81E8-D5B3-A817154C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2062-A920-2029-E14D-709CF3DD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CFB-2FDF-F8F2-130B-3DD619782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A2E2-1191-0946-DD93-FAE84BBF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0BE6-B011-F3FB-2013-4642065F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74C8-F715-3CDC-46AB-30455EA3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2B03D-7032-29BA-9547-4A2A5D2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527ED-9DB4-2D79-3410-694EEEEC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E47B-4F40-EDD1-1E40-C55F2CCE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DD52-CB0E-17C8-460C-97DC22301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F381-D9AA-B941-9D29-FD30D3F4E35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9E18-D432-019E-919A-184CA4780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8BA1-432F-40BF-E8E8-83F106DA1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50AF-D3D7-59A6-685B-50EA1A33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3A9E-DAAB-D7FA-4269-1E9E2C4B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Ultimate goal: guide selection of a protocol</a:t>
            </a:r>
          </a:p>
          <a:p>
            <a:endParaRPr lang="en-US" dirty="0"/>
          </a:p>
          <a:p>
            <a:r>
              <a:rPr lang="en-US" dirty="0"/>
              <a:t>How: </a:t>
            </a:r>
          </a:p>
          <a:p>
            <a:pPr lvl="1"/>
            <a:r>
              <a:rPr lang="en-US" dirty="0"/>
              <a:t>Systematic variation of assumption </a:t>
            </a:r>
          </a:p>
          <a:p>
            <a:pPr lvl="1"/>
            <a:r>
              <a:rPr lang="en-US" dirty="0"/>
              <a:t>Assign abstract cost to each component that's corrupted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Consider: </a:t>
            </a:r>
          </a:p>
          <a:p>
            <a:pPr lvl="1"/>
            <a:r>
              <a:rPr lang="en-US" dirty="0"/>
              <a:t>Cost to adversary</a:t>
            </a:r>
          </a:p>
          <a:p>
            <a:pPr lvl="1"/>
            <a:r>
              <a:rPr lang="en-US" dirty="0"/>
              <a:t>Cost to attester 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B6377E-90DE-DD60-90A8-132667A6D59C}"/>
              </a:ext>
            </a:extLst>
          </p:cNvPr>
          <p:cNvGrpSpPr/>
          <p:nvPr/>
        </p:nvGrpSpPr>
        <p:grpSpPr>
          <a:xfrm>
            <a:off x="4349435" y="4851452"/>
            <a:ext cx="1601449" cy="1641423"/>
            <a:chOff x="8305800" y="665813"/>
            <a:chExt cx="1601449" cy="164142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97CA038-433C-5567-0EDD-AD70103925A1}"/>
                </a:ext>
              </a:extLst>
            </p:cNvPr>
            <p:cNvCxnSpPr>
              <a:cxnSpLocks/>
            </p:cNvCxnSpPr>
            <p:nvPr/>
          </p:nvCxnSpPr>
          <p:spPr>
            <a:xfrm>
              <a:off x="9106525" y="665813"/>
              <a:ext cx="0" cy="164142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EB0289-6D6A-AA3F-9ECC-CD320DF75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5800" y="1486525"/>
              <a:ext cx="16014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4416F7-C6C0-1B15-1671-BC5E7E98B1A5}"/>
              </a:ext>
            </a:extLst>
          </p:cNvPr>
          <p:cNvSpPr txBox="1"/>
          <p:nvPr/>
        </p:nvSpPr>
        <p:spPr>
          <a:xfrm>
            <a:off x="5950884" y="5533663"/>
            <a:ext cx="122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adversary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F870F-6652-1F69-E248-58EAE07237C2}"/>
              </a:ext>
            </a:extLst>
          </p:cNvPr>
          <p:cNvSpPr txBox="1"/>
          <p:nvPr/>
        </p:nvSpPr>
        <p:spPr>
          <a:xfrm>
            <a:off x="5155720" y="4703101"/>
            <a:ext cx="122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attester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F71C1-204D-C8CF-7AEE-0892833BF029}"/>
              </a:ext>
            </a:extLst>
          </p:cNvPr>
          <p:cNvSpPr/>
          <p:nvPr/>
        </p:nvSpPr>
        <p:spPr>
          <a:xfrm>
            <a:off x="5686750" y="5550291"/>
            <a:ext cx="81481" cy="9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D72A07-ECD7-C45F-34E4-C2A12536A1C4}"/>
              </a:ext>
            </a:extLst>
          </p:cNvPr>
          <p:cNvSpPr/>
          <p:nvPr/>
        </p:nvSpPr>
        <p:spPr>
          <a:xfrm>
            <a:off x="5209001" y="5039162"/>
            <a:ext cx="81481" cy="98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5190-A595-06E3-C62E-407A792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with label and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BBA648-10F8-0499-11A3-6345DAD85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11638"/>
              </p:ext>
            </p:extLst>
          </p:nvPr>
        </p:nvGraphicFramePr>
        <p:xfrm>
          <a:off x="838200" y="1825625"/>
          <a:ext cx="10515600" cy="458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85383637"/>
                    </a:ext>
                  </a:extLst>
                </a:gridCol>
                <a:gridCol w="1202336">
                  <a:extLst>
                    <a:ext uri="{9D8B030D-6E8A-4147-A177-3AD203B41FA5}">
                      <a16:colId xmlns:a16="http://schemas.microsoft.com/office/drawing/2014/main" val="204257972"/>
                    </a:ext>
                  </a:extLst>
                </a:gridCol>
                <a:gridCol w="1064302">
                  <a:extLst>
                    <a:ext uri="{9D8B030D-6E8A-4147-A177-3AD203B41FA5}">
                      <a16:colId xmlns:a16="http://schemas.microsoft.com/office/drawing/2014/main" val="2987525417"/>
                    </a:ext>
                  </a:extLst>
                </a:gridCol>
                <a:gridCol w="5620062">
                  <a:extLst>
                    <a:ext uri="{9D8B030D-6E8A-4147-A177-3AD203B41FA5}">
                      <a16:colId xmlns:a16="http://schemas.microsoft.com/office/drawing/2014/main" val="3233093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1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cor</a:t>
                      </a:r>
                      <a:r>
                        <a:rPr lang="en-US" dirty="0"/>
                        <a:t>(p4,sys)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sys(1,2),vc-sys-par(1,2,3,4), vc-sys-seq(1,2,3),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a-vc-sys-par(1,2,3,4), a-vc-sys-seq(1,2)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cor</a:t>
                      </a:r>
                      <a:r>
                        <a:rPr lang="en-US" dirty="0"/>
                        <a:t>(p4,c)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sys(2), vc-sys-par(2), vc-sys-seq(1),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a-vc-sys-par(1,2), a-vc-sys-seq(1)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5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cor</a:t>
                      </a:r>
                      <a:r>
                        <a:rPr lang="en-US" dirty="0"/>
                        <a:t>(p4,vc)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sys(1), vc-sys-par(2,3,4), vc-sys-seq(2,3),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a-vc-sys-par(3,4), a-vc-sys-seq(2)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2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cor</a:t>
                      </a:r>
                      <a:r>
                        <a:rPr lang="en-US" dirty="0"/>
                        <a:t>(p3, c_0)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vc-sys-par(3), vc-sys-seq(2),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a-vc-sys-par(2), a-vc-sys-seq(2)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1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cor</a:t>
                      </a:r>
                      <a:r>
                        <a:rPr lang="en-US" dirty="0"/>
                        <a:t>(p3,a)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vc-sys-par(2), vc-sys-seq(3),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a-vc-sys-par(4)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1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rep(p3,a)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a-vc-sys-par(4)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5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rep(p4,vc)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vc-sys-par(4),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a-vc-sys-par(3)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5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A7F2-B7EB-337F-687C-289071E0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Thoughts/Takeaways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C52F5-4E5F-2E48-DE6B-C2E9916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3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61810-04E6-EA88-BD75-CCCC6911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we have the architecture from </a:t>
            </a:r>
            <a:br>
              <a:rPr lang="en-US" dirty="0"/>
            </a:br>
            <a:r>
              <a:rPr lang="en-US" dirty="0"/>
              <a:t>“Confining the Adversary”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87C9-B6C7-AA7C-61AF-49CB7C57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0297"/>
            <a:ext cx="4914539" cy="25411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effectLst/>
              </a:rPr>
              <a:t>ms(rtm, A1)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strike="sngStrike" dirty="0">
                <a:effectLst/>
              </a:rPr>
              <a:t>ms(rtm, A2)</a:t>
            </a:r>
            <a:endParaRPr lang="en-US" strike="sngStrike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effectLst/>
              </a:rPr>
              <a:t>ms(A1, vc)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strike="sngStrike" dirty="0">
                <a:effectLst/>
              </a:rPr>
              <a:t>ms(A2, ker)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effectLst/>
              </a:rPr>
              <a:t>msker (vc, sys)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2F4416-671E-EBD0-F3FA-48C7A77BDB72}"/>
              </a:ext>
            </a:extLst>
          </p:cNvPr>
          <p:cNvGrpSpPr/>
          <p:nvPr/>
        </p:nvGrpSpPr>
        <p:grpSpPr>
          <a:xfrm>
            <a:off x="6096000" y="2004001"/>
            <a:ext cx="5799493" cy="3973727"/>
            <a:chOff x="3196253" y="1982229"/>
            <a:chExt cx="5799493" cy="39737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374745-2D40-2995-6A1E-74E61ADC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253" y="1982229"/>
              <a:ext cx="5799493" cy="39737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F7F00-D690-ADC2-500A-47D2ED3E87BD}"/>
                </a:ext>
              </a:extLst>
            </p:cNvPr>
            <p:cNvSpPr txBox="1"/>
            <p:nvPr/>
          </p:nvSpPr>
          <p:spPr>
            <a:xfrm>
              <a:off x="6605184" y="5103908"/>
              <a:ext cx="363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DD6022-9065-77B7-A44F-05A796FBEEBA}"/>
                </a:ext>
              </a:extLst>
            </p:cNvPr>
            <p:cNvSpPr txBox="1"/>
            <p:nvPr/>
          </p:nvSpPr>
          <p:spPr>
            <a:xfrm>
              <a:off x="7241060" y="4383949"/>
              <a:ext cx="363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D35B99-DC4D-DD7A-ED14-079D6AD8075B}"/>
                </a:ext>
              </a:extLst>
            </p:cNvPr>
            <p:cNvSpPr txBox="1"/>
            <p:nvPr/>
          </p:nvSpPr>
          <p:spPr>
            <a:xfrm>
              <a:off x="4729088" y="2996583"/>
              <a:ext cx="363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74A4F-9C1B-2C75-0F56-4B6CD72F4D3E}"/>
                </a:ext>
              </a:extLst>
            </p:cNvPr>
            <p:cNvSpPr txBox="1"/>
            <p:nvPr/>
          </p:nvSpPr>
          <p:spPr>
            <a:xfrm>
              <a:off x="6968360" y="2980804"/>
              <a:ext cx="363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1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8AA0-25D3-8085-31BA-E50B1C0E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5893-136A-9657-AEF5-F4E066E55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599"/>
            <a:ext cx="10515600" cy="4486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Assumptions </a:t>
            </a:r>
          </a:p>
          <a:p>
            <a:pPr lvl="1"/>
            <a:r>
              <a:rPr lang="en-US" dirty="0"/>
              <a:t>Always assume recent/deep </a:t>
            </a:r>
          </a:p>
          <a:p>
            <a:pPr lvl="1"/>
            <a:r>
              <a:rPr lang="en-US" dirty="0"/>
              <a:t>Make no assumptions about system dependencies except… </a:t>
            </a:r>
          </a:p>
          <a:p>
            <a:pPr lvl="2"/>
            <a:r>
              <a:rPr lang="en-US" dirty="0"/>
              <a:t>TPM is the root of trust… has no dependencies </a:t>
            </a:r>
          </a:p>
          <a:p>
            <a:pPr lvl="2"/>
            <a:r>
              <a:rPr lang="en-US" dirty="0"/>
              <a:t>Virus checker and system depend on the hardware (p1,rtm) </a:t>
            </a:r>
          </a:p>
          <a:p>
            <a:pPr lvl="2"/>
            <a:r>
              <a:rPr lang="en-US" dirty="0"/>
              <a:t>A1 depends on the hardware (p1,rtm)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Side note: I changed all theory files to the original… allows for corruption only at the same place </a:t>
            </a:r>
          </a:p>
          <a:p>
            <a:pPr lvl="1"/>
            <a:r>
              <a:rPr lang="en-US" dirty="0"/>
              <a:t>If I made it allow for corruption at different places… CHASE seemed to introduce corruption events with odd labels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E53F2-81A1-EA05-8B68-DD2A83E7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247"/>
            <a:ext cx="5506029" cy="1566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9CA64-0413-77A1-0D45-BD3CD982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8546"/>
            <a:ext cx="2278505" cy="4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18939C-ED48-FDFD-471A-E26F9A95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31" y="2052452"/>
            <a:ext cx="2920025" cy="380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DEA3D-E22B-68D0-503E-54ED19A3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First protocol…. Just measure </a:t>
            </a:r>
            <a:r>
              <a:rPr lang="en-US" i="1" u="sng" dirty="0"/>
              <a:t>sys </a:t>
            </a:r>
            <a:r>
              <a:rPr lang="en-US" u="sng" dirty="0"/>
              <a:t>using</a:t>
            </a:r>
            <a:r>
              <a:rPr lang="en-US" i="1" u="sng" dirty="0"/>
              <a:t> vc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091DF6A-8073-B098-AE3A-55B8DFA08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840201"/>
              </p:ext>
            </p:extLst>
          </p:nvPr>
        </p:nvGraphicFramePr>
        <p:xfrm>
          <a:off x="6592612" y="4412601"/>
          <a:ext cx="476118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0594">
                  <a:extLst>
                    <a:ext uri="{9D8B030D-6E8A-4147-A177-3AD203B41FA5}">
                      <a16:colId xmlns:a16="http://schemas.microsoft.com/office/drawing/2014/main" val="1743880054"/>
                    </a:ext>
                  </a:extLst>
                </a:gridCol>
                <a:gridCol w="2380594">
                  <a:extLst>
                    <a:ext uri="{9D8B030D-6E8A-4147-A177-3AD203B41FA5}">
                      <a16:colId xmlns:a16="http://schemas.microsoft.com/office/drawing/2014/main" val="181285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cor</a:t>
                      </a:r>
                      <a:r>
                        <a:rPr lang="en-US" dirty="0"/>
                        <a:t>(p4,sys1)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6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cor</a:t>
                      </a:r>
                      <a:r>
                        <a:rPr lang="en-US" dirty="0"/>
                        <a:t>(p4,vc)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0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cor</a:t>
                      </a:r>
                      <a:r>
                        <a:rPr lang="en-US" dirty="0"/>
                        <a:t>(p4,c)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1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386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6D456A-8BFE-1D44-7B2B-F0EE40AC95E3}"/>
              </a:ext>
            </a:extLst>
          </p:cNvPr>
          <p:cNvSpPr txBox="1"/>
          <p:nvPr/>
        </p:nvSpPr>
        <p:spPr>
          <a:xfrm>
            <a:off x="2163795" y="2450948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E6D0-FC3B-924C-B5BC-488D3CE45E28}"/>
              </a:ext>
            </a:extLst>
          </p:cNvPr>
          <p:cNvSpPr txBox="1"/>
          <p:nvPr/>
        </p:nvSpPr>
        <p:spPr>
          <a:xfrm>
            <a:off x="2163795" y="4253129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9A9D3-C1D9-3960-AC25-CA63CA03AC5E}"/>
              </a:ext>
            </a:extLst>
          </p:cNvPr>
          <p:cNvSpPr txBox="1"/>
          <p:nvPr/>
        </p:nvSpPr>
        <p:spPr>
          <a:xfrm>
            <a:off x="3602147" y="2497646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58BD7-49D7-A3B0-B058-FFC2E7957C81}"/>
              </a:ext>
            </a:extLst>
          </p:cNvPr>
          <p:cNvSpPr txBox="1"/>
          <p:nvPr/>
        </p:nvSpPr>
        <p:spPr>
          <a:xfrm>
            <a:off x="3498439" y="4227935"/>
            <a:ext cx="5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0075B-3C09-61A6-CA3B-28A0544A549E}"/>
              </a:ext>
            </a:extLst>
          </p:cNvPr>
          <p:cNvSpPr txBox="1"/>
          <p:nvPr/>
        </p:nvSpPr>
        <p:spPr>
          <a:xfrm>
            <a:off x="417834" y="6514530"/>
            <a:ext cx="459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 you add in dependencies about a then labels to corruption events change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13ED9-59BB-9F99-F5FC-DF8E7E1BB92F}"/>
              </a:ext>
            </a:extLst>
          </p:cNvPr>
          <p:cNvSpPr txBox="1"/>
          <p:nvPr/>
        </p:nvSpPr>
        <p:spPr>
          <a:xfrm>
            <a:off x="10830395" y="134292"/>
            <a:ext cx="65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280826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60EC2F4-9667-CB27-D2DB-FF314A118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66" y="3832479"/>
            <a:ext cx="2613533" cy="3014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D9E296-B56D-BFCF-D98A-ED4572F61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61" y="4361463"/>
            <a:ext cx="2994846" cy="2485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AFCFF-4BCB-9D22-9833-0764EC6D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Measure </a:t>
            </a:r>
            <a:r>
              <a:rPr lang="en-US" i="1" u="sng" dirty="0"/>
              <a:t>vc</a:t>
            </a:r>
            <a:r>
              <a:rPr lang="en-US" u="sng" dirty="0"/>
              <a:t> and </a:t>
            </a:r>
            <a:r>
              <a:rPr lang="en-US" i="1" u="sng" dirty="0"/>
              <a:t>sys</a:t>
            </a:r>
            <a:r>
              <a:rPr lang="en-US" u="sng" dirty="0"/>
              <a:t> in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063-2BBE-D096-0A39-97BF8849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389026" cy="1030001"/>
          </a:xfrm>
        </p:spPr>
        <p:txBody>
          <a:bodyPr>
            <a:normAutofit/>
          </a:bodyPr>
          <a:lstStyle/>
          <a:p>
            <a:r>
              <a:rPr lang="en-US" sz="1800" dirty="0"/>
              <a:t>Protocol</a:t>
            </a:r>
          </a:p>
          <a:p>
            <a:pPr lvl="1"/>
            <a:r>
              <a:rPr lang="en-US" sz="1800" dirty="0"/>
              <a:t>*target: @p3 [a p4 vc]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sz="1800" dirty="0"/>
              <a:t>           +~+ @p4 [vc p4 sys]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6D6B1A-C365-0D3C-3B31-FC6EF25A4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36628"/>
              </p:ext>
            </p:extLst>
          </p:nvPr>
        </p:nvGraphicFramePr>
        <p:xfrm>
          <a:off x="7055815" y="4141113"/>
          <a:ext cx="475488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254114959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2885716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13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027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c3 + 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559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c3 + 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02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c3 + c7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200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870DE63-E9BA-C437-3931-0782FCE65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52" y="1558158"/>
            <a:ext cx="5295274" cy="2059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A6D2F-8487-F783-3020-AA51F0C722F9}"/>
              </a:ext>
            </a:extLst>
          </p:cNvPr>
          <p:cNvSpPr txBox="1"/>
          <p:nvPr/>
        </p:nvSpPr>
        <p:spPr>
          <a:xfrm>
            <a:off x="1594169" y="4544797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F0963-7815-12F6-C2EB-0976EAEF5D23}"/>
              </a:ext>
            </a:extLst>
          </p:cNvPr>
          <p:cNvSpPr txBox="1"/>
          <p:nvPr/>
        </p:nvSpPr>
        <p:spPr>
          <a:xfrm>
            <a:off x="1593740" y="5691545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4549-104A-6B30-B4EB-EC7735F37A5C}"/>
              </a:ext>
            </a:extLst>
          </p:cNvPr>
          <p:cNvSpPr txBox="1"/>
          <p:nvPr/>
        </p:nvSpPr>
        <p:spPr>
          <a:xfrm>
            <a:off x="4644668" y="3834851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DDB98-7CDC-154C-F123-607D80102572}"/>
              </a:ext>
            </a:extLst>
          </p:cNvPr>
          <p:cNvSpPr txBox="1"/>
          <p:nvPr/>
        </p:nvSpPr>
        <p:spPr>
          <a:xfrm>
            <a:off x="4644668" y="4870847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4D0E1-6758-0010-E340-10E23FBDBA81}"/>
              </a:ext>
            </a:extLst>
          </p:cNvPr>
          <p:cNvSpPr txBox="1"/>
          <p:nvPr/>
        </p:nvSpPr>
        <p:spPr>
          <a:xfrm>
            <a:off x="2383532" y="5691545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EA9C3-7107-0AB5-954C-42824FA01AC0}"/>
              </a:ext>
            </a:extLst>
          </p:cNvPr>
          <p:cNvSpPr txBox="1"/>
          <p:nvPr/>
        </p:nvSpPr>
        <p:spPr>
          <a:xfrm>
            <a:off x="5490692" y="4870847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38762-1B2C-C1B8-20C5-4027E95E77A7}"/>
              </a:ext>
            </a:extLst>
          </p:cNvPr>
          <p:cNvSpPr txBox="1"/>
          <p:nvPr/>
        </p:nvSpPr>
        <p:spPr>
          <a:xfrm>
            <a:off x="5490692" y="3834851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D47AD-02EB-29AE-D11E-44EEF42E92AA}"/>
              </a:ext>
            </a:extLst>
          </p:cNvPr>
          <p:cNvSpPr txBox="1"/>
          <p:nvPr/>
        </p:nvSpPr>
        <p:spPr>
          <a:xfrm>
            <a:off x="5181923" y="5863930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F850A8-4FFC-DA27-138C-800213B8667D}"/>
              </a:ext>
            </a:extLst>
          </p:cNvPr>
          <p:cNvSpPr txBox="1"/>
          <p:nvPr/>
        </p:nvSpPr>
        <p:spPr>
          <a:xfrm>
            <a:off x="3201019" y="5691545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4C21E-4A19-DDA7-FF4B-489277DA1A89}"/>
              </a:ext>
            </a:extLst>
          </p:cNvPr>
          <p:cNvSpPr txBox="1"/>
          <p:nvPr/>
        </p:nvSpPr>
        <p:spPr>
          <a:xfrm>
            <a:off x="2440193" y="4544797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BAF1C-5F21-3B0F-9CBE-5B3A7676688B}"/>
              </a:ext>
            </a:extLst>
          </p:cNvPr>
          <p:cNvSpPr txBox="1"/>
          <p:nvPr/>
        </p:nvSpPr>
        <p:spPr>
          <a:xfrm>
            <a:off x="6336716" y="3835670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44FCC-E3CF-D27C-02AD-E7FDFF603A8F}"/>
              </a:ext>
            </a:extLst>
          </p:cNvPr>
          <p:cNvSpPr txBox="1"/>
          <p:nvPr/>
        </p:nvSpPr>
        <p:spPr>
          <a:xfrm>
            <a:off x="10161777" y="230188"/>
            <a:ext cx="1648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vc-sys-par</a:t>
            </a:r>
          </a:p>
        </p:txBody>
      </p:sp>
    </p:spTree>
    <p:extLst>
      <p:ext uri="{BB962C8B-B14F-4D97-AF65-F5344CB8AC3E}">
        <p14:creationId xmlns:p14="http://schemas.microsoft.com/office/powerpoint/2010/main" val="132678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FCFF-4BCB-9D22-9833-0764EC6D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1542" cy="1325563"/>
          </a:xfrm>
        </p:spPr>
        <p:txBody>
          <a:bodyPr/>
          <a:lstStyle/>
          <a:p>
            <a:r>
              <a:rPr lang="en-US" u="sng" dirty="0"/>
              <a:t>Measure </a:t>
            </a:r>
            <a:r>
              <a:rPr lang="en-US" i="1" u="sng" dirty="0"/>
              <a:t>vc</a:t>
            </a:r>
            <a:r>
              <a:rPr lang="en-US" u="sng" dirty="0"/>
              <a:t> and </a:t>
            </a:r>
            <a:r>
              <a:rPr lang="en-US" i="1" u="sng" dirty="0"/>
              <a:t>sys</a:t>
            </a:r>
            <a:r>
              <a:rPr lang="en-US" u="sng" dirty="0"/>
              <a:t> in sequence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063-2BBE-D096-0A39-97BF8849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2857" cy="4351338"/>
          </a:xfrm>
        </p:spPr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*target: @p3 [a p4 vc]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+&lt;+ @p4 [vc p4 sys]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ED262C99-A275-5860-E194-0CC7BEA79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74518"/>
              </p:ext>
            </p:extLst>
          </p:nvPr>
        </p:nvGraphicFramePr>
        <p:xfrm>
          <a:off x="6960078" y="2367967"/>
          <a:ext cx="4764726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2363">
                  <a:extLst>
                    <a:ext uri="{9D8B030D-6E8A-4147-A177-3AD203B41FA5}">
                      <a16:colId xmlns:a16="http://schemas.microsoft.com/office/drawing/2014/main" val="1254114959"/>
                    </a:ext>
                  </a:extLst>
                </a:gridCol>
                <a:gridCol w="2382363">
                  <a:extLst>
                    <a:ext uri="{9D8B030D-6E8A-4147-A177-3AD203B41FA5}">
                      <a16:colId xmlns:a16="http://schemas.microsoft.com/office/drawing/2014/main" val="12885716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13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027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c3 + 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559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c5 + 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0234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7BE818-EF6B-5F46-23D4-A27325E5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6517"/>
            <a:ext cx="3411616" cy="3580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90B640-D82B-65AA-05F7-412C9088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73" y="4831920"/>
            <a:ext cx="2981481" cy="1925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8BDF23-9F06-3F39-D9B8-53EBA4BFFDE7}"/>
              </a:ext>
            </a:extLst>
          </p:cNvPr>
          <p:cNvSpPr txBox="1"/>
          <p:nvPr/>
        </p:nvSpPr>
        <p:spPr>
          <a:xfrm>
            <a:off x="148012" y="6611779"/>
            <a:ext cx="3411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 you add deep </a:t>
            </a:r>
            <a:r>
              <a:rPr lang="en-US" sz="1000" dirty="0" err="1"/>
              <a:t>thm</a:t>
            </a:r>
            <a:r>
              <a:rPr lang="en-US" sz="1000" dirty="0"/>
              <a:t> about p3 model 2 and 3 are removed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484A7-57EF-6C73-AE19-7BA802279CF3}"/>
              </a:ext>
            </a:extLst>
          </p:cNvPr>
          <p:cNvSpPr txBox="1"/>
          <p:nvPr/>
        </p:nvSpPr>
        <p:spPr>
          <a:xfrm>
            <a:off x="1517221" y="3532961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7F335-F3CA-AEAA-AD87-31384AF85919}"/>
              </a:ext>
            </a:extLst>
          </p:cNvPr>
          <p:cNvSpPr txBox="1"/>
          <p:nvPr/>
        </p:nvSpPr>
        <p:spPr>
          <a:xfrm>
            <a:off x="1517221" y="5425140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88DDF-D41E-0D84-1214-7C64E4264963}"/>
              </a:ext>
            </a:extLst>
          </p:cNvPr>
          <p:cNvSpPr txBox="1"/>
          <p:nvPr/>
        </p:nvSpPr>
        <p:spPr>
          <a:xfrm>
            <a:off x="4770513" y="5541643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D807B-8350-A03A-8A4E-FFDDD7DFAAF1}"/>
              </a:ext>
            </a:extLst>
          </p:cNvPr>
          <p:cNvSpPr txBox="1"/>
          <p:nvPr/>
        </p:nvSpPr>
        <p:spPr>
          <a:xfrm>
            <a:off x="2497900" y="3545543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8F216-AABF-8BB0-5B5A-936547794F31}"/>
              </a:ext>
            </a:extLst>
          </p:cNvPr>
          <p:cNvSpPr txBox="1"/>
          <p:nvPr/>
        </p:nvSpPr>
        <p:spPr>
          <a:xfrm>
            <a:off x="2242350" y="4899690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07F06-0601-65A1-26F5-9D1EEC1A1B09}"/>
              </a:ext>
            </a:extLst>
          </p:cNvPr>
          <p:cNvSpPr txBox="1"/>
          <p:nvPr/>
        </p:nvSpPr>
        <p:spPr>
          <a:xfrm>
            <a:off x="3234196" y="4837007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F95D1-B3AC-DFC6-7A52-80B851279BBB}"/>
              </a:ext>
            </a:extLst>
          </p:cNvPr>
          <p:cNvSpPr txBox="1"/>
          <p:nvPr/>
        </p:nvSpPr>
        <p:spPr>
          <a:xfrm>
            <a:off x="5406523" y="4966771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059A4-7D59-557A-2973-2205AE2185B1}"/>
              </a:ext>
            </a:extLst>
          </p:cNvPr>
          <p:cNvSpPr txBox="1"/>
          <p:nvPr/>
        </p:nvSpPr>
        <p:spPr>
          <a:xfrm>
            <a:off x="6557752" y="4966750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C39DC8-6536-A414-888F-FFBCDEC38167}"/>
              </a:ext>
            </a:extLst>
          </p:cNvPr>
          <p:cNvSpPr txBox="1"/>
          <p:nvPr/>
        </p:nvSpPr>
        <p:spPr>
          <a:xfrm>
            <a:off x="10161777" y="230188"/>
            <a:ext cx="1648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vc-sys-seq</a:t>
            </a:r>
          </a:p>
        </p:txBody>
      </p:sp>
    </p:spTree>
    <p:extLst>
      <p:ext uri="{BB962C8B-B14F-4D97-AF65-F5344CB8AC3E}">
        <p14:creationId xmlns:p14="http://schemas.microsoft.com/office/powerpoint/2010/main" val="157043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FCFF-4BCB-9D22-9833-0764EC6D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Measure </a:t>
            </a:r>
            <a:r>
              <a:rPr lang="en-US" i="1" u="sng" dirty="0"/>
              <a:t>a</a:t>
            </a:r>
            <a:r>
              <a:rPr lang="en-US" u="sng" dirty="0"/>
              <a:t> then </a:t>
            </a:r>
            <a:r>
              <a:rPr lang="en-US" i="1" u="sng" dirty="0"/>
              <a:t>vc</a:t>
            </a:r>
            <a:r>
              <a:rPr lang="en-US" u="sng" dirty="0"/>
              <a:t> then </a:t>
            </a:r>
            <a:r>
              <a:rPr lang="en-US" i="1" u="sng" dirty="0"/>
              <a:t>sys</a:t>
            </a:r>
            <a:r>
              <a:rPr lang="en-US" u="sng" dirty="0"/>
              <a:t> in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063-2BBE-D096-0A39-97BF8849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4514" cy="1417196"/>
          </a:xfrm>
        </p:spPr>
        <p:txBody>
          <a:bodyPr/>
          <a:lstStyle/>
          <a:p>
            <a:r>
              <a:rPr lang="en-US" sz="1600" dirty="0"/>
              <a:t>Protocol</a:t>
            </a:r>
          </a:p>
          <a:p>
            <a:pPr lvl="1"/>
            <a:r>
              <a:rPr lang="en-US" sz="1600" dirty="0"/>
              <a:t>*target: @p1 [rtm p3 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en-US" sz="1600" dirty="0"/>
              <a:t>                      +~+ @p3 [a p4 </a:t>
            </a:r>
            <a:r>
              <a:rPr lang="en-US" sz="1600" i="1" dirty="0"/>
              <a:t>vc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en-US" sz="1600" dirty="0"/>
              <a:t>                         +~+ @p4 [vc p4 </a:t>
            </a:r>
            <a:r>
              <a:rPr lang="en-US" sz="1600" i="1" dirty="0"/>
              <a:t>sys</a:t>
            </a:r>
            <a:r>
              <a:rPr lang="en-US" sz="1600" dirty="0"/>
              <a:t>]]]]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A548A-55F3-32FA-F30B-E2D98893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22" y="1451332"/>
            <a:ext cx="4308049" cy="472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0A109-CA69-8D76-A528-7C6E6FEFA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77" y="4026023"/>
            <a:ext cx="2748129" cy="210466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05C089-D17E-48CF-CFB7-9349382E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69644"/>
              </p:ext>
            </p:extLst>
          </p:nvPr>
        </p:nvGraphicFramePr>
        <p:xfrm>
          <a:off x="417596" y="3429000"/>
          <a:ext cx="4764726" cy="2557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2363">
                  <a:extLst>
                    <a:ext uri="{9D8B030D-6E8A-4147-A177-3AD203B41FA5}">
                      <a16:colId xmlns:a16="http://schemas.microsoft.com/office/drawing/2014/main" val="1254114959"/>
                    </a:ext>
                  </a:extLst>
                </a:gridCol>
                <a:gridCol w="2382363">
                  <a:extLst>
                    <a:ext uri="{9D8B030D-6E8A-4147-A177-3AD203B41FA5}">
                      <a16:colId xmlns:a16="http://schemas.microsoft.com/office/drawing/2014/main" val="128857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13063"/>
                  </a:ext>
                </a:extLst>
              </a:tr>
              <a:tr h="5478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02769"/>
                  </a:ext>
                </a:extLst>
              </a:tr>
              <a:tr h="5478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c2 + 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55900"/>
                  </a:ext>
                </a:extLst>
              </a:tr>
              <a:tr h="5478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c3 + c7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0145"/>
                  </a:ext>
                </a:extLst>
              </a:tr>
              <a:tr h="5478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c3 + c5 + c6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652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2A908D-D994-CE32-2F37-6FF0BF2B64F1}"/>
              </a:ext>
            </a:extLst>
          </p:cNvPr>
          <p:cNvSpPr txBox="1"/>
          <p:nvPr/>
        </p:nvSpPr>
        <p:spPr>
          <a:xfrm>
            <a:off x="6203341" y="1715793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4E4C3-EA2B-BA68-7C53-41CB60F4FE9C}"/>
              </a:ext>
            </a:extLst>
          </p:cNvPr>
          <p:cNvSpPr txBox="1"/>
          <p:nvPr/>
        </p:nvSpPr>
        <p:spPr>
          <a:xfrm>
            <a:off x="6199085" y="2873489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DFA247-B801-DA8C-2AB2-B5D7FF2E7DF1}"/>
              </a:ext>
            </a:extLst>
          </p:cNvPr>
          <p:cNvSpPr txBox="1"/>
          <p:nvPr/>
        </p:nvSpPr>
        <p:spPr>
          <a:xfrm>
            <a:off x="6199085" y="4013421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94C12-72B0-AA74-01FD-7939EF4DB439}"/>
              </a:ext>
            </a:extLst>
          </p:cNvPr>
          <p:cNvSpPr txBox="1"/>
          <p:nvPr/>
        </p:nvSpPr>
        <p:spPr>
          <a:xfrm>
            <a:off x="9400599" y="4092919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E634D-F083-9BEC-28F2-2BD5AEB53C26}"/>
              </a:ext>
            </a:extLst>
          </p:cNvPr>
          <p:cNvSpPr txBox="1"/>
          <p:nvPr/>
        </p:nvSpPr>
        <p:spPr>
          <a:xfrm>
            <a:off x="6976843" y="1736772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2CED6-341C-CEE6-C666-CB43B9AEAD6A}"/>
              </a:ext>
            </a:extLst>
          </p:cNvPr>
          <p:cNvSpPr txBox="1"/>
          <p:nvPr/>
        </p:nvSpPr>
        <p:spPr>
          <a:xfrm>
            <a:off x="7035118" y="2873489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7018B-4B20-5C47-48A1-9CE9CDAEBAC9}"/>
              </a:ext>
            </a:extLst>
          </p:cNvPr>
          <p:cNvSpPr txBox="1"/>
          <p:nvPr/>
        </p:nvSpPr>
        <p:spPr>
          <a:xfrm>
            <a:off x="7073028" y="4056290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74EF9-1722-B9A3-D69E-CD0302C7862A}"/>
              </a:ext>
            </a:extLst>
          </p:cNvPr>
          <p:cNvSpPr txBox="1"/>
          <p:nvPr/>
        </p:nvSpPr>
        <p:spPr>
          <a:xfrm>
            <a:off x="10274235" y="4056290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16470-DC9D-F1E8-80B0-1309965409BD}"/>
              </a:ext>
            </a:extLst>
          </p:cNvPr>
          <p:cNvSpPr txBox="1"/>
          <p:nvPr/>
        </p:nvSpPr>
        <p:spPr>
          <a:xfrm>
            <a:off x="8054784" y="2936101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5589C-5FD5-3F58-FD8F-7CAFDDA62397}"/>
              </a:ext>
            </a:extLst>
          </p:cNvPr>
          <p:cNvSpPr txBox="1"/>
          <p:nvPr/>
        </p:nvSpPr>
        <p:spPr>
          <a:xfrm>
            <a:off x="11052294" y="4047753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DCF13-3548-DC31-0B4E-7D702B1762B0}"/>
              </a:ext>
            </a:extLst>
          </p:cNvPr>
          <p:cNvSpPr txBox="1"/>
          <p:nvPr/>
        </p:nvSpPr>
        <p:spPr>
          <a:xfrm>
            <a:off x="6733460" y="5079214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5F916-8685-A4EE-AE5F-8741E9F36281}"/>
              </a:ext>
            </a:extLst>
          </p:cNvPr>
          <p:cNvSpPr txBox="1"/>
          <p:nvPr/>
        </p:nvSpPr>
        <p:spPr>
          <a:xfrm>
            <a:off x="11025378" y="5089220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65338-02C3-0C1F-4F5F-50E8B4911E4A}"/>
              </a:ext>
            </a:extLst>
          </p:cNvPr>
          <p:cNvSpPr txBox="1"/>
          <p:nvPr/>
        </p:nvSpPr>
        <p:spPr>
          <a:xfrm>
            <a:off x="9907571" y="230188"/>
            <a:ext cx="1903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a-vc-sys-par</a:t>
            </a:r>
          </a:p>
        </p:txBody>
      </p:sp>
    </p:spTree>
    <p:extLst>
      <p:ext uri="{BB962C8B-B14F-4D97-AF65-F5344CB8AC3E}">
        <p14:creationId xmlns:p14="http://schemas.microsoft.com/office/powerpoint/2010/main" val="398047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FCFF-4BCB-9D22-9833-0764EC6D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Measure </a:t>
            </a:r>
            <a:r>
              <a:rPr lang="en-US" i="1" u="sng" dirty="0"/>
              <a:t>a</a:t>
            </a:r>
            <a:r>
              <a:rPr lang="en-US" u="sng" dirty="0"/>
              <a:t> then </a:t>
            </a:r>
            <a:r>
              <a:rPr lang="en-US" i="1" u="sng" dirty="0"/>
              <a:t>vc</a:t>
            </a:r>
            <a:r>
              <a:rPr lang="en-US" u="sng" dirty="0"/>
              <a:t> then </a:t>
            </a:r>
            <a:r>
              <a:rPr lang="en-US" i="1" u="sng" dirty="0"/>
              <a:t>sys</a:t>
            </a:r>
            <a:r>
              <a:rPr lang="en-US" u="sng" dirty="0"/>
              <a:t> in sequence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063-2BBE-D096-0A39-97BF8849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4514" cy="2195046"/>
          </a:xfrm>
        </p:spPr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*target: @p1 [rtm p3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                  +&lt;+ @p3 [a p4 </a:t>
            </a:r>
            <a:r>
              <a:rPr lang="en-US" i="1" dirty="0"/>
              <a:t>vc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                     +&lt;+ @p4 [vc p4 </a:t>
            </a:r>
            <a:r>
              <a:rPr lang="en-US" i="1" dirty="0"/>
              <a:t>sys</a:t>
            </a:r>
            <a:r>
              <a:rPr lang="en-US" dirty="0"/>
              <a:t>]]]]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FE2F5-7CAB-30F8-7042-709E186DC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30" y="1970340"/>
            <a:ext cx="3369755" cy="375081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51C4D3B-509B-E468-BC03-B4DA71BA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17650"/>
              </p:ext>
            </p:extLst>
          </p:nvPr>
        </p:nvGraphicFramePr>
        <p:xfrm>
          <a:off x="1331274" y="3845747"/>
          <a:ext cx="4764726" cy="14614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2363">
                  <a:extLst>
                    <a:ext uri="{9D8B030D-6E8A-4147-A177-3AD203B41FA5}">
                      <a16:colId xmlns:a16="http://schemas.microsoft.com/office/drawing/2014/main" val="1254114959"/>
                    </a:ext>
                  </a:extLst>
                </a:gridCol>
                <a:gridCol w="2382363">
                  <a:extLst>
                    <a:ext uri="{9D8B030D-6E8A-4147-A177-3AD203B41FA5}">
                      <a16:colId xmlns:a16="http://schemas.microsoft.com/office/drawing/2014/main" val="128857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13063"/>
                  </a:ext>
                </a:extLst>
              </a:tr>
              <a:tr h="5478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02769"/>
                  </a:ext>
                </a:extLst>
              </a:tr>
              <a:tr h="5478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+ c3 + 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559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759BBB-1033-2E8B-7EE2-F911A2DF57C1}"/>
              </a:ext>
            </a:extLst>
          </p:cNvPr>
          <p:cNvSpPr txBox="1"/>
          <p:nvPr/>
        </p:nvSpPr>
        <p:spPr>
          <a:xfrm>
            <a:off x="8159861" y="2738482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C47D0-CB3B-B2E4-81C9-7EB3DB7E6936}"/>
              </a:ext>
            </a:extLst>
          </p:cNvPr>
          <p:cNvSpPr txBox="1"/>
          <p:nvPr/>
        </p:nvSpPr>
        <p:spPr>
          <a:xfrm>
            <a:off x="8310690" y="4551460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88F8F-A817-9547-0D1D-207EB15A103C}"/>
              </a:ext>
            </a:extLst>
          </p:cNvPr>
          <p:cNvSpPr txBox="1"/>
          <p:nvPr/>
        </p:nvSpPr>
        <p:spPr>
          <a:xfrm>
            <a:off x="10502468" y="2738482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9165D-5774-46D0-64E8-FF9C54A2CF60}"/>
              </a:ext>
            </a:extLst>
          </p:cNvPr>
          <p:cNvSpPr txBox="1"/>
          <p:nvPr/>
        </p:nvSpPr>
        <p:spPr>
          <a:xfrm>
            <a:off x="9506512" y="4020671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37443-91FE-1E46-E29A-984FA7030B08}"/>
              </a:ext>
            </a:extLst>
          </p:cNvPr>
          <p:cNvSpPr txBox="1"/>
          <p:nvPr/>
        </p:nvSpPr>
        <p:spPr>
          <a:xfrm>
            <a:off x="10502468" y="4020671"/>
            <a:ext cx="3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8BB33-E22D-96E6-AB93-EC80C0CD1C58}"/>
              </a:ext>
            </a:extLst>
          </p:cNvPr>
          <p:cNvSpPr txBox="1"/>
          <p:nvPr/>
        </p:nvSpPr>
        <p:spPr>
          <a:xfrm>
            <a:off x="9646170" y="230188"/>
            <a:ext cx="2164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a-vc-sys-seq</a:t>
            </a:r>
          </a:p>
        </p:txBody>
      </p:sp>
    </p:spTree>
    <p:extLst>
      <p:ext uri="{BB962C8B-B14F-4D97-AF65-F5344CB8AC3E}">
        <p14:creationId xmlns:p14="http://schemas.microsoft.com/office/powerpoint/2010/main" val="401638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D94B-AC89-778B-1DF1-078DC5D5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C335E3-01DD-6548-CD4B-169524DDF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544695"/>
              </p:ext>
            </p:extLst>
          </p:nvPr>
        </p:nvGraphicFramePr>
        <p:xfrm>
          <a:off x="1685143" y="1901084"/>
          <a:ext cx="9340121" cy="39229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2712">
                  <a:extLst>
                    <a:ext uri="{9D8B030D-6E8A-4147-A177-3AD203B41FA5}">
                      <a16:colId xmlns:a16="http://schemas.microsoft.com/office/drawing/2014/main" val="1905291191"/>
                    </a:ext>
                  </a:extLst>
                </a:gridCol>
                <a:gridCol w="3462728">
                  <a:extLst>
                    <a:ext uri="{9D8B030D-6E8A-4147-A177-3AD203B41FA5}">
                      <a16:colId xmlns:a16="http://schemas.microsoft.com/office/drawing/2014/main" val="2385383637"/>
                    </a:ext>
                  </a:extLst>
                </a:gridCol>
                <a:gridCol w="4294681">
                  <a:extLst>
                    <a:ext uri="{9D8B030D-6E8A-4147-A177-3AD203B41FA5}">
                      <a16:colId xmlns:a16="http://schemas.microsoft.com/office/drawing/2014/main" val="204257972"/>
                    </a:ext>
                  </a:extLst>
                </a:gridCol>
              </a:tblGrid>
              <a:tr h="407005">
                <a:tc>
                  <a:txBody>
                    <a:bodyPr/>
                    <a:lstStyle/>
                    <a:p>
                      <a:r>
                        <a:rPr lang="en-US" dirty="0"/>
                        <a:t>label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18960"/>
                  </a:ext>
                </a:extLst>
              </a:tr>
              <a:tr h="407005">
                <a:tc>
                  <a:txBody>
                    <a:bodyPr/>
                    <a:lstStyle/>
                    <a:p>
                      <a:r>
                        <a:rPr lang="en-US" dirty="0"/>
                        <a:t>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*target: @p4 [vc p4 sys1]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(c1 + c3) OR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(c1 + c2)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98908"/>
                  </a:ext>
                </a:extLst>
              </a:tr>
              <a:tr h="407005">
                <a:tc>
                  <a:txBody>
                    <a:bodyPr/>
                    <a:lstStyle/>
                    <a:p>
                      <a:r>
                        <a:rPr lang="en-US" dirty="0"/>
                        <a:t>vc-sys-par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*target: @p3 [a p4 vc] +~+ </a:t>
                      </a:r>
                    </a:p>
                    <a:p>
                      <a:r>
                        <a:rPr lang="en-US" dirty="0"/>
                        <a:t>               @p4 [vc p4 sys]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c2)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c3 + c5)  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c3 + c4)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c3 + c7)</a:t>
                      </a:r>
                      <a:endParaRPr lang="en-US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51305"/>
                  </a:ext>
                </a:extLst>
              </a:tr>
              <a:tr h="407005">
                <a:tc>
                  <a:txBody>
                    <a:bodyPr/>
                    <a:lstStyle/>
                    <a:p>
                      <a:r>
                        <a:rPr lang="en-US" dirty="0"/>
                        <a:t>vc-sys-seq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*target: @p3 [a p4 vc]  +&lt;+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@p4 [vc p4 sys]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c2)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c3 + c4)  </a:t>
                      </a:r>
                      <a:endParaRPr lang="en-US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c5 + c3) 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22075"/>
                  </a:ext>
                </a:extLst>
              </a:tr>
              <a:tr h="407005">
                <a:tc>
                  <a:txBody>
                    <a:bodyPr/>
                    <a:lstStyle/>
                    <a:p>
                      <a:r>
                        <a:rPr lang="en-US" dirty="0"/>
                        <a:t>a-vc-sys-par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*target: @p1 [rtm p3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+~+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@p3 [a p4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+~+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@p4 [vc p4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]]]]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c2)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(c1 + c2 + c4)  </a:t>
                      </a:r>
                      <a:endParaRPr lang="en-US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c3 + c7)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(c1 + c3 + c5 + c6)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19950"/>
                  </a:ext>
                </a:extLst>
              </a:tr>
              <a:tr h="407005">
                <a:tc>
                  <a:txBody>
                    <a:bodyPr/>
                    <a:lstStyle/>
                    <a:p>
                      <a:r>
                        <a:rPr lang="en-US" dirty="0"/>
                        <a:t>a-vc-sys-seq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*target: @p1 [rtm p3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+&lt;+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@p3 [a p4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+&lt;+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@p4 [vc p4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]]]]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c2)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 + c3 + c4)  </a:t>
                      </a:r>
                      <a:endParaRPr lang="en-US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1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25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919</Words>
  <Application>Microsoft Macintosh PowerPoint</Application>
  <PresentationFormat>Widescreen</PresentationFormat>
  <Paragraphs>220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Goals of cost analysis</vt:lpstr>
      <vt:lpstr>Say we have the architecture from  “Confining the Adversary” Paper</vt:lpstr>
      <vt:lpstr>Control Variables</vt:lpstr>
      <vt:lpstr>First protocol…. Just measure sys using vc</vt:lpstr>
      <vt:lpstr>Measure vc and sys in parallel </vt:lpstr>
      <vt:lpstr>Measure vc and sys in sequence </vt:lpstr>
      <vt:lpstr>Measure a then vc then sys in parallel </vt:lpstr>
      <vt:lpstr>Measure a then vc then sys in sequence </vt:lpstr>
      <vt:lpstr>All together</vt:lpstr>
      <vt:lpstr>Event with label and cost</vt:lpstr>
      <vt:lpstr>Thoughts/Takeaways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Fritz, Anna Rose</dc:creator>
  <cp:lastModifiedBy>Fritz, Anna Rose</cp:lastModifiedBy>
  <cp:revision>74</cp:revision>
  <dcterms:created xsi:type="dcterms:W3CDTF">2023-04-12T19:29:44Z</dcterms:created>
  <dcterms:modified xsi:type="dcterms:W3CDTF">2023-04-21T15:42:57Z</dcterms:modified>
</cp:coreProperties>
</file>