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1" r:id="rId5"/>
    <p:sldId id="266" r:id="rId6"/>
    <p:sldId id="258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82" autoAdjust="0"/>
  </p:normalViewPr>
  <p:slideViewPr>
    <p:cSldViewPr snapToGrid="0" snapToObjects="1">
      <p:cViewPr varScale="1">
        <p:scale>
          <a:sx n="254" d="100"/>
          <a:sy n="254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67BE-326E-2540-9630-C5D14895D7B3}" type="datetimeFigureOut">
              <a:rPr lang="en-US" smtClean="0"/>
              <a:t>12/15/13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B6CC-6CC3-0946-9ED9-DAF11BD19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9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67BE-326E-2540-9630-C5D14895D7B3}" type="datetimeFigureOut">
              <a:rPr lang="en-US" smtClean="0"/>
              <a:t>12/15/13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B6CC-6CC3-0946-9ED9-DAF11BD19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5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67BE-326E-2540-9630-C5D14895D7B3}" type="datetimeFigureOut">
              <a:rPr lang="en-US" smtClean="0"/>
              <a:t>12/15/13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B6CC-6CC3-0946-9ED9-DAF11BD19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5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67BE-326E-2540-9630-C5D14895D7B3}" type="datetimeFigureOut">
              <a:rPr lang="en-US" smtClean="0"/>
              <a:t>12/15/13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B6CC-6CC3-0946-9ED9-DAF11BD19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2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67BE-326E-2540-9630-C5D14895D7B3}" type="datetimeFigureOut">
              <a:rPr lang="en-US" smtClean="0"/>
              <a:t>12/15/13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B6CC-6CC3-0946-9ED9-DAF11BD19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5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67BE-326E-2540-9630-C5D14895D7B3}" type="datetimeFigureOut">
              <a:rPr lang="en-US" smtClean="0"/>
              <a:t>12/15/13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B6CC-6CC3-0946-9ED9-DAF11BD19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3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67BE-326E-2540-9630-C5D14895D7B3}" type="datetimeFigureOut">
              <a:rPr lang="en-US" smtClean="0"/>
              <a:t>12/15/13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B6CC-6CC3-0946-9ED9-DAF11BD19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6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67BE-326E-2540-9630-C5D14895D7B3}" type="datetimeFigureOut">
              <a:rPr lang="en-US" smtClean="0"/>
              <a:t>12/15/13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B6CC-6CC3-0946-9ED9-DAF11BD19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1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67BE-326E-2540-9630-C5D14895D7B3}" type="datetimeFigureOut">
              <a:rPr lang="en-US" smtClean="0"/>
              <a:t>12/15/13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B6CC-6CC3-0946-9ED9-DAF11BD19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67BE-326E-2540-9630-C5D14895D7B3}" type="datetimeFigureOut">
              <a:rPr lang="en-US" smtClean="0"/>
              <a:t>12/15/13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B6CC-6CC3-0946-9ED9-DAF11BD19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8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67BE-326E-2540-9630-C5D14895D7B3}" type="datetimeFigureOut">
              <a:rPr lang="en-US" smtClean="0"/>
              <a:t>12/15/13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B6CC-6CC3-0946-9ED9-DAF11BD19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9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D67BE-326E-2540-9630-C5D14895D7B3}" type="datetimeFigureOut">
              <a:rPr lang="en-US" smtClean="0"/>
              <a:t>12/15/13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2B6CC-6CC3-0946-9ED9-DAF11BD19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4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6647"/>
            <a:ext cx="7772400" cy="2155776"/>
          </a:xfrm>
        </p:spPr>
        <p:txBody>
          <a:bodyPr>
            <a:normAutofit/>
          </a:bodyPr>
          <a:lstStyle/>
          <a:p>
            <a:r>
              <a:rPr lang="en-US" b="1" dirty="0" smtClean="0"/>
              <a:t>PVS Formalization of</a:t>
            </a:r>
            <a:br>
              <a:rPr lang="en-US" b="1" dirty="0" smtClean="0"/>
            </a:br>
            <a:r>
              <a:rPr lang="en-US" b="1" dirty="0" smtClean="0"/>
              <a:t>vTPM Manager and</a:t>
            </a:r>
            <a:br>
              <a:rPr lang="en-US" b="1" dirty="0" smtClean="0"/>
            </a:br>
            <a:r>
              <a:rPr lang="en-US" b="1" dirty="0" smtClean="0"/>
              <a:t>Related Components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350"/>
            <a:ext cx="6400800" cy="144843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Perry Alexander (University of Kansas)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Alessandro Coglio (Kestrel Institute)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Allen Goldberg (Kestrel Institute)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6255766"/>
            <a:ext cx="6400800" cy="565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December 17</a:t>
            </a:r>
            <a:r>
              <a:rPr lang="en-US" sz="2400" baseline="30000" dirty="0" smtClean="0">
                <a:solidFill>
                  <a:schemeClr val="tx1"/>
                </a:solidFill>
              </a:rPr>
              <a:t>th</a:t>
            </a:r>
            <a:r>
              <a:rPr lang="en-US" sz="2400" dirty="0" smtClean="0">
                <a:solidFill>
                  <a:schemeClr val="tx1"/>
                </a:solidFill>
              </a:rPr>
              <a:t>-18</a:t>
            </a:r>
            <a:r>
              <a:rPr lang="en-US" sz="2400" baseline="30000" dirty="0" smtClean="0">
                <a:solidFill>
                  <a:schemeClr val="tx1"/>
                </a:solidFill>
              </a:rPr>
              <a:t>th</a:t>
            </a:r>
            <a:r>
              <a:rPr lang="en-US" sz="2400" dirty="0" smtClean="0">
                <a:solidFill>
                  <a:schemeClr val="tx1"/>
                </a:solidFill>
              </a:rPr>
              <a:t>, 2013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766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Protocol logics:</a:t>
            </a:r>
          </a:p>
          <a:p>
            <a:pPr lvl="1"/>
            <a:r>
              <a:rPr lang="en-US" dirty="0" smtClean="0"/>
              <a:t>We plan to use certain concepts from that work, e.g. the information that an attacker can infer from given information (e.g. via a rewriting system).</a:t>
            </a:r>
          </a:p>
          <a:p>
            <a:pPr lvl="1"/>
            <a:r>
              <a:rPr lang="en-US" dirty="0" smtClean="0"/>
              <a:t>But the Dolev-Yao model’s assumption that an attacker has access to all messages does not adequately model the secure message exchange provided by the hypervisor, which is a fundamental element of the TRP security.</a:t>
            </a:r>
          </a:p>
          <a:p>
            <a:r>
              <a:rPr lang="en-US" dirty="0" smtClean="0"/>
              <a:t>MITRE’s annotated sequence diagrams (ASDs):</a:t>
            </a:r>
          </a:p>
          <a:p>
            <a:pPr lvl="1"/>
            <a:r>
              <a:rPr lang="en-US" dirty="0" smtClean="0"/>
              <a:t>We are interested in learning more about ASDs.</a:t>
            </a:r>
          </a:p>
          <a:p>
            <a:pPr lvl="1"/>
            <a:r>
              <a:rPr lang="en-US" dirty="0" smtClean="0"/>
              <a:t>We could incorporate ASDs concepts in our PVS model, and potentially run the ASD simulator on portions of our PVS model.</a:t>
            </a:r>
          </a:p>
        </p:txBody>
      </p:sp>
    </p:spTree>
    <p:extLst>
      <p:ext uri="{BB962C8B-B14F-4D97-AF65-F5344CB8AC3E}">
        <p14:creationId xmlns:p14="http://schemas.microsoft.com/office/powerpoint/2010/main" val="153610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Approach</a:t>
            </a:r>
          </a:p>
          <a:p>
            <a:r>
              <a:rPr lang="en-US" dirty="0" smtClean="0"/>
              <a:t>Progress</a:t>
            </a:r>
          </a:p>
          <a:p>
            <a:r>
              <a:rPr lang="en-US" dirty="0"/>
              <a:t>P</a:t>
            </a:r>
            <a:r>
              <a:rPr lang="en-US" dirty="0" smtClean="0"/>
              <a:t>lans</a:t>
            </a:r>
          </a:p>
          <a:p>
            <a:r>
              <a:rPr lang="en-US" dirty="0" smtClean="0"/>
              <a:t>Related work</a:t>
            </a:r>
          </a:p>
        </p:txBody>
      </p:sp>
    </p:spTree>
    <p:extLst>
      <p:ext uri="{BB962C8B-B14F-4D97-AF65-F5344CB8AC3E}">
        <p14:creationId xmlns:p14="http://schemas.microsoft.com/office/powerpoint/2010/main" val="282171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a Formalization</a:t>
            </a:r>
            <a:br>
              <a:rPr lang="en-US" dirty="0" smtClean="0"/>
            </a:br>
            <a:r>
              <a:rPr lang="en-US" dirty="0" smtClean="0"/>
              <a:t>in a Theorem Prover?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Precision: clarify </a:t>
            </a:r>
            <a:r>
              <a:rPr lang="en-US" dirty="0" smtClean="0"/>
              <a:t>important operational aspects (e.g. the steps of a provisioning boot), before implementing them.</a:t>
            </a:r>
          </a:p>
          <a:p>
            <a:r>
              <a:rPr lang="en-US" dirty="0" smtClean="0"/>
              <a:t>Assurance: formal proofs of putative properties, e.g. security properties.</a:t>
            </a:r>
          </a:p>
          <a:p>
            <a:r>
              <a:rPr lang="en-US" dirty="0" smtClean="0"/>
              <a:t>Abstraction:</a:t>
            </a:r>
          </a:p>
          <a:p>
            <a:pPr lvl="1"/>
            <a:r>
              <a:rPr lang="en-US" dirty="0" smtClean="0"/>
              <a:t>Can describe families of possible implementations.</a:t>
            </a:r>
          </a:p>
          <a:p>
            <a:pPr lvl="1"/>
            <a:r>
              <a:rPr lang="en-US" dirty="0" smtClean="0"/>
              <a:t>Can model the system at different levels of abstraction that can be precisely and provably related.</a:t>
            </a:r>
          </a:p>
        </p:txBody>
      </p:sp>
    </p:spTree>
    <p:extLst>
      <p:ext uri="{BB962C8B-B14F-4D97-AF65-F5344CB8AC3E}">
        <p14:creationId xmlns:p14="http://schemas.microsoft.com/office/powerpoint/2010/main" val="2536790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Formalization in a Theorem Prover</a:t>
            </a:r>
            <a:br>
              <a:rPr lang="en-US" dirty="0" smtClean="0"/>
            </a:br>
            <a:r>
              <a:rPr lang="en-US" dirty="0" smtClean="0"/>
              <a:t>vs. UML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UML models are precise, readable, and executable.</a:t>
            </a:r>
            <a:endParaRPr lang="en-US" dirty="0"/>
          </a:p>
          <a:p>
            <a:r>
              <a:rPr lang="en-US" dirty="0" smtClean="0"/>
              <a:t>But the formalization is amenable to formal proofs.</a:t>
            </a:r>
          </a:p>
          <a:p>
            <a:r>
              <a:rPr lang="en-US" dirty="0" smtClean="0"/>
              <a:t>Once a system has been formalized and proved, the UML models are “backed up” by the formalization and proofs.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1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General-Purpose Theorem Prover</a:t>
            </a:r>
            <a:br>
              <a:rPr lang="en-US" dirty="0" smtClean="0"/>
            </a:br>
            <a:r>
              <a:rPr lang="en-US" dirty="0" smtClean="0"/>
              <a:t>vs. More Specialized Formal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more specialized tool could be more effective, if everything that we need to do fits the underlying framework of the tool.</a:t>
            </a:r>
          </a:p>
          <a:p>
            <a:r>
              <a:rPr lang="en-US" dirty="0" smtClean="0"/>
              <a:t>But if anything does not fit, it may be difficult or impossible to handle.</a:t>
            </a:r>
          </a:p>
          <a:p>
            <a:pPr lvl="1"/>
            <a:r>
              <a:rPr lang="en-US" dirty="0" smtClean="0"/>
              <a:t>Example: the Dolev-Yao </a:t>
            </a:r>
            <a:r>
              <a:rPr lang="en-US" dirty="0"/>
              <a:t>model’s assumption that an attacker has access to all messages does not adequately model the secure message exchange provided by the hypervisor, which is a fundamental element of the TRP security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general-purpose theorem prover, despite the potentially higher upfront set up cost, is a safer and more flexible choice.</a:t>
            </a:r>
          </a:p>
          <a:p>
            <a:r>
              <a:rPr lang="en-US" dirty="0" smtClean="0"/>
              <a:t>A general-purpose theorem prover can embed more specialized formalisms and connect to more specialized tools, if needed.</a:t>
            </a:r>
          </a:p>
        </p:txBody>
      </p:sp>
    </p:spTree>
    <p:extLst>
      <p:ext uri="{BB962C8B-B14F-4D97-AF65-F5344CB8AC3E}">
        <p14:creationId xmlns:p14="http://schemas.microsoft.com/office/powerpoint/2010/main" val="3512961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PVS Theorem Prover?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PVS is one of a handful of state-of-the-art, widely used theorem provers.</a:t>
            </a:r>
          </a:p>
          <a:p>
            <a:r>
              <a:rPr lang="en-US" dirty="0" smtClean="0"/>
              <a:t>We are leveraging Perry Alexander’s PVS </a:t>
            </a:r>
            <a:r>
              <a:rPr lang="en-US" dirty="0" smtClean="0"/>
              <a:t>formal model of the </a:t>
            </a:r>
            <a:r>
              <a:rPr lang="en-US" dirty="0" smtClean="0"/>
              <a:t>TPM (developed under other funding). This will save significant time.</a:t>
            </a:r>
            <a:endParaRPr lang="en-US" dirty="0" smtClean="0"/>
          </a:p>
          <a:p>
            <a:r>
              <a:rPr lang="en-US" dirty="0" smtClean="0"/>
              <a:t>The PVS language has features that are useful for this work:</a:t>
            </a:r>
          </a:p>
          <a:p>
            <a:pPr lvl="1"/>
            <a:r>
              <a:rPr lang="en-US" dirty="0" smtClean="0"/>
              <a:t>The theory parameterization mechanism can conveniently describe components (e.g. the vTPM Manager) with required and provided interfaces, possibly at varying levels of abstractions, and their integration to form larger systems.</a:t>
            </a:r>
          </a:p>
          <a:p>
            <a:pPr lvl="1"/>
            <a:r>
              <a:rPr lang="en-US" dirty="0" smtClean="0"/>
              <a:t>The subtype mechanism can conveniently assert invariants and prove their invariance (e.g. for the internal state of the vTPM Manager)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These invariants can lead to assertion checks in code or other kinds of implementation requirements.</a:t>
            </a:r>
            <a:endParaRPr lang="en-US" dirty="0" smtClean="0"/>
          </a:p>
          <a:p>
            <a:pPr lvl="1"/>
            <a:r>
              <a:rPr lang="en-US" dirty="0" smtClean="0"/>
              <a:t>The higher-order logic can express sophisticated security (hyper)properties (e.g. that certain vTPM Manager data cannot leak to unintended components</a:t>
            </a:r>
            <a:r>
              <a:rPr lang="en-US" dirty="0" smtClean="0"/>
              <a:t>)</a:t>
            </a:r>
            <a:r>
              <a:rPr lang="en-US" dirty="0"/>
              <a:t>.</a:t>
            </a:r>
            <a:endParaRPr lang="en-US" dirty="0" smtClean="0"/>
          </a:p>
          <a:p>
            <a:pPr lvl="2"/>
            <a:r>
              <a:rPr lang="en-US" dirty="0" smtClean="0"/>
              <a:t>Example</a:t>
            </a:r>
            <a:r>
              <a:rPr lang="en-US" dirty="0" smtClean="0"/>
              <a:t>: each vTPM is only affected by the vTPM Manager table entry for that vTPM, not by entries for other vTPMs (a form of non-interference).</a:t>
            </a:r>
          </a:p>
        </p:txBody>
      </p:sp>
    </p:spTree>
    <p:extLst>
      <p:ext uri="{BB962C8B-B14F-4D97-AF65-F5344CB8AC3E}">
        <p14:creationId xmlns:p14="http://schemas.microsoft.com/office/powerpoint/2010/main" val="3242746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TRP </a:t>
            </a:r>
            <a:r>
              <a:rPr lang="en-US" dirty="0"/>
              <a:t>i</a:t>
            </a:r>
            <a:r>
              <a:rPr lang="en-US" dirty="0" smtClean="0"/>
              <a:t>s being modeled as a non-deterministic state transition system.</a:t>
            </a:r>
          </a:p>
          <a:p>
            <a:r>
              <a:rPr lang="en-US" dirty="0" smtClean="0"/>
              <a:t>A state of the system consists of</a:t>
            </a:r>
          </a:p>
          <a:p>
            <a:pPr lvl="1"/>
            <a:r>
              <a:rPr lang="en-US" dirty="0" smtClean="0"/>
              <a:t>A set of running components – Domain Builder, vTPM Manager, hTPM, SVP vTPM, UVP vTPMs, SVP Controller, UVP Controllers, …</a:t>
            </a:r>
          </a:p>
          <a:p>
            <a:pPr lvl="1"/>
            <a:r>
              <a:rPr lang="en-US" dirty="0" smtClean="0"/>
              <a:t>Messages queued between components.</a:t>
            </a:r>
          </a:p>
          <a:p>
            <a:r>
              <a:rPr lang="en-US" dirty="0" smtClean="0"/>
              <a:t>A transition of the system</a:t>
            </a:r>
          </a:p>
          <a:p>
            <a:pPr lvl="1"/>
            <a:r>
              <a:rPr lang="en-US" dirty="0" smtClean="0"/>
              <a:t>Is triggered by the consumption of a message by a component.</a:t>
            </a:r>
          </a:p>
          <a:p>
            <a:pPr lvl="1"/>
            <a:r>
              <a:rPr lang="en-US" dirty="0" smtClean="0"/>
              <a:t>Updates the internal state of the component.</a:t>
            </a:r>
          </a:p>
          <a:p>
            <a:pPr lvl="1"/>
            <a:r>
              <a:rPr lang="en-US" dirty="0" smtClean="0"/>
              <a:t>May generate messages for other components.</a:t>
            </a:r>
          </a:p>
          <a:p>
            <a:pPr lvl="1"/>
            <a:r>
              <a:rPr lang="en-US" dirty="0" smtClean="0"/>
              <a:t>May spawn new components.</a:t>
            </a:r>
          </a:p>
          <a:p>
            <a:r>
              <a:rPr lang="en-US" dirty="0" smtClean="0"/>
              <a:t>The hypervisor is implicitly modeled as supporting</a:t>
            </a:r>
          </a:p>
          <a:p>
            <a:pPr lvl="1"/>
            <a:r>
              <a:rPr lang="en-US" dirty="0" smtClean="0"/>
              <a:t>The execution of the components (i.e. the transitions of the system).</a:t>
            </a:r>
          </a:p>
          <a:p>
            <a:pPr lvl="1"/>
            <a:r>
              <a:rPr lang="en-US" dirty="0" smtClean="0"/>
              <a:t>The secure exchange of messages between the components.</a:t>
            </a:r>
          </a:p>
        </p:txBody>
      </p:sp>
    </p:spTree>
    <p:extLst>
      <p:ext uri="{BB962C8B-B14F-4D97-AF65-F5344CB8AC3E}">
        <p14:creationId xmlns:p14="http://schemas.microsoft.com/office/powerpoint/2010/main" val="2425486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to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 have modeled a substantial portion of the vTPM Manager:</a:t>
            </a:r>
          </a:p>
          <a:p>
            <a:pPr lvl="1"/>
            <a:r>
              <a:rPr lang="en-US" dirty="0" smtClean="0"/>
              <a:t>We have defined the internal state, including the distinction between persistent and transient portions of the state.</a:t>
            </a:r>
          </a:p>
          <a:p>
            <a:pPr lvl="1"/>
            <a:r>
              <a:rPr lang="en-US" dirty="0" smtClean="0"/>
              <a:t>We have defined some of the operations that manipulate the state (as triggered by messages to the vTPM Manager).</a:t>
            </a:r>
          </a:p>
          <a:p>
            <a:pPr lvl="1"/>
            <a:r>
              <a:rPr lang="en-US" dirty="0" smtClean="0"/>
              <a:t>We have defined some state invariants, and proved that the state-manipulating operations preserve the invariants.</a:t>
            </a:r>
          </a:p>
          <a:p>
            <a:r>
              <a:rPr lang="en-US" dirty="0" smtClean="0"/>
              <a:t>This work has prompted discussions that have yielded clarifications of the design of the vTPM Manager and related components.</a:t>
            </a:r>
          </a:p>
          <a:p>
            <a:r>
              <a:rPr lang="en-US" dirty="0" smtClean="0"/>
              <a:t>We have also started formulating the structure of the TRP state transition system.</a:t>
            </a:r>
          </a:p>
        </p:txBody>
      </p:sp>
    </p:spTree>
    <p:extLst>
      <p:ext uri="{BB962C8B-B14F-4D97-AF65-F5344CB8AC3E}">
        <p14:creationId xmlns:p14="http://schemas.microsoft.com/office/powerpoint/2010/main" val="1692294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Finish the vTPM Manager model.</a:t>
            </a:r>
          </a:p>
          <a:p>
            <a:r>
              <a:rPr lang="en-US" dirty="0" smtClean="0"/>
              <a:t>Model hTPM, Domain Builder, Controller(s), and vTPM(s) – internal states, state-manipulating operations, and state invariants.</a:t>
            </a:r>
          </a:p>
          <a:p>
            <a:r>
              <a:rPr lang="en-US" dirty="0" smtClean="0"/>
              <a:t>Model the messages exchanged by these components during both provisioning and normal boot.</a:t>
            </a:r>
          </a:p>
          <a:p>
            <a:r>
              <a:rPr lang="en-US" dirty="0" smtClean="0"/>
              <a:t>Formulate and prove security properties of the state transition system, e.g. a vTPM can only get access to its own key, not to other vTPMs’ keys.</a:t>
            </a:r>
          </a:p>
          <a:p>
            <a:r>
              <a:rPr lang="en-US" dirty="0" smtClean="0"/>
              <a:t>Extend the model to include the possibility of certain component failures/compromises, analyzing the impact and reach of the failures.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61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922</Words>
  <Application>Microsoft Macintosh PowerPoint</Application>
  <PresentationFormat>On-screen Show (4:3)</PresentationFormat>
  <Paragraphs>69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PVS Formalization of vTPM Manager and Related Components</vt:lpstr>
      <vt:lpstr>Summary</vt:lpstr>
      <vt:lpstr>Why a Formalization in a Theorem Prover?</vt:lpstr>
      <vt:lpstr>Formalization in a Theorem Prover vs. UML Models</vt:lpstr>
      <vt:lpstr>General-Purpose Theorem Prover vs. More Specialized Formal Tools</vt:lpstr>
      <vt:lpstr>Why the PVS Theorem Prover?</vt:lpstr>
      <vt:lpstr>Modeling Approach</vt:lpstr>
      <vt:lpstr>Progress to Date</vt:lpstr>
      <vt:lpstr>Plans</vt:lpstr>
      <vt:lpstr>Related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vTPM Manager &amp; vTPM  </dc:title>
  <dc:creator>Allen Goldberg</dc:creator>
  <cp:lastModifiedBy>AC</cp:lastModifiedBy>
  <cp:revision>195</cp:revision>
  <dcterms:created xsi:type="dcterms:W3CDTF">2013-12-04T19:25:55Z</dcterms:created>
  <dcterms:modified xsi:type="dcterms:W3CDTF">2013-12-16T01:44:32Z</dcterms:modified>
</cp:coreProperties>
</file>