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4"/>
  </p:notesMasterIdLst>
  <p:sldIdLst>
    <p:sldId id="262" r:id="rId2"/>
    <p:sldId id="261" r:id="rId3"/>
    <p:sldId id="256" r:id="rId4"/>
    <p:sldId id="263" r:id="rId5"/>
    <p:sldId id="264" r:id="rId6"/>
    <p:sldId id="273" r:id="rId7"/>
    <p:sldId id="274" r:id="rId8"/>
    <p:sldId id="270" r:id="rId9"/>
    <p:sldId id="265" r:id="rId10"/>
    <p:sldId id="267" r:id="rId11"/>
    <p:sldId id="268" r:id="rId12"/>
    <p:sldId id="269" r:id="rId13"/>
  </p:sldIdLst>
  <p:sldSz cx="12192000" cy="6858000"/>
  <p:notesSz cx="6858000" cy="9144000"/>
  <p:embeddedFontLst>
    <p:embeddedFont>
      <p:font typeface="Baskerville Old Face" panose="02020602080505020303" pitchFamily="18" charset="0"/>
      <p:regular r:id="rId15"/>
    </p:embeddedFont>
    <p:embeddedFont>
      <p:font typeface="Bell MT" panose="02020503060305020303" pitchFamily="18" charset="0"/>
      <p:regular r:id="rId16"/>
      <p:bold r:id="rId17"/>
      <p:italic r:id="rId18"/>
    </p:embeddedFont>
    <p:embeddedFont>
      <p:font typeface="Californian FB" panose="0207040306080B030204" pitchFamily="18" charset="0"/>
      <p:regular r:id="rId19"/>
      <p:bold r:id="rId20"/>
      <p:italic r:id="rId21"/>
    </p:embeddedFont>
    <p:embeddedFont>
      <p:font typeface="Calisto MT" panose="02040603050505030304" pitchFamily="18" charset="0"/>
      <p:regular r:id="rId22"/>
      <p:bold r:id="rId23"/>
      <p:italic r:id="rId24"/>
      <p:boldItalic r:id="rId25"/>
    </p:embeddedFont>
    <p:embeddedFont>
      <p:font typeface="Castellar" panose="020A0402060406010301" pitchFamily="18" charset="0"/>
      <p:regular r:id="rId26"/>
    </p:embeddedFont>
    <p:embeddedFont>
      <p:font typeface="Centaur" panose="020305040502050203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Garamond" panose="02020404030301010803" pitchFamily="18" charset="0"/>
      <p:regular r:id="rId32"/>
      <p:bold r:id="rId33"/>
      <p: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hE0NQHEG4nlRWmX2/3YD/JNeT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80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85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29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426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8693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979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3078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448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476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90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477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204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1767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83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157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40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151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82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C2AB8-D704-F166-067C-6324F50B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E2DDF-4097-012F-4818-E3837B5D19E9}"/>
              </a:ext>
            </a:extLst>
          </p:cNvPr>
          <p:cNvSpPr txBox="1"/>
          <p:nvPr/>
        </p:nvSpPr>
        <p:spPr>
          <a:xfrm>
            <a:off x="4940095" y="51685"/>
            <a:ext cx="231181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dirty="0">
                <a:ln w="0">
                  <a:solidFill>
                    <a:schemeClr val="bg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fornian FB" panose="0207040306080B030204" pitchFamily="18" charset="0"/>
              </a:rPr>
              <a:t>Spendify</a:t>
            </a:r>
            <a:endParaRPr lang="en-IN" sz="4400" b="1" dirty="0">
              <a:ln w="0">
                <a:solidFill>
                  <a:schemeClr val="bg2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DE9-D411-725B-76D8-BFEE7803B1F4}"/>
              </a:ext>
            </a:extLst>
          </p:cNvPr>
          <p:cNvSpPr txBox="1"/>
          <p:nvPr/>
        </p:nvSpPr>
        <p:spPr>
          <a:xfrm>
            <a:off x="1538748" y="821126"/>
            <a:ext cx="911450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This Project &amp; Presentation is for partial fulfilment of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Front End Eng</a:t>
            </a: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ineering - II</a:t>
            </a:r>
            <a:r>
              <a:rPr lang="en-US" sz="2000" dirty="0">
                <a:solidFill>
                  <a:schemeClr val="tx1"/>
                </a:solidFill>
                <a:latin typeface="Centaur" panose="02030504050205020304" pitchFamily="18" charset="0"/>
              </a:rPr>
              <a:t>(22</a:t>
            </a:r>
            <a:r>
              <a:rPr lang="en-US" sz="2000" dirty="0">
                <a:latin typeface="Centaur" panose="02030504050205020304" pitchFamily="18" charset="0"/>
              </a:rPr>
              <a:t>CS004</a:t>
            </a:r>
            <a:r>
              <a:rPr lang="en-US" sz="2000" dirty="0">
                <a:solidFill>
                  <a:schemeClr val="tx1"/>
                </a:solidFill>
                <a:latin typeface="Centaur" panose="02030504050205020304" pitchFamily="18" charset="0"/>
              </a:rPr>
              <a:t>)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sz="100" dirty="0"/>
          </a:p>
          <a:p>
            <a:pPr algn="ctr"/>
            <a:endParaRPr lang="en-US" sz="100" dirty="0"/>
          </a:p>
          <a:p>
            <a:pPr algn="ctr"/>
            <a:endParaRPr lang="en-US" sz="100" dirty="0"/>
          </a:p>
          <a:p>
            <a:pPr marL="342900" indent="-342900" algn="ctr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2400" u="sng" dirty="0">
              <a:latin typeface="Centaur" panose="02030504050205020304" pitchFamily="18" charset="0"/>
            </a:endParaRPr>
          </a:p>
          <a:p>
            <a:pPr marL="342900" indent="-342900" algn="ctr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Centaur" panose="02030504050205020304" pitchFamily="18" charset="0"/>
              </a:rPr>
              <a:t>Submitted By</a:t>
            </a:r>
          </a:p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ramond" panose="02020404030301010803" pitchFamily="18" charset="0"/>
              </a:rPr>
              <a:t>    </a:t>
            </a:r>
            <a:r>
              <a:rPr lang="en-US" sz="2400" b="1" u="sng" dirty="0">
                <a:ln w="1016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ramond" panose="02020404030301010803" pitchFamily="18" charset="0"/>
              </a:rPr>
              <a:t>CSE-G30/T07</a:t>
            </a:r>
          </a:p>
          <a:p>
            <a:pPr algn="ctr"/>
            <a:r>
              <a:rPr lang="en-IN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Kushagra Juneja (2210990533)</a:t>
            </a:r>
            <a:endParaRPr lang="en-IN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r>
              <a:rPr lang="en-IN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Keshav Gupta (2210990505)</a:t>
            </a:r>
          </a:p>
          <a:p>
            <a:pPr algn="ctr"/>
            <a:r>
              <a:rPr lang="en-IN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Lisha Goel (2210990542)</a:t>
            </a:r>
          </a:p>
          <a:p>
            <a:pPr algn="ctr"/>
            <a:endParaRPr lang="en-US" sz="2400" u="sng" dirty="0">
              <a:latin typeface="Centaur" panose="02030504050205020304" pitchFamily="18" charset="0"/>
            </a:endParaRPr>
          </a:p>
          <a:p>
            <a:pPr algn="ctr"/>
            <a:endParaRPr lang="en-US" sz="2400" u="sng" dirty="0">
              <a:latin typeface="Centaur" panose="02030504050205020304" pitchFamily="18" charset="0"/>
            </a:endParaRPr>
          </a:p>
          <a:p>
            <a:pPr marL="342900" indent="-342900" algn="ctr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Centaur" panose="02030504050205020304" pitchFamily="18" charset="0"/>
              </a:rPr>
              <a:t>Presented To</a:t>
            </a:r>
          </a:p>
          <a:p>
            <a:pPr algn="ctr"/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aur" panose="02030504050205020304" pitchFamily="18" charset="0"/>
              </a:rPr>
              <a:t>    Mr. Vikas Patel</a:t>
            </a:r>
            <a:endParaRPr lang="en-US" sz="2400" dirty="0">
              <a:latin typeface="Centaur" panose="02030504050205020304" pitchFamily="18" charset="0"/>
            </a:endParaRPr>
          </a:p>
          <a:p>
            <a:pPr algn="ctr"/>
            <a:endParaRPr lang="en-US" sz="2400" dirty="0">
              <a:latin typeface="Centaur" panose="02030504050205020304" pitchFamily="18" charset="0"/>
            </a:endParaRPr>
          </a:p>
          <a:p>
            <a:pPr algn="ctr"/>
            <a:endParaRPr lang="en-US" sz="2400" dirty="0">
              <a:latin typeface="Centaur" panose="02030504050205020304" pitchFamily="18" charset="0"/>
            </a:endParaRPr>
          </a:p>
          <a:p>
            <a:pPr algn="ctr"/>
            <a:r>
              <a:rPr lang="en-US" sz="1600" dirty="0"/>
              <a:t>Department of Computer Science and Engineering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Chitkara University, Punjab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B5680-99FF-1D9B-0FA8-203383F01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6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56C7F-6E79-4C77-D5C9-452524EE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9A507-489F-2464-AAC5-C94EE74FD270}"/>
              </a:ext>
            </a:extLst>
          </p:cNvPr>
          <p:cNvSpPr txBox="1"/>
          <p:nvPr/>
        </p:nvSpPr>
        <p:spPr>
          <a:xfrm>
            <a:off x="2448231" y="167911"/>
            <a:ext cx="729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Castellar" panose="020A0402060406010301" pitchFamily="18" charset="0"/>
              </a:rPr>
              <a:t>CONCLUSION With 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07B58-7DF5-06BD-6218-E43672CCA392}"/>
              </a:ext>
            </a:extLst>
          </p:cNvPr>
          <p:cNvSpPr txBox="1"/>
          <p:nvPr/>
        </p:nvSpPr>
        <p:spPr>
          <a:xfrm>
            <a:off x="1440423" y="1515608"/>
            <a:ext cx="9311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Multi-user login capabilities, allowing friends or business partners to collaborate on expense tracking.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Integration of a bill-splitting feature.</a:t>
            </a:r>
          </a:p>
          <a:p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Enhance the visualization of financial data by introducing expenditure graphs.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Improve the categorization system by allowing users to categorize expenses based on specific date ranges.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Developing a mobile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BF8DB-B225-192F-4BB2-E654D601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99DB4-E05E-8F7B-E410-8C82A787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CDB74-619E-7C69-7B3B-2CA9137E5E18}"/>
              </a:ext>
            </a:extLst>
          </p:cNvPr>
          <p:cNvSpPr txBox="1"/>
          <p:nvPr/>
        </p:nvSpPr>
        <p:spPr>
          <a:xfrm>
            <a:off x="3534697" y="236735"/>
            <a:ext cx="512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Castellar" panose="020A0402060406010301" pitchFamily="18" charset="0"/>
              </a:rPr>
              <a:t>BIBLIOGRAPHY</a:t>
            </a:r>
            <a:endParaRPr lang="en-IN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C2BDB-87FA-5DDB-C4D2-F7DDCE873C16}"/>
              </a:ext>
            </a:extLst>
          </p:cNvPr>
          <p:cNvSpPr txBox="1"/>
          <p:nvPr/>
        </p:nvSpPr>
        <p:spPr>
          <a:xfrm>
            <a:off x="1540391" y="1601782"/>
            <a:ext cx="9111218" cy="1145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cs typeface="Kokil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https://en.wikipedia.org/wiki/HTML</a:t>
            </a:r>
            <a:endParaRPr lang="en-IN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  <a:cs typeface="Kokila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cs typeface="Kokil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https://www.w3schools.com/html/default.asp</a:t>
            </a:r>
            <a:endParaRPr lang="en-IN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  <a:cs typeface="Kokil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8A182-9C7D-D17C-2395-B4B604CD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1FCC9-E86E-F66E-CB03-4E498AAB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BA89A-B18C-EE0C-7868-1B69C844EC32}"/>
              </a:ext>
            </a:extLst>
          </p:cNvPr>
          <p:cNvSpPr txBox="1"/>
          <p:nvPr/>
        </p:nvSpPr>
        <p:spPr>
          <a:xfrm>
            <a:off x="3438831" y="1455174"/>
            <a:ext cx="5314335" cy="101566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6000" u="sng" dirty="0">
                <a:ln w="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sto MT" panose="0204060305050503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E1B11-C53A-EED8-1946-3CF5FD4FB271}"/>
              </a:ext>
            </a:extLst>
          </p:cNvPr>
          <p:cNvSpPr txBox="1"/>
          <p:nvPr/>
        </p:nvSpPr>
        <p:spPr>
          <a:xfrm>
            <a:off x="2895599" y="34290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From :-</a:t>
            </a:r>
          </a:p>
          <a:p>
            <a:pPr algn="ctr"/>
            <a:r>
              <a:rPr lang="en-IN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Kushagra Juneja (2210990533)</a:t>
            </a:r>
            <a:endParaRPr lang="en-IN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r>
              <a:rPr lang="en-IN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Keshav Gupta (2210990505)</a:t>
            </a:r>
          </a:p>
          <a:p>
            <a:pPr algn="ctr"/>
            <a:r>
              <a:rPr lang="en-IN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Lisha Goel (2210990542)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9198E-B146-3837-0B76-065F0D6C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6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2DCAC-70C8-48DC-C974-BA246CB8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D5C8-E087-A7B7-B3EE-1878AEC8038C}"/>
              </a:ext>
            </a:extLst>
          </p:cNvPr>
          <p:cNvSpPr txBox="1"/>
          <p:nvPr/>
        </p:nvSpPr>
        <p:spPr>
          <a:xfrm>
            <a:off x="3255705" y="269189"/>
            <a:ext cx="568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Castellar" panose="020A0402060406010301" pitchFamily="18" charset="0"/>
              </a:rPr>
              <a:t>TABLE OF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E54E7-0B52-6956-FA12-D2E3064D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54B67F-F1E6-64E5-7542-5152234F4038}"/>
              </a:ext>
            </a:extLst>
          </p:cNvPr>
          <p:cNvSpPr txBox="1"/>
          <p:nvPr/>
        </p:nvSpPr>
        <p:spPr>
          <a:xfrm>
            <a:off x="2266333" y="1210476"/>
            <a:ext cx="7993626" cy="443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 INTRODUCTION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Gill Sans Light" panose="020B0302020104020203" pitchFamily="34" charset="-79"/>
              </a:rPr>
              <a:t>PROBLEM STATEMENT</a:t>
            </a:r>
            <a:endParaRPr lang="en-US" dirty="0">
              <a:latin typeface="+mn-lt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Gill Sans Light" panose="020B0302020104020203" pitchFamily="34" charset="-79"/>
              </a:rPr>
              <a:t>TECHNICAL DETAILS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Gill Sans Light" panose="020B0302020104020203" pitchFamily="34" charset="-79"/>
              </a:rPr>
              <a:t>KEY FEATURES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Gill Sans Light" panose="020B0302020104020203" pitchFamily="34" charset="-79"/>
              </a:rPr>
              <a:t>PROJECT HIGHLIGHTS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FUTURE SCOPE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418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FFD7A99-C98F-DA94-A8BE-3C34388F60D6}"/>
              </a:ext>
            </a:extLst>
          </p:cNvPr>
          <p:cNvSpPr txBox="1"/>
          <p:nvPr/>
        </p:nvSpPr>
        <p:spPr>
          <a:xfrm>
            <a:off x="3064590" y="239692"/>
            <a:ext cx="590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astellar" panose="020A0402060406010301" pitchFamily="18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PROJECT DETAILS</a:t>
            </a:r>
            <a:endParaRPr lang="en-US" sz="2800" u="sng" dirty="0">
              <a:solidFill>
                <a:srgbClr val="3A30FA"/>
              </a:solidFill>
              <a:latin typeface="Castellar" panose="020A0402060406010301" pitchFamily="18" charset="0"/>
              <a:ea typeface="Microsoft Himalaya" panose="01010100010101010101" pitchFamily="2" charset="0"/>
              <a:cs typeface="Microsoft Himalaya" panose="01010100010101010101" pitchFamily="2" charset="0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7E819-223F-2731-7058-7C90C3A572F8}"/>
              </a:ext>
            </a:extLst>
          </p:cNvPr>
          <p:cNvSpPr/>
          <p:nvPr/>
        </p:nvSpPr>
        <p:spPr>
          <a:xfrm>
            <a:off x="4557252" y="1527374"/>
            <a:ext cx="3077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fornian FB" panose="0207040306080B030204" pitchFamily="18" charset="0"/>
              </a:rPr>
              <a:t>Spendify</a:t>
            </a:r>
            <a:endParaRPr lang="en-IN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31DFF-148B-6803-4970-8B3C072096E8}"/>
              </a:ext>
            </a:extLst>
          </p:cNvPr>
          <p:cNvSpPr txBox="1"/>
          <p:nvPr/>
        </p:nvSpPr>
        <p:spPr>
          <a:xfrm>
            <a:off x="10382865" y="548024"/>
            <a:ext cx="79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6C09D3-9F91-B1AF-FB50-B1646211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" y="-11647"/>
            <a:ext cx="1489439" cy="1065229"/>
          </a:xfrm>
          <a:prstGeom prst="rect">
            <a:avLst/>
          </a:prstGeom>
        </p:spPr>
      </p:pic>
      <p:pic>
        <p:nvPicPr>
          <p:cNvPr id="6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BD8E6224-7B80-5FCA-E2A9-BAFA232F2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25" y="3215166"/>
            <a:ext cx="2428550" cy="2428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9BF1-7FD5-FFD6-4A4C-A0AFB0D5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11DBB-83C6-B92B-0194-987EB99AADAF}"/>
              </a:ext>
            </a:extLst>
          </p:cNvPr>
          <p:cNvSpPr txBox="1"/>
          <p:nvPr/>
        </p:nvSpPr>
        <p:spPr>
          <a:xfrm>
            <a:off x="4257367" y="295729"/>
            <a:ext cx="367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Castellar" panose="020A0402060406010301" pitchFamily="18" charset="0"/>
              </a:rPr>
              <a:t>INTRODUCTION</a:t>
            </a:r>
            <a:endParaRPr lang="en-IN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CD0DE-ED1F-7136-7C00-64149C8980B5}"/>
              </a:ext>
            </a:extLst>
          </p:cNvPr>
          <p:cNvSpPr txBox="1"/>
          <p:nvPr/>
        </p:nvSpPr>
        <p:spPr>
          <a:xfrm>
            <a:off x="1391263" y="1600706"/>
            <a:ext cx="94094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“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Spendify</a:t>
            </a:r>
            <a:r>
              <a:rPr lang="en-US" sz="2400" b="0" i="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” is an expense tracker website designed to help users manage their daily expenditure more efficiently.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The website provides a user-friendly interface for users to manage all aspects of their expenditure, including categorizing the spent money and knowing the left balance.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Spendify's primary features include categorizing the spent money in a tabular form, enabling users to set budget limits and making money handling easier.</a:t>
            </a:r>
            <a:endParaRPr lang="en-IN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E628C-1586-B6AE-F34D-3CF8E38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DC7E9-9FDA-1715-F960-E1DF7230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B68B2-3FC6-4A4C-AF8B-6B091C054912}"/>
              </a:ext>
            </a:extLst>
          </p:cNvPr>
          <p:cNvSpPr txBox="1"/>
          <p:nvPr/>
        </p:nvSpPr>
        <p:spPr>
          <a:xfrm>
            <a:off x="3349928" y="269189"/>
            <a:ext cx="5142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Castellar" panose="020A0402060406010301" pitchFamily="18" charset="0"/>
              </a:rPr>
              <a:t>Problem statement</a:t>
            </a:r>
            <a:endParaRPr lang="en-IN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EC4DB-18E6-DFD7-3A95-475C248D56B8}"/>
              </a:ext>
            </a:extLst>
          </p:cNvPr>
          <p:cNvSpPr txBox="1"/>
          <p:nvPr/>
        </p:nvSpPr>
        <p:spPr>
          <a:xfrm>
            <a:off x="1418303" y="1761298"/>
            <a:ext cx="9355394" cy="402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u="none" strike="noStrike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Tracking your expenditure with the hassle of manual data entry can be overwhelming 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and really tiring</a:t>
            </a:r>
            <a:r>
              <a:rPr lang="en-US" sz="2400" u="none" strike="noStrike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u="none" strike="noStrike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u="none" strike="noStrike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An expense tracking website, where managing your finances becomes a seamless and effortless experience, designed using HTML, CSS, and JavaScript, with features such as expense 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e</a:t>
            </a:r>
            <a:r>
              <a:rPr lang="en-US" sz="2400" u="none" strike="noStrike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ntry, 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e</a:t>
            </a:r>
            <a:r>
              <a:rPr lang="en-US" sz="2400" u="none" strike="noStrike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xpense 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c</a:t>
            </a:r>
            <a:r>
              <a:rPr lang="en-US" sz="2400" u="none" strike="noStrike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ategorization and 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b</a:t>
            </a:r>
            <a:r>
              <a:rPr lang="en-US" sz="2400" u="none" strike="noStrike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udgeting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u="none" strike="noStrike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u="none" strike="noStrike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This website 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will help you</a:t>
            </a:r>
            <a:r>
              <a:rPr lang="en-US" sz="2400" u="none" strike="noStrike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  <a:ea typeface="Times New Roman" panose="02020603050405020304" pitchFamily="18" charset="0"/>
              </a:rPr>
              <a:t> control your finances and manage your money from the palm of your hand.</a:t>
            </a:r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DF493-7F2A-91C1-AC4D-013F4428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0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EA820-0B14-EB63-AB86-41CD9AD4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06486-CF9D-298B-D758-9A543077181D}"/>
              </a:ext>
            </a:extLst>
          </p:cNvPr>
          <p:cNvSpPr txBox="1"/>
          <p:nvPr/>
        </p:nvSpPr>
        <p:spPr>
          <a:xfrm>
            <a:off x="3792380" y="329474"/>
            <a:ext cx="425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Castellar" panose="020A0402060406010301" pitchFamily="18" charset="0"/>
              </a:rPr>
              <a:t>Technical Details</a:t>
            </a:r>
            <a:endParaRPr lang="en-IN" sz="2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E5F8-801A-C4DD-4C88-B0A62F41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8E0B22-1249-CA78-5200-7FC04CDD3C0A}"/>
              </a:ext>
            </a:extLst>
          </p:cNvPr>
          <p:cNvSpPr txBox="1"/>
          <p:nvPr/>
        </p:nvSpPr>
        <p:spPr>
          <a:xfrm>
            <a:off x="1503521" y="1265547"/>
            <a:ext cx="91849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HTML</a:t>
            </a:r>
            <a:r>
              <a:rPr lang="en-US" sz="2200" b="1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 : </a:t>
            </a:r>
            <a:r>
              <a:rPr lang="en-US" sz="22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The Hypertext Markup Language or HTML is standard markup language for documents designed to be displayed in a web browser.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CSS</a:t>
            </a:r>
            <a:r>
              <a:rPr lang="en-US" sz="2200" b="1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 : </a:t>
            </a:r>
            <a:r>
              <a:rPr lang="en-US" sz="22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CSS or cascading style sheets is used for styling and formatting HTML documents. It is used to define styles for HTML elements such as fonts, colors, spacing and layout.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JavaScript</a:t>
            </a:r>
            <a:r>
              <a:rPr lang="en-US" sz="2200" b="1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 : </a:t>
            </a:r>
            <a:r>
              <a:rPr lang="en-US" sz="22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JavaScript is a programming language used to add interactivity and functionality to websites. It is commonly used to create dynamic effects, responsive and interactive web pages.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Visual Studio Code</a:t>
            </a:r>
            <a:r>
              <a:rPr lang="en-US" sz="2200" b="1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 : </a:t>
            </a:r>
            <a:r>
              <a:rPr lang="en-US" sz="22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skerville Old Face" panose="02020602080505020303" pitchFamily="18" charset="0"/>
              </a:rPr>
              <a:t>Visual studio code is a free and open-source code editor developed by Microsoft and is designed for building and debugging web and cloud applications.</a:t>
            </a:r>
            <a:endParaRPr lang="en-IN" sz="22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1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5C2B38-110B-884A-25E5-7E9EEA9D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06BCC-1BD0-2777-54AD-09B67A84B44E}"/>
              </a:ext>
            </a:extLst>
          </p:cNvPr>
          <p:cNvSpPr txBox="1"/>
          <p:nvPr/>
        </p:nvSpPr>
        <p:spPr>
          <a:xfrm>
            <a:off x="3993941" y="295729"/>
            <a:ext cx="385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Castellar" panose="020A0402060406010301" pitchFamily="18" charset="0"/>
              </a:rPr>
              <a:t>Key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392B0-F7A3-957A-6DA4-2598D70F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62E20-EF48-0726-5601-FF6F43A0F054}"/>
              </a:ext>
            </a:extLst>
          </p:cNvPr>
          <p:cNvSpPr txBox="1"/>
          <p:nvPr/>
        </p:nvSpPr>
        <p:spPr>
          <a:xfrm>
            <a:off x="1326536" y="1206026"/>
            <a:ext cx="96962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EXPENSE TRACKING</a:t>
            </a:r>
            <a:r>
              <a:rPr lang="en-US" sz="2000" b="1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 : “Spendify” is an expense tracking website. It is an online platform designed to help users manage their expenditure more efficiently.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ACCESSIBILITY</a:t>
            </a:r>
            <a:r>
              <a:rPr lang="en-US" sz="2000" b="1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 : This expense tracking website, Spendify, provides users with a comprehensive toolset to help them manage their finances.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EFFICIENT</a:t>
            </a:r>
            <a:r>
              <a:rPr lang="en-US" sz="2000" b="1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 : Very few resources are required to store and run the webpage.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EASY TO USE</a:t>
            </a:r>
            <a:r>
              <a:rPr lang="en-US" sz="2000" b="1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 : The website is typically accessed through a web browser and provides a user-friendly interface for users to manage all their expenditure, from budgeting to categorizing expenses.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FREE TO USE</a:t>
            </a:r>
            <a:r>
              <a:rPr lang="en-US" sz="2000" b="1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</a:rPr>
              <a:t> : The Spendify webpage is completely free to use and can be used by anyone for any purpose (household / professional/ Business etc.)</a:t>
            </a:r>
            <a:endParaRPr lang="en-IN" sz="20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0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9A4EA-BABF-147F-9CF3-7730FDDA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047CA-5D6D-C796-E1DA-5519FAD854BD}"/>
              </a:ext>
            </a:extLst>
          </p:cNvPr>
          <p:cNvSpPr txBox="1"/>
          <p:nvPr/>
        </p:nvSpPr>
        <p:spPr>
          <a:xfrm>
            <a:off x="3779675" y="266232"/>
            <a:ext cx="463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Castellar" panose="020A0402060406010301" pitchFamily="18" charset="0"/>
              </a:rPr>
              <a:t>project highlights</a:t>
            </a:r>
            <a:endParaRPr lang="en-IN" sz="28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0A375-3496-D04A-0A45-BEF91CB02F41}"/>
              </a:ext>
            </a:extLst>
          </p:cNvPr>
          <p:cNvSpPr txBox="1"/>
          <p:nvPr/>
        </p:nvSpPr>
        <p:spPr>
          <a:xfrm>
            <a:off x="1418704" y="1792823"/>
            <a:ext cx="93529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aramond" panose="02020404030301010803" pitchFamily="18" charset="0"/>
              </a:rPr>
              <a:t>Effortless Expense Tracking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aramond" panose="02020404030301010803" pitchFamily="18" charset="0"/>
              </a:rPr>
              <a:t>: “Spendify" effortlessly tracks your daily expenses by manually entering transactions.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Garamond" panose="02020404030301010803" pitchFamily="18" charset="0"/>
            </a:endParaRPr>
          </a:p>
          <a:p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aramond" panose="02020404030301010803" pitchFamily="18" charset="0"/>
              </a:rPr>
              <a:t>Smart Budget Management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aramond" panose="02020404030301010803" pitchFamily="18" charset="0"/>
              </a:rPr>
              <a:t>: “Spendify” can be utilized to set, monitor, and manage your budgets effectively.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u="sng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aramond" panose="02020404030301010803" pitchFamily="18" charset="0"/>
              </a:rPr>
              <a:t>Expense Categorization</a:t>
            </a:r>
            <a:r>
              <a:rPr 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aramond" panose="02020404030301010803" pitchFamily="18" charset="0"/>
              </a:rPr>
              <a:t>: “Spendify" allows users to categorize expenses to gain insights into spending patterns.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CCE1D-7475-4EB3-9A29-ADF66F00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15409-190F-154C-0C3F-7F6C21D5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6395-DB46-2B61-F50D-084155719BE0}"/>
              </a:ext>
            </a:extLst>
          </p:cNvPr>
          <p:cNvSpPr txBox="1"/>
          <p:nvPr/>
        </p:nvSpPr>
        <p:spPr>
          <a:xfrm>
            <a:off x="4972251" y="295729"/>
            <a:ext cx="189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Castellar" panose="020A0402060406010301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583E8-E1EF-6583-DC58-AFB8A94E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" y="-1815"/>
            <a:ext cx="1489439" cy="1065229"/>
          </a:xfrm>
          <a:prstGeom prst="rect">
            <a:avLst/>
          </a:prstGeom>
        </p:spPr>
      </p:pic>
      <p:pic>
        <p:nvPicPr>
          <p:cNvPr id="7" name="Picture 6" descr="A computer screen shot of a calculator and pencil&#10;&#10;Description automatically generated">
            <a:extLst>
              <a:ext uri="{FF2B5EF4-FFF2-40B4-BE49-F238E27FC236}">
                <a16:creationId xmlns:a16="http://schemas.microsoft.com/office/drawing/2014/main" id="{49ACB1DB-D78E-3DFB-319C-CE831E141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1" t="-204" r="471" b="5033"/>
          <a:stretch/>
        </p:blipFill>
        <p:spPr>
          <a:xfrm>
            <a:off x="569544" y="2033955"/>
            <a:ext cx="5211822" cy="279009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 descr="A computer screen with a hand holding a pen&#10;&#10;Description automatically generated">
            <a:extLst>
              <a:ext uri="{FF2B5EF4-FFF2-40B4-BE49-F238E27FC236}">
                <a16:creationId xmlns:a16="http://schemas.microsoft.com/office/drawing/2014/main" id="{016E9A5E-D6BF-3928-3B03-6B1787AC9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76"/>
          <a:stretch/>
        </p:blipFill>
        <p:spPr>
          <a:xfrm>
            <a:off x="6410634" y="2033955"/>
            <a:ext cx="5211822" cy="27622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1806642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3062</TotalTime>
  <Words>643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Calibri</vt:lpstr>
      <vt:lpstr>Baskerville Old Face</vt:lpstr>
      <vt:lpstr>Bell MT</vt:lpstr>
      <vt:lpstr>Arial</vt:lpstr>
      <vt:lpstr>Centaur</vt:lpstr>
      <vt:lpstr>Gill Sans Light</vt:lpstr>
      <vt:lpstr>Castellar</vt:lpstr>
      <vt:lpstr>Wingdings 3</vt:lpstr>
      <vt:lpstr>Calisto MT</vt:lpstr>
      <vt:lpstr>Century Gothic</vt:lpstr>
      <vt:lpstr>Wingdings</vt:lpstr>
      <vt:lpstr>Garamond</vt:lpstr>
      <vt:lpstr>Californian FB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Kushagra Juneja</cp:lastModifiedBy>
  <cp:revision>62</cp:revision>
  <dcterms:created xsi:type="dcterms:W3CDTF">2010-04-09T07:36:15Z</dcterms:created>
  <dcterms:modified xsi:type="dcterms:W3CDTF">2024-02-25T18:02:26Z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2023-05-01T20:26:35Z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9eaaca15-3488-4bed-94e4-03ecb2820107</vt:lpwstr>
  </property>
  <property fmtid="{D5CDD505-2E9C-101B-9397-08002B2CF9AE}" pid="7" name="MSIP_Label_defa4170-0d19-0005-0004-bc88714345d2_ActionId">
    <vt:lpwstr>9857d824-9a4b-4be8-81a1-d18d25a6c8ce</vt:lpwstr>
  </property>
  <property fmtid="{D5CDD505-2E9C-101B-9397-08002B2CF9AE}" pid="8" name="MSIP_Label_defa4170-0d19-0005-0004-bc88714345d2_ContentBits">
    <vt:lpwstr>0</vt:lpwstr>
  </property>
</Properties>
</file>