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5422266" y="4797425"/>
            <a:ext cx="6769734" cy="2060575"/>
          </a:xfrm>
          <a:custGeom>
            <a:avLst/>
            <a:gdLst/>
            <a:rect l="l" t="t" r="r" b="b"/>
            <a:pathLst>
              <a:path w="6769734" h="2060575">
                <a:moveTo>
                  <a:pt x="6769608" y="0"/>
                </a:moveTo>
                <a:lnTo>
                  <a:pt x="0" y="2060448"/>
                </a:lnTo>
                <a:lnTo>
                  <a:pt x="6769608" y="2060448"/>
                </a:lnTo>
                <a:lnTo>
                  <a:pt x="6769608" y="0"/>
                </a:lnTo>
                <a:close/>
              </a:path>
            </a:pathLst>
          </a:custGeom>
          <a:solidFill>
            <a:srgbClr val="00246f">
              <a:alpha val="851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3"/>
          <p:cNvSpPr/>
          <p:nvPr/>
        </p:nvSpPr>
        <p:spPr>
          <a:xfrm>
            <a:off x="2135505" y="5671820"/>
            <a:ext cx="10081260" cy="1186180"/>
          </a:xfrm>
          <a:custGeom>
            <a:avLst/>
            <a:gdLst/>
            <a:rect l="l" t="t" r="r" b="b"/>
            <a:pathLst>
              <a:path w="10081260" h="1186179">
                <a:moveTo>
                  <a:pt x="10081260" y="0"/>
                </a:moveTo>
                <a:lnTo>
                  <a:pt x="0" y="1185671"/>
                </a:lnTo>
                <a:lnTo>
                  <a:pt x="10081260" y="1185671"/>
                </a:lnTo>
                <a:lnTo>
                  <a:pt x="10081260" y="0"/>
                </a:lnTo>
                <a:close/>
              </a:path>
            </a:pathLst>
          </a:custGeom>
          <a:solidFill>
            <a:srgbClr val="bebebe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3"/>
          <p:cNvSpPr/>
          <p:nvPr/>
        </p:nvSpPr>
        <p:spPr>
          <a:xfrm>
            <a:off x="4393692" y="4149090"/>
            <a:ext cx="2998470" cy="0"/>
          </a:xfrm>
          <a:custGeom>
            <a:avLst/>
            <a:gdLst/>
            <a:rect l="l" t="t" r="r" b="b"/>
            <a:pathLst>
              <a:path w="2998470">
                <a:moveTo>
                  <a:pt x="0" y="0"/>
                </a:moveTo>
                <a:lnTo>
                  <a:pt x="2997962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415415" y="3104007"/>
            <a:ext cx="9577197" cy="64693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700">
                <a:latin typeface="맑은 고딕"/>
                <a:ea typeface="맑은 고딕"/>
              </a:rPr>
              <a:t>악성코드 지속 매커니즘</a:t>
            </a:r>
            <a:endParaRPr lang="ko-KR" altLang="en-US" sz="37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/>
              <a:t>실습</a:t>
            </a:r>
            <a:endParaRPr lang="ko-KR" altLang="en-US" sz="37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3562" y="1703941"/>
            <a:ext cx="8668960" cy="4677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/>
              <a:t>실습</a:t>
            </a:r>
            <a:endParaRPr lang="ko-KR" altLang="en-US" sz="37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23192" y="1686548"/>
            <a:ext cx="1188835" cy="942869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4799838" y="2721542"/>
            <a:ext cx="2448306" cy="338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rgbClr val="ff0000"/>
                </a:solidFill>
                <a:latin typeface="맑은 고딕"/>
                <a:ea typeface="맑은 고딕"/>
              </a:rPr>
              <a:t>Registry.exe</a:t>
            </a:r>
            <a:r>
              <a:rPr lang="ko-KR" altLang="en-US" sz="1600" b="1">
                <a:solidFill>
                  <a:srgbClr val="ff0000"/>
                </a:solidFill>
                <a:latin typeface="맑은 고딕"/>
                <a:ea typeface="맑은 고딕"/>
              </a:rPr>
              <a:t> 실행</a:t>
            </a:r>
            <a:endParaRPr lang="ko-KR" altLang="en-US" sz="1600" b="1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7289" y="3749979"/>
            <a:ext cx="4547605" cy="1335227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566020"/>
            <a:ext cx="6010803" cy="1447178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5193412" y="3933063"/>
            <a:ext cx="457707" cy="50406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solidFill>
                  <a:schemeClr val="dk1"/>
                </a:solidFill>
                <a:latin typeface="맑은 고딕"/>
                <a:ea typeface="맑은 고딕"/>
              </a:rPr>
              <a:t>ProcessMonitor</a:t>
            </a:r>
            <a:r>
              <a:rPr lang="ko-KR" altLang="en-US" sz="3700" b="1">
                <a:solidFill>
                  <a:schemeClr val="dk1"/>
                </a:solidFill>
                <a:latin typeface="맑은 고딕"/>
                <a:ea typeface="맑은 고딕"/>
              </a:rPr>
              <a:t> </a:t>
            </a:r>
            <a:r>
              <a:rPr lang="ko-KR" altLang="en-US" sz="3700" b="0">
                <a:solidFill>
                  <a:schemeClr val="dk1"/>
                </a:solidFill>
                <a:latin typeface="맑은 고딕"/>
                <a:ea typeface="맑은 고딕"/>
              </a:rPr>
              <a:t>관찰 변화</a:t>
            </a:r>
            <a:endParaRPr lang="ko-KR" altLang="en-US" sz="3700" b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7390" y="1959765"/>
            <a:ext cx="7497220" cy="3439005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1415414" y="5611749"/>
            <a:ext cx="9361172" cy="33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모니터링 툴로 </a:t>
            </a:r>
            <a:r>
              <a:rPr lang="en-US" altLang="ko-KR" sz="1600" b="1">
                <a:solidFill>
                  <a:schemeClr val="dk1"/>
                </a:solidFill>
                <a:latin typeface="맑은 고딕"/>
                <a:ea typeface="맑은 고딕"/>
              </a:rPr>
              <a:t>Registry.exe</a:t>
            </a: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동작 관찰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solidFill>
                  <a:schemeClr val="dk1"/>
                </a:solidFill>
                <a:latin typeface="맑은 고딕"/>
                <a:ea typeface="맑은 고딕"/>
              </a:rPr>
              <a:t>ProcessMonitor</a:t>
            </a:r>
            <a:r>
              <a:rPr lang="ko-KR" altLang="en-US" sz="3700" b="1">
                <a:solidFill>
                  <a:schemeClr val="dk1"/>
                </a:solidFill>
                <a:latin typeface="맑은 고딕"/>
                <a:ea typeface="맑은 고딕"/>
              </a:rPr>
              <a:t> </a:t>
            </a:r>
            <a:r>
              <a:rPr lang="ko-KR" altLang="en-US" sz="3700" b="0">
                <a:solidFill>
                  <a:schemeClr val="dk1"/>
                </a:solidFill>
                <a:latin typeface="맑은 고딕"/>
                <a:ea typeface="맑은 고딕"/>
              </a:rPr>
              <a:t>관찰 변화</a:t>
            </a:r>
            <a:endParaRPr lang="ko-KR" altLang="en-US" sz="3700" b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5748" y="1731602"/>
            <a:ext cx="5550251" cy="4649767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2927604" y="2226944"/>
            <a:ext cx="1368171" cy="371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900" b="1">
                <a:solidFill>
                  <a:srgbClr val="ff0000"/>
                </a:solidFill>
                <a:latin typeface="맑은 고딕"/>
                <a:ea typeface="맑은 고딕"/>
              </a:rPr>
              <a:t>등록 성공</a:t>
            </a:r>
            <a:endParaRPr lang="ko-KR" altLang="en-US" sz="1900" b="1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cxnSp>
        <p:nvCxnSpPr>
          <p:cNvPr id="11" name=""/>
          <p:cNvCxnSpPr/>
          <p:nvPr/>
        </p:nvCxnSpPr>
        <p:spPr>
          <a:xfrm rot="10800000" flipV="1">
            <a:off x="2135479" y="2492883"/>
            <a:ext cx="864133" cy="432054"/>
          </a:xfrm>
          <a:prstGeom prst="straightConnector1">
            <a:avLst/>
          </a:prstGeom>
          <a:ln>
            <a:solidFill>
              <a:schemeClr val="dk1"/>
            </a:solidFill>
            <a:tailEnd type="arrow"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5" name=""/>
          <p:cNvCxnSpPr/>
          <p:nvPr/>
        </p:nvCxnSpPr>
        <p:spPr>
          <a:xfrm rot="10800000" flipV="1">
            <a:off x="5231867" y="2598420"/>
            <a:ext cx="864133" cy="432054"/>
          </a:xfrm>
          <a:prstGeom prst="straightConnector1">
            <a:avLst/>
          </a:prstGeom>
          <a:ln>
            <a:solidFill>
              <a:schemeClr val="dk1"/>
            </a:solidFill>
            <a:tailEnd type="arrow"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6" name=""/>
          <p:cNvSpPr txBox="1"/>
          <p:nvPr/>
        </p:nvSpPr>
        <p:spPr>
          <a:xfrm>
            <a:off x="6096000" y="2322384"/>
            <a:ext cx="5354292" cy="60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1700" b="1">
                <a:solidFill>
                  <a:srgbClr val="ff0000"/>
                </a:solidFill>
                <a:latin typeface="맑은 고딕"/>
                <a:ea typeface="맑은 고딕"/>
              </a:rPr>
              <a:t>HKCU\SOFTWARE\Microsoft\Windows\CurrentVersion\Run\MyStartupProgram</a:t>
            </a:r>
            <a:endParaRPr lang="en-US" altLang="en-US" sz="1700" b="1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cxnSp>
        <p:nvCxnSpPr>
          <p:cNvPr id="17" name=""/>
          <p:cNvCxnSpPr/>
          <p:nvPr/>
        </p:nvCxnSpPr>
        <p:spPr>
          <a:xfrm rot="16200000" flipV="1">
            <a:off x="2654057" y="4330032"/>
            <a:ext cx="691112" cy="1"/>
          </a:xfrm>
          <a:prstGeom prst="straightConnector1">
            <a:avLst/>
          </a:prstGeom>
          <a:ln>
            <a:solidFill>
              <a:schemeClr val="dk1"/>
            </a:solidFill>
            <a:tailEnd type="arrow"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8" name=""/>
          <p:cNvSpPr txBox="1"/>
          <p:nvPr/>
        </p:nvSpPr>
        <p:spPr>
          <a:xfrm>
            <a:off x="2567545" y="4675589"/>
            <a:ext cx="4104527" cy="389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2000" b="1">
                <a:solidFill>
                  <a:srgbClr val="ff0000"/>
                </a:solidFill>
                <a:latin typeface="맑은 고딕"/>
                <a:ea typeface="맑은 고딕"/>
              </a:rPr>
              <a:t>C:\Path\To\Your\Program.exe</a:t>
            </a:r>
            <a:endParaRPr lang="en-US" altLang="en-US" sz="2000" b="1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03676" y="1700784"/>
            <a:ext cx="5544691" cy="4726511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741681" y="834771"/>
            <a:ext cx="9361170" cy="649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 b="0">
                <a:solidFill>
                  <a:schemeClr val="dk1"/>
                </a:solidFill>
                <a:latin typeface="맑은 고딕"/>
                <a:ea typeface="맑은 고딕"/>
              </a:rPr>
              <a:t>관찰 변화</a:t>
            </a:r>
            <a:endParaRPr lang="ko-KR" altLang="en-US" sz="3700" b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 b="0">
                <a:solidFill>
                  <a:schemeClr val="dk1"/>
                </a:solidFill>
                <a:latin typeface="맑은 고딕"/>
                <a:ea typeface="맑은 고딕"/>
              </a:rPr>
              <a:t>지속성 탐지</a:t>
            </a:r>
            <a:endParaRPr lang="ko-KR" altLang="en-US" sz="3700" b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983361" y="1917191"/>
            <a:ext cx="9361170" cy="411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▶ 정상 프로그램과 관련되지 않은 서비스 레지스트리 항목의 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변화를 모니터링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▶ AutoRuns 유틸리티를 통해 서비스 사용을 검사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▶ 서비스와 상호작용하는데 사용할 수 있는 sc, 파워쉘, WMI와 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같은 도구의 사용을 모니터링하고 로깅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....</a:t>
            </a:r>
            <a:endParaRPr lang="en-US" altLang="ko-KR" sz="24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/>
              <a:t>끝</a:t>
            </a:r>
            <a:endParaRPr lang="ko-KR" altLang="en-US" sz="3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5422266" y="4797425"/>
            <a:ext cx="6769734" cy="2060575"/>
          </a:xfrm>
          <a:custGeom>
            <a:avLst/>
            <a:gdLst/>
            <a:rect l="l" t="t" r="r" b="b"/>
            <a:pathLst>
              <a:path w="6769734" h="2060575">
                <a:moveTo>
                  <a:pt x="6769608" y="0"/>
                </a:moveTo>
                <a:lnTo>
                  <a:pt x="0" y="2060448"/>
                </a:lnTo>
                <a:lnTo>
                  <a:pt x="6769608" y="2060448"/>
                </a:lnTo>
                <a:lnTo>
                  <a:pt x="6769608" y="0"/>
                </a:lnTo>
                <a:close/>
              </a:path>
            </a:pathLst>
          </a:custGeom>
          <a:solidFill>
            <a:srgbClr val="00246f">
              <a:alpha val="851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3"/>
          <p:cNvSpPr/>
          <p:nvPr/>
        </p:nvSpPr>
        <p:spPr>
          <a:xfrm>
            <a:off x="2135505" y="5671820"/>
            <a:ext cx="10081260" cy="1186180"/>
          </a:xfrm>
          <a:custGeom>
            <a:avLst/>
            <a:gdLst/>
            <a:rect l="l" t="t" r="r" b="b"/>
            <a:pathLst>
              <a:path w="10081260" h="1186179">
                <a:moveTo>
                  <a:pt x="10081260" y="0"/>
                </a:moveTo>
                <a:lnTo>
                  <a:pt x="0" y="1185671"/>
                </a:lnTo>
                <a:lnTo>
                  <a:pt x="10081260" y="1185671"/>
                </a:lnTo>
                <a:lnTo>
                  <a:pt x="10081260" y="0"/>
                </a:lnTo>
                <a:close/>
              </a:path>
            </a:pathLst>
          </a:custGeom>
          <a:solidFill>
            <a:srgbClr val="bebebe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1.</a:t>
            </a:r>
            <a:r>
              <a:rPr lang="ko-KR" altLang="en-US" sz="3700">
                <a:latin typeface="맑은 고딕"/>
                <a:ea typeface="맑은 고딕"/>
              </a:rPr>
              <a:t> 지속 매커니즘이란</a:t>
            </a:r>
            <a:r>
              <a:rPr lang="en-US" altLang="ko-KR" sz="3700">
                <a:latin typeface="맑은 고딕"/>
                <a:ea typeface="맑은 고딕"/>
              </a:rPr>
              <a:t>?</a:t>
            </a:r>
            <a:endParaRPr lang="en-US" altLang="ko-KR" sz="3700">
              <a:latin typeface="맑은 고딕"/>
              <a:ea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67334" y="1911477"/>
            <a:ext cx="9361170" cy="653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2.</a:t>
            </a:r>
            <a:r>
              <a:rPr lang="ko-KR" altLang="en-US" sz="3700">
                <a:latin typeface="맑은 고딕"/>
                <a:ea typeface="맑은 고딕"/>
              </a:rPr>
              <a:t> 목적</a:t>
            </a:r>
            <a:endParaRPr lang="ko-KR" altLang="en-US" sz="3700">
              <a:latin typeface="맑은 고딕"/>
              <a:ea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67334" y="2991612"/>
            <a:ext cx="9361170" cy="653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3.</a:t>
            </a:r>
            <a:r>
              <a:rPr lang="ko-KR" altLang="en-US" sz="3700">
                <a:latin typeface="맑은 고딕"/>
                <a:ea typeface="맑은 고딕"/>
              </a:rPr>
              <a:t> 코드 분석</a:t>
            </a:r>
            <a:endParaRPr lang="ko-KR" altLang="en-US" sz="3700">
              <a:latin typeface="맑은 고딕"/>
              <a:ea typeface="맑은 고딕"/>
            </a:endParaRPr>
          </a:p>
        </p:txBody>
      </p:sp>
      <p:cxnSp>
        <p:nvCxnSpPr>
          <p:cNvPr id="9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16200000" flipH="1">
            <a:off x="299276" y="2240851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16200000" flipH="1">
            <a:off x="299275" y="332098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지속 매커니즘</a:t>
            </a:r>
            <a:r>
              <a:rPr lang="en-US" altLang="ko-KR" sz="3700">
                <a:latin typeface="맑은 고딕"/>
                <a:ea typeface="맑은 고딕"/>
              </a:rPr>
              <a:t>?</a:t>
            </a:r>
            <a:endParaRPr lang="en-US" altLang="ko-KR" sz="3700">
              <a:latin typeface="맑은 고딕"/>
              <a:ea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894081" y="1911477"/>
            <a:ext cx="9361170" cy="563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100">
                <a:latin typeface="맑은 고딕"/>
                <a:ea typeface="맑은 고딕"/>
              </a:rPr>
              <a:t>■ 악성코드가 계속 실행되도록 함</a:t>
            </a:r>
            <a:endParaRPr lang="ko-KR" altLang="en-US" sz="3100">
              <a:latin typeface="맑은 고딕"/>
              <a:ea typeface="맑은 고딕"/>
            </a:endParaRPr>
          </a:p>
        </p:txBody>
      </p:sp>
      <p:cxnSp>
        <p:nvCxnSpPr>
          <p:cNvPr id="10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 txBox="1"/>
          <p:nvPr/>
        </p:nvSpPr>
        <p:spPr>
          <a:xfrm>
            <a:off x="1487424" y="2748153"/>
            <a:ext cx="9361170" cy="338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▶ 스케줄 작업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▶ 서비스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▶ 시작 프로그램을 이용한 지속 메커니즘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▶ 레지스트리를 이용한 지속 메커니즘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....</a:t>
            </a:r>
            <a:endParaRPr lang="en-US" altLang="ko-KR" sz="24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/>
              <a:t>레지스트리 키 등록</a:t>
            </a:r>
            <a:endParaRPr lang="ko-KR" altLang="en-US" sz="3700"/>
          </a:p>
        </p:txBody>
      </p:sp>
      <p:sp>
        <p:nvSpPr>
          <p:cNvPr id="5" name=""/>
          <p:cNvSpPr txBox="1"/>
          <p:nvPr/>
        </p:nvSpPr>
        <p:spPr>
          <a:xfrm>
            <a:off x="894081" y="1628775"/>
            <a:ext cx="9361170" cy="2774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■ </a:t>
            </a:r>
            <a:r>
              <a:rPr lang="en-US" altLang="ko-KR" sz="2400">
                <a:latin typeface="맑은 고딕"/>
                <a:ea typeface="맑은 고딕"/>
              </a:rPr>
              <a:t>Registry Run Key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HKCU\Software\Microsoft\Windows\CurrentVersion\Run</a:t>
            </a: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HKCU\Software\Microsoft\Windows\CurrentVersion\RunOnce</a:t>
            </a: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HKLM\SOFTWARE\Microsoft\Windows\CurrentVersion\Run</a:t>
            </a: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HKLM\SOFTWARE\Microsoft\Windows\CurrentVersion\RunOnce</a:t>
            </a: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HKCU\Software\Microsoft\Windows\CurrentVersion\RunOnceEx</a:t>
            </a: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HKLM\SOFTWARE\Microsoft\Windows\CurrentVersion\RunOnceEx</a:t>
            </a: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HKLM\Software\Microsoft\Windows\CurrentVersion\Policies\Explorer\Run</a:t>
            </a: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HKCU\Software\Microsoft\Windows\CurrentVersion\Policies\Explorer\Run</a:t>
            </a:r>
            <a:endParaRPr lang="en-US" altLang="ko-KR" sz="1600">
              <a:latin typeface="맑은 고딕"/>
              <a:ea typeface="맑은 고딕"/>
            </a:endParaRPr>
          </a:p>
        </p:txBody>
      </p:sp>
      <p:cxnSp>
        <p:nvCxnSpPr>
          <p:cNvPr id="8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894080" y="4581144"/>
            <a:ext cx="9361170" cy="1834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>
                <a:solidFill>
                  <a:srgbClr val="ff0000"/>
                </a:solidFill>
                <a:latin typeface="맑은 고딕"/>
                <a:ea typeface="맑은 고딕"/>
              </a:rPr>
              <a:t>실행 레지스트리 키에 추가한 프로그램은 시스템 시작 시 실행</a:t>
            </a:r>
            <a:endParaRPr lang="ko-KR" altLang="en-US" sz="17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17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 b="1">
                <a:solidFill>
                  <a:srgbClr val="ff0000"/>
                </a:solidFill>
                <a:latin typeface="맑은 고딕"/>
                <a:ea typeface="맑은 고딕"/>
              </a:rPr>
              <a:t>Run </a:t>
            </a:r>
            <a:r>
              <a:rPr lang="en-US" altLang="ko-KR" sz="1600" b="1">
                <a:solidFill>
                  <a:schemeClr val="dk1"/>
                </a:solidFill>
                <a:latin typeface="맑은 고딕"/>
                <a:ea typeface="맑은 고딕"/>
              </a:rPr>
              <a:t>: 시스템 부팅 시마다 실행</a:t>
            </a:r>
            <a:endParaRPr lang="en-US" altLang="ko-KR" sz="16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6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 b="1">
                <a:solidFill>
                  <a:srgbClr val="ff0000"/>
                </a:solidFill>
                <a:latin typeface="맑은 고딕"/>
                <a:ea typeface="맑은 고딕"/>
              </a:rPr>
              <a:t>RunOnce </a:t>
            </a:r>
            <a:r>
              <a:rPr lang="en-US" altLang="ko-KR" sz="1600" b="1">
                <a:solidFill>
                  <a:schemeClr val="dk1"/>
                </a:solidFill>
                <a:latin typeface="맑은 고딕"/>
                <a:ea typeface="맑은 고딕"/>
              </a:rPr>
              <a:t>: 한 번만 실행하고 프로그램 시작 이후로 바로 레지스트리 키 삭제</a:t>
            </a:r>
            <a:endParaRPr lang="en-US" altLang="ko-KR" sz="16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6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 b="1">
                <a:solidFill>
                  <a:srgbClr val="ff0000"/>
                </a:solidFill>
                <a:latin typeface="맑은 고딕"/>
                <a:ea typeface="맑은 고딕"/>
              </a:rPr>
              <a:t>RunOnceEx </a:t>
            </a:r>
            <a:r>
              <a:rPr lang="en-US" altLang="ko-KR" sz="1600" b="1">
                <a:solidFill>
                  <a:schemeClr val="dk1"/>
                </a:solidFill>
                <a:latin typeface="맑은 고딕"/>
                <a:ea typeface="맑은 고딕"/>
              </a:rPr>
              <a:t>: 한 번만 실행하고 프로그램 종류 이후에 레지스트리키 삭제</a:t>
            </a:r>
            <a:endParaRPr lang="en-US" altLang="ko-KR" sz="16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"/>
          <p:cNvSpPr txBox="1"/>
          <p:nvPr/>
        </p:nvSpPr>
        <p:spPr>
          <a:xfrm>
            <a:off x="741681" y="834771"/>
            <a:ext cx="9361170" cy="649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/>
              <a:t>시작 폴더</a:t>
            </a:r>
            <a:endParaRPr lang="ko-KR" altLang="en-US" sz="3700"/>
          </a:p>
        </p:txBody>
      </p:sp>
      <p:sp>
        <p:nvSpPr>
          <p:cNvPr id="7" name=""/>
          <p:cNvSpPr txBox="1"/>
          <p:nvPr/>
        </p:nvSpPr>
        <p:spPr>
          <a:xfrm>
            <a:off x="911352" y="1772793"/>
            <a:ext cx="9361170" cy="131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■ </a:t>
            </a:r>
            <a:r>
              <a:rPr lang="en-US" altLang="ko-KR" sz="2400">
                <a:latin typeface="맑은 고딕"/>
                <a:ea typeface="맑은 고딕"/>
              </a:rPr>
              <a:t>StartUp Folder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C:\%AppData%\Microsoft\Windows\Start Menu\Programs\Startup</a:t>
            </a: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C:\ProgramData\Microsoft\Windows\Start Menu\Programs\Startup</a:t>
            </a:r>
            <a:endParaRPr lang="en-US" altLang="ko-KR" sz="1600">
              <a:latin typeface="맑은 고딕"/>
              <a:ea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894080" y="3284982"/>
            <a:ext cx="9361170" cy="338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rgbClr val="ff0000"/>
                </a:solidFill>
                <a:latin typeface="맑은 고딕"/>
                <a:ea typeface="맑은 고딕"/>
              </a:rPr>
              <a:t>시스템이 시작될 때 시작 폴더를 살펴보고 이 폴더에 존재하는 파일을 실행</a:t>
            </a:r>
            <a:endParaRPr lang="en-US" altLang="ko-KR" sz="1600" b="1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/>
              <a:t>레지스트리 편집기</a:t>
            </a:r>
            <a:endParaRPr lang="ko-KR" altLang="en-US" sz="37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905" y="2067794"/>
            <a:ext cx="10676190" cy="2081296"/>
          </a:xfrm>
          <a:prstGeom prst="rect">
            <a:avLst/>
          </a:prstGeom>
        </p:spPr>
      </p:pic>
      <p:cxnSp>
        <p:nvCxnSpPr>
          <p:cNvPr id="7" name=""/>
          <p:cNvCxnSpPr/>
          <p:nvPr/>
        </p:nvCxnSpPr>
        <p:spPr>
          <a:xfrm rot="16200000" flipV="1">
            <a:off x="9156383" y="4185095"/>
            <a:ext cx="432054" cy="36004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9192388" y="4652772"/>
            <a:ext cx="1800224" cy="3649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/>
              <a:t>파일 위치 등록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/>
              <a:t>AutoRuns</a:t>
            </a:r>
            <a:endParaRPr lang="en-US" altLang="ko-KR" sz="37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1308" y="1649663"/>
            <a:ext cx="6480809" cy="3736682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551308" y="5589270"/>
            <a:ext cx="9361170" cy="82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rgbClr val="ff0000"/>
                </a:solidFill>
                <a:latin typeface="맑은 고딕"/>
                <a:ea typeface="맑은 고딕"/>
              </a:rPr>
              <a:t>AutoRuns</a:t>
            </a:r>
            <a:r>
              <a:rPr lang="ko-KR" altLang="en-US" sz="1600" b="1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>
                <a:solidFill>
                  <a:schemeClr val="dk1"/>
                </a:solidFill>
                <a:latin typeface="맑은 고딕"/>
                <a:ea typeface="맑은 고딕"/>
              </a:rPr>
              <a:t>유틸리티를 사용하면 다양한 자동 실행 위치를 얻을 수 있</a:t>
            </a: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음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https://learn.microsoft.com/en-us/sysinternals/downloads/autoruns</a:t>
            </a:r>
            <a:endParaRPr lang="en-US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/>
              <a:t>실습</a:t>
            </a:r>
            <a:endParaRPr lang="ko-KR" altLang="en-US" sz="3700"/>
          </a:p>
        </p:txBody>
      </p:sp>
      <p:sp>
        <p:nvSpPr>
          <p:cNvPr id="7" name=""/>
          <p:cNvSpPr txBox="1"/>
          <p:nvPr/>
        </p:nvSpPr>
        <p:spPr>
          <a:xfrm>
            <a:off x="551308" y="1844801"/>
            <a:ext cx="9361170" cy="4072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solidFill>
                  <a:srgbClr val="ff0000"/>
                </a:solidFill>
                <a:latin typeface="맑은 고딕"/>
                <a:ea typeface="맑은 고딕"/>
              </a:rPr>
              <a:t>RegOpenKeyEx</a:t>
            </a:r>
            <a:r>
              <a:rPr lang="ko-KR" altLang="en-US" sz="2100" b="1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  <a:ea typeface="맑은 고딕"/>
              </a:rPr>
              <a:t>: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  <a:ea typeface="맑은 고딕"/>
              </a:rPr>
              <a:t> 지정된 레지스트리 키를 여는 함수</a:t>
            </a:r>
            <a:endParaRPr lang="ko-KR" altLang="en-US" sz="21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LSTATUS RegOpenKeyExA(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 [in]           HKEY   hKey,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 [in, optional] LPCSTR lpSubKey,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 [in]           DWORD  ulOptions,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 [in]           REGSAM samDesired,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 [out]          PHKEY  phkResult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);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 b="1">
                <a:solidFill>
                  <a:schemeClr val="dk1"/>
                </a:solidFill>
                <a:latin typeface="맑은 고딕"/>
                <a:ea typeface="맑은 고딕"/>
              </a:rPr>
              <a:t>hkey : </a:t>
            </a: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레지스트리 키에 대한 핸들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pSubKey </a:t>
            </a:r>
            <a:r>
              <a:rPr lang="en-US" altLang="ko-KR" sz="1600" b="1">
                <a:solidFill>
                  <a:schemeClr val="dk1"/>
                </a:solidFill>
                <a:latin typeface="맑은 고딕"/>
                <a:ea typeface="맑은 고딕"/>
              </a:rPr>
              <a:t>:</a:t>
            </a: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열 레지스트리 하위 키의 이름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ulOptions </a:t>
            </a:r>
            <a:r>
              <a:rPr lang="en-US" altLang="ko-KR" sz="1600" b="1">
                <a:solidFill>
                  <a:schemeClr val="dk1"/>
                </a:solidFill>
                <a:latin typeface="맑은 고딕"/>
                <a:ea typeface="맑은 고딕"/>
              </a:rPr>
              <a:t>:</a:t>
            </a: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키를 열떄 적용할 옵션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samDesired </a:t>
            </a:r>
            <a:r>
              <a:rPr lang="en-US" altLang="ko-KR" sz="1600" b="1">
                <a:solidFill>
                  <a:schemeClr val="dk1"/>
                </a:solidFill>
                <a:latin typeface="맑은 고딕"/>
                <a:ea typeface="맑은 고딕"/>
              </a:rPr>
              <a:t>:</a:t>
            </a: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액세스 권한 지정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phkResult </a:t>
            </a:r>
            <a:r>
              <a:rPr lang="en-US" altLang="ko-KR" sz="1600" b="1">
                <a:solidFill>
                  <a:schemeClr val="dk1"/>
                </a:solidFill>
                <a:latin typeface="맑은 고딕"/>
                <a:ea typeface="맑은 고딕"/>
              </a:rPr>
              <a:t>:</a:t>
            </a: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키 핸들을 반환 받는 변수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/>
              <a:t>실습</a:t>
            </a:r>
            <a:endParaRPr lang="ko-KR" altLang="en-US" sz="3700"/>
          </a:p>
        </p:txBody>
      </p:sp>
      <p:sp>
        <p:nvSpPr>
          <p:cNvPr id="6" name=""/>
          <p:cNvSpPr txBox="1"/>
          <p:nvPr/>
        </p:nvSpPr>
        <p:spPr>
          <a:xfrm>
            <a:off x="551308" y="1772793"/>
            <a:ext cx="9361170" cy="4558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ko-KR" sz="2100" b="1">
                <a:solidFill>
                  <a:srgbClr val="ff0000"/>
                </a:solidFill>
                <a:latin typeface="맑은 고딕"/>
                <a:ea typeface="맑은 고딕"/>
              </a:rPr>
              <a:t>RegSetValueEx </a:t>
            </a:r>
            <a:r>
              <a:rPr lang="ko-KR" altLang="ko-KR" sz="2100" b="1">
                <a:solidFill>
                  <a:schemeClr val="dk1"/>
                </a:solidFill>
                <a:latin typeface="맑은 고딕"/>
                <a:ea typeface="맑은 고딕"/>
              </a:rPr>
              <a:t>: 지정된 레지스트리 키를 등록</a:t>
            </a:r>
            <a:endParaRPr lang="ko-KR" altLang="ko-KR" sz="21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LSTATUS RegSetValueExA(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 [in]           HKEY       hKey,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 [in, optional] LPCSTR     lpValueName,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                DWORD      Reserved,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 [in]           DWORD      dwType,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 [in]           const BYTE *lpData,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 [in]           DWORD      cbData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);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 b="1">
                <a:solidFill>
                  <a:schemeClr val="dk1"/>
                </a:solidFill>
                <a:latin typeface="맑은 고딕"/>
                <a:ea typeface="맑은 고딕"/>
              </a:rPr>
              <a:t>hkey : </a:t>
            </a: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레지스트리 키에 대한 핸들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lpValueName </a:t>
            </a:r>
            <a:r>
              <a:rPr lang="en-US" altLang="ko-KR" sz="1600" b="1">
                <a:solidFill>
                  <a:schemeClr val="dk1"/>
                </a:solidFill>
                <a:latin typeface="맑은 고딕"/>
                <a:ea typeface="맑은 고딕"/>
              </a:rPr>
              <a:t>:</a:t>
            </a: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설정할 값의 이름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Reserved </a:t>
            </a:r>
            <a:r>
              <a:rPr lang="en-US" altLang="ko-KR" sz="1600" b="1">
                <a:solidFill>
                  <a:schemeClr val="dk1"/>
                </a:solidFill>
                <a:latin typeface="맑은 고딕"/>
                <a:ea typeface="맑은 고딕"/>
              </a:rPr>
              <a:t>:</a:t>
            </a: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항상 </a:t>
            </a:r>
            <a:r>
              <a:rPr lang="en-US" altLang="ko-KR" sz="1600" b="1">
                <a:solidFill>
                  <a:schemeClr val="dk1"/>
                </a:solidFill>
                <a:latin typeface="맑은 고딕"/>
                <a:ea typeface="맑은 고딕"/>
              </a:rPr>
              <a:t>0</a:t>
            </a: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이 들어감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dwType, </a:t>
            </a:r>
            <a:r>
              <a:rPr lang="en-US" altLang="ko-KR" sz="1600" b="1">
                <a:solidFill>
                  <a:schemeClr val="dk1"/>
                </a:solidFill>
                <a:latin typeface="맑은 고딕"/>
                <a:ea typeface="맑은 고딕"/>
              </a:rPr>
              <a:t>:</a:t>
            </a: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데이터 형식 </a:t>
            </a:r>
            <a:r>
              <a:rPr lang="en-US" altLang="ko-KR" sz="1600" b="1">
                <a:solidFill>
                  <a:schemeClr val="dk1"/>
                </a:solidFill>
                <a:latin typeface="맑은 고딕"/>
                <a:ea typeface="맑은 고딕"/>
              </a:rPr>
              <a:t>(</a:t>
            </a: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종류</a:t>
            </a:r>
            <a:r>
              <a:rPr lang="en-US" altLang="ko-KR" sz="1600" b="1">
                <a:solidFill>
                  <a:schemeClr val="dk1"/>
                </a:solidFill>
                <a:latin typeface="맑은 고딕"/>
                <a:ea typeface="맑은 고딕"/>
              </a:rPr>
              <a:t>)</a:t>
            </a:r>
            <a:endParaRPr lang="en-US" altLang="ko-KR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lpData </a:t>
            </a:r>
            <a:r>
              <a:rPr lang="en-US" altLang="ko-KR" sz="1600" b="1">
                <a:solidFill>
                  <a:schemeClr val="dk1"/>
                </a:solidFill>
                <a:latin typeface="맑은 고딕"/>
                <a:ea typeface="맑은 고딕"/>
              </a:rPr>
              <a:t>:</a:t>
            </a: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저장할 데이터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cbData </a:t>
            </a:r>
            <a:r>
              <a:rPr lang="en-US" altLang="ko-KR" sz="1600" b="1">
                <a:solidFill>
                  <a:schemeClr val="dk1"/>
                </a:solidFill>
                <a:latin typeface="맑은 고딕"/>
                <a:ea typeface="맑은 고딕"/>
              </a:rPr>
              <a:t>:</a:t>
            </a:r>
            <a:r>
              <a:rPr lang="ko-KR" altLang="en-US" sz="1600" b="1">
                <a:solidFill>
                  <a:schemeClr val="dk1"/>
                </a:solidFill>
                <a:latin typeface="맑은 고딕"/>
                <a:ea typeface="맑은 고딕"/>
              </a:rPr>
              <a:t> lpData 매개 변수가 가리키는 정보의 크기</a:t>
            </a:r>
            <a:endParaRPr lang="ko-KR" altLang="en-US" sz="16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465</ep:Words>
  <ep:PresentationFormat>화면 슬라이드 쇼(4:3)</ep:PresentationFormat>
  <ep:Paragraphs>129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2023-11-13T03:20:15.310</dcterms:created>
  <dc:creator>jdh69</dc:creator>
  <cp:lastModifiedBy>jdh69</cp:lastModifiedBy>
  <dcterms:modified xsi:type="dcterms:W3CDTF">2023-11-27T01:17:17.086</dcterms:modified>
  <cp:revision>207</cp:revision>
  <cp:version>1000.0000.01</cp:version>
</cp:coreProperties>
</file>