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3"/>
          <p:cNvSpPr/>
          <p:nvPr/>
        </p:nvSpPr>
        <p:spPr>
          <a:xfrm>
            <a:off x="4393692" y="4149090"/>
            <a:ext cx="2998470" cy="0"/>
          </a:xfrm>
          <a:custGeom>
            <a:avLst/>
            <a:gdLst/>
            <a:rect l="l" t="t" r="r" b="b"/>
            <a:pathLst>
              <a:path w="2998470">
                <a:moveTo>
                  <a:pt x="0" y="0"/>
                </a:moveTo>
                <a:lnTo>
                  <a:pt x="2997962" y="0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15415" y="3104007"/>
            <a:ext cx="9577197" cy="64693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3700">
                <a:latin typeface="맑은 고딕"/>
                <a:ea typeface="맑은 고딕"/>
              </a:rPr>
              <a:t>안티 후킹 </a:t>
            </a:r>
            <a:r>
              <a:rPr lang="en-US" altLang="ko-KR" sz="3700">
                <a:latin typeface="맑은 고딕"/>
                <a:ea typeface="맑은 고딕"/>
              </a:rPr>
              <a:t>(Anti - Hooking)</a:t>
            </a:r>
            <a:endParaRPr lang="en-US" altLang="ko-KR" sz="37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253" y="1700784"/>
            <a:ext cx="6148359" cy="410451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0018" y="1723423"/>
            <a:ext cx="5760720" cy="408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9387" y="2708910"/>
            <a:ext cx="9721216" cy="3442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BOOL CopyFile(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LPCTSTR lpExistingFileName,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LPCTSTR lpNewFileName,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BOOL    bFailIfExists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);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lpExistingFileName,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복사하고자 하는 파일명 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경로 포함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IpNewFileName : </a:t>
            </a:r>
            <a:r>
              <a:rPr lang="ko-KR" altLang="en-US" sz="1600">
                <a:latin typeface="맑은 고딕"/>
                <a:ea typeface="맑은 고딕"/>
              </a:rPr>
              <a:t>복사할 대상 파일명 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경로 포함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bFailIfExists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True : </a:t>
            </a:r>
            <a:r>
              <a:rPr lang="ko-KR" altLang="en-US" sz="1600">
                <a:latin typeface="맑은 고딕"/>
                <a:ea typeface="맑은 고딕"/>
              </a:rPr>
              <a:t>대상 파일이 존재하면 파일을 </a:t>
            </a:r>
            <a:r>
              <a:rPr lang="en-US" altLang="ko-KR" sz="1600">
                <a:latin typeface="맑은 고딕"/>
                <a:ea typeface="맑은 고딕"/>
              </a:rPr>
              <a:t>Copy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false : </a:t>
            </a:r>
            <a:r>
              <a:rPr lang="ko-KR" altLang="en-US" sz="1600">
                <a:latin typeface="맑은 고딕"/>
                <a:ea typeface="맑은 고딕"/>
              </a:rPr>
              <a:t>대상 파일이 존재해도 </a:t>
            </a:r>
            <a:r>
              <a:rPr lang="en-US" altLang="ko-KR" sz="1600">
                <a:latin typeface="맑은 고딕"/>
                <a:ea typeface="맑은 고딕"/>
              </a:rPr>
              <a:t>Copy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latin typeface="맑은 고딕"/>
                <a:ea typeface="맑은 고딕"/>
              </a:rPr>
              <a:t>기존 파일을 새 파일로 복사하는 함수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CopyFile</a:t>
            </a:r>
            <a:endParaRPr lang="en-US" altLang="ko-KR" sz="3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9387" y="2708910"/>
            <a:ext cx="9721216" cy="371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HMODULE LoadLibraryExA(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LPCSTR lpLibFileName,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     HANDLE hFile,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DWORD  dwFlags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);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l</a:t>
            </a:r>
            <a:r>
              <a:rPr lang="en-US" altLang="ko-KR" sz="1600">
                <a:latin typeface="맑은 고딕"/>
                <a:ea typeface="맑은 고딕"/>
              </a:rPr>
              <a:t>pLibFileName,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로드할 모듈의 파일이름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IpNewFileName : </a:t>
            </a:r>
            <a:r>
              <a:rPr lang="ko-KR" altLang="en-US" sz="1600">
                <a:latin typeface="맑은 고딕"/>
                <a:ea typeface="맑은 고딕"/>
              </a:rPr>
              <a:t>복사할 대상 파일명 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경로 포함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hFile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Null</a:t>
            </a: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dwFlags : </a:t>
            </a:r>
            <a:r>
              <a:rPr lang="ko-KR" altLang="en-US" sz="1600">
                <a:latin typeface="맑은 고딕"/>
                <a:ea typeface="맑은 고딕"/>
              </a:rPr>
              <a:t>모듈을 로드할 때 수행할 작업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latin typeface="맑은 고딕"/>
                <a:ea typeface="맑은 고딕"/>
              </a:rPr>
              <a:t>동적 라이브러리를 로드할떄 </a:t>
            </a:r>
            <a:r>
              <a:rPr lang="en-US" altLang="en-US" sz="1600" b="1">
                <a:solidFill>
                  <a:srgbClr val="ff0000"/>
                </a:solidFill>
                <a:latin typeface="맑은 고딕"/>
                <a:ea typeface="맑은 고딕"/>
              </a:rPr>
              <a:t>LOAD_LIBRARY_SEARCH_DEFAULT_DIRS</a:t>
            </a:r>
            <a:r>
              <a:rPr lang="ko-KR" altLang="en-US" sz="1600" b="1">
                <a:latin typeface="맑은 고딕"/>
                <a:ea typeface="맑은 고딕"/>
              </a:rPr>
              <a:t> 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latin typeface="맑은 고딕"/>
                <a:ea typeface="맑은 고딕"/>
              </a:rPr>
              <a:t>플래그를 사용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latin typeface="맑은 고딕"/>
                <a:ea typeface="맑은 고딕"/>
              </a:rPr>
              <a:t>지정된 모듈을 프로세스에 로드 하는 함수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LoadLibraryEx</a:t>
            </a:r>
            <a:endParaRPr lang="en-US" altLang="ko-KR" sz="3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1199387" y="2708910"/>
            <a:ext cx="9721216" cy="2442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FARPROC GetProcAddress(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HMODULE hModule,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  [in] LPCSTR  lpProcName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);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hModule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DLL</a:t>
            </a:r>
            <a:r>
              <a:rPr lang="ko-KR" altLang="en-US" sz="1600">
                <a:latin typeface="맑은 고딕"/>
                <a:ea typeface="맑은 고딕"/>
              </a:rPr>
              <a:t> 모듈에 대한 핸들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600">
                <a:latin typeface="맑은 고딕"/>
                <a:ea typeface="맑은 고딕"/>
              </a:rPr>
              <a:t>lpProcName</a:t>
            </a:r>
            <a:r>
              <a:rPr lang="ko-KR" altLang="en-US" sz="1600">
                <a:latin typeface="맑은 고딕"/>
                <a:ea typeface="맑은 고딕"/>
              </a:rPr>
              <a:t> </a:t>
            </a:r>
            <a:r>
              <a:rPr lang="en-US" altLang="ko-KR" sz="1600">
                <a:latin typeface="맑은 고딕"/>
                <a:ea typeface="맑은 고딕"/>
              </a:rPr>
              <a:t>:</a:t>
            </a:r>
            <a:r>
              <a:rPr lang="ko-KR" altLang="en-US" sz="1600">
                <a:latin typeface="맑은 고딕"/>
                <a:ea typeface="맑은 고딕"/>
              </a:rPr>
              <a:t> 함수 또는 변수 명</a:t>
            </a:r>
            <a:endParaRPr lang="ko-KR" altLang="en-US" sz="1600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 sz="1600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600">
                <a:latin typeface="맑은 고딕"/>
                <a:ea typeface="맑은 고딕"/>
              </a:rPr>
              <a:t>지정된 모듈에서 함수</a:t>
            </a:r>
            <a:r>
              <a:rPr lang="en-US" altLang="ko-KR" sz="1600">
                <a:latin typeface="맑은 고딕"/>
                <a:ea typeface="맑은 고딕"/>
              </a:rPr>
              <a:t>(</a:t>
            </a:r>
            <a:r>
              <a:rPr lang="ko-KR" altLang="en-US" sz="1600">
                <a:latin typeface="맑은 고딕"/>
                <a:ea typeface="맑은 고딕"/>
              </a:rPr>
              <a:t>프로시저</a:t>
            </a:r>
            <a:r>
              <a:rPr lang="en-US" altLang="ko-KR" sz="1600">
                <a:latin typeface="맑은 고딕"/>
                <a:ea typeface="맑은 고딕"/>
              </a:rPr>
              <a:t>)</a:t>
            </a:r>
            <a:r>
              <a:rPr lang="ko-KR" altLang="en-US" sz="1600">
                <a:latin typeface="맑은 고딕"/>
                <a:ea typeface="맑은 고딕"/>
              </a:rPr>
              <a:t>를 검색하는 함수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GetProcAddress</a:t>
            </a:r>
            <a:endParaRPr lang="en-US" altLang="ko-KR" sz="31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실행 결과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9568" y="2344392"/>
            <a:ext cx="7134745" cy="2236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실행 결과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9431" y="3387007"/>
            <a:ext cx="2298661" cy="562438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91260" y="4149090"/>
            <a:ext cx="5328668" cy="520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랜덤한 파일이름의 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kernel32.dll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복사본을 생성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sp>
        <p:nvSpPr>
          <p:cNvPr id="12" name=""/>
          <p:cNvSpPr/>
          <p:nvPr/>
        </p:nvSpPr>
        <p:spPr>
          <a:xfrm>
            <a:off x="4511800" y="3387007"/>
            <a:ext cx="936119" cy="56243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7962" y="3212973"/>
            <a:ext cx="5302482" cy="1080135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5807962" y="4509135"/>
            <a:ext cx="5328668" cy="300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kernel32Copy.Sleep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함수 호출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정적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4571" y="1786142"/>
            <a:ext cx="5942857" cy="328571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287649" y="5301234"/>
            <a:ext cx="5779780" cy="29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Table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에서 원본 </a:t>
            </a: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kernel32.dll 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모듈에서 </a:t>
            </a: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Sleep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호출을 찾을 수 없음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정적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287649" y="4797171"/>
            <a:ext cx="5779780" cy="515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동적으로 로드하기에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Table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에서 </a:t>
            </a: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kernel32Copy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모듈을 찾을 수 없음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6047" y="2362051"/>
            <a:ext cx="6839904" cy="2133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639568" y="6080379"/>
            <a:ext cx="5779782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모니터링 툴로 이벤트 로그 확인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4121" y="1525571"/>
            <a:ext cx="7272284" cy="4423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151757" y="1334262"/>
            <a:ext cx="577978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rgbClr val="ff0000"/>
                </a:solidFill>
                <a:latin typeface="맑은 고딕"/>
                <a:ea typeface="맑은 고딕"/>
              </a:rPr>
              <a:t>CreateFile() SUCCESS (</a:t>
            </a:r>
            <a:r>
              <a:rPr lang="ko-KR" altLang="en-US" sz="1400" b="1">
                <a:solidFill>
                  <a:srgbClr val="ff0000"/>
                </a:solidFill>
                <a:latin typeface="맑은 고딕"/>
                <a:ea typeface="맑은 고딕"/>
              </a:rPr>
              <a:t>파일 생성에 성공하였음</a:t>
            </a:r>
            <a:r>
              <a:rPr lang="en-US" altLang="ko-KR" sz="14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4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352" y="1981605"/>
            <a:ext cx="5878174" cy="3391637"/>
          </a:xfrm>
          <a:prstGeom prst="rect">
            <a:avLst/>
          </a:prstGeom>
        </p:spPr>
      </p:pic>
      <p:cxnSp>
        <p:nvCxnSpPr>
          <p:cNvPr id="12" name=""/>
          <p:cNvCxnSpPr/>
          <p:nvPr/>
        </p:nvCxnSpPr>
        <p:spPr>
          <a:xfrm rot="10800000" flipV="1">
            <a:off x="3071622" y="1700784"/>
            <a:ext cx="2160270" cy="1728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0800000" flipV="1">
            <a:off x="2927603" y="3677424"/>
            <a:ext cx="4608576" cy="1116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6456045" y="3501009"/>
            <a:ext cx="361951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rgbClr val="ff0000"/>
                </a:solidFill>
                <a:latin typeface="맑은 고딕"/>
                <a:ea typeface="맑은 고딕"/>
              </a:rPr>
              <a:t>C:\ckP4.tmp</a:t>
            </a:r>
            <a:endParaRPr lang="en-US" altLang="ko-KR" sz="14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5422266" y="4797425"/>
            <a:ext cx="6769734" cy="2060575"/>
          </a:xfrm>
          <a:custGeom>
            <a:avLst/>
            <a:gdLst/>
            <a:rect l="l" t="t" r="r" b="b"/>
            <a:pathLst>
              <a:path w="6769734" h="2060575">
                <a:moveTo>
                  <a:pt x="6769608" y="0"/>
                </a:moveTo>
                <a:lnTo>
                  <a:pt x="0" y="2060448"/>
                </a:lnTo>
                <a:lnTo>
                  <a:pt x="6769608" y="2060448"/>
                </a:lnTo>
                <a:lnTo>
                  <a:pt x="6769608" y="0"/>
                </a:lnTo>
                <a:close/>
              </a:path>
            </a:pathLst>
          </a:custGeom>
          <a:solidFill>
            <a:srgbClr val="00246f">
              <a:alpha val="851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3"/>
          <p:cNvSpPr/>
          <p:nvPr/>
        </p:nvSpPr>
        <p:spPr>
          <a:xfrm>
            <a:off x="2135505" y="5671820"/>
            <a:ext cx="10081260" cy="1186180"/>
          </a:xfrm>
          <a:custGeom>
            <a:avLst/>
            <a:gdLst/>
            <a:rect l="l" t="t" r="r" b="b"/>
            <a:pathLst>
              <a:path w="10081260" h="1186179">
                <a:moveTo>
                  <a:pt x="10081260" y="0"/>
                </a:moveTo>
                <a:lnTo>
                  <a:pt x="0" y="1185671"/>
                </a:lnTo>
                <a:lnTo>
                  <a:pt x="10081260" y="1185671"/>
                </a:lnTo>
                <a:lnTo>
                  <a:pt x="10081260" y="0"/>
                </a:lnTo>
                <a:close/>
              </a:path>
            </a:pathLst>
          </a:custGeom>
          <a:solidFill>
            <a:srgbClr val="bebebe">
              <a:alpha val="70200"/>
            </a:srgbClr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1.</a:t>
            </a:r>
            <a:r>
              <a:rPr lang="ko-KR" altLang="en-US" sz="3700">
                <a:latin typeface="맑은 고딕"/>
                <a:ea typeface="맑은 고딕"/>
              </a:rPr>
              <a:t> 안티 후킹 이란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67334" y="1911477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2.</a:t>
            </a:r>
            <a:r>
              <a:rPr lang="ko-KR" altLang="en-US" sz="3700">
                <a:latin typeface="맑은 고딕"/>
                <a:ea typeface="맑은 고딕"/>
              </a:rPr>
              <a:t> 목적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67334" y="2991612"/>
            <a:ext cx="9361170" cy="653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3.</a:t>
            </a:r>
            <a:r>
              <a:rPr lang="ko-KR" altLang="en-US" sz="3700">
                <a:latin typeface="맑은 고딕"/>
                <a:ea typeface="맑은 고딕"/>
              </a:rPr>
              <a:t> 코드 분석</a:t>
            </a:r>
            <a:endParaRPr lang="ko-KR" altLang="en-US" sz="3700">
              <a:latin typeface="맑은 고딕"/>
              <a:ea typeface="맑은 고딕"/>
            </a:endParaRPr>
          </a:p>
        </p:txBody>
      </p:sp>
      <p:cxnSp>
        <p:nvCxnSpPr>
          <p:cNvPr id="9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299276" y="2240851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16200000" flipH="1">
            <a:off x="299275" y="332098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9298" y="1700784"/>
            <a:ext cx="6552846" cy="100445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79298" y="2768346"/>
            <a:ext cx="5779780" cy="94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동적라이브러리 로드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이벤트 로그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(HgOP.tmp)</a:t>
            </a:r>
            <a:endParaRPr lang="en-US" altLang="ko-KR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429000"/>
            <a:ext cx="5328667" cy="2969823"/>
          </a:xfrm>
          <a:prstGeom prst="rect">
            <a:avLst/>
          </a:prstGeom>
        </p:spPr>
      </p:pic>
      <p:cxnSp>
        <p:nvCxnSpPr>
          <p:cNvPr id="10" name=""/>
          <p:cNvCxnSpPr/>
          <p:nvPr/>
        </p:nvCxnSpPr>
        <p:spPr>
          <a:xfrm rot="16200000" flipH="1">
            <a:off x="2747581" y="4689157"/>
            <a:ext cx="93611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3215640" y="5157216"/>
            <a:ext cx="1008126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48442" y="2320057"/>
            <a:ext cx="8568098" cy="2693141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3206110" y="5301234"/>
            <a:ext cx="577978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Copy.Sleep() 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루틴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34095" y="3029000"/>
            <a:ext cx="9323809" cy="8000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287649" y="4365117"/>
            <a:ext cx="577978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kerner32.sleep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호출이 아닌 </a:t>
            </a: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8oco.Sleep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호출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동적</a:t>
            </a:r>
            <a:endParaRPr lang="ko-KR" altLang="en-US" sz="3700">
              <a:latin typeface="맑은 고딕"/>
              <a:ea typeface="맑은 고딕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3206110" y="6165342"/>
            <a:ext cx="5779780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kerner32.sleep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 b="1">
                <a:solidFill>
                  <a:schemeClr val="dk1"/>
                </a:solidFill>
                <a:latin typeface="맑은 고딕"/>
                <a:ea typeface="맑은 고딕"/>
              </a:rPr>
              <a:t>bp</a:t>
            </a:r>
            <a:r>
              <a:rPr lang="ko-KR" altLang="en-US" sz="1400" b="1">
                <a:solidFill>
                  <a:schemeClr val="dk1"/>
                </a:solidFill>
                <a:latin typeface="맑은 고딕"/>
                <a:ea typeface="맑은 고딕"/>
              </a:rPr>
              <a:t> 설치 시 잡히지 않음</a:t>
            </a:r>
            <a:endParaRPr lang="ko-KR" altLang="en-US" sz="1400" b="1">
              <a:solidFill>
                <a:schemeClr val="dk1"/>
              </a:solidFill>
              <a:latin typeface="맑은 고딕"/>
              <a:ea typeface="맑은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595" y="1628774"/>
            <a:ext cx="6561404" cy="4342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27267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/>
              <a:t>끝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후킹</a:t>
            </a:r>
            <a:r>
              <a:rPr lang="en-US" altLang="ko-KR" sz="3100">
                <a:latin typeface="맑은 고딕"/>
                <a:ea typeface="맑은 고딕"/>
              </a:rPr>
              <a:t>?</a:t>
            </a:r>
            <a:endParaRPr lang="en-US" altLang="ko-KR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199387" y="2708910"/>
            <a:ext cx="9721216" cy="3566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리버싱에서 후킹은 정보를 가로채고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실행 흐름을 변경하고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다른 기능을 제공하게 하는 기술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후킹은 리버스 엔지니어링 기술의 핵심</a:t>
            </a:r>
            <a:r>
              <a:rPr lang="en-US" altLang="ko-KR">
                <a:latin typeface="맑은 고딕"/>
                <a:ea typeface="맑은 고딕"/>
              </a:rPr>
              <a:t>(Core)</a:t>
            </a:r>
            <a:r>
              <a:rPr lang="ko-KR" altLang="en-US">
                <a:latin typeface="맑은 고딕"/>
                <a:ea typeface="맑은 고딕"/>
              </a:rPr>
              <a:t>이라 볼 수 있다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리버싱의 꽃이라고도 부름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여러가지 후킹 기술이 있고 그중에서도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en-US" altLang="en-US">
                <a:latin typeface="맑은 고딕"/>
                <a:ea typeface="맑은 고딕"/>
              </a:rPr>
              <a:t>Application Programming Interface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r>
              <a:rPr lang="ko-KR" altLang="en-US">
                <a:latin typeface="맑은 고딕"/>
                <a:ea typeface="맑은 고딕"/>
              </a:rPr>
              <a:t>를 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후킹하는 기술을 </a:t>
            </a:r>
            <a:r>
              <a:rPr lang="en-US" altLang="ko-KR">
                <a:latin typeface="맑은 고딕"/>
                <a:ea typeface="맑은 고딕"/>
              </a:rPr>
              <a:t>API Hooking </a:t>
            </a:r>
            <a:r>
              <a:rPr lang="ko-KR" altLang="en-US">
                <a:latin typeface="맑은 고딕"/>
                <a:ea typeface="맑은 고딕"/>
              </a:rPr>
              <a:t>이라고 부름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API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: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 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Windows OS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에서 사용자 어플리케이션이 시스템 자원 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메모리 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파일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 네트워크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비디오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사운드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기타</a:t>
            </a:r>
            <a:r>
              <a:rPr lang="en-US" altLang="ko-KR" sz="15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를 </a:t>
            </a:r>
            <a:endParaRPr lang="ko-KR" altLang="en-US" sz="15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 sz="1500" b="1">
                <a:solidFill>
                  <a:srgbClr val="ff0000"/>
                </a:solidFill>
                <a:latin typeface="맑은 고딕"/>
                <a:ea typeface="맑은 고딕"/>
              </a:rPr>
              <a:t>사용하기 위해 시스템 커널에 요청하는 수단</a:t>
            </a:r>
            <a:endParaRPr lang="ko-KR" altLang="en-US" sz="1500" b="1">
              <a:solidFill>
                <a:srgbClr val="ff0000"/>
              </a:solidFill>
              <a:latin typeface="맑은 고딕"/>
              <a:ea typeface="맑은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76134" y="522229"/>
            <a:ext cx="3744468" cy="1925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API</a:t>
            </a:r>
            <a:r>
              <a:rPr lang="ko-KR" altLang="en-US" sz="3700">
                <a:latin typeface="맑은 고딕"/>
                <a:ea typeface="맑은 고딕"/>
              </a:rPr>
              <a:t> 호출</a:t>
            </a:r>
            <a:endParaRPr lang="ko-KR" altLang="en-US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7810" y="2562104"/>
            <a:ext cx="7916379" cy="173379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199387" y="4614412"/>
            <a:ext cx="9721216" cy="908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프로세스가 </a:t>
            </a:r>
            <a:r>
              <a:rPr lang="en-US" altLang="ko-KR">
                <a:latin typeface="맑은 고딕"/>
                <a:ea typeface="맑은 고딕"/>
              </a:rPr>
              <a:t>kernel32.dll</a:t>
            </a:r>
            <a:r>
              <a:rPr lang="ko-KR" altLang="en-US">
                <a:latin typeface="맑은 고딕"/>
                <a:ea typeface="맑은 고딕"/>
              </a:rPr>
              <a:t>에 있는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함수를 호출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kernel32.dll</a:t>
            </a:r>
            <a:r>
              <a:rPr lang="ko-KR" altLang="en-US">
                <a:latin typeface="맑은 고딕"/>
                <a:ea typeface="맑은 고딕"/>
              </a:rPr>
              <a:t>은 해당 함수를 실행하고 반환 값을 프로세스에게 돌려줌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API</a:t>
            </a:r>
            <a:r>
              <a:rPr lang="ko-KR" altLang="en-US" sz="3700">
                <a:latin typeface="맑은 고딕"/>
                <a:ea typeface="맑은 고딕"/>
              </a:rPr>
              <a:t> 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API</a:t>
            </a:r>
            <a:r>
              <a:rPr lang="ko-KR" altLang="en-US" sz="3100">
                <a:latin typeface="맑은 고딕"/>
                <a:ea typeface="맑은 고딕"/>
              </a:rPr>
              <a:t> 후킹</a:t>
            </a:r>
            <a:endParaRPr lang="ko-KR" altLang="en-US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1487424" y="2748153"/>
            <a:ext cx="9361170" cy="36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Win32 API</a:t>
            </a:r>
            <a:r>
              <a:rPr lang="ko-KR" altLang="en-US">
                <a:latin typeface="맑은 고딕"/>
                <a:ea typeface="맑은 고딕"/>
              </a:rPr>
              <a:t> 호출을 중간에서 가로채어 제어권을 얻어내는 것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25316" y="3580337"/>
            <a:ext cx="7659169" cy="215295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1559433" y="5550979"/>
            <a:ext cx="9361170" cy="314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>
                <a:latin typeface="맑은 고딕"/>
                <a:ea typeface="맑은 고딕"/>
              </a:rPr>
              <a:t>사진</a:t>
            </a:r>
            <a:r>
              <a:rPr lang="en-US" altLang="ko-KR" sz="1500">
                <a:latin typeface="맑은 고딕"/>
                <a:ea typeface="맑은 고딕"/>
              </a:rPr>
              <a:t>(1)</a:t>
            </a:r>
            <a:r>
              <a:rPr lang="ko-KR" altLang="en-US" sz="1500">
                <a:latin typeface="맑은 고딕"/>
                <a:ea typeface="맑은 고딕"/>
              </a:rPr>
              <a:t> 정상적인 </a:t>
            </a:r>
            <a:r>
              <a:rPr lang="en-US" altLang="ko-KR" sz="1500">
                <a:latin typeface="맑은 고딕"/>
                <a:ea typeface="맑은 고딕"/>
              </a:rPr>
              <a:t>API</a:t>
            </a:r>
            <a:r>
              <a:rPr lang="ko-KR" altLang="en-US" sz="1500">
                <a:latin typeface="맑은 고딕"/>
                <a:ea typeface="맑은 고딕"/>
              </a:rPr>
              <a:t> 호출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API</a:t>
            </a:r>
            <a:r>
              <a:rPr lang="ko-KR" altLang="en-US" sz="3700">
                <a:latin typeface="맑은 고딕"/>
                <a:ea typeface="맑은 고딕"/>
              </a:rPr>
              <a:t> 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1559433" y="5550979"/>
            <a:ext cx="9361170" cy="314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>
                <a:latin typeface="맑은 고딕"/>
                <a:ea typeface="맑은 고딕"/>
              </a:rPr>
              <a:t>사진</a:t>
            </a:r>
            <a:r>
              <a:rPr lang="en-US" altLang="ko-KR" sz="1500">
                <a:latin typeface="맑은 고딕"/>
                <a:ea typeface="맑은 고딕"/>
              </a:rPr>
              <a:t>(2)</a:t>
            </a:r>
            <a:r>
              <a:rPr lang="ko-KR" altLang="en-US" sz="1500">
                <a:latin typeface="맑은 고딕"/>
                <a:ea typeface="맑은 고딕"/>
              </a:rPr>
              <a:t> 후킹된 </a:t>
            </a:r>
            <a:r>
              <a:rPr lang="en-US" altLang="ko-KR" sz="1500">
                <a:latin typeface="맑은 고딕"/>
                <a:ea typeface="맑은 고딕"/>
              </a:rPr>
              <a:t>API</a:t>
            </a:r>
            <a:r>
              <a:rPr lang="ko-KR" altLang="en-US" sz="1500">
                <a:latin typeface="맑은 고딕"/>
                <a:ea typeface="맑은 고딕"/>
              </a:rPr>
              <a:t> 호출</a:t>
            </a:r>
            <a:endParaRPr lang="ko-KR" altLang="en-US" sz="1500">
              <a:latin typeface="맑은 고딕"/>
              <a:ea typeface="맑은 고딕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8151" y="1576128"/>
            <a:ext cx="8935697" cy="3705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700">
                <a:latin typeface="맑은 고딕"/>
                <a:ea typeface="맑은 고딕"/>
              </a:rPr>
              <a:t>API</a:t>
            </a:r>
            <a:r>
              <a:rPr lang="ko-KR" altLang="en-US" sz="3700">
                <a:latin typeface="맑은 고딕"/>
                <a:ea typeface="맑은 고딕"/>
              </a:rPr>
              <a:t> 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API</a:t>
            </a:r>
            <a:r>
              <a:rPr lang="ko-KR" altLang="en-US" sz="3100">
                <a:latin typeface="맑은 고딕"/>
                <a:ea typeface="맑은 고딕"/>
              </a:rPr>
              <a:t> 후킹</a:t>
            </a:r>
            <a:endParaRPr lang="ko-KR" altLang="en-US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199387" y="2708910"/>
            <a:ext cx="9721216" cy="255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API </a:t>
            </a:r>
            <a:r>
              <a:rPr lang="ko-KR" altLang="en-US">
                <a:latin typeface="맑은 고딕"/>
                <a:ea typeface="맑은 고딕"/>
              </a:rPr>
              <a:t>후킹된 해당 프로세스는 </a:t>
            </a:r>
            <a:r>
              <a:rPr lang="en-US" altLang="ko-KR">
                <a:latin typeface="맑은 고딕"/>
                <a:ea typeface="맑은 고딕"/>
              </a:rPr>
              <a:t>CreateFile() API</a:t>
            </a:r>
            <a:r>
              <a:rPr lang="ko-KR" altLang="en-US">
                <a:latin typeface="맑은 고딕"/>
                <a:ea typeface="맑은 고딕"/>
              </a:rPr>
              <a:t>가 호출 될 때마다 </a:t>
            </a:r>
            <a:r>
              <a:rPr lang="en-US" altLang="ko-KR" b="1">
                <a:solidFill>
                  <a:srgbClr val="ff0000"/>
                </a:solidFill>
                <a:latin typeface="맑은 고딕"/>
                <a:ea typeface="맑은 고딕"/>
              </a:rPr>
              <a:t>hook.MyCreateFile()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함수가 호출이 됨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즉 정상적인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호출 루틴을 가로채어 </a:t>
            </a:r>
            <a:r>
              <a:rPr lang="en-US" altLang="ko-KR">
                <a:latin typeface="맑은 고딕"/>
                <a:ea typeface="맑은 고딕"/>
              </a:rPr>
              <a:t>MyCreateFile() </a:t>
            </a:r>
            <a:r>
              <a:rPr lang="ko-KR" altLang="en-US">
                <a:latin typeface="맑은 고딕"/>
                <a:ea typeface="맑은 고딕"/>
              </a:rPr>
              <a:t>함수의 코드가 먼저 실행됨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이때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호출의 리턴 값을 변조하거나 악성 스크립트가 존재하는 함수를 실행하거나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해당 함수를 무력화 시키는 행위가 가능해짐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안티 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94081" y="1911477"/>
            <a:ext cx="9361170" cy="563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100">
                <a:latin typeface="맑은 고딕"/>
                <a:ea typeface="맑은 고딕"/>
              </a:rPr>
              <a:t>■ </a:t>
            </a:r>
            <a:r>
              <a:rPr lang="en-US" altLang="ko-KR" sz="3100">
                <a:latin typeface="맑은 고딕"/>
                <a:ea typeface="맑은 고딕"/>
              </a:rPr>
              <a:t>API</a:t>
            </a:r>
            <a:r>
              <a:rPr lang="ko-KR" altLang="en-US" sz="3100">
                <a:latin typeface="맑은 고딕"/>
                <a:ea typeface="맑은 고딕"/>
              </a:rPr>
              <a:t> 후킹을 우회</a:t>
            </a:r>
            <a:endParaRPr lang="ko-KR" altLang="en-US" sz="3100">
              <a:latin typeface="맑은 고딕"/>
              <a:ea typeface="맑은 고딕"/>
            </a:endParaRPr>
          </a:p>
        </p:txBody>
      </p:sp>
      <p:cxnSp>
        <p:nvCxnSpPr>
          <p:cNvPr id="10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199387" y="2708910"/>
            <a:ext cx="9721216" cy="255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앞서 설명한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후킹을 우회 하는데 사용이 됨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PE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-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Import Table</a:t>
            </a:r>
            <a:r>
              <a:rPr lang="ko-KR" altLang="en-US">
                <a:latin typeface="맑은 고딕"/>
                <a:ea typeface="맑은 고딕"/>
              </a:rPr>
              <a:t>에 호출 함수가 노출되지 않음 </a:t>
            </a: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백신 우회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내</a:t>
            </a:r>
            <a:r>
              <a:rPr lang="en-US" altLang="ko-KR">
                <a:latin typeface="맑은 고딕"/>
                <a:ea typeface="맑은 고딕"/>
              </a:rPr>
              <a:t> Win32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호출을 숨길 수 있음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endParaRPr lang="en-US" altLang="ko-KR">
              <a:latin typeface="맑은 고딕"/>
              <a:ea typeface="맑은 고딕"/>
            </a:endParaRPr>
          </a:p>
          <a:p>
            <a:pPr>
              <a:defRPr/>
            </a:pPr>
            <a:r>
              <a:rPr lang="ko-KR" altLang="en-US">
                <a:latin typeface="맑은 고딕"/>
                <a:ea typeface="맑은 고딕"/>
              </a:rPr>
              <a:t>수동 분석 진행 시 분석을 어렵게함</a:t>
            </a:r>
            <a:endParaRPr lang="ko-KR" altLang="en-US">
              <a:latin typeface="맑은 고딕"/>
              <a:ea typeface="맑은 고딕"/>
            </a:endParaRPr>
          </a:p>
          <a:p>
            <a:pPr>
              <a:defRPr/>
            </a:pPr>
            <a:r>
              <a:rPr lang="en-US" altLang="ko-KR">
                <a:latin typeface="맑은 고딕"/>
                <a:ea typeface="맑은 고딕"/>
              </a:rPr>
              <a:t>(</a:t>
            </a:r>
            <a:r>
              <a:rPr lang="ko-KR" altLang="en-US">
                <a:latin typeface="맑은 고딕"/>
                <a:ea typeface="맑은 고딕"/>
              </a:rPr>
              <a:t>정상적인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호출 루틴이 이루어지지 않아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추적을 통한 수동 분석을 방해</a:t>
            </a:r>
            <a:r>
              <a:rPr lang="en-US" altLang="ko-KR">
                <a:latin typeface="맑은 고딕"/>
                <a:ea typeface="맑은 고딕"/>
              </a:rPr>
              <a:t>)</a:t>
            </a:r>
            <a:endParaRPr lang="en-US" altLang="ko-KR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"/>
          <p:cNvCxnSpPr/>
          <p:nvPr/>
        </p:nvCxnSpPr>
        <p:spPr>
          <a:xfrm rot="16200000" flipH="1">
            <a:off x="299276" y="1160716"/>
            <a:ext cx="64808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"/>
          <p:cNvSpPr txBox="1"/>
          <p:nvPr/>
        </p:nvSpPr>
        <p:spPr>
          <a:xfrm>
            <a:off x="741681" y="834771"/>
            <a:ext cx="9361170" cy="649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700">
                <a:latin typeface="맑은 고딕"/>
                <a:ea typeface="맑은 고딕"/>
              </a:rPr>
              <a:t>안티 후킹</a:t>
            </a:r>
            <a:r>
              <a:rPr lang="en-US" altLang="ko-KR" sz="3700">
                <a:latin typeface="맑은 고딕"/>
                <a:ea typeface="맑은 고딕"/>
              </a:rPr>
              <a:t>?</a:t>
            </a:r>
            <a:endParaRPr lang="en-US" altLang="ko-KR" sz="3700">
              <a:latin typeface="맑은 고딕"/>
              <a:ea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8857" y="2562333"/>
            <a:ext cx="7914285" cy="173333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199387" y="4614412"/>
            <a:ext cx="9721216" cy="173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사전에 </a:t>
            </a:r>
            <a:r>
              <a:rPr lang="en-US" altLang="en-US">
                <a:latin typeface="맑은 고딕"/>
                <a:ea typeface="맑은 고딕"/>
              </a:rPr>
              <a:t>C:\Windows\SysWOW64\kernel32.dll</a:t>
            </a:r>
            <a:r>
              <a:rPr lang="ko-KR" altLang="en-US">
                <a:latin typeface="맑은 고딕"/>
                <a:ea typeface="맑은 고딕"/>
              </a:rPr>
              <a:t> 경로의 파일을 복사하여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kernel32Copy.dll</a:t>
            </a:r>
            <a:r>
              <a:rPr lang="ko-KR" altLang="en-US">
                <a:latin typeface="맑은 고딕"/>
                <a:ea typeface="맑은 고딕"/>
              </a:rPr>
              <a:t>을 생성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>
                <a:latin typeface="맑은 고딕"/>
                <a:ea typeface="맑은 고딕"/>
              </a:rPr>
              <a:t>프로세스가 </a:t>
            </a:r>
            <a:r>
              <a:rPr lang="en-US" altLang="ko-KR">
                <a:latin typeface="맑은 고딕"/>
                <a:ea typeface="맑은 고딕"/>
              </a:rPr>
              <a:t>kernel32Copy.dll</a:t>
            </a:r>
            <a:r>
              <a:rPr lang="ko-KR" altLang="en-US">
                <a:latin typeface="맑은 고딕"/>
                <a:ea typeface="맑은 고딕"/>
              </a:rPr>
              <a:t>에 있는 </a:t>
            </a:r>
            <a:r>
              <a:rPr lang="en-US" altLang="ko-KR">
                <a:latin typeface="맑은 고딕"/>
                <a:ea typeface="맑은 고딕"/>
              </a:rPr>
              <a:t>API</a:t>
            </a:r>
            <a:r>
              <a:rPr lang="ko-KR" altLang="en-US">
                <a:latin typeface="맑은 고딕"/>
                <a:ea typeface="맑은 고딕"/>
              </a:rPr>
              <a:t> 함수를 호출</a:t>
            </a: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en-US" altLang="ko-KR">
                <a:latin typeface="맑은 고딕"/>
                <a:ea typeface="맑은 고딕"/>
              </a:rPr>
              <a:t>kernel32Copy.dll</a:t>
            </a:r>
            <a:r>
              <a:rPr lang="ko-KR" altLang="en-US">
                <a:latin typeface="맑은 고딕"/>
                <a:ea typeface="맑은 고딕"/>
              </a:rPr>
              <a:t> 은 해당 함수를 실행하고 반환 값을 프로세스에게 돌려줌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866</ep:Words>
  <ep:PresentationFormat>화면 슬라이드 쇼(4:3)</ep:PresentationFormat>
  <ep:Paragraphs>235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2023-11-13T03:20:15.310</dcterms:created>
  <dc:creator>jdh69</dc:creator>
  <cp:lastModifiedBy>jdh69</cp:lastModifiedBy>
  <dcterms:modified xsi:type="dcterms:W3CDTF">2023-12-04T01:23:59.751</dcterms:modified>
  <cp:revision>329</cp:revision>
  <cp:version>1000.0000.01</cp:version>
</cp:coreProperties>
</file>