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5422266" y="4797425"/>
            <a:ext cx="6769734" cy="2060575"/>
          </a:xfrm>
          <a:custGeom>
            <a:avLst/>
            <a:gdLst/>
            <a:rect l="l" t="t" r="r" b="b"/>
            <a:pathLst>
              <a:path w="6769734" h="2060575">
                <a:moveTo>
                  <a:pt x="6769608" y="0"/>
                </a:moveTo>
                <a:lnTo>
                  <a:pt x="0" y="2060448"/>
                </a:lnTo>
                <a:lnTo>
                  <a:pt x="6769608" y="2060448"/>
                </a:lnTo>
                <a:lnTo>
                  <a:pt x="6769608" y="0"/>
                </a:lnTo>
                <a:close/>
              </a:path>
            </a:pathLst>
          </a:custGeom>
          <a:solidFill>
            <a:srgbClr val="00246f">
              <a:alpha val="851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3"/>
          <p:cNvSpPr/>
          <p:nvPr/>
        </p:nvSpPr>
        <p:spPr>
          <a:xfrm>
            <a:off x="2135505" y="5671820"/>
            <a:ext cx="10081260" cy="1186180"/>
          </a:xfrm>
          <a:custGeom>
            <a:avLst/>
            <a:gdLst/>
            <a:rect l="l" t="t" r="r" b="b"/>
            <a:pathLst>
              <a:path w="10081260" h="1186179">
                <a:moveTo>
                  <a:pt x="10081260" y="0"/>
                </a:moveTo>
                <a:lnTo>
                  <a:pt x="0" y="1185671"/>
                </a:lnTo>
                <a:lnTo>
                  <a:pt x="10081260" y="1185671"/>
                </a:lnTo>
                <a:lnTo>
                  <a:pt x="10081260" y="0"/>
                </a:lnTo>
                <a:close/>
              </a:path>
            </a:pathLst>
          </a:custGeom>
          <a:solidFill>
            <a:srgbClr val="bebebe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3"/>
          <p:cNvSpPr/>
          <p:nvPr/>
        </p:nvSpPr>
        <p:spPr>
          <a:xfrm>
            <a:off x="4393692" y="4149090"/>
            <a:ext cx="2998470" cy="0"/>
          </a:xfrm>
          <a:custGeom>
            <a:avLst/>
            <a:gdLst/>
            <a:rect l="l" t="t" r="r" b="b"/>
            <a:pathLst>
              <a:path w="2998470">
                <a:moveTo>
                  <a:pt x="0" y="0"/>
                </a:moveTo>
                <a:lnTo>
                  <a:pt x="2997962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415415" y="3104007"/>
            <a:ext cx="9577197" cy="6469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Heaven's gate </a:t>
            </a:r>
            <a:r>
              <a:rPr lang="ko-KR" altLang="en-US" sz="3700">
                <a:latin typeface="맑은 고딕"/>
                <a:ea typeface="맑은 고딕"/>
              </a:rPr>
              <a:t>안티바이러스 탐지 회피 기술</a:t>
            </a:r>
            <a:endParaRPr lang="ko-KR" altLang="en-US" sz="37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헤븐즈게이트 분석</a:t>
            </a:r>
            <a:endParaRPr lang="ko-KR" altLang="en-US" sz="3700">
              <a:latin typeface="맑은 고딕"/>
              <a:ea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1681" y="2420603"/>
            <a:ext cx="8969926" cy="1584468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741680" y="4491229"/>
            <a:ext cx="9361171" cy="118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다음은 </a:t>
            </a:r>
            <a:r>
              <a:rPr lang="en-US" altLang="ko-KR" sz="2400">
                <a:latin typeface="맑은 고딕"/>
                <a:ea typeface="맑은 고딕"/>
              </a:rPr>
              <a:t>CreateFile </a:t>
            </a:r>
            <a:r>
              <a:rPr lang="ko-KR" altLang="en-US" sz="2400">
                <a:latin typeface="맑은 고딕"/>
                <a:ea typeface="맑은 고딕"/>
              </a:rPr>
              <a:t>함수를 </a:t>
            </a:r>
            <a:r>
              <a:rPr lang="en-US" altLang="ko-KR" sz="2400">
                <a:latin typeface="맑은 고딕"/>
                <a:ea typeface="맑은 고딕"/>
              </a:rPr>
              <a:t>64</a:t>
            </a:r>
            <a:r>
              <a:rPr lang="ko-KR" altLang="en-US" sz="2400">
                <a:latin typeface="맑은 고딕"/>
                <a:ea typeface="맑은 고딕"/>
              </a:rPr>
              <a:t>비트에서 실행하는 영역의 코드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동적으로 </a:t>
            </a:r>
            <a:r>
              <a:rPr lang="en-US" altLang="ko-KR" sz="2400">
                <a:latin typeface="맑은 고딕"/>
                <a:ea typeface="맑은 고딕"/>
              </a:rPr>
              <a:t>CreateFile </a:t>
            </a:r>
            <a:r>
              <a:rPr lang="ko-KR" altLang="en-US" sz="2400">
                <a:latin typeface="맑은 고딕"/>
                <a:ea typeface="맑은 고딕"/>
              </a:rPr>
              <a:t>파라미터를 받아 함수를 호출한다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en-US" altLang="ko-KR" sz="24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헤븐즈게이트 분석</a:t>
            </a:r>
            <a:endParaRPr lang="ko-KR" altLang="en-US" sz="3700">
              <a:latin typeface="맑은 고딕"/>
              <a:ea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307" y="1988820"/>
            <a:ext cx="9846912" cy="1182117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551308" y="4149090"/>
            <a:ext cx="9361171" cy="191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32bit CreateFileA</a:t>
            </a:r>
            <a:r>
              <a:rPr lang="ko-KR" altLang="en-US" sz="2400">
                <a:latin typeface="맑은 고딕"/>
                <a:ea typeface="맑은 고딕"/>
              </a:rPr>
              <a:t>에 </a:t>
            </a:r>
            <a:r>
              <a:rPr lang="en-US" altLang="ko-KR" sz="2400">
                <a:latin typeface="맑은 고딕"/>
                <a:ea typeface="맑은 고딕"/>
              </a:rPr>
              <a:t>breakpoint</a:t>
            </a:r>
            <a:r>
              <a:rPr lang="ko-KR" altLang="en-US" sz="2400">
                <a:latin typeface="맑은 고딕"/>
                <a:ea typeface="맑은 고딕"/>
              </a:rPr>
              <a:t>를 걸고 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x64call </a:t>
            </a:r>
            <a:r>
              <a:rPr lang="ko-KR" altLang="en-US" sz="2400">
                <a:latin typeface="맑은 고딕"/>
                <a:ea typeface="맑은 고딕"/>
              </a:rPr>
              <a:t>함수를 실행시킬 시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32bit CreateFileA</a:t>
            </a:r>
            <a:r>
              <a:rPr lang="ko-KR" altLang="en-US" sz="2400">
                <a:latin typeface="맑은 고딕"/>
                <a:ea typeface="맑은 고딕"/>
              </a:rPr>
              <a:t>에 </a:t>
            </a:r>
            <a:r>
              <a:rPr lang="en-US" altLang="ko-KR" sz="2400">
                <a:latin typeface="맑은 고딕"/>
                <a:ea typeface="맑은 고딕"/>
              </a:rPr>
              <a:t>breakpoint</a:t>
            </a:r>
            <a:r>
              <a:rPr lang="ko-KR" altLang="en-US" sz="2400">
                <a:latin typeface="맑은 고딕"/>
                <a:ea typeface="맑은 고딕"/>
              </a:rPr>
              <a:t>가 잡히지 않고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프로그램이 종료되어 버린다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en-US" altLang="ko-KR" sz="2400">
              <a:latin typeface="맑은 고딕"/>
              <a:ea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80198" y="3356991"/>
            <a:ext cx="4099932" cy="3068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헤븐즈게이트 분석</a:t>
            </a:r>
            <a:endParaRPr lang="ko-KR" altLang="en-US" sz="3700"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51307" y="1872615"/>
            <a:ext cx="9361171" cy="449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커널디버깅이 가능한 </a:t>
            </a:r>
            <a:r>
              <a:rPr lang="en-US" altLang="ko-KR" sz="2400">
                <a:latin typeface="맑은 고딕"/>
                <a:ea typeface="맑은 고딕"/>
              </a:rPr>
              <a:t>windbg</a:t>
            </a:r>
            <a:r>
              <a:rPr lang="ko-KR" altLang="en-US" sz="2400">
                <a:latin typeface="맑은 고딕"/>
                <a:ea typeface="맑은 고딕"/>
              </a:rPr>
              <a:t>로 분석</a:t>
            </a:r>
            <a:endParaRPr lang="ko-KR" altLang="en-US" sz="2400">
              <a:latin typeface="맑은 고딕"/>
              <a:ea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1532" y="2495436"/>
            <a:ext cx="8723554" cy="4101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헤븐즈게이트 분석</a:t>
            </a:r>
            <a:endParaRPr lang="ko-KR" altLang="en-US" sz="3700"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551307" y="1872615"/>
            <a:ext cx="9361171" cy="449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retfar </a:t>
            </a:r>
            <a:r>
              <a:rPr lang="ko-KR" altLang="en-US" sz="2400">
                <a:latin typeface="맑은 고딕"/>
                <a:ea typeface="맑은 고딕"/>
              </a:rPr>
              <a:t>명령을 수행하고 </a:t>
            </a:r>
            <a:r>
              <a:rPr lang="en-US" altLang="ko-KR" sz="2400">
                <a:latin typeface="맑은 고딕"/>
                <a:ea typeface="맑은 고딕"/>
              </a:rPr>
              <a:t>64</a:t>
            </a:r>
            <a:r>
              <a:rPr lang="ko-KR" altLang="en-US" sz="2400">
                <a:latin typeface="맑은 고딕"/>
                <a:ea typeface="맑은 고딕"/>
              </a:rPr>
              <a:t>비트 코드에서 </a:t>
            </a:r>
            <a:r>
              <a:rPr lang="en-US" altLang="ko-KR" sz="2400">
                <a:latin typeface="맑은 고딕"/>
                <a:ea typeface="맑은 고딕"/>
              </a:rPr>
              <a:t>CreateFileA</a:t>
            </a:r>
            <a:r>
              <a:rPr lang="ko-KR" altLang="en-US" sz="2400">
                <a:latin typeface="맑은 고딕"/>
                <a:ea typeface="맑은 고딕"/>
              </a:rPr>
              <a:t> 를 실행</a:t>
            </a:r>
            <a:endParaRPr lang="ko-KR" altLang="en-US" sz="2400">
              <a:latin typeface="맑은 고딕"/>
              <a:ea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0447" y="2895996"/>
            <a:ext cx="8842403" cy="2764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헤븐즈게이트 분석</a:t>
            </a:r>
            <a:endParaRPr lang="ko-KR" altLang="en-US" sz="3700"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51308" y="1988820"/>
            <a:ext cx="9361171" cy="411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■  이는 마이크로소프트에서 만든 </a:t>
            </a: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</a:rPr>
              <a:t>Windbg</a:t>
            </a:r>
            <a:r>
              <a:rPr lang="en-US" altLang="ko-KR" sz="2400">
                <a:latin typeface="맑은 고딕"/>
                <a:ea typeface="맑은 고딕"/>
              </a:rPr>
              <a:t> (</a:t>
            </a:r>
            <a:r>
              <a:rPr lang="ko-KR" altLang="en-US" sz="2400">
                <a:latin typeface="맑은 고딕"/>
                <a:ea typeface="맑은 고딕"/>
              </a:rPr>
              <a:t>커널 디버거로 사용됨</a:t>
            </a:r>
            <a:r>
              <a:rPr lang="en-US" altLang="ko-KR" sz="2400">
                <a:latin typeface="맑은 고딕"/>
                <a:ea typeface="맑은 고딕"/>
              </a:rPr>
              <a:t>)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가 아닌 올리디버거 같은 일반 디버거를 사용 할 경우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디버깅에 실패하게 된다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■  해당 기법은 </a:t>
            </a:r>
            <a:r>
              <a:rPr lang="en-US" altLang="ko-KR" sz="2400">
                <a:latin typeface="맑은 고딕"/>
                <a:ea typeface="맑은 고딕"/>
              </a:rPr>
              <a:t>API</a:t>
            </a:r>
            <a:r>
              <a:rPr lang="ko-KR" altLang="en-US" sz="2400">
                <a:latin typeface="맑은 고딕"/>
                <a:ea typeface="맑은 고딕"/>
              </a:rPr>
              <a:t> 추적을 통한 </a:t>
            </a:r>
            <a:r>
              <a:rPr lang="ko-KR" altLang="en-US" sz="2400" b="1">
                <a:solidFill>
                  <a:srgbClr val="ff0000"/>
                </a:solidFill>
                <a:latin typeface="맑은 고딕"/>
                <a:ea typeface="맑은 고딕"/>
              </a:rPr>
              <a:t>수동분석</a:t>
            </a:r>
            <a:r>
              <a:rPr lang="ko-KR" altLang="en-US" sz="2400">
                <a:latin typeface="맑은 고딕"/>
                <a:ea typeface="맑은 고딕"/>
              </a:rPr>
              <a:t>을 방해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■  이 특성떄문에 </a:t>
            </a:r>
            <a:r>
              <a:rPr lang="en-US" altLang="ko-KR" sz="2400">
                <a:latin typeface="맑은 고딕"/>
                <a:ea typeface="맑은 고딕"/>
              </a:rPr>
              <a:t>32</a:t>
            </a:r>
            <a:r>
              <a:rPr lang="ko-KR" altLang="en-US" sz="2400">
                <a:latin typeface="맑은 고딕"/>
                <a:ea typeface="맑은 고딕"/>
              </a:rPr>
              <a:t>비트 </a:t>
            </a:r>
            <a:r>
              <a:rPr lang="en-US" altLang="ko-KR" sz="2400">
                <a:latin typeface="맑은 고딕"/>
                <a:ea typeface="맑은 고딕"/>
              </a:rPr>
              <a:t>API</a:t>
            </a:r>
            <a:r>
              <a:rPr lang="ko-KR" altLang="en-US" sz="2400">
                <a:latin typeface="맑은 고딕"/>
                <a:ea typeface="맑은 고딕"/>
              </a:rPr>
              <a:t> 함수만 관찰하는 백신에서는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탐지가 불가능하였음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현재인 지금도 탐지가 어렵다한다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(</a:t>
            </a:r>
            <a:r>
              <a:rPr lang="ko-KR" altLang="en-US" sz="2400">
                <a:latin typeface="맑은 고딕"/>
                <a:ea typeface="맑은 고딕"/>
              </a:rPr>
              <a:t>기술적으로 어려운 점이 있는듯 하다</a:t>
            </a:r>
            <a:r>
              <a:rPr lang="en-US" altLang="ko-KR" sz="2400">
                <a:latin typeface="맑은 고딕"/>
                <a:ea typeface="맑은 고딕"/>
              </a:rPr>
              <a:t>.)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5422266" y="4797425"/>
            <a:ext cx="6769734" cy="2060575"/>
          </a:xfrm>
          <a:custGeom>
            <a:avLst/>
            <a:gdLst/>
            <a:rect l="l" t="t" r="r" b="b"/>
            <a:pathLst>
              <a:path w="6769734" h="2060575">
                <a:moveTo>
                  <a:pt x="6769608" y="0"/>
                </a:moveTo>
                <a:lnTo>
                  <a:pt x="0" y="2060448"/>
                </a:lnTo>
                <a:lnTo>
                  <a:pt x="6769608" y="2060448"/>
                </a:lnTo>
                <a:lnTo>
                  <a:pt x="6769608" y="0"/>
                </a:lnTo>
                <a:close/>
              </a:path>
            </a:pathLst>
          </a:custGeom>
          <a:solidFill>
            <a:srgbClr val="00246f">
              <a:alpha val="851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3"/>
          <p:cNvSpPr/>
          <p:nvPr/>
        </p:nvSpPr>
        <p:spPr>
          <a:xfrm>
            <a:off x="2135505" y="5671820"/>
            <a:ext cx="10081260" cy="1186180"/>
          </a:xfrm>
          <a:custGeom>
            <a:avLst/>
            <a:gdLst/>
            <a:rect l="l" t="t" r="r" b="b"/>
            <a:pathLst>
              <a:path w="10081260" h="1186179">
                <a:moveTo>
                  <a:pt x="10081260" y="0"/>
                </a:moveTo>
                <a:lnTo>
                  <a:pt x="0" y="1185671"/>
                </a:lnTo>
                <a:lnTo>
                  <a:pt x="10081260" y="1185671"/>
                </a:lnTo>
                <a:lnTo>
                  <a:pt x="10081260" y="0"/>
                </a:lnTo>
                <a:close/>
              </a:path>
            </a:pathLst>
          </a:custGeom>
          <a:solidFill>
            <a:srgbClr val="bebebe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/>
              <a:t>끝</a:t>
            </a:r>
            <a:endParaRPr lang="ko-KR" altLang="en-US" sz="3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5422266" y="4797425"/>
            <a:ext cx="6769734" cy="2060575"/>
          </a:xfrm>
          <a:custGeom>
            <a:avLst/>
            <a:gdLst/>
            <a:rect l="l" t="t" r="r" b="b"/>
            <a:pathLst>
              <a:path w="6769734" h="2060575">
                <a:moveTo>
                  <a:pt x="6769608" y="0"/>
                </a:moveTo>
                <a:lnTo>
                  <a:pt x="0" y="2060448"/>
                </a:lnTo>
                <a:lnTo>
                  <a:pt x="6769608" y="2060448"/>
                </a:lnTo>
                <a:lnTo>
                  <a:pt x="6769608" y="0"/>
                </a:lnTo>
                <a:close/>
              </a:path>
            </a:pathLst>
          </a:custGeom>
          <a:solidFill>
            <a:srgbClr val="00246f">
              <a:alpha val="851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3"/>
          <p:cNvSpPr/>
          <p:nvPr/>
        </p:nvSpPr>
        <p:spPr>
          <a:xfrm>
            <a:off x="2135505" y="5671820"/>
            <a:ext cx="10081260" cy="1186180"/>
          </a:xfrm>
          <a:custGeom>
            <a:avLst/>
            <a:gdLst/>
            <a:rect l="l" t="t" r="r" b="b"/>
            <a:pathLst>
              <a:path w="10081260" h="1186179">
                <a:moveTo>
                  <a:pt x="10081260" y="0"/>
                </a:moveTo>
                <a:lnTo>
                  <a:pt x="0" y="1185671"/>
                </a:lnTo>
                <a:lnTo>
                  <a:pt x="10081260" y="1185671"/>
                </a:lnTo>
                <a:lnTo>
                  <a:pt x="10081260" y="0"/>
                </a:lnTo>
                <a:close/>
              </a:path>
            </a:pathLst>
          </a:custGeom>
          <a:solidFill>
            <a:srgbClr val="bebebe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1.</a:t>
            </a:r>
            <a:r>
              <a:rPr lang="ko-KR" altLang="en-US" sz="3700">
                <a:latin typeface="맑은 고딕"/>
                <a:ea typeface="맑은 고딕"/>
              </a:rPr>
              <a:t> 헤븐즈게이트 이해</a:t>
            </a:r>
            <a:endParaRPr lang="ko-KR" altLang="en-US" sz="3700"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1911477"/>
            <a:ext cx="9361170" cy="653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2.</a:t>
            </a:r>
            <a:r>
              <a:rPr lang="ko-KR" altLang="en-US" sz="3700">
                <a:latin typeface="맑은 고딕"/>
                <a:ea typeface="맑은 고딕"/>
              </a:rPr>
              <a:t> 코드 분석</a:t>
            </a:r>
            <a:endParaRPr lang="ko-KR" altLang="en-US" sz="3700">
              <a:latin typeface="맑은 고딕"/>
              <a:ea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67334" y="2991612"/>
            <a:ext cx="9361170" cy="653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3.</a:t>
            </a:r>
            <a:r>
              <a:rPr lang="ko-KR" altLang="en-US" sz="3700">
                <a:latin typeface="맑은 고딕"/>
                <a:ea typeface="맑은 고딕"/>
              </a:rPr>
              <a:t> 사례</a:t>
            </a:r>
            <a:endParaRPr lang="ko-KR" altLang="en-US" sz="3700">
              <a:latin typeface="맑은 고딕"/>
              <a:ea typeface="맑은 고딕"/>
            </a:endParaRPr>
          </a:p>
        </p:txBody>
      </p:sp>
      <p:cxnSp>
        <p:nvCxnSpPr>
          <p:cNvPr id="9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>
            <a:off x="299276" y="2240851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16200000" flipH="1">
            <a:off x="299275" y="332098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헤븐즈게이트</a:t>
            </a:r>
            <a:r>
              <a:rPr lang="en-US" altLang="ko-KR" sz="3700">
                <a:latin typeface="맑은 고딕"/>
                <a:ea typeface="맑은 고딕"/>
              </a:rPr>
              <a:t>?</a:t>
            </a:r>
            <a:endParaRPr lang="en-US" altLang="ko-KR" sz="3700">
              <a:latin typeface="맑은 고딕"/>
              <a:ea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894081" y="1911477"/>
            <a:ext cx="9361170" cy="563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00">
                <a:latin typeface="맑은 고딕"/>
                <a:ea typeface="맑은 고딕"/>
              </a:rPr>
              <a:t>■ </a:t>
            </a:r>
            <a:r>
              <a:rPr lang="en-US" altLang="ko-KR" sz="3100">
                <a:latin typeface="맑은 고딕"/>
                <a:ea typeface="맑은 고딕"/>
              </a:rPr>
              <a:t>32</a:t>
            </a:r>
            <a:r>
              <a:rPr lang="ko-KR" altLang="en-US" sz="3100">
                <a:latin typeface="맑은 고딕"/>
                <a:ea typeface="맑은 고딕"/>
              </a:rPr>
              <a:t>비트 프로그램이 </a:t>
            </a:r>
            <a:r>
              <a:rPr lang="en-US" altLang="ko-KR" sz="3100">
                <a:latin typeface="맑은 고딕"/>
                <a:ea typeface="맑은 고딕"/>
              </a:rPr>
              <a:t>64</a:t>
            </a:r>
            <a:r>
              <a:rPr lang="ko-KR" altLang="en-US" sz="3100">
                <a:latin typeface="맑은 고딕"/>
                <a:ea typeface="맑은 고딕"/>
              </a:rPr>
              <a:t>비트 시스템에 실행</a:t>
            </a:r>
            <a:endParaRPr lang="ko-KR" altLang="en-US" sz="3100">
              <a:latin typeface="맑은 고딕"/>
              <a:ea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7638" y="3180281"/>
            <a:ext cx="8235212" cy="1544881"/>
          </a:xfrm>
          <a:prstGeom prst="rect">
            <a:avLst/>
          </a:prstGeom>
        </p:spPr>
      </p:pic>
      <p:cxnSp>
        <p:nvCxnSpPr>
          <p:cNvPr id="10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/>
              <a:t>WOW64?</a:t>
            </a:r>
            <a:endParaRPr lang="en-US" altLang="ko-KR" sz="3700"/>
          </a:p>
        </p:txBody>
      </p:sp>
      <p:sp>
        <p:nvSpPr>
          <p:cNvPr id="5" name=""/>
          <p:cNvSpPr txBox="1"/>
          <p:nvPr/>
        </p:nvSpPr>
        <p:spPr>
          <a:xfrm>
            <a:off x="894081" y="1911477"/>
            <a:ext cx="9361170" cy="82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■ </a:t>
            </a:r>
            <a:r>
              <a:rPr lang="en-US" altLang="ko-KR" sz="2400">
                <a:latin typeface="맑은 고딕"/>
                <a:ea typeface="맑은 고딕"/>
              </a:rPr>
              <a:t>Windows 64 Bit</a:t>
            </a:r>
            <a:r>
              <a:rPr lang="ko-KR" altLang="en-US" sz="2400">
                <a:latin typeface="맑은 고딕"/>
                <a:ea typeface="맑은 고딕"/>
              </a:rPr>
              <a:t> 운영체제에서 </a:t>
            </a:r>
            <a:r>
              <a:rPr lang="en-US" altLang="ko-KR" sz="2400">
                <a:latin typeface="맑은 고딕"/>
                <a:ea typeface="맑은 고딕"/>
              </a:rPr>
              <a:t>Windows 32Bit </a:t>
            </a:r>
            <a:r>
              <a:rPr lang="ko-KR" altLang="en-US" sz="2400">
                <a:latin typeface="맑은 고딕"/>
                <a:ea typeface="맑은 고딕"/>
              </a:rPr>
              <a:t>응용 프로그램을 실행할 수 있는 </a:t>
            </a:r>
            <a:r>
              <a:rPr lang="en-US" altLang="ko-KR" sz="2400">
                <a:latin typeface="맑은 고딕"/>
                <a:ea typeface="맑은 고딕"/>
              </a:rPr>
              <a:t>Windows </a:t>
            </a:r>
            <a:r>
              <a:rPr lang="ko-KR" altLang="en-US" sz="2400">
                <a:latin typeface="맑은 고딕"/>
                <a:ea typeface="맑은 고딕"/>
              </a:rPr>
              <a:t>운영체제의 하위 시스템</a:t>
            </a: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911352" y="3501009"/>
            <a:ext cx="9361170" cy="449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■ 커널모드가 아닌 사용자 모드에서 동작한다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1352" y="4594098"/>
            <a:ext cx="9361170" cy="82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■ 커널모드와 기존 </a:t>
            </a:r>
            <a:r>
              <a:rPr lang="en-US" altLang="ko-KR" sz="2400">
                <a:latin typeface="맑은 고딕"/>
                <a:ea typeface="맑은 고딕"/>
              </a:rPr>
              <a:t>x86 ntdll.dll </a:t>
            </a:r>
            <a:r>
              <a:rPr lang="ko-KR" altLang="en-US" sz="2400">
                <a:latin typeface="맑은 고딕"/>
                <a:ea typeface="맑은 고딕"/>
              </a:rPr>
              <a:t>사이에 위치하여 </a:t>
            </a:r>
            <a:r>
              <a:rPr lang="en-US" altLang="ko-KR" sz="2400">
                <a:latin typeface="맑은 고딕"/>
                <a:ea typeface="맑은 고딕"/>
              </a:rPr>
              <a:t>32bit</a:t>
            </a:r>
            <a:r>
              <a:rPr lang="ko-KR" altLang="en-US" sz="2400">
                <a:latin typeface="맑은 고딕"/>
                <a:ea typeface="맑은 고딕"/>
              </a:rPr>
              <a:t> 환경에서 </a:t>
            </a:r>
            <a:r>
              <a:rPr lang="en-US" altLang="ko-KR" sz="2400">
                <a:latin typeface="맑은 고딕"/>
                <a:ea typeface="맑은 고딕"/>
              </a:rPr>
              <a:t>API</a:t>
            </a:r>
            <a:r>
              <a:rPr lang="ko-KR" altLang="en-US" sz="2400">
                <a:latin typeface="맑은 고딕"/>
                <a:ea typeface="맑은 고딕"/>
              </a:rPr>
              <a:t> 호출을 중간에 가로채 서 </a:t>
            </a:r>
            <a:r>
              <a:rPr lang="en-US" altLang="ko-KR" sz="2400">
                <a:latin typeface="맑은 고딕"/>
                <a:ea typeface="맑은 고딕"/>
              </a:rPr>
              <a:t>64bit API</a:t>
            </a:r>
            <a:r>
              <a:rPr lang="ko-KR" altLang="en-US" sz="2400">
                <a:latin typeface="맑은 고딕"/>
                <a:ea typeface="맑은 고딕"/>
              </a:rPr>
              <a:t> 호출로 변경</a:t>
            </a:r>
            <a:endParaRPr lang="ko-KR" altLang="en-US" sz="2400">
              <a:latin typeface="맑은 고딕"/>
              <a:ea typeface="맑은 고딕"/>
            </a:endParaRPr>
          </a:p>
        </p:txBody>
      </p:sp>
      <p:cxnSp>
        <p:nvCxnSpPr>
          <p:cNvPr id="8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/>
              <a:t>WOW64 </a:t>
            </a:r>
            <a:r>
              <a:rPr lang="ko-KR" altLang="en-US" sz="3700"/>
              <a:t>동작 원리</a:t>
            </a:r>
            <a:endParaRPr lang="ko-KR" altLang="en-US" sz="3700"/>
          </a:p>
        </p:txBody>
      </p:sp>
      <p:sp>
        <p:nvSpPr>
          <p:cNvPr id="6" name=""/>
          <p:cNvSpPr txBox="1"/>
          <p:nvPr/>
        </p:nvSpPr>
        <p:spPr>
          <a:xfrm>
            <a:off x="551307" y="1911477"/>
            <a:ext cx="9361170" cy="82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1.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32</a:t>
            </a:r>
            <a:r>
              <a:rPr lang="ko-KR" altLang="en-US" sz="2400">
                <a:latin typeface="맑은 고딕"/>
                <a:ea typeface="맑은 고딕"/>
              </a:rPr>
              <a:t>비트 응용 프로그램이 시작 할때 </a:t>
            </a:r>
            <a:r>
              <a:rPr lang="en-US" altLang="ko-KR" sz="2400">
                <a:latin typeface="맑은 고딕"/>
                <a:ea typeface="맑은 고딕"/>
              </a:rPr>
              <a:t>wow64.dll</a:t>
            </a:r>
            <a:r>
              <a:rPr lang="ko-KR" altLang="en-US" sz="2400">
                <a:latin typeface="맑은 고딕"/>
                <a:ea typeface="맑은 고딕"/>
              </a:rPr>
              <a:t>은 </a:t>
            </a:r>
            <a:r>
              <a:rPr lang="en-US" altLang="ko-KR" sz="2400">
                <a:latin typeface="맑은 고딕"/>
                <a:ea typeface="맑은 고딕"/>
              </a:rPr>
              <a:t>32</a:t>
            </a:r>
            <a:r>
              <a:rPr lang="ko-KR" altLang="en-US" sz="2400">
                <a:latin typeface="맑은 고딕"/>
                <a:ea typeface="맑은 고딕"/>
              </a:rPr>
              <a:t>비트의 버전의 </a:t>
            </a:r>
            <a:r>
              <a:rPr lang="en-US" altLang="ko-KR" sz="2400">
                <a:latin typeface="맑은 고딕"/>
                <a:ea typeface="맑은 고딕"/>
              </a:rPr>
              <a:t>ntdll.dll</a:t>
            </a:r>
            <a:r>
              <a:rPr lang="ko-KR" altLang="en-US" sz="2400">
                <a:latin typeface="맑은 고딕"/>
                <a:ea typeface="맑은 고딕"/>
              </a:rPr>
              <a:t>을 로드</a:t>
            </a:r>
            <a:endParaRPr lang="ko-KR" altLang="en-US" sz="2400">
              <a:latin typeface="맑은 고딕"/>
              <a:ea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04126" y="2996946"/>
            <a:ext cx="4077269" cy="3562847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551307" y="2964180"/>
            <a:ext cx="9361170" cy="82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2.</a:t>
            </a:r>
            <a:r>
              <a:rPr lang="ko-KR" altLang="en-US" sz="2400">
                <a:latin typeface="맑은 고딕"/>
                <a:ea typeface="맑은 고딕"/>
              </a:rPr>
              <a:t> 로드함과 동시에 </a:t>
            </a:r>
            <a:r>
              <a:rPr lang="en-US" altLang="ko-KR" sz="2400">
                <a:latin typeface="맑은 고딕"/>
                <a:ea typeface="맑은 고딕"/>
              </a:rPr>
              <a:t>ntdll.dll</a:t>
            </a:r>
            <a:r>
              <a:rPr lang="ko-KR" altLang="en-US" sz="2400">
                <a:latin typeface="맑은 고딕"/>
                <a:ea typeface="맑은 고딕"/>
              </a:rPr>
              <a:t>은 프로세스 실행에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필요한 </a:t>
            </a:r>
            <a:r>
              <a:rPr lang="en-US" altLang="ko-KR" sz="2400">
                <a:latin typeface="맑은 고딕"/>
                <a:ea typeface="맑은 고딕"/>
              </a:rPr>
              <a:t>32</a:t>
            </a:r>
            <a:r>
              <a:rPr lang="ko-KR" altLang="en-US" sz="2400">
                <a:latin typeface="맑은 고딕"/>
                <a:ea typeface="맑은 고딕"/>
              </a:rPr>
              <a:t>비트 </a:t>
            </a:r>
            <a:r>
              <a:rPr lang="en-US" altLang="ko-KR" sz="2400">
                <a:latin typeface="맑은 고딕"/>
                <a:ea typeface="맑은 고딕"/>
              </a:rPr>
              <a:t>DLL</a:t>
            </a:r>
            <a:r>
              <a:rPr lang="ko-KR" altLang="en-US" sz="2400">
                <a:latin typeface="맑은 고딕"/>
                <a:ea typeface="맑은 고딕"/>
              </a:rPr>
              <a:t>를 로드한다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51307" y="4188333"/>
            <a:ext cx="9361170" cy="819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latin typeface="맑은 고딕"/>
                <a:ea typeface="맑은 고딕"/>
              </a:rPr>
              <a:t>3.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ntdll.dll</a:t>
            </a:r>
            <a:r>
              <a:rPr lang="ko-KR" altLang="en-US" sz="2400">
                <a:latin typeface="맑은 고딕"/>
                <a:ea typeface="맑은 고딕"/>
              </a:rPr>
              <a:t> 과 </a:t>
            </a:r>
            <a:r>
              <a:rPr lang="en-US" altLang="ko-KR" sz="2400">
                <a:latin typeface="맑은 고딕"/>
                <a:ea typeface="맑은 고딕"/>
              </a:rPr>
              <a:t>32</a:t>
            </a:r>
            <a:r>
              <a:rPr lang="ko-KR" altLang="en-US" sz="2400">
                <a:latin typeface="맑은 고딕"/>
                <a:ea typeface="맑은 고딕"/>
              </a:rPr>
              <a:t>비트 </a:t>
            </a:r>
            <a:r>
              <a:rPr lang="en-US" altLang="ko-KR" sz="2400">
                <a:latin typeface="맑은 고딕"/>
                <a:ea typeface="맑은 고딕"/>
              </a:rPr>
              <a:t>ntdll.dll</a:t>
            </a:r>
            <a:r>
              <a:rPr lang="ko-KR" altLang="en-US" sz="2400">
                <a:latin typeface="맑은 고딕"/>
                <a:ea typeface="맑은 고딕"/>
              </a:rPr>
              <a:t> 사이에서 </a:t>
            </a:r>
            <a:endParaRPr lang="ko-KR" altLang="en-US" sz="2400"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latin typeface="맑은 고딕"/>
                <a:ea typeface="맑은 고딕"/>
              </a:rPr>
              <a:t>32</a:t>
            </a:r>
            <a:r>
              <a:rPr lang="ko-KR" altLang="en-US" sz="2400">
                <a:latin typeface="맑은 고딕"/>
                <a:ea typeface="맑은 고딕"/>
              </a:rPr>
              <a:t>비트 프로세스의 실행환경을 만들어준다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51308" y="6278880"/>
            <a:ext cx="6192773" cy="3200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이미지출처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en-US" sz="1500"/>
              <a:t>https://m.blog.naver.com/kwleepuppy/221753090157</a:t>
            </a:r>
            <a:endParaRPr lang="en-US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325" y="5086523"/>
            <a:ext cx="10585323" cy="718773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51307" y="1911477"/>
            <a:ext cx="9361170" cy="1182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64Bit </a:t>
            </a:r>
            <a:r>
              <a:rPr lang="ko-KR" altLang="en-US" sz="2400">
                <a:latin typeface="맑은 고딕"/>
                <a:ea typeface="맑은 고딕"/>
              </a:rPr>
              <a:t>윈도우에서 </a:t>
            </a:r>
            <a:r>
              <a:rPr lang="en-US" altLang="ko-KR" sz="2400">
                <a:latin typeface="맑은 고딕"/>
                <a:ea typeface="맑은 고딕"/>
              </a:rPr>
              <a:t>32bit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notepad.exe</a:t>
            </a:r>
            <a:r>
              <a:rPr lang="ko-KR" altLang="en-US" sz="2400">
                <a:latin typeface="맑은 고딕"/>
                <a:ea typeface="맑은 고딕"/>
              </a:rPr>
              <a:t>를 실행했을 떄 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WOW64</a:t>
            </a:r>
            <a:r>
              <a:rPr lang="ko-KR" altLang="en-US" sz="2400">
                <a:latin typeface="맑은 고딕"/>
                <a:ea typeface="맑은 고딕"/>
              </a:rPr>
              <a:t>모듈이 올라가는 것을 확인</a:t>
            </a: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551307" y="3394519"/>
            <a:ext cx="9361170" cy="118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32bit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notepad.exe</a:t>
            </a:r>
            <a:r>
              <a:rPr lang="ko-KR" altLang="en-US" sz="2400">
                <a:latin typeface="맑은 고딕"/>
                <a:ea typeface="맑은 고딕"/>
              </a:rPr>
              <a:t> 프로세스에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 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64bit WOW64</a:t>
            </a:r>
            <a:r>
              <a:rPr lang="ko-KR" altLang="en-US" sz="2400">
                <a:latin typeface="맑은 고딕"/>
                <a:ea typeface="맑은 고딕"/>
              </a:rPr>
              <a:t> 모듈이 올라간 것을 확인</a:t>
            </a:r>
            <a:endParaRPr lang="ko-KR" altLang="en-US" sz="2400">
              <a:latin typeface="맑은 고딕"/>
              <a:ea typeface="맑은 고딕"/>
            </a:endParaRPr>
          </a:p>
        </p:txBody>
      </p:sp>
      <p:cxnSp>
        <p:nvCxnSpPr>
          <p:cNvPr id="5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/>
              <a:t>WOW64 </a:t>
            </a:r>
            <a:r>
              <a:rPr lang="ko-KR" altLang="en-US" sz="3700"/>
              <a:t>실습</a:t>
            </a:r>
            <a:endParaRPr lang="ko-KR" altLang="en-US" sz="3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/>
              <a:t>헤븐즈게이트 핵심</a:t>
            </a:r>
            <a:endParaRPr lang="ko-KR" altLang="en-US" sz="3700"/>
          </a:p>
        </p:txBody>
      </p:sp>
      <p:sp>
        <p:nvSpPr>
          <p:cNvPr id="6" name=""/>
          <p:cNvSpPr txBox="1"/>
          <p:nvPr/>
        </p:nvSpPr>
        <p:spPr>
          <a:xfrm>
            <a:off x="551307" y="1988439"/>
            <a:ext cx="10081261" cy="521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헤븐즈게이트는 </a:t>
            </a:r>
            <a:r>
              <a:rPr lang="en-US" altLang="ko-KR" sz="2400">
                <a:latin typeface="맑은 고딕"/>
                <a:ea typeface="맑은 고딕"/>
              </a:rPr>
              <a:t>32</a:t>
            </a:r>
            <a:r>
              <a:rPr lang="ko-KR" altLang="en-US" sz="2400">
                <a:latin typeface="맑은 고딕"/>
                <a:ea typeface="맑은 고딕"/>
              </a:rPr>
              <a:t>비트 모듈이 </a:t>
            </a:r>
            <a:r>
              <a:rPr lang="en-US" altLang="ko-KR" sz="2400">
                <a:latin typeface="맑은 고딕"/>
                <a:ea typeface="맑은 고딕"/>
              </a:rPr>
              <a:t>64</a:t>
            </a:r>
            <a:r>
              <a:rPr lang="ko-KR" altLang="en-US" sz="2400">
                <a:latin typeface="맑은 고딕"/>
                <a:ea typeface="맑은 고딕"/>
              </a:rPr>
              <a:t>비트 모듈로 넘어가는 과정을 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생략한다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그러므로 </a:t>
            </a:r>
            <a:r>
              <a:rPr lang="en-US" altLang="ko-KR" sz="2400">
                <a:latin typeface="맑은 고딕"/>
                <a:ea typeface="맑은 고딕"/>
              </a:rPr>
              <a:t>32</a:t>
            </a:r>
            <a:r>
              <a:rPr lang="ko-KR" altLang="en-US" sz="2400">
                <a:latin typeface="맑은 고딕"/>
                <a:ea typeface="맑은 고딕"/>
              </a:rPr>
              <a:t>비트 모듈을 검사하는 백신</a:t>
            </a:r>
            <a:r>
              <a:rPr lang="en-US" altLang="ko-KR" sz="2400">
                <a:latin typeface="맑은 고딕"/>
                <a:ea typeface="맑은 고딕"/>
              </a:rPr>
              <a:t>(</a:t>
            </a:r>
            <a:r>
              <a:rPr lang="ko-KR" altLang="en-US" sz="2400">
                <a:latin typeface="맑은 고딕"/>
                <a:ea typeface="맑은 고딕"/>
              </a:rPr>
              <a:t>디펜더</a:t>
            </a:r>
            <a:r>
              <a:rPr lang="en-US" altLang="ko-KR" sz="2400">
                <a:latin typeface="맑은 고딕"/>
                <a:ea typeface="맑은 고딕"/>
              </a:rPr>
              <a:t>)</a:t>
            </a:r>
            <a:r>
              <a:rPr lang="ko-KR" altLang="en-US" sz="2400">
                <a:latin typeface="맑은 고딕"/>
                <a:ea typeface="맑은 고딕"/>
              </a:rPr>
              <a:t> 탐지를 우회 할 수있다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64bit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API</a:t>
            </a:r>
            <a:r>
              <a:rPr lang="ko-KR" altLang="en-US" sz="2400">
                <a:latin typeface="맑은 고딕"/>
                <a:ea typeface="맑은 고딕"/>
              </a:rPr>
              <a:t> 함수를 강제로 호출하는 </a:t>
            </a:r>
            <a:r>
              <a:rPr lang="en-US" altLang="ko-KR" sz="2400">
                <a:latin typeface="맑은 고딕"/>
                <a:ea typeface="맑은 고딕"/>
              </a:rPr>
              <a:t>Opcode(</a:t>
            </a:r>
            <a:r>
              <a:rPr lang="ko-KR" altLang="en-US" sz="2400">
                <a:latin typeface="맑은 고딕"/>
                <a:ea typeface="맑은 고딕"/>
              </a:rPr>
              <a:t>명령어</a:t>
            </a:r>
            <a:r>
              <a:rPr lang="en-US" altLang="ko-KR" sz="2400">
                <a:latin typeface="맑은 고딕"/>
                <a:ea typeface="맑은 고딕"/>
              </a:rPr>
              <a:t>)</a:t>
            </a:r>
            <a:r>
              <a:rPr lang="ko-KR" altLang="en-US" sz="2400">
                <a:latin typeface="맑은 고딕"/>
                <a:ea typeface="맑은 고딕"/>
              </a:rPr>
              <a:t>는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</a:rPr>
              <a:t>0x33 (far)  (call far, jump far, ret far)</a:t>
            </a:r>
            <a:r>
              <a:rPr lang="ko-KR" altLang="en-US" sz="2400">
                <a:latin typeface="맑은 고딕"/>
                <a:ea typeface="맑은 고딕"/>
              </a:rPr>
              <a:t> 이 있다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*</a:t>
            </a:r>
            <a:r>
              <a:rPr lang="ko-KR" altLang="en-US" sz="2400">
                <a:latin typeface="맑은 고딕"/>
                <a:ea typeface="맑은 고딕"/>
              </a:rPr>
              <a:t> 이는 수동 분석을 진행할떄도 헤븐즈게이트 기법을 모른다면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정확한 행위 분석이 불가능하다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(API</a:t>
            </a:r>
            <a:r>
              <a:rPr lang="ko-KR" altLang="en-US" sz="2400">
                <a:latin typeface="맑은 고딕"/>
                <a:ea typeface="맑은 고딕"/>
              </a:rPr>
              <a:t> 에 </a:t>
            </a:r>
            <a:r>
              <a:rPr lang="en-US" altLang="ko-KR" sz="2400">
                <a:latin typeface="맑은 고딕"/>
                <a:ea typeface="맑은 고딕"/>
              </a:rPr>
              <a:t>breakpoint</a:t>
            </a:r>
            <a:r>
              <a:rPr lang="ko-KR" altLang="en-US" sz="2400">
                <a:latin typeface="맑은 고딕"/>
                <a:ea typeface="맑은 고딕"/>
              </a:rPr>
              <a:t>를 걸면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32bit API</a:t>
            </a:r>
            <a:r>
              <a:rPr lang="ko-KR" altLang="en-US" sz="2400">
                <a:latin typeface="맑은 고딕"/>
                <a:ea typeface="맑은 고딕"/>
              </a:rPr>
              <a:t>를 거치지않고 </a:t>
            </a:r>
            <a:r>
              <a:rPr lang="ko-KR" altLang="en-US" sz="2400" b="1">
                <a:solidFill>
                  <a:srgbClr val="ff0000"/>
                </a:solidFill>
                <a:latin typeface="맑은 고딕"/>
                <a:ea typeface="맑은 고딕"/>
              </a:rPr>
              <a:t>시스템 콜</a:t>
            </a:r>
            <a:r>
              <a:rPr lang="ko-KR" altLang="en-US" sz="2400">
                <a:latin typeface="맑은 고딕"/>
                <a:ea typeface="맑은 고딕"/>
              </a:rPr>
              <a:t>을 수행하기 때문</a:t>
            </a:r>
            <a:r>
              <a:rPr lang="en-US" altLang="ko-KR" sz="2400">
                <a:latin typeface="맑은 고딕"/>
                <a:ea typeface="맑은 고딕"/>
              </a:rPr>
              <a:t>)</a:t>
            </a: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4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헤븐즈게이트 분석</a:t>
            </a:r>
            <a:endParaRPr lang="ko-KR" altLang="en-US" sz="3700">
              <a:latin typeface="맑은 고딕"/>
              <a:ea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316" y="1969389"/>
            <a:ext cx="3712657" cy="147071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5422266" y="1798701"/>
            <a:ext cx="4994274" cy="142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>
                <a:latin typeface="맑은 고딕"/>
                <a:ea typeface="맑은 고딕"/>
              </a:rPr>
              <a:t>-</a:t>
            </a:r>
            <a:r>
              <a:rPr lang="ko-KR" altLang="en-US" sz="2200">
                <a:latin typeface="맑은 고딕"/>
                <a:ea typeface="맑은 고딕"/>
              </a:rPr>
              <a:t> 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</a:rPr>
              <a:t>강제로</a:t>
            </a:r>
            <a:r>
              <a:rPr lang="ko-KR" altLang="en-US" sz="2200">
                <a:latin typeface="맑은 고딕"/>
                <a:ea typeface="맑은 고딕"/>
              </a:rPr>
              <a:t> </a:t>
            </a:r>
            <a:r>
              <a:rPr lang="en-US" altLang="ko-KR" sz="2200">
                <a:latin typeface="맑은 고딕"/>
                <a:ea typeface="맑은 고딕"/>
              </a:rPr>
              <a:t>64bit</a:t>
            </a:r>
            <a:r>
              <a:rPr lang="ko-KR" altLang="en-US" sz="2200">
                <a:latin typeface="맑은 고딕"/>
                <a:ea typeface="맑은 고딕"/>
              </a:rPr>
              <a:t> </a:t>
            </a:r>
            <a:r>
              <a:rPr lang="en-US" altLang="ko-KR" sz="2200">
                <a:latin typeface="맑은 고딕"/>
                <a:ea typeface="맑은 고딕"/>
              </a:rPr>
              <a:t>-&gt;</a:t>
            </a:r>
            <a:r>
              <a:rPr lang="ko-KR" altLang="en-US" sz="2200">
                <a:latin typeface="맑은 고딕"/>
                <a:ea typeface="맑은 고딕"/>
              </a:rPr>
              <a:t> </a:t>
            </a:r>
            <a:r>
              <a:rPr lang="en-US" altLang="ko-KR" sz="2200">
                <a:latin typeface="맑은 고딕"/>
                <a:ea typeface="맑은 고딕"/>
              </a:rPr>
              <a:t>system call</a:t>
            </a:r>
            <a:r>
              <a:rPr lang="ko-KR" altLang="en-US" sz="2200">
                <a:latin typeface="맑은 고딕"/>
                <a:ea typeface="맑은 고딕"/>
              </a:rPr>
              <a:t>호출</a:t>
            </a:r>
            <a:endParaRPr lang="ko-KR" altLang="en-US" sz="2200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 sz="22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200">
                <a:latin typeface="맑은 고딕"/>
                <a:ea typeface="맑은 고딕"/>
              </a:rPr>
              <a:t>-</a:t>
            </a:r>
            <a:r>
              <a:rPr lang="ko-KR" altLang="en-US" sz="2200">
                <a:latin typeface="맑은 고딕"/>
                <a:ea typeface="맑은 고딕"/>
              </a:rPr>
              <a:t> </a:t>
            </a:r>
            <a:r>
              <a:rPr lang="en-US" altLang="ko-KR" sz="2200">
                <a:latin typeface="맑은 고딕"/>
                <a:ea typeface="맑은 고딕"/>
              </a:rPr>
              <a:t>32</a:t>
            </a:r>
            <a:r>
              <a:rPr lang="ko-KR" altLang="en-US" sz="2200">
                <a:latin typeface="맑은 고딕"/>
                <a:ea typeface="맑은 고딕"/>
              </a:rPr>
              <a:t>비트 </a:t>
            </a:r>
            <a:r>
              <a:rPr lang="en-US" altLang="ko-KR" sz="2200">
                <a:latin typeface="맑은 고딕"/>
                <a:ea typeface="맑은 고딕"/>
              </a:rPr>
              <a:t>API</a:t>
            </a:r>
            <a:r>
              <a:rPr lang="ko-KR" altLang="en-US" sz="2200">
                <a:latin typeface="맑은 고딕"/>
                <a:ea typeface="맑은 고딕"/>
              </a:rPr>
              <a:t> 함수에만 후킹하는 백신 탐지를 우회</a:t>
            </a:r>
            <a:endParaRPr lang="ko-KR" altLang="en-US" sz="2200">
              <a:latin typeface="맑은 고딕"/>
              <a:ea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17023" y="3628284"/>
            <a:ext cx="6583715" cy="3185138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551307" y="3625596"/>
            <a:ext cx="4032504" cy="451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>
                <a:solidFill>
                  <a:srgbClr val="ff0000"/>
                </a:solidFill>
                <a:latin typeface="맑은 고딕"/>
                <a:ea typeface="맑은 고딕"/>
              </a:rPr>
              <a:t>0xCB ret far</a:t>
            </a:r>
            <a:endParaRPr lang="en-US" altLang="ko-KR" sz="2400" b="1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헤븐즈게이트 분석</a:t>
            </a:r>
            <a:endParaRPr lang="ko-KR" altLang="en-US" sz="3700">
              <a:latin typeface="맑은 고딕"/>
              <a:ea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256" y="2060829"/>
            <a:ext cx="10669488" cy="2952369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761256" y="5301234"/>
            <a:ext cx="9361170" cy="118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해당 코드는 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</a:rPr>
              <a:t>헤븐즈게이트 기법을 이용하여 </a:t>
            </a:r>
            <a:r>
              <a:rPr lang="en-US" altLang="ko-KR" sz="2400">
                <a:latin typeface="맑은 고딕"/>
                <a:ea typeface="맑은 고딕"/>
              </a:rPr>
              <a:t>CreateFile 64</a:t>
            </a:r>
            <a:r>
              <a:rPr lang="ko-KR" altLang="en-US" sz="2400">
                <a:latin typeface="맑은 고딕"/>
                <a:ea typeface="맑은 고딕"/>
              </a:rPr>
              <a:t>비트 함수를 호출하여</a:t>
            </a:r>
            <a:endParaRPr lang="ko-KR" altLang="en-US" sz="24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>
                <a:latin typeface="맑은 고딕"/>
                <a:ea typeface="맑은 고딕"/>
              </a:rPr>
              <a:t>“test.txt”</a:t>
            </a:r>
            <a:r>
              <a:rPr lang="ko-KR" altLang="en-US" sz="2400">
                <a:latin typeface="맑은 고딕"/>
                <a:ea typeface="맑은 고딕"/>
              </a:rPr>
              <a:t> 파일을 열거하는 코드이다</a:t>
            </a:r>
            <a:r>
              <a:rPr lang="en-US" altLang="ko-KR" sz="2400">
                <a:latin typeface="맑은 고딕"/>
                <a:ea typeface="맑은 고딕"/>
              </a:rPr>
              <a:t>.</a:t>
            </a:r>
            <a:endParaRPr lang="en-US" altLang="ko-KR" sz="24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292</ep:Words>
  <ep:PresentationFormat>화면 슬라이드 쇼(4:3)</ep:PresentationFormat>
  <ep:Paragraphs>62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2023-11-13T03:20:15.310</dcterms:created>
  <dc:creator>jdh69</dc:creator>
  <cp:lastModifiedBy>jdh69</cp:lastModifiedBy>
  <dcterms:modified xsi:type="dcterms:W3CDTF">2023-11-17T02:27:33.153</dcterms:modified>
  <cp:revision>104</cp:revision>
  <cp:version>1000.0000.01</cp:version>
</cp:coreProperties>
</file>