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4910B-7BB9-41F3-B0C5-3DF7AF124044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72DC3-BAAB-43E6-80F7-9C4F9021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0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6A257-02D7-4946-8438-CA47260D7D5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1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626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4F0C1-93BA-47CD-92F3-0B557D53648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7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608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7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8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5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3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9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1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665D-9F6B-40E0-8367-4DA12D9FCA59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779C-6D73-404A-AA94-06B36B90A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609600" y="4343400"/>
            <a:ext cx="7704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spcBef>
                <a:spcPct val="20000"/>
              </a:spcBef>
              <a:spcAft>
                <a:spcPct val="15000"/>
              </a:spcAft>
              <a:buFont typeface="Verdana" panose="020B0604030504040204" pitchFamily="34" charset="0"/>
              <a:buChar char="▪"/>
              <a:defRPr sz="28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algn="l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algn="l">
              <a:spcBef>
                <a:spcPct val="20000"/>
              </a:spcBef>
              <a:spcAft>
                <a:spcPct val="15000"/>
              </a:spcAft>
              <a:buFont typeface="Wingdings" panose="05000000000000000000" pitchFamily="2" charset="2"/>
              <a:buChar char="Ø"/>
              <a:defRPr b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Tx/>
              <a:buBlip>
                <a:blip r:embed="rId3"/>
              </a:buBlip>
            </a:pPr>
            <a:r>
              <a:rPr lang="en-US" altLang="zh-CN" sz="1800" b="0">
                <a:latin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zh-CN" altLang="en-US" sz="1800" b="0">
                <a:latin typeface="Arial" panose="020B0604020202020204" pitchFamily="34" charset="0"/>
                <a:sym typeface="Wingdings" panose="05000000000000000000" pitchFamily="2" charset="2"/>
              </a:rPr>
              <a:t>未来</a:t>
            </a:r>
            <a:r>
              <a:rPr lang="zh-CN" altLang="en-US" sz="1800" b="0">
                <a:latin typeface="Arial" panose="020B0604020202020204" pitchFamily="34" charset="0"/>
              </a:rPr>
              <a:t>业务发展向传统营销模式提出了挑战，如何发现、挖掘客户的消费行为、心理特征，并精确性地开展适时的移动业务营销，提高业务营销效率，已成为现阶段业务持续、快速发展的一个重要课题。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5763" y="230188"/>
            <a:ext cx="7829550" cy="5794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zh-CN" altLang="en-US"/>
              <a:t>营销理念的重塑引出“全程精确营销”概念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611188" y="1341438"/>
            <a:ext cx="1562100" cy="366712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0" hangingPunct="0"/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我们需要解决</a:t>
            </a:r>
          </a:p>
        </p:txBody>
      </p:sp>
      <p:grpSp>
        <p:nvGrpSpPr>
          <p:cNvPr id="260101" name="Group 5"/>
          <p:cNvGrpSpPr>
            <a:grpSpLocks/>
          </p:cNvGrpSpPr>
          <p:nvPr/>
        </p:nvGrpSpPr>
        <p:grpSpPr bwMode="auto">
          <a:xfrm>
            <a:off x="609600" y="1828800"/>
            <a:ext cx="7632700" cy="1814513"/>
            <a:chOff x="385" y="1207"/>
            <a:chExt cx="4808" cy="1143"/>
          </a:xfrm>
        </p:grpSpPr>
        <p:grpSp>
          <p:nvGrpSpPr>
            <p:cNvPr id="260102" name="Group 6"/>
            <p:cNvGrpSpPr>
              <a:grpSpLocks/>
            </p:cNvGrpSpPr>
            <p:nvPr/>
          </p:nvGrpSpPr>
          <p:grpSpPr bwMode="auto">
            <a:xfrm>
              <a:off x="385" y="1207"/>
              <a:ext cx="3901" cy="1134"/>
              <a:chOff x="476" y="1253"/>
              <a:chExt cx="4729" cy="1134"/>
            </a:xfrm>
          </p:grpSpPr>
          <p:sp>
            <p:nvSpPr>
              <p:cNvPr id="260103" name="Rectangle 7"/>
              <p:cNvSpPr>
                <a:spLocks noChangeArrowheads="1"/>
              </p:cNvSpPr>
              <p:nvPr/>
            </p:nvSpPr>
            <p:spPr bwMode="auto">
              <a:xfrm>
                <a:off x="1841" y="1335"/>
                <a:ext cx="2054" cy="288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0104" name="Rectangle 8"/>
              <p:cNvSpPr>
                <a:spLocks noChangeArrowheads="1"/>
              </p:cNvSpPr>
              <p:nvPr/>
            </p:nvSpPr>
            <p:spPr bwMode="auto">
              <a:xfrm>
                <a:off x="2224" y="1716"/>
                <a:ext cx="2391" cy="288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0105" name="Rectangle 9"/>
              <p:cNvSpPr>
                <a:spLocks noChangeArrowheads="1"/>
              </p:cNvSpPr>
              <p:nvPr/>
            </p:nvSpPr>
            <p:spPr bwMode="auto">
              <a:xfrm>
                <a:off x="2607" y="2096"/>
                <a:ext cx="2598" cy="288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0106" name="Freeform 10"/>
              <p:cNvSpPr>
                <a:spLocks/>
              </p:cNvSpPr>
              <p:nvPr/>
            </p:nvSpPr>
            <p:spPr bwMode="auto">
              <a:xfrm>
                <a:off x="1259" y="1336"/>
                <a:ext cx="1422" cy="1051"/>
              </a:xfrm>
              <a:custGeom>
                <a:avLst/>
                <a:gdLst>
                  <a:gd name="T0" fmla="*/ 0 w 1905"/>
                  <a:gd name="T1" fmla="*/ 0 h 2406"/>
                  <a:gd name="T2" fmla="*/ 0 w 1905"/>
                  <a:gd name="T3" fmla="*/ 2235 h 2406"/>
                  <a:gd name="T4" fmla="*/ 1614 w 1905"/>
                  <a:gd name="T5" fmla="*/ 2235 h 2406"/>
                  <a:gd name="T6" fmla="*/ 1614 w 1905"/>
                  <a:gd name="T7" fmla="*/ 2406 h 2406"/>
                  <a:gd name="T8" fmla="*/ 1905 w 1905"/>
                  <a:gd name="T9" fmla="*/ 2073 h 2406"/>
                  <a:gd name="T10" fmla="*/ 1614 w 1905"/>
                  <a:gd name="T11" fmla="*/ 1740 h 2406"/>
                  <a:gd name="T12" fmla="*/ 1614 w 1905"/>
                  <a:gd name="T13" fmla="*/ 1905 h 2406"/>
                  <a:gd name="T14" fmla="*/ 384 w 1905"/>
                  <a:gd name="T15" fmla="*/ 1905 h 2406"/>
                  <a:gd name="T16" fmla="*/ 384 w 1905"/>
                  <a:gd name="T17" fmla="*/ 0 h 2406"/>
                  <a:gd name="T18" fmla="*/ 0 w 1905"/>
                  <a:gd name="T19" fmla="*/ 0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5" h="2406">
                    <a:moveTo>
                      <a:pt x="0" y="0"/>
                    </a:moveTo>
                    <a:lnTo>
                      <a:pt x="0" y="2235"/>
                    </a:lnTo>
                    <a:lnTo>
                      <a:pt x="1614" y="2235"/>
                    </a:lnTo>
                    <a:lnTo>
                      <a:pt x="1614" y="2406"/>
                    </a:lnTo>
                    <a:lnTo>
                      <a:pt x="1905" y="2073"/>
                    </a:lnTo>
                    <a:lnTo>
                      <a:pt x="1614" y="1740"/>
                    </a:lnTo>
                    <a:lnTo>
                      <a:pt x="1614" y="1905"/>
                    </a:lnTo>
                    <a:lnTo>
                      <a:pt x="384" y="1905"/>
                    </a:lnTo>
                    <a:lnTo>
                      <a:pt x="3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60107" name="Freeform 11"/>
              <p:cNvSpPr>
                <a:spLocks/>
              </p:cNvSpPr>
              <p:nvPr/>
            </p:nvSpPr>
            <p:spPr bwMode="auto">
              <a:xfrm>
                <a:off x="851" y="1336"/>
                <a:ext cx="1441" cy="670"/>
              </a:xfrm>
              <a:custGeom>
                <a:avLst/>
                <a:gdLst>
                  <a:gd name="T0" fmla="*/ 0 w 1905"/>
                  <a:gd name="T1" fmla="*/ 0 h 1533"/>
                  <a:gd name="T2" fmla="*/ 0 w 1905"/>
                  <a:gd name="T3" fmla="*/ 1362 h 1533"/>
                  <a:gd name="T4" fmla="*/ 1614 w 1905"/>
                  <a:gd name="T5" fmla="*/ 1362 h 1533"/>
                  <a:gd name="T6" fmla="*/ 1614 w 1905"/>
                  <a:gd name="T7" fmla="*/ 1533 h 1533"/>
                  <a:gd name="T8" fmla="*/ 1905 w 1905"/>
                  <a:gd name="T9" fmla="*/ 1200 h 1533"/>
                  <a:gd name="T10" fmla="*/ 1614 w 1905"/>
                  <a:gd name="T11" fmla="*/ 867 h 1533"/>
                  <a:gd name="T12" fmla="*/ 1614 w 1905"/>
                  <a:gd name="T13" fmla="*/ 1032 h 1533"/>
                  <a:gd name="T14" fmla="*/ 384 w 1905"/>
                  <a:gd name="T15" fmla="*/ 1032 h 1533"/>
                  <a:gd name="T16" fmla="*/ 384 w 1905"/>
                  <a:gd name="T17" fmla="*/ 0 h 1533"/>
                  <a:gd name="T18" fmla="*/ 0 w 1905"/>
                  <a:gd name="T1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5" h="1533">
                    <a:moveTo>
                      <a:pt x="0" y="0"/>
                    </a:moveTo>
                    <a:lnTo>
                      <a:pt x="0" y="1362"/>
                    </a:lnTo>
                    <a:lnTo>
                      <a:pt x="1614" y="1362"/>
                    </a:lnTo>
                    <a:lnTo>
                      <a:pt x="1614" y="1533"/>
                    </a:lnTo>
                    <a:lnTo>
                      <a:pt x="1905" y="1200"/>
                    </a:lnTo>
                    <a:lnTo>
                      <a:pt x="1614" y="867"/>
                    </a:lnTo>
                    <a:lnTo>
                      <a:pt x="1614" y="1032"/>
                    </a:lnTo>
                    <a:lnTo>
                      <a:pt x="384" y="1032"/>
                    </a:lnTo>
                    <a:lnTo>
                      <a:pt x="3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60108" name="Freeform 12"/>
              <p:cNvSpPr>
                <a:spLocks/>
              </p:cNvSpPr>
              <p:nvPr/>
            </p:nvSpPr>
            <p:spPr bwMode="auto">
              <a:xfrm>
                <a:off x="488" y="1335"/>
                <a:ext cx="1421" cy="291"/>
              </a:xfrm>
              <a:custGeom>
                <a:avLst/>
                <a:gdLst>
                  <a:gd name="T0" fmla="*/ 0 w 1905"/>
                  <a:gd name="T1" fmla="*/ 3 h 666"/>
                  <a:gd name="T2" fmla="*/ 0 w 1905"/>
                  <a:gd name="T3" fmla="*/ 495 h 666"/>
                  <a:gd name="T4" fmla="*/ 1614 w 1905"/>
                  <a:gd name="T5" fmla="*/ 495 h 666"/>
                  <a:gd name="T6" fmla="*/ 1614 w 1905"/>
                  <a:gd name="T7" fmla="*/ 666 h 666"/>
                  <a:gd name="T8" fmla="*/ 1905 w 1905"/>
                  <a:gd name="T9" fmla="*/ 333 h 666"/>
                  <a:gd name="T10" fmla="*/ 1614 w 1905"/>
                  <a:gd name="T11" fmla="*/ 0 h 666"/>
                  <a:gd name="T12" fmla="*/ 1614 w 1905"/>
                  <a:gd name="T13" fmla="*/ 165 h 666"/>
                  <a:gd name="T14" fmla="*/ 384 w 1905"/>
                  <a:gd name="T15" fmla="*/ 165 h 666"/>
                  <a:gd name="T16" fmla="*/ 384 w 1905"/>
                  <a:gd name="T17" fmla="*/ 3 h 666"/>
                  <a:gd name="T18" fmla="*/ 0 w 1905"/>
                  <a:gd name="T19" fmla="*/ 3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5" h="666">
                    <a:moveTo>
                      <a:pt x="0" y="3"/>
                    </a:moveTo>
                    <a:lnTo>
                      <a:pt x="0" y="495"/>
                    </a:lnTo>
                    <a:lnTo>
                      <a:pt x="1614" y="495"/>
                    </a:lnTo>
                    <a:lnTo>
                      <a:pt x="1614" y="666"/>
                    </a:lnTo>
                    <a:lnTo>
                      <a:pt x="1905" y="333"/>
                    </a:lnTo>
                    <a:lnTo>
                      <a:pt x="1614" y="0"/>
                    </a:lnTo>
                    <a:lnTo>
                      <a:pt x="1614" y="165"/>
                    </a:lnTo>
                    <a:lnTo>
                      <a:pt x="384" y="165"/>
                    </a:lnTo>
                    <a:lnTo>
                      <a:pt x="384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60109" name="Text Box 13"/>
              <p:cNvSpPr txBox="1">
                <a:spLocks noChangeArrowheads="1"/>
              </p:cNvSpPr>
              <p:nvPr/>
            </p:nvSpPr>
            <p:spPr bwMode="auto">
              <a:xfrm>
                <a:off x="1929" y="1414"/>
                <a:ext cx="1876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eaLnBrk="0" hangingPunct="0"/>
                <a:r>
                  <a:rPr kumimoji="1" lang="en-US" altLang="zh-CN" sz="14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0110" name="Text Box 14"/>
              <p:cNvSpPr txBox="1">
                <a:spLocks noChangeArrowheads="1"/>
              </p:cNvSpPr>
              <p:nvPr/>
            </p:nvSpPr>
            <p:spPr bwMode="auto">
              <a:xfrm>
                <a:off x="2314" y="1793"/>
                <a:ext cx="1875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eaLnBrk="0" hangingPunct="0"/>
                <a:r>
                  <a:rPr kumimoji="1" lang="en-US" altLang="zh-CN" sz="14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0111" name="Text Box 15"/>
              <p:cNvSpPr txBox="1">
                <a:spLocks noChangeArrowheads="1"/>
              </p:cNvSpPr>
              <p:nvPr/>
            </p:nvSpPr>
            <p:spPr bwMode="auto">
              <a:xfrm>
                <a:off x="2697" y="2175"/>
                <a:ext cx="1876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eaLnBrk="0" hangingPunct="0"/>
                <a:r>
                  <a:rPr kumimoji="1" lang="en-US" altLang="zh-CN" sz="14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0112" name="Rectangle 16"/>
              <p:cNvSpPr>
                <a:spLocks noChangeArrowheads="1"/>
              </p:cNvSpPr>
              <p:nvPr/>
            </p:nvSpPr>
            <p:spPr bwMode="auto">
              <a:xfrm>
                <a:off x="476" y="1253"/>
                <a:ext cx="272" cy="12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eaLnBrk="0" hangingPunct="0"/>
                <a:r>
                  <a:rPr kumimoji="1"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0113" name="Rectangle 17"/>
              <p:cNvSpPr>
                <a:spLocks noChangeArrowheads="1"/>
              </p:cNvSpPr>
              <p:nvPr/>
            </p:nvSpPr>
            <p:spPr bwMode="auto">
              <a:xfrm>
                <a:off x="858" y="1253"/>
                <a:ext cx="253" cy="12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eaLnBrk="0" hangingPunct="0"/>
                <a:r>
                  <a:rPr kumimoji="1"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0114" name="Rectangle 18"/>
              <p:cNvSpPr>
                <a:spLocks noChangeArrowheads="1"/>
              </p:cNvSpPr>
              <p:nvPr/>
            </p:nvSpPr>
            <p:spPr bwMode="auto">
              <a:xfrm>
                <a:off x="1243" y="1253"/>
                <a:ext cx="276" cy="12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eaLnBrk="0" hangingPunct="0"/>
                <a:r>
                  <a:rPr kumimoji="1"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kumimoji="1"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0115" name="Rectangle 19"/>
              <p:cNvSpPr>
                <a:spLocks noChangeArrowheads="1"/>
              </p:cNvSpPr>
              <p:nvPr/>
            </p:nvSpPr>
            <p:spPr bwMode="auto">
              <a:xfrm>
                <a:off x="2030" y="1376"/>
                <a:ext cx="165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zh-CN" altLang="en-US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目标客户的定位（</a:t>
                </a: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Who</a:t>
                </a:r>
                <a:r>
                  <a:rPr lang="zh-CN" altLang="en-US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260116" name="Rectangle 20"/>
              <p:cNvSpPr>
                <a:spLocks noChangeArrowheads="1"/>
              </p:cNvSpPr>
              <p:nvPr/>
            </p:nvSpPr>
            <p:spPr bwMode="auto">
              <a:xfrm>
                <a:off x="2290" y="1752"/>
                <a:ext cx="28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zh-CN" altLang="en-US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营销时机的把握（</a:t>
                </a: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When &amp; Where</a:t>
                </a:r>
                <a:r>
                  <a:rPr lang="zh-CN" altLang="en-US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260117" name="Rectangle 21"/>
              <p:cNvSpPr>
                <a:spLocks noChangeArrowheads="1"/>
              </p:cNvSpPr>
              <p:nvPr/>
            </p:nvSpPr>
            <p:spPr bwMode="auto">
              <a:xfrm>
                <a:off x="2756" y="2147"/>
                <a:ext cx="16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zh-CN" altLang="en-US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推荐契合的业务（</a:t>
                </a: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What</a:t>
                </a:r>
                <a:r>
                  <a:rPr lang="zh-CN" altLang="en-US" sz="1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）</a:t>
                </a:r>
              </a:p>
            </p:txBody>
          </p:sp>
        </p:grpSp>
        <p:sp>
          <p:nvSpPr>
            <p:cNvPr id="260118" name="AutoShape 22"/>
            <p:cNvSpPr>
              <a:spLocks noChangeArrowheads="1"/>
            </p:cNvSpPr>
            <p:nvPr/>
          </p:nvSpPr>
          <p:spPr bwMode="auto">
            <a:xfrm>
              <a:off x="4649" y="1207"/>
              <a:ext cx="544" cy="1134"/>
            </a:xfrm>
            <a:prstGeom prst="roundRect">
              <a:avLst>
                <a:gd name="adj" fmla="val 16667"/>
              </a:avLst>
            </a:prstGeom>
            <a:noFill/>
            <a:ln w="38100" cmpd="dbl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9" name="Text Box 23"/>
            <p:cNvSpPr txBox="1">
              <a:spLocks noChangeArrowheads="1"/>
            </p:cNvSpPr>
            <p:nvPr/>
          </p:nvSpPr>
          <p:spPr bwMode="auto">
            <a:xfrm>
              <a:off x="4794" y="1344"/>
              <a:ext cx="306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Clr>
                  <a:srgbClr val="FF00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全程精确营销</a:t>
              </a:r>
            </a:p>
          </p:txBody>
        </p:sp>
        <p:sp>
          <p:nvSpPr>
            <p:cNvPr id="260120" name="AutoShape 24"/>
            <p:cNvSpPr>
              <a:spLocks noChangeArrowheads="1"/>
            </p:cNvSpPr>
            <p:nvPr/>
          </p:nvSpPr>
          <p:spPr bwMode="auto">
            <a:xfrm rot="5400000">
              <a:off x="4245" y="1656"/>
              <a:ext cx="453" cy="19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0" bIns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79412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2" name="AutoShape 122"/>
          <p:cNvSpPr>
            <a:spLocks noChangeArrowheads="1"/>
          </p:cNvSpPr>
          <p:nvPr/>
        </p:nvSpPr>
        <p:spPr bwMode="auto">
          <a:xfrm>
            <a:off x="5448300" y="1371600"/>
            <a:ext cx="1871663" cy="3657600"/>
          </a:xfrm>
          <a:prstGeom prst="roundRect">
            <a:avLst>
              <a:gd name="adj" fmla="val 16667"/>
            </a:avLst>
          </a:prstGeom>
          <a:solidFill>
            <a:srgbClr val="FFCC99">
              <a:alpha val="75000"/>
            </a:srgbClr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6597" name="Picture 117" descr="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595438"/>
            <a:ext cx="1717675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98" name="Text Box 118"/>
          <p:cNvSpPr txBox="1">
            <a:spLocks noChangeArrowheads="1"/>
          </p:cNvSpPr>
          <p:nvPr/>
        </p:nvSpPr>
        <p:spPr bwMode="auto">
          <a:xfrm>
            <a:off x="5410200" y="1662113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华文细黑" panose="02010600040101010101" pitchFamily="2" charset="-122"/>
              </a:rPr>
              <a:t>营销执行</a:t>
            </a:r>
          </a:p>
        </p:txBody>
      </p:sp>
      <p:sp>
        <p:nvSpPr>
          <p:cNvPr id="276601" name="AutoShape 121"/>
          <p:cNvSpPr>
            <a:spLocks noChangeArrowheads="1"/>
          </p:cNvSpPr>
          <p:nvPr/>
        </p:nvSpPr>
        <p:spPr bwMode="auto">
          <a:xfrm>
            <a:off x="1828800" y="1447800"/>
            <a:ext cx="1905000" cy="3590925"/>
          </a:xfrm>
          <a:prstGeom prst="roundRect">
            <a:avLst>
              <a:gd name="adj" fmla="val 16667"/>
            </a:avLst>
          </a:prstGeom>
          <a:solidFill>
            <a:srgbClr val="FFCC99">
              <a:alpha val="75000"/>
            </a:srgbClr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043738" cy="900113"/>
          </a:xfrm>
          <a:noFill/>
          <a:ln/>
        </p:spPr>
        <p:txBody>
          <a:bodyPr/>
          <a:lstStyle/>
          <a:p>
            <a:r>
              <a:rPr lang="zh-CN" altLang="en-US" sz="2400"/>
              <a:t>精确营销关键步骤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2506663" y="5943600"/>
            <a:ext cx="4033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全程精确营销流程</a:t>
            </a:r>
          </a:p>
        </p:txBody>
      </p:sp>
      <p:sp>
        <p:nvSpPr>
          <p:cNvPr id="276486" name="AutoShape 6"/>
          <p:cNvSpPr>
            <a:spLocks noChangeArrowheads="1"/>
          </p:cNvSpPr>
          <p:nvPr/>
        </p:nvSpPr>
        <p:spPr bwMode="auto">
          <a:xfrm>
            <a:off x="457200" y="1447800"/>
            <a:ext cx="1079500" cy="35814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0" name="AutoShape 90"/>
          <p:cNvSpPr>
            <a:spLocks noChangeArrowheads="1"/>
          </p:cNvSpPr>
          <p:nvPr/>
        </p:nvSpPr>
        <p:spPr bwMode="auto">
          <a:xfrm>
            <a:off x="1524000" y="2819400"/>
            <a:ext cx="277813" cy="4365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1" name="AutoShape 91"/>
          <p:cNvSpPr>
            <a:spLocks noChangeArrowheads="1"/>
          </p:cNvSpPr>
          <p:nvPr/>
        </p:nvSpPr>
        <p:spPr bwMode="auto">
          <a:xfrm>
            <a:off x="3733800" y="2819400"/>
            <a:ext cx="276225" cy="4365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3" name="AutoShape 93"/>
          <p:cNvSpPr>
            <a:spLocks noChangeArrowheads="1"/>
          </p:cNvSpPr>
          <p:nvPr/>
        </p:nvSpPr>
        <p:spPr bwMode="auto">
          <a:xfrm>
            <a:off x="7315200" y="2819400"/>
            <a:ext cx="288925" cy="4365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74" name="AutoShape 94"/>
          <p:cNvSpPr>
            <a:spLocks noChangeArrowheads="1"/>
          </p:cNvSpPr>
          <p:nvPr/>
        </p:nvSpPr>
        <p:spPr bwMode="auto">
          <a:xfrm>
            <a:off x="5181600" y="2819400"/>
            <a:ext cx="277813" cy="4365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5" name="Rectangle 95"/>
          <p:cNvSpPr>
            <a:spLocks noChangeArrowheads="1"/>
          </p:cNvSpPr>
          <p:nvPr/>
        </p:nvSpPr>
        <p:spPr bwMode="auto">
          <a:xfrm>
            <a:off x="8686800" y="2971800"/>
            <a:ext cx="287338" cy="73025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6" name="Rectangle 96"/>
          <p:cNvSpPr>
            <a:spLocks noChangeArrowheads="1"/>
          </p:cNvSpPr>
          <p:nvPr/>
        </p:nvSpPr>
        <p:spPr bwMode="auto">
          <a:xfrm>
            <a:off x="8904288" y="2971800"/>
            <a:ext cx="84137" cy="2740025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7" name="Rectangle 97"/>
          <p:cNvSpPr>
            <a:spLocks noChangeArrowheads="1"/>
          </p:cNvSpPr>
          <p:nvPr/>
        </p:nvSpPr>
        <p:spPr bwMode="auto">
          <a:xfrm rot="16200000">
            <a:off x="4513263" y="1312863"/>
            <a:ext cx="96837" cy="885983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78" name="Rectangle 98"/>
          <p:cNvSpPr>
            <a:spLocks noChangeArrowheads="1"/>
          </p:cNvSpPr>
          <p:nvPr/>
        </p:nvSpPr>
        <p:spPr bwMode="auto">
          <a:xfrm>
            <a:off x="153988" y="2971800"/>
            <a:ext cx="76200" cy="2795588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9" name="AutoShape 99"/>
          <p:cNvSpPr>
            <a:spLocks noChangeArrowheads="1"/>
          </p:cNvSpPr>
          <p:nvPr/>
        </p:nvSpPr>
        <p:spPr bwMode="auto">
          <a:xfrm>
            <a:off x="169863" y="2890838"/>
            <a:ext cx="2889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0" name="AutoShape 100"/>
          <p:cNvSpPr>
            <a:spLocks noChangeArrowheads="1"/>
          </p:cNvSpPr>
          <p:nvPr/>
        </p:nvSpPr>
        <p:spPr bwMode="auto">
          <a:xfrm rot="16200000">
            <a:off x="626269" y="5317331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1" name="AutoShape 101"/>
          <p:cNvSpPr>
            <a:spLocks noChangeArrowheads="1"/>
          </p:cNvSpPr>
          <p:nvPr/>
        </p:nvSpPr>
        <p:spPr bwMode="auto">
          <a:xfrm rot="16200000">
            <a:off x="2302669" y="5317331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2" name="AutoShape 102"/>
          <p:cNvSpPr>
            <a:spLocks noChangeArrowheads="1"/>
          </p:cNvSpPr>
          <p:nvPr/>
        </p:nvSpPr>
        <p:spPr bwMode="auto">
          <a:xfrm rot="16200000">
            <a:off x="4283869" y="5317331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3" name="AutoShape 103"/>
          <p:cNvSpPr>
            <a:spLocks noChangeArrowheads="1"/>
          </p:cNvSpPr>
          <p:nvPr/>
        </p:nvSpPr>
        <p:spPr bwMode="auto">
          <a:xfrm rot="16200000">
            <a:off x="6112669" y="5317331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6591" name="Picture 111" descr="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990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92" name="Text Box 112"/>
          <p:cNvSpPr txBox="1">
            <a:spLocks noChangeArrowheads="1"/>
          </p:cNvSpPr>
          <p:nvPr/>
        </p:nvSpPr>
        <p:spPr bwMode="auto">
          <a:xfrm>
            <a:off x="457200" y="1676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华文细黑" panose="02010600040101010101" pitchFamily="2" charset="-122"/>
              </a:rPr>
              <a:t>市场分析</a:t>
            </a:r>
          </a:p>
        </p:txBody>
      </p:sp>
      <p:grpSp>
        <p:nvGrpSpPr>
          <p:cNvPr id="276609" name="Group 129"/>
          <p:cNvGrpSpPr>
            <a:grpSpLocks/>
          </p:cNvGrpSpPr>
          <p:nvPr/>
        </p:nvGrpSpPr>
        <p:grpSpPr bwMode="auto">
          <a:xfrm>
            <a:off x="4038600" y="1447800"/>
            <a:ext cx="1143000" cy="3667125"/>
            <a:chOff x="2976" y="912"/>
            <a:chExt cx="720" cy="2310"/>
          </a:xfrm>
        </p:grpSpPr>
        <p:sp>
          <p:nvSpPr>
            <p:cNvPr id="276584" name="AutoShape 104"/>
            <p:cNvSpPr>
              <a:spLocks noChangeArrowheads="1"/>
            </p:cNvSpPr>
            <p:nvPr/>
          </p:nvSpPr>
          <p:spPr bwMode="auto">
            <a:xfrm>
              <a:off x="2990" y="912"/>
              <a:ext cx="680" cy="2310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75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76595" name="Picture 115" descr="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" y="1008"/>
              <a:ext cx="624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6596" name="Text Box 116"/>
            <p:cNvSpPr txBox="1">
              <a:spLocks noChangeArrowheads="1"/>
            </p:cNvSpPr>
            <p:nvPr/>
          </p:nvSpPr>
          <p:spPr bwMode="auto">
            <a:xfrm>
              <a:off x="2976" y="1056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zh-CN" altLang="en-US" sz="1600">
                  <a:latin typeface="Arial" panose="020B0604020202020204" pitchFamily="34" charset="0"/>
                  <a:ea typeface="华文细黑" panose="02010600040101010101" pitchFamily="2" charset="-122"/>
                </a:rPr>
                <a:t>方案审批</a:t>
              </a:r>
            </a:p>
          </p:txBody>
        </p:sp>
      </p:grpSp>
      <p:grpSp>
        <p:nvGrpSpPr>
          <p:cNvPr id="276612" name="Group 132"/>
          <p:cNvGrpSpPr>
            <a:grpSpLocks/>
          </p:cNvGrpSpPr>
          <p:nvPr/>
        </p:nvGrpSpPr>
        <p:grpSpPr bwMode="auto">
          <a:xfrm>
            <a:off x="7620000" y="1447800"/>
            <a:ext cx="1143000" cy="3581400"/>
            <a:chOff x="4704" y="912"/>
            <a:chExt cx="720" cy="2256"/>
          </a:xfrm>
        </p:grpSpPr>
        <p:pic>
          <p:nvPicPr>
            <p:cNvPr id="276599" name="Picture 119" descr="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008"/>
              <a:ext cx="624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6600" name="Text Box 120"/>
            <p:cNvSpPr txBox="1">
              <a:spLocks noChangeArrowheads="1"/>
            </p:cNvSpPr>
            <p:nvPr/>
          </p:nvSpPr>
          <p:spPr bwMode="auto">
            <a:xfrm>
              <a:off x="4704" y="1056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zh-CN" altLang="en-US" sz="1600">
                  <a:latin typeface="Arial" panose="020B0604020202020204" pitchFamily="34" charset="0"/>
                  <a:ea typeface="华文细黑" panose="02010600040101010101" pitchFamily="2" charset="-122"/>
                </a:rPr>
                <a:t>效果分析</a:t>
              </a:r>
            </a:p>
          </p:txBody>
        </p:sp>
        <p:sp>
          <p:nvSpPr>
            <p:cNvPr id="276605" name="AutoShape 125"/>
            <p:cNvSpPr>
              <a:spLocks noChangeArrowheads="1"/>
            </p:cNvSpPr>
            <p:nvPr/>
          </p:nvSpPr>
          <p:spPr bwMode="auto">
            <a:xfrm>
              <a:off x="4704" y="912"/>
              <a:ext cx="680" cy="2256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75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76593" name="Picture 113" descr="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600200"/>
            <a:ext cx="1651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94" name="Text Box 114"/>
          <p:cNvSpPr txBox="1">
            <a:spLocks noChangeArrowheads="1"/>
          </p:cNvSpPr>
          <p:nvPr/>
        </p:nvSpPr>
        <p:spPr bwMode="auto">
          <a:xfrm>
            <a:off x="1828800" y="1676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zh-CN" altLang="en-US" sz="1600">
                <a:latin typeface="Arial" panose="020B0604020202020204" pitchFamily="34" charset="0"/>
                <a:ea typeface="华文细黑" panose="02010600040101010101" pitchFamily="2" charset="-122"/>
              </a:rPr>
              <a:t>营销策划</a:t>
            </a:r>
          </a:p>
        </p:txBody>
      </p:sp>
      <p:sp>
        <p:nvSpPr>
          <p:cNvPr id="276608" name="Text Box 128"/>
          <p:cNvSpPr txBox="1">
            <a:spLocks noChangeArrowheads="1"/>
          </p:cNvSpPr>
          <p:nvPr/>
        </p:nvSpPr>
        <p:spPr bwMode="auto">
          <a:xfrm>
            <a:off x="1905000" y="2209800"/>
            <a:ext cx="1701800" cy="190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。目标用户选择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。业务产品设计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。促销宣传设计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。营销规则设计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。营销渠道选择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。营销效果预测</a:t>
            </a:r>
          </a:p>
        </p:txBody>
      </p:sp>
      <p:sp>
        <p:nvSpPr>
          <p:cNvPr id="276610" name="Text Box 130"/>
          <p:cNvSpPr txBox="1">
            <a:spLocks noChangeArrowheads="1"/>
          </p:cNvSpPr>
          <p:nvPr/>
        </p:nvSpPr>
        <p:spPr bwMode="auto">
          <a:xfrm>
            <a:off x="4114800" y="2209800"/>
            <a:ext cx="9144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。审批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。派单</a:t>
            </a:r>
          </a:p>
        </p:txBody>
      </p:sp>
      <p:sp>
        <p:nvSpPr>
          <p:cNvPr id="276614" name="Text Box 134"/>
          <p:cNvSpPr txBox="1">
            <a:spLocks noChangeArrowheads="1"/>
          </p:cNvSpPr>
          <p:nvPr/>
        </p:nvSpPr>
        <p:spPr bwMode="auto">
          <a:xfrm>
            <a:off x="5562600" y="2209800"/>
            <a:ext cx="1701800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。营销工单受理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。场景对应设置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。营销方案预演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。按规则实时把握时机开展营销</a:t>
            </a:r>
          </a:p>
          <a:p>
            <a:pPr algn="l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自动触发：符合场景规则直接发送</a:t>
            </a:r>
          </a:p>
          <a:p>
            <a:pPr algn="l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人工触发：符合场景规则提示发送</a:t>
            </a:r>
          </a:p>
        </p:txBody>
      </p:sp>
      <p:sp>
        <p:nvSpPr>
          <p:cNvPr id="276615" name="AutoShape 135"/>
          <p:cNvSpPr>
            <a:spLocks noChangeArrowheads="1"/>
          </p:cNvSpPr>
          <p:nvPr/>
        </p:nvSpPr>
        <p:spPr bwMode="auto">
          <a:xfrm rot="16200000">
            <a:off x="7789069" y="5317331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6" name="Text Box 136"/>
          <p:cNvSpPr txBox="1">
            <a:spLocks noChangeArrowheads="1"/>
          </p:cNvSpPr>
          <p:nvPr/>
        </p:nvSpPr>
        <p:spPr bwMode="auto">
          <a:xfrm>
            <a:off x="533400" y="2209800"/>
            <a:ext cx="9144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。经分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。其它</a:t>
            </a:r>
          </a:p>
          <a:p>
            <a:pPr algn="l" eaLnBrk="0" hangingPunct="0">
              <a:spcBef>
                <a:spcPct val="50000"/>
              </a:spcBef>
            </a:pPr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数据集市</a:t>
            </a:r>
          </a:p>
        </p:txBody>
      </p:sp>
      <p:sp>
        <p:nvSpPr>
          <p:cNvPr id="276617" name="Text Box 137"/>
          <p:cNvSpPr txBox="1">
            <a:spLocks noChangeArrowheads="1"/>
          </p:cNvSpPr>
          <p:nvPr/>
        </p:nvSpPr>
        <p:spPr bwMode="auto">
          <a:xfrm>
            <a:off x="7620000" y="2209800"/>
            <a:ext cx="10668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。成功率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。投诉率</a:t>
            </a:r>
          </a:p>
        </p:txBody>
      </p:sp>
      <p:sp>
        <p:nvSpPr>
          <p:cNvPr id="276619" name="AutoShape 139"/>
          <p:cNvSpPr>
            <a:spLocks noChangeArrowheads="1"/>
          </p:cNvSpPr>
          <p:nvPr/>
        </p:nvSpPr>
        <p:spPr bwMode="auto">
          <a:xfrm>
            <a:off x="8077200" y="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000099"/>
          </a:solidFill>
          <a:ln w="38100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6620" name="AutoShape 140"/>
          <p:cNvSpPr>
            <a:spLocks noChangeArrowheads="1"/>
          </p:cNvSpPr>
          <p:nvPr/>
        </p:nvSpPr>
        <p:spPr bwMode="auto">
          <a:xfrm>
            <a:off x="8077200" y="228600"/>
            <a:ext cx="1066800" cy="1295400"/>
          </a:xfrm>
          <a:prstGeom prst="roundRect">
            <a:avLst>
              <a:gd name="adj" fmla="val 4125"/>
            </a:avLst>
          </a:prstGeom>
          <a:solidFill>
            <a:schemeClr val="hlink"/>
          </a:solidFill>
          <a:ln w="38100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76621" name="Rectangle 141"/>
          <p:cNvSpPr>
            <a:spLocks noChangeArrowheads="1"/>
          </p:cNvSpPr>
          <p:nvPr/>
        </p:nvSpPr>
        <p:spPr bwMode="auto">
          <a:xfrm>
            <a:off x="8153400" y="0"/>
            <a:ext cx="990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全程精确营销</a:t>
            </a:r>
          </a:p>
        </p:txBody>
      </p:sp>
      <p:sp>
        <p:nvSpPr>
          <p:cNvPr id="276622" name="Rectangle 142"/>
          <p:cNvSpPr>
            <a:spLocks noChangeArrowheads="1"/>
          </p:cNvSpPr>
          <p:nvPr/>
        </p:nvSpPr>
        <p:spPr bwMode="auto">
          <a:xfrm>
            <a:off x="8153400" y="228600"/>
            <a:ext cx="990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1000" b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市场分析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1000" b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营销策划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1000" b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方案审批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1000" b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营销执行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1000" b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效果分析</a:t>
            </a:r>
          </a:p>
        </p:txBody>
      </p:sp>
    </p:spTree>
    <p:extLst>
      <p:ext uri="{BB962C8B-B14F-4D97-AF65-F5344CB8AC3E}">
        <p14:creationId xmlns:p14="http://schemas.microsoft.com/office/powerpoint/2010/main" val="430137690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8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218</Words>
  <Application>Microsoft Office PowerPoint</Application>
  <PresentationFormat>全屏显示(4:3)</PresentationFormat>
  <Paragraphs>48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华文细黑</vt:lpstr>
      <vt:lpstr>宋体</vt:lpstr>
      <vt:lpstr>Arial</vt:lpstr>
      <vt:lpstr>Calibri</vt:lpstr>
      <vt:lpstr>Calibri Light</vt:lpstr>
      <vt:lpstr>Wingdings</vt:lpstr>
      <vt:lpstr>Office 主题</vt:lpstr>
      <vt:lpstr>营销理念的重塑引出“全程精确营销”概念</vt:lpstr>
      <vt:lpstr>精确营销关键步骤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2016-05-08T01:02:29Z</dcterms:created>
  <dcterms:modified xsi:type="dcterms:W3CDTF">2016-05-08T09:35:03Z</dcterms:modified>
</cp:coreProperties>
</file>