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460" r:id="rId2"/>
    <p:sldId id="454" r:id="rId3"/>
    <p:sldId id="461" r:id="rId4"/>
    <p:sldId id="476" r:id="rId5"/>
    <p:sldId id="478" r:id="rId6"/>
    <p:sldId id="477" r:id="rId7"/>
    <p:sldId id="479" r:id="rId8"/>
    <p:sldId id="480" r:id="rId9"/>
    <p:sldId id="481" r:id="rId10"/>
    <p:sldId id="474" r:id="rId11"/>
    <p:sldId id="475" r:id="rId12"/>
    <p:sldId id="470" r:id="rId13"/>
    <p:sldId id="4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8692" autoAdjust="0"/>
  </p:normalViewPr>
  <p:slideViewPr>
    <p:cSldViewPr snapToObjects="1">
      <p:cViewPr varScale="1">
        <p:scale>
          <a:sx n="74" d="100"/>
          <a:sy n="74" d="100"/>
        </p:scale>
        <p:origin x="1416" y="72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5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65DDC-334A-4A77-BAB4-6144B4D191CF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39BF-09DD-47E3-85CE-5B3FA5926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97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D8BD6-B9C4-454D-8215-C66100537B99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DE1D4-3DF7-42C7-8164-87A3A0D4C3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1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FE475F-D52B-496C-854C-707ECEA63C9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9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B4436-909E-4D34-B847-A6269B2BC484}" type="slidenum">
              <a:rPr lang="zh-CN" altLang="en-US" smtClean="0">
                <a:latin typeface="Arial" charset="0"/>
                <a:ea typeface="宋体" charset="-122"/>
              </a:rPr>
              <a:pPr/>
              <a:t>12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10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9016A-FFD9-4394-880B-3E23F6E9BDF9}" type="slidenum">
              <a:rPr lang="zh-CN" altLang="en-US" smtClean="0">
                <a:latin typeface="Arial" charset="0"/>
                <a:ea typeface="宋体" charset="-122"/>
              </a:rPr>
              <a:pPr/>
              <a:t>13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5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611815" y="3826027"/>
            <a:ext cx="7848227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lIns="82000" tIns="41000" rIns="82000" bIns="41000"/>
          <a:lstStyle/>
          <a:p>
            <a:pPr defTabSz="91410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  <a:latin typeface="楷体_GB2312" pitchFamily="49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5105" y="455149"/>
            <a:ext cx="2748828" cy="75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1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404" y="1915816"/>
            <a:ext cx="7773193" cy="1470472"/>
          </a:xfrm>
          <a:ln/>
        </p:spPr>
        <p:txBody>
          <a:bodyPr lIns="91268" tIns="45633" rIns="91268" bIns="45633"/>
          <a:lstStyle>
            <a:lvl1pPr algn="ctr">
              <a:defRPr sz="39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2250" y="5398231"/>
            <a:ext cx="6399501" cy="335211"/>
          </a:xfrm>
          <a:ln/>
        </p:spPr>
        <p:txBody>
          <a:bodyPr lIns="91268" tIns="45633" rIns="91268" bIns="45633"/>
          <a:lstStyle>
            <a:lvl1pPr marL="0" indent="0" algn="ctr">
              <a:buFont typeface="WingDings" pitchFamily="2" charset="2"/>
              <a:buNone/>
              <a:defRPr sz="1900"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252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E9D22-8F9F-4401-BFAA-3C1BA9AF15A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A243D-0A4F-4165-86D8-BB5417CC49A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6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3723" y="0"/>
            <a:ext cx="7596554" cy="914400"/>
          </a:xfrm>
          <a:prstGeom prst="rect">
            <a:avLst/>
          </a:prstGeo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38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228600" y="274638"/>
            <a:ext cx="7162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392113" y="765175"/>
            <a:ext cx="7851775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1" tIns="45705" rIns="91411" bIns="4570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B5A85-C2E7-4C2E-863F-05D3434475D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D3924-9725-44CE-B4CC-8B2F0085A0D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228600" y="274638"/>
            <a:ext cx="7162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392113" y="765175"/>
            <a:ext cx="7851775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1" tIns="45705" rIns="91411" bIns="4570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B5A85-C2E7-4C2E-863F-05D3434475D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D3924-9725-44CE-B4CC-8B2F0085A0D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228600" y="274638"/>
            <a:ext cx="7162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392113" y="765175"/>
            <a:ext cx="7851775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1" tIns="45705" rIns="91411" bIns="4570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B5A85-C2E7-4C2E-863F-05D3434475D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D3924-9725-44CE-B4CC-8B2F0085A0D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4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22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276" y="173658"/>
            <a:ext cx="7461515" cy="378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209" tIns="45604" rIns="91209" bIns="456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074" y="907494"/>
            <a:ext cx="8641852" cy="5498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64536" tIns="45604" rIns="91209" bIns="456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764645"/>
            <a:ext cx="9144000" cy="0"/>
          </a:xfrm>
          <a:prstGeom prst="line">
            <a:avLst/>
          </a:prstGeom>
          <a:noFill/>
          <a:ln w="57150" cmpd="thinThick">
            <a:solidFill>
              <a:srgbClr val="FF6600"/>
            </a:solidFill>
            <a:round/>
            <a:headEnd/>
            <a:tailEnd/>
          </a:ln>
        </p:spPr>
        <p:txBody>
          <a:bodyPr lIns="82000" tIns="41000" rIns="82000" bIns="41000"/>
          <a:lstStyle/>
          <a:p>
            <a:pPr defTabSz="91410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7425" y="6547103"/>
            <a:ext cx="851343" cy="2198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209" tIns="45604" rIns="91209" bIns="4560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100" b="1">
                <a:latin typeface="宋体" pitchFamily="2" charset="-122"/>
                <a:ea typeface="宋体" pitchFamily="2" charset="-122"/>
              </a:defRPr>
            </a:lvl1pPr>
          </a:lstStyle>
          <a:p>
            <a:pPr defTabSz="914107" fontAlgn="base">
              <a:spcAft>
                <a:spcPct val="0"/>
              </a:spcAft>
              <a:defRPr/>
            </a:pPr>
            <a:fld id="{40C32585-722F-497E-8585-B29E4BA08AC6}" type="slidenum">
              <a:rPr lang="zh-CN" altLang="en-US">
                <a:solidFill>
                  <a:srgbClr val="000000"/>
                </a:solidFill>
              </a:rPr>
              <a:pPr defTabSz="914107"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6952" y="224074"/>
            <a:ext cx="946578" cy="30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11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9" r:id="rId4"/>
    <p:sldLayoutId id="2147483671" r:id="rId5"/>
    <p:sldLayoutId id="2147483672" r:id="rId6"/>
    <p:sldLayoutId id="2147483673" r:id="rId7"/>
    <p:sldLayoutId id="2147483674" r:id="rId8"/>
  </p:sldLayoutIdLst>
  <p:hf hdr="0" ftr="0" dt="0"/>
  <p:txStyles>
    <p:titleStyle>
      <a:lvl1pPr algn="l" defTabSz="914111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accent2"/>
          </a:solidFill>
          <a:latin typeface="+mj-lt"/>
          <a:ea typeface="+mj-ea"/>
          <a:cs typeface="+mj-cs"/>
        </a:defRPr>
      </a:lvl1pPr>
      <a:lvl2pPr algn="l" defTabSz="914111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pitchFamily="34" charset="0"/>
          <a:ea typeface="楷体_GB2312" pitchFamily="49" charset="-122"/>
        </a:defRPr>
      </a:lvl2pPr>
      <a:lvl3pPr algn="l" defTabSz="914111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pitchFamily="34" charset="0"/>
          <a:ea typeface="楷体_GB2312" pitchFamily="49" charset="-122"/>
        </a:defRPr>
      </a:lvl3pPr>
      <a:lvl4pPr algn="l" defTabSz="914111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pitchFamily="34" charset="0"/>
          <a:ea typeface="楷体_GB2312" pitchFamily="49" charset="-122"/>
        </a:defRPr>
      </a:lvl4pPr>
      <a:lvl5pPr algn="l" defTabSz="914111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pitchFamily="34" charset="0"/>
          <a:ea typeface="楷体_GB2312" pitchFamily="49" charset="-122"/>
        </a:defRPr>
      </a:lvl5pPr>
      <a:lvl6pPr marL="410002" algn="l" defTabSz="915388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pitchFamily="34" charset="0"/>
          <a:ea typeface="楷体_GB2312" pitchFamily="49" charset="-122"/>
        </a:defRPr>
      </a:lvl6pPr>
      <a:lvl7pPr marL="820007" algn="l" defTabSz="915388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pitchFamily="34" charset="0"/>
          <a:ea typeface="楷体_GB2312" pitchFamily="49" charset="-122"/>
        </a:defRPr>
      </a:lvl7pPr>
      <a:lvl8pPr marL="1230009" algn="l" defTabSz="915388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pitchFamily="34" charset="0"/>
          <a:ea typeface="楷体_GB2312" pitchFamily="49" charset="-122"/>
        </a:defRPr>
      </a:lvl8pPr>
      <a:lvl9pPr marL="1640010" algn="l" defTabSz="915388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pitchFamily="34" charset="0"/>
          <a:ea typeface="楷体_GB2312" pitchFamily="49" charset="-122"/>
        </a:defRPr>
      </a:lvl9pPr>
    </p:titleStyle>
    <p:bodyStyle>
      <a:lvl1pPr marL="341723" indent="-341723" algn="l" defTabSz="914111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q"/>
        <a:defRPr sz="2200" b="1">
          <a:solidFill>
            <a:srgbClr val="000099"/>
          </a:solidFill>
          <a:latin typeface="+mn-lt"/>
          <a:ea typeface="+mn-ea"/>
          <a:cs typeface="+mn-cs"/>
        </a:defRPr>
      </a:lvl1pPr>
      <a:lvl2pPr marL="763183" indent="-259140" algn="l" defTabSz="914111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ü"/>
        <a:defRPr sz="1800" b="1">
          <a:solidFill>
            <a:schemeClr val="tx1"/>
          </a:solidFill>
          <a:latin typeface="+mn-lt"/>
          <a:ea typeface="+mn-ea"/>
        </a:defRPr>
      </a:lvl2pPr>
      <a:lvl3pPr marL="1150470" indent="-224968" algn="l" defTabSz="914111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200" b="1">
          <a:solidFill>
            <a:schemeClr val="tx1"/>
          </a:solidFill>
          <a:latin typeface="+mn-lt"/>
          <a:ea typeface="+mn-ea"/>
        </a:defRPr>
      </a:lvl3pPr>
      <a:lvl4pPr marL="1597558" indent="-226392" algn="l" defTabSz="914111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»"/>
        <a:defRPr sz="1400" b="1">
          <a:solidFill>
            <a:schemeClr val="tx1"/>
          </a:solidFill>
          <a:latin typeface="+mn-lt"/>
          <a:ea typeface="+mn-ea"/>
        </a:defRPr>
      </a:lvl4pPr>
      <a:lvl5pPr marL="2054613" indent="-226392" algn="l" defTabSz="914111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100" b="1">
          <a:solidFill>
            <a:schemeClr val="tx1"/>
          </a:solidFill>
          <a:latin typeface="+mn-lt"/>
          <a:ea typeface="+mn-ea"/>
        </a:defRPr>
      </a:lvl5pPr>
      <a:lvl6pPr marL="2465711" indent="-227779" algn="l" defTabSz="9153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»"/>
        <a:defRPr sz="1100" b="1">
          <a:solidFill>
            <a:schemeClr val="tx1"/>
          </a:solidFill>
          <a:latin typeface="+mn-lt"/>
          <a:ea typeface="+mn-ea"/>
        </a:defRPr>
      </a:lvl6pPr>
      <a:lvl7pPr marL="2875713" indent="-227779" algn="l" defTabSz="9153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»"/>
        <a:defRPr sz="1100" b="1">
          <a:solidFill>
            <a:schemeClr val="tx1"/>
          </a:solidFill>
          <a:latin typeface="+mn-lt"/>
          <a:ea typeface="+mn-ea"/>
        </a:defRPr>
      </a:lvl7pPr>
      <a:lvl8pPr marL="3285715" indent="-227779" algn="l" defTabSz="9153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»"/>
        <a:defRPr sz="1100" b="1">
          <a:solidFill>
            <a:schemeClr val="tx1"/>
          </a:solidFill>
          <a:latin typeface="+mn-lt"/>
          <a:ea typeface="+mn-ea"/>
        </a:defRPr>
      </a:lvl8pPr>
      <a:lvl9pPr marL="3695718" indent="-227779" algn="l" defTabSz="9153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»"/>
        <a:defRPr sz="11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002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007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009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010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013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0016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0018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0021" algn="l" defTabSz="82000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7"/>
          <p:cNvSpPr>
            <a:spLocks noChangeArrowheads="1"/>
          </p:cNvSpPr>
          <p:nvPr/>
        </p:nvSpPr>
        <p:spPr bwMode="auto">
          <a:xfrm>
            <a:off x="-1" y="188913"/>
            <a:ext cx="8397425" cy="649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新开户场景分析：</a:t>
            </a:r>
          </a:p>
        </p:txBody>
      </p:sp>
      <p:sp>
        <p:nvSpPr>
          <p:cNvPr id="11" name="矩形 10"/>
          <p:cNvSpPr/>
          <p:nvPr/>
        </p:nvSpPr>
        <p:spPr>
          <a:xfrm>
            <a:off x="2033718" y="1151747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4G-CRM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-1809562" y="4121934"/>
            <a:ext cx="4908631" cy="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-36511" y="4023065"/>
            <a:ext cx="502255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67844" y="1151747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1115613" y="3999263"/>
            <a:ext cx="5022559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337974" y="1151745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OSS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2267746" y="4023062"/>
            <a:ext cx="5022561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499103" y="1151745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省计费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5400000">
            <a:off x="3428875" y="4023064"/>
            <a:ext cx="50225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588224" y="1151747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集团计费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结算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4517999" y="4023065"/>
            <a:ext cx="5022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43"/>
          <p:cNvGrpSpPr/>
          <p:nvPr/>
        </p:nvGrpSpPr>
        <p:grpSpPr>
          <a:xfrm>
            <a:off x="2274494" y="1917788"/>
            <a:ext cx="589565" cy="360040"/>
            <a:chOff x="1752436" y="2123855"/>
            <a:chExt cx="589565" cy="360040"/>
          </a:xfrm>
        </p:grpSpPr>
        <p:sp>
          <p:nvSpPr>
            <p:cNvPr id="29" name="矩形 28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6" name="弧形 35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>
            <a:off x="638566" y="1916200"/>
            <a:ext cx="17293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1089" y="1588730"/>
            <a:ext cx="69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码号资源分配处理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9054" y="1962793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码号分配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5" name="组合 44"/>
          <p:cNvGrpSpPr/>
          <p:nvPr/>
        </p:nvGrpSpPr>
        <p:grpSpPr>
          <a:xfrm>
            <a:off x="2274494" y="2755111"/>
            <a:ext cx="589565" cy="337598"/>
            <a:chOff x="1752436" y="2123855"/>
            <a:chExt cx="589565" cy="360040"/>
          </a:xfrm>
        </p:grpSpPr>
        <p:sp>
          <p:nvSpPr>
            <p:cNvPr id="46" name="矩形 45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7" name="弧形 46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79223" y="2277828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配置处理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584223" y="2881708"/>
            <a:ext cx="706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61301" y="2621464"/>
            <a:ext cx="69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下发配置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1481089" y="3153219"/>
            <a:ext cx="203163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3"/>
          <p:cNvGrpSpPr/>
          <p:nvPr/>
        </p:nvGrpSpPr>
        <p:grpSpPr>
          <a:xfrm>
            <a:off x="3427748" y="3113965"/>
            <a:ext cx="589565" cy="360040"/>
            <a:chOff x="1752436" y="2123855"/>
            <a:chExt cx="589565" cy="360040"/>
          </a:xfrm>
        </p:grpSpPr>
        <p:sp>
          <p:nvSpPr>
            <p:cNvPr id="55" name="矩形 54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6" name="弧形 55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017313" y="3073895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接收配置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7" name="组合 57"/>
          <p:cNvGrpSpPr/>
          <p:nvPr/>
        </p:nvGrpSpPr>
        <p:grpSpPr>
          <a:xfrm>
            <a:off x="2274494" y="3353013"/>
            <a:ext cx="589565" cy="360040"/>
            <a:chOff x="1752436" y="2123855"/>
            <a:chExt cx="589565" cy="360040"/>
          </a:xfrm>
        </p:grpSpPr>
        <p:sp>
          <p:nvSpPr>
            <p:cNvPr id="59" name="矩形 58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0" name="弧形 59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650941" y="3415076"/>
            <a:ext cx="1716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1566" y="3085730"/>
            <a:ext cx="1522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新开户业务受理</a:t>
            </a:r>
            <a:endParaRPr lang="en-US" altLang="zh-CN" sz="1000" dirty="0" smtClean="0">
              <a:latin typeface="+mn-ea"/>
            </a:endParaRPr>
          </a:p>
          <a:p>
            <a:r>
              <a:rPr lang="zh-CN" altLang="en-US" sz="1000" dirty="0" smtClean="0">
                <a:latin typeface="+mn-ea"/>
              </a:rPr>
              <a:t>（客户新增，帐户新增）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2601892" y="4734145"/>
            <a:ext cx="9338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64"/>
          <p:cNvGrpSpPr/>
          <p:nvPr/>
        </p:nvGrpSpPr>
        <p:grpSpPr>
          <a:xfrm>
            <a:off x="2307109" y="4515369"/>
            <a:ext cx="589565" cy="191332"/>
            <a:chOff x="1752436" y="2123855"/>
            <a:chExt cx="589565" cy="360040"/>
          </a:xfrm>
        </p:grpSpPr>
        <p:sp>
          <p:nvSpPr>
            <p:cNvPr id="66" name="矩形 65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7" name="弧形 66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626895" y="3533340"/>
            <a:ext cx="837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订单送开通</a:t>
            </a:r>
            <a:endParaRPr lang="zh-CN" altLang="en-US" sz="1000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19054" y="3379451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订单生成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9" name="组合 69"/>
          <p:cNvGrpSpPr/>
          <p:nvPr/>
        </p:nvGrpSpPr>
        <p:grpSpPr>
          <a:xfrm>
            <a:off x="4564417" y="3744035"/>
            <a:ext cx="589565" cy="360040"/>
            <a:chOff x="1752436" y="2123855"/>
            <a:chExt cx="589565" cy="360040"/>
          </a:xfrm>
        </p:grpSpPr>
        <p:sp>
          <p:nvSpPr>
            <p:cNvPr id="71" name="矩形 70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72" name="弧形 71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77" name="直接箭头连接符 76"/>
          <p:cNvCxnSpPr/>
          <p:nvPr/>
        </p:nvCxnSpPr>
        <p:spPr>
          <a:xfrm>
            <a:off x="2601892" y="3758058"/>
            <a:ext cx="20137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53983" y="3713053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开通处理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0" name="组合 78"/>
          <p:cNvGrpSpPr/>
          <p:nvPr/>
        </p:nvGrpSpPr>
        <p:grpSpPr>
          <a:xfrm>
            <a:off x="2290801" y="4104075"/>
            <a:ext cx="589565" cy="360040"/>
            <a:chOff x="1752436" y="2123855"/>
            <a:chExt cx="589565" cy="360040"/>
          </a:xfrm>
        </p:grpSpPr>
        <p:sp>
          <p:nvSpPr>
            <p:cNvPr id="80" name="矩形 79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81" name="弧形 80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89" name="直接箭头连接符 88"/>
          <p:cNvCxnSpPr/>
          <p:nvPr/>
        </p:nvCxnSpPr>
        <p:spPr>
          <a:xfrm>
            <a:off x="3762059" y="4914259"/>
            <a:ext cx="2047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89"/>
          <p:cNvGrpSpPr/>
          <p:nvPr/>
        </p:nvGrpSpPr>
        <p:grpSpPr>
          <a:xfrm>
            <a:off x="5765116" y="4941610"/>
            <a:ext cx="589565" cy="287974"/>
            <a:chOff x="1708229" y="1551733"/>
            <a:chExt cx="589565" cy="660771"/>
          </a:xfrm>
        </p:grpSpPr>
        <p:sp>
          <p:nvSpPr>
            <p:cNvPr id="91" name="矩形 90"/>
            <p:cNvSpPr/>
            <p:nvPr/>
          </p:nvSpPr>
          <p:spPr>
            <a:xfrm>
              <a:off x="1813991" y="1551733"/>
              <a:ext cx="189021" cy="66077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92" name="弧形 91"/>
            <p:cNvSpPr/>
            <p:nvPr/>
          </p:nvSpPr>
          <p:spPr>
            <a:xfrm>
              <a:off x="1708229" y="1551735"/>
              <a:ext cx="589565" cy="660769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104" name="直接箭头连接符 103"/>
          <p:cNvCxnSpPr/>
          <p:nvPr/>
        </p:nvCxnSpPr>
        <p:spPr>
          <a:xfrm rot="10800000" flipV="1">
            <a:off x="2601893" y="4080266"/>
            <a:ext cx="201878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012170" y="4554125"/>
            <a:ext cx="52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34100" y="4695389"/>
            <a:ext cx="86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档案送计费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756285" y="3834045"/>
            <a:ext cx="814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竣工通知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3" name="组合 109"/>
          <p:cNvGrpSpPr/>
          <p:nvPr/>
        </p:nvGrpSpPr>
        <p:grpSpPr>
          <a:xfrm>
            <a:off x="3429944" y="4689140"/>
            <a:ext cx="589565" cy="214832"/>
            <a:chOff x="1752436" y="2123855"/>
            <a:chExt cx="589565" cy="360040"/>
          </a:xfrm>
        </p:grpSpPr>
        <p:sp>
          <p:nvSpPr>
            <p:cNvPr id="111" name="矩形 110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2" name="弧形 111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2907524" y="4489512"/>
            <a:ext cx="86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订单下发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56720" y="4176143"/>
            <a:ext cx="527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归档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4" name="组合 116"/>
          <p:cNvGrpSpPr/>
          <p:nvPr/>
        </p:nvGrpSpPr>
        <p:grpSpPr>
          <a:xfrm>
            <a:off x="5786338" y="5291574"/>
            <a:ext cx="589565" cy="506430"/>
            <a:chOff x="1752437" y="1936161"/>
            <a:chExt cx="589565" cy="880502"/>
          </a:xfrm>
        </p:grpSpPr>
        <p:sp>
          <p:nvSpPr>
            <p:cNvPr id="118" name="矩形 117"/>
            <p:cNvSpPr/>
            <p:nvPr/>
          </p:nvSpPr>
          <p:spPr>
            <a:xfrm>
              <a:off x="1858198" y="1936161"/>
              <a:ext cx="189022" cy="88050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9" name="弧形 118"/>
            <p:cNvSpPr/>
            <p:nvPr/>
          </p:nvSpPr>
          <p:spPr>
            <a:xfrm>
              <a:off x="1752437" y="1967361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347446" y="5251506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计费出帐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5" name="组合 120"/>
          <p:cNvGrpSpPr/>
          <p:nvPr/>
        </p:nvGrpSpPr>
        <p:grpSpPr>
          <a:xfrm>
            <a:off x="6844753" y="6165399"/>
            <a:ext cx="589565" cy="217670"/>
            <a:chOff x="1752436" y="2123855"/>
            <a:chExt cx="589565" cy="360040"/>
          </a:xfrm>
        </p:grpSpPr>
        <p:sp>
          <p:nvSpPr>
            <p:cNvPr id="122" name="矩形 121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3" name="弧形 122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434317" y="6149922"/>
            <a:ext cx="943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查询、收费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 rot="16200000" flipH="1">
            <a:off x="6451793" y="5354881"/>
            <a:ext cx="1588" cy="90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650941" y="6149922"/>
            <a:ext cx="6223066" cy="15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56285" y="5956828"/>
            <a:ext cx="1102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查询、收费处理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7" name="组合 130"/>
          <p:cNvGrpSpPr/>
          <p:nvPr/>
        </p:nvGrpSpPr>
        <p:grpSpPr>
          <a:xfrm>
            <a:off x="6844753" y="5826744"/>
            <a:ext cx="589565" cy="229545"/>
            <a:chOff x="1752436" y="2320275"/>
            <a:chExt cx="589565" cy="379682"/>
          </a:xfrm>
        </p:grpSpPr>
        <p:sp>
          <p:nvSpPr>
            <p:cNvPr id="132" name="矩形 131"/>
            <p:cNvSpPr/>
            <p:nvPr/>
          </p:nvSpPr>
          <p:spPr>
            <a:xfrm>
              <a:off x="1858198" y="232027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3" name="弧形 132"/>
            <p:cNvSpPr/>
            <p:nvPr/>
          </p:nvSpPr>
          <p:spPr>
            <a:xfrm>
              <a:off x="1752436" y="2339917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7389313" y="5817423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话单、帐单接收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8" name="组合 136"/>
          <p:cNvGrpSpPr/>
          <p:nvPr/>
        </p:nvGrpSpPr>
        <p:grpSpPr>
          <a:xfrm>
            <a:off x="6844753" y="6490265"/>
            <a:ext cx="589565" cy="217670"/>
            <a:chOff x="1752436" y="2123855"/>
            <a:chExt cx="589565" cy="360040"/>
          </a:xfrm>
        </p:grpSpPr>
        <p:sp>
          <p:nvSpPr>
            <p:cNvPr id="138" name="矩形 137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9" name="弧形 138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>
            <a:off x="650941" y="6491853"/>
            <a:ext cx="62455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722531" y="6259958"/>
            <a:ext cx="69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结算处理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434317" y="6468144"/>
            <a:ext cx="630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结算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14845" y="5592398"/>
            <a:ext cx="1274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话单、帐单上传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91360" y="1123581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PPM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rot="5400000">
            <a:off x="-1178869" y="3994899"/>
            <a:ext cx="502255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257568" y="2371320"/>
            <a:ext cx="187896" cy="7597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3" name="弧形 102"/>
          <p:cNvSpPr/>
          <p:nvPr/>
        </p:nvSpPr>
        <p:spPr>
          <a:xfrm>
            <a:off x="1150681" y="2371321"/>
            <a:ext cx="589565" cy="360040"/>
          </a:xfrm>
          <a:prstGeom prst="arc">
            <a:avLst>
              <a:gd name="adj1" fmla="val 16017608"/>
              <a:gd name="adj2" fmla="val 508892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638566" y="2372909"/>
            <a:ext cx="61787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62242" y="1972799"/>
            <a:ext cx="695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销售品配置和定价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64059" y="2713855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接收配置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478513" y="2950784"/>
            <a:ext cx="69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下发配置</a:t>
            </a:r>
            <a:endParaRPr lang="zh-CN" altLang="en-US" sz="1000" dirty="0">
              <a:latin typeface="+mn-ea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620" y="995809"/>
            <a:ext cx="417892" cy="55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" name="TextBox 128"/>
          <p:cNvSpPr txBox="1"/>
          <p:nvPr/>
        </p:nvSpPr>
        <p:spPr>
          <a:xfrm>
            <a:off x="365664" y="1493785"/>
            <a:ext cx="650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业务人员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304682" y="4903972"/>
            <a:ext cx="65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档案接收处理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45" name="圆角矩形标注 144"/>
          <p:cNvSpPr/>
          <p:nvPr/>
        </p:nvSpPr>
        <p:spPr bwMode="auto">
          <a:xfrm>
            <a:off x="1150681" y="4706701"/>
            <a:ext cx="1205946" cy="529100"/>
          </a:xfrm>
          <a:prstGeom prst="wedgeRoundRectCallout">
            <a:avLst>
              <a:gd name="adj1" fmla="val 54728"/>
              <a:gd name="adj2" fmla="val -98015"/>
              <a:gd name="adj3" fmla="val 16667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8" rIns="91396" bIns="45698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只归档保存产品实例信息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圆角矩形标注 145"/>
          <p:cNvSpPr/>
          <p:nvPr/>
        </p:nvSpPr>
        <p:spPr bwMode="auto">
          <a:xfrm>
            <a:off x="3535705" y="5285165"/>
            <a:ext cx="1346481" cy="529100"/>
          </a:xfrm>
          <a:prstGeom prst="wedgeRoundRectCallout">
            <a:avLst>
              <a:gd name="adj1" fmla="val -41776"/>
              <a:gd name="adj2" fmla="val -129437"/>
              <a:gd name="adj3" fmla="val 16667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8" rIns="91396" bIns="45698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归档保存三户（产品，客户，帐户）实例信息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00" y="401878"/>
            <a:ext cx="4168955" cy="29979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终端串码管理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623325" y="6621508"/>
            <a:ext cx="475669" cy="174327"/>
          </a:xfrm>
        </p:spPr>
        <p:txBody>
          <a:bodyPr/>
          <a:lstStyle/>
          <a:p>
            <a:pPr>
              <a:defRPr/>
            </a:pPr>
            <a:fld id="{687E9D22-8F9F-4401-BFAA-3C1BA9AF15A7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00" y="900536"/>
            <a:ext cx="8789660" cy="572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终端串码采集统一入集团池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7E9D22-8F9F-4401-BFAA-3C1BA9AF15A7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8752" y="1841435"/>
            <a:ext cx="2302475" cy="2905100"/>
          </a:xfrm>
          <a:prstGeom prst="rect">
            <a:avLst/>
          </a:prstGeom>
          <a:solidFill>
            <a:schemeClr val="bg1"/>
          </a:solidFill>
          <a:ln>
            <a:solidFill>
              <a:srgbClr val="7030A0">
                <a:alpha val="73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636002" y="1841435"/>
            <a:ext cx="1731545" cy="3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终端串码采集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02663" y="4012138"/>
            <a:ext cx="1378001" cy="5244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串码统一在集团串码池管理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00987" y="2285262"/>
            <a:ext cx="1011638" cy="6880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集团集采的终端串码导入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81107" y="2271260"/>
            <a:ext cx="1027112" cy="6880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省份采购的终端串码导入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/>
          <p:nvPr/>
        </p:nvCxnSpPr>
        <p:spPr bwMode="auto">
          <a:xfrm rot="16200000" flipH="1">
            <a:off x="2769225" y="3199606"/>
            <a:ext cx="1019175" cy="5445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 bwMode="auto">
          <a:xfrm rot="5400000">
            <a:off x="3305801" y="3193256"/>
            <a:ext cx="1033462" cy="54292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8759" y="173656"/>
            <a:ext cx="7460072" cy="37812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号码资源管理和使用</a:t>
            </a: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1940D5-4291-4B3E-8267-0A30D472C720}" type="slidenum">
              <a:rPr lang="zh-CN" altLang="en-US" smtClean="0">
                <a:latin typeface="宋体" charset="-122"/>
                <a:ea typeface="宋体" charset="-122"/>
              </a:rPr>
              <a:pPr/>
              <a:t>12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5370" y="1153970"/>
            <a:ext cx="1731545" cy="4370802"/>
          </a:xfrm>
          <a:prstGeom prst="rect">
            <a:avLst/>
          </a:prstGeom>
          <a:solidFill>
            <a:schemeClr val="bg1"/>
          </a:solidFill>
          <a:ln>
            <a:solidFill>
              <a:srgbClr val="7030A0">
                <a:alpha val="73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1255370" y="1153970"/>
            <a:ext cx="1731545" cy="63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号码配置和分配</a:t>
            </a:r>
          </a:p>
        </p:txBody>
      </p:sp>
      <p:sp>
        <p:nvSpPr>
          <p:cNvPr id="21" name="矩形 20"/>
          <p:cNvSpPr/>
          <p:nvPr/>
        </p:nvSpPr>
        <p:spPr>
          <a:xfrm>
            <a:off x="3470305" y="1153970"/>
            <a:ext cx="1631981" cy="4370802"/>
          </a:xfrm>
          <a:prstGeom prst="rect">
            <a:avLst/>
          </a:prstGeom>
          <a:solidFill>
            <a:schemeClr val="bg1"/>
          </a:solidFill>
          <a:ln>
            <a:solidFill>
              <a:srgbClr val="7030A0">
                <a:alpha val="73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3" name="TextBox 9"/>
          <p:cNvSpPr txBox="1">
            <a:spLocks noChangeArrowheads="1"/>
          </p:cNvSpPr>
          <p:nvPr/>
        </p:nvSpPr>
        <p:spPr bwMode="auto">
          <a:xfrm>
            <a:off x="3893090" y="1153970"/>
            <a:ext cx="1103860" cy="3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号码使用</a:t>
            </a:r>
          </a:p>
        </p:txBody>
      </p:sp>
      <p:sp>
        <p:nvSpPr>
          <p:cNvPr id="23" name="矩形 22"/>
          <p:cNvSpPr/>
          <p:nvPr/>
        </p:nvSpPr>
        <p:spPr>
          <a:xfrm>
            <a:off x="5615977" y="1142766"/>
            <a:ext cx="2031679" cy="4386207"/>
          </a:xfrm>
          <a:prstGeom prst="rect">
            <a:avLst/>
          </a:prstGeom>
          <a:solidFill>
            <a:schemeClr val="bg1"/>
          </a:solidFill>
          <a:ln>
            <a:solidFill>
              <a:srgbClr val="7030A0">
                <a:alpha val="73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5" name="TextBox 13"/>
          <p:cNvSpPr txBox="1">
            <a:spLocks noChangeArrowheads="1"/>
          </p:cNvSpPr>
          <p:nvPr/>
        </p:nvSpPr>
        <p:spPr bwMode="auto">
          <a:xfrm>
            <a:off x="6262421" y="1142767"/>
            <a:ext cx="1103860" cy="3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号码释放</a:t>
            </a:r>
          </a:p>
        </p:txBody>
      </p:sp>
      <p:sp>
        <p:nvSpPr>
          <p:cNvPr id="27" name="右箭头 26"/>
          <p:cNvSpPr/>
          <p:nvPr/>
        </p:nvSpPr>
        <p:spPr>
          <a:xfrm>
            <a:off x="3037524" y="2928386"/>
            <a:ext cx="410018" cy="80665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423475" y="2491487"/>
            <a:ext cx="1378001" cy="5338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号码段分配，分配到本地网一级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422031" y="3213121"/>
            <a:ext cx="1378001" cy="5244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号段对应的号码生成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2008131" y="3108276"/>
            <a:ext cx="207266" cy="1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635365" y="1852466"/>
            <a:ext cx="1315974" cy="73989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号码预选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35365" y="2928363"/>
            <a:ext cx="1315974" cy="5431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号码预选后状态由“空闲”变为“预占”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680976" y="3913887"/>
            <a:ext cx="1315974" cy="9552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订单竣工后号码状态由“预占”变为“在用”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4112841" y="2746973"/>
            <a:ext cx="361341" cy="14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4091122" y="3702421"/>
            <a:ext cx="404777" cy="1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1422752" y="1714507"/>
            <a:ext cx="1378001" cy="5803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号码段配置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rot="16200000" flipH="1">
            <a:off x="2013732" y="2391246"/>
            <a:ext cx="196063" cy="1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5926167" y="3520770"/>
            <a:ext cx="1385236" cy="6069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号码释放处理，</a:t>
            </a:r>
            <a:endParaRPr lang="en-US" altLang="zh-CN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号码状态由“预占”变为“空闲”</a:t>
            </a:r>
          </a:p>
        </p:txBody>
      </p:sp>
      <p:sp>
        <p:nvSpPr>
          <p:cNvPr id="112" name="右箭头 111"/>
          <p:cNvSpPr/>
          <p:nvPr/>
        </p:nvSpPr>
        <p:spPr>
          <a:xfrm>
            <a:off x="5188892" y="2939959"/>
            <a:ext cx="410018" cy="80665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3803776" y="5715846"/>
            <a:ext cx="1378001" cy="3811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营销资源功能</a:t>
            </a:r>
            <a:endParaRPr lang="en-US" altLang="zh-CN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5329908" y="5715846"/>
            <a:ext cx="1378001" cy="3811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营销资源提供接口处理</a:t>
            </a:r>
          </a:p>
        </p:txBody>
      </p:sp>
      <p:sp>
        <p:nvSpPr>
          <p:cNvPr id="4143" name="TextBox 139"/>
          <p:cNvSpPr txBox="1">
            <a:spLocks noChangeArrowheads="1"/>
          </p:cNvSpPr>
          <p:nvPr/>
        </p:nvSpPr>
        <p:spPr bwMode="auto">
          <a:xfrm>
            <a:off x="2629062" y="5748845"/>
            <a:ext cx="1119732" cy="29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颜色块表示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410014" y="3951024"/>
            <a:ext cx="1378001" cy="5244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号码级别划分</a:t>
            </a:r>
          </a:p>
        </p:txBody>
      </p:sp>
      <p:cxnSp>
        <p:nvCxnSpPr>
          <p:cNvPr id="64" name="直接箭头连接符 63"/>
          <p:cNvCxnSpPr/>
          <p:nvPr/>
        </p:nvCxnSpPr>
        <p:spPr>
          <a:xfrm rot="5400000">
            <a:off x="1996587" y="3846313"/>
            <a:ext cx="207266" cy="1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1423475" y="4683249"/>
            <a:ext cx="1378001" cy="5244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号码的选号池分配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2009573" y="4578747"/>
            <a:ext cx="207266" cy="14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664361" y="2014479"/>
            <a:ext cx="919526" cy="6069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用户拆机处理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6646133" y="2002126"/>
            <a:ext cx="933591" cy="6069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定期扫描“预占”超时的号码</a:t>
            </a:r>
          </a:p>
        </p:txBody>
      </p:sp>
      <p:cxnSp>
        <p:nvCxnSpPr>
          <p:cNvPr id="70" name="肘形连接符 69"/>
          <p:cNvCxnSpPr>
            <a:stCxn id="0" idx="2"/>
            <a:endCxn id="0" idx="0"/>
          </p:cNvCxnSpPr>
          <p:nvPr/>
        </p:nvCxnSpPr>
        <p:spPr bwMode="auto">
          <a:xfrm rot="16200000" flipH="1">
            <a:off x="5921820" y="2823718"/>
            <a:ext cx="899088" cy="49493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0" idx="2"/>
            <a:endCxn id="0" idx="0"/>
          </p:cNvCxnSpPr>
          <p:nvPr/>
        </p:nvCxnSpPr>
        <p:spPr bwMode="auto">
          <a:xfrm rot="5400000">
            <a:off x="6409730" y="2818138"/>
            <a:ext cx="911692" cy="4934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卡资源管理和使用</a:t>
            </a:r>
            <a:endParaRPr lang="zh-CN" altLang="en-US" smtClean="0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14AADC-F462-4172-BD7A-E82E4108A042}" type="slidenum">
              <a:rPr lang="zh-CN" altLang="en-US" smtClean="0">
                <a:latin typeface="宋体" charset="-122"/>
                <a:ea typeface="宋体" charset="-122"/>
              </a:rPr>
              <a:pPr/>
              <a:t>13</a:t>
            </a:fld>
            <a:endParaRPr lang="en-US" altLang="zh-CN" smtClean="0">
              <a:latin typeface="宋体" charset="-122"/>
              <a:ea typeface="宋体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8121" y="1277210"/>
            <a:ext cx="1515102" cy="4121522"/>
          </a:xfrm>
          <a:prstGeom prst="rect">
            <a:avLst/>
          </a:prstGeom>
          <a:solidFill>
            <a:schemeClr val="bg1"/>
          </a:solidFill>
          <a:ln>
            <a:solidFill>
              <a:srgbClr val="7030A0">
                <a:alpha val="73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435772" y="1277210"/>
            <a:ext cx="1177450" cy="3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申购处理</a:t>
            </a:r>
          </a:p>
        </p:txBody>
      </p:sp>
      <p:sp>
        <p:nvSpPr>
          <p:cNvPr id="37" name="矩形 36"/>
          <p:cNvSpPr/>
          <p:nvPr/>
        </p:nvSpPr>
        <p:spPr>
          <a:xfrm>
            <a:off x="2135572" y="1266006"/>
            <a:ext cx="1382350" cy="4132726"/>
          </a:xfrm>
          <a:prstGeom prst="rect">
            <a:avLst/>
          </a:prstGeom>
          <a:solidFill>
            <a:schemeClr val="bg1"/>
          </a:solidFill>
          <a:ln>
            <a:solidFill>
              <a:srgbClr val="7030A0">
                <a:alpha val="73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2434264" y="1277210"/>
            <a:ext cx="724363" cy="3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制卡</a:t>
            </a:r>
          </a:p>
        </p:txBody>
      </p:sp>
      <p:sp>
        <p:nvSpPr>
          <p:cNvPr id="39" name="矩形 38"/>
          <p:cNvSpPr/>
          <p:nvPr/>
        </p:nvSpPr>
        <p:spPr>
          <a:xfrm>
            <a:off x="3989768" y="1266006"/>
            <a:ext cx="1487685" cy="4135527"/>
          </a:xfrm>
          <a:prstGeom prst="rect">
            <a:avLst/>
          </a:prstGeom>
          <a:solidFill>
            <a:schemeClr val="bg1"/>
          </a:solidFill>
          <a:ln>
            <a:solidFill>
              <a:srgbClr val="7030A0">
                <a:alpha val="73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4310105" y="1266006"/>
            <a:ext cx="1103859" cy="3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卡调拨</a:t>
            </a:r>
          </a:p>
        </p:txBody>
      </p:sp>
      <p:sp>
        <p:nvSpPr>
          <p:cNvPr id="41" name="矩形 40"/>
          <p:cNvSpPr/>
          <p:nvPr/>
        </p:nvSpPr>
        <p:spPr>
          <a:xfrm>
            <a:off x="5946414" y="1266006"/>
            <a:ext cx="1287115" cy="4135527"/>
          </a:xfrm>
          <a:prstGeom prst="rect">
            <a:avLst/>
          </a:prstGeom>
          <a:solidFill>
            <a:schemeClr val="bg1"/>
          </a:solidFill>
          <a:ln>
            <a:solidFill>
              <a:srgbClr val="7030A0">
                <a:alpha val="73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6121011" y="1266006"/>
            <a:ext cx="872988" cy="3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卡使用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1692135" y="2558818"/>
            <a:ext cx="410018" cy="80665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88195" y="2545749"/>
            <a:ext cx="1378001" cy="71843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集团审批制卡需求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186750" y="3470861"/>
            <a:ext cx="1378001" cy="7968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省制卡负责人从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4G-CRM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营销资源系统查询详细制卡需求信息并导出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rot="5400000">
            <a:off x="772962" y="3365959"/>
            <a:ext cx="207266" cy="1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173979" y="1717163"/>
            <a:ext cx="1315974" cy="68255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省内进行制卡完成，并生成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业务数据文件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2173979" y="2653809"/>
            <a:ext cx="1315974" cy="64074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省制卡负责人把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UIM</a:t>
            </a:r>
            <a:r>
              <a:rPr lang="zh-CN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卡业务数据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文件导入系统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2172755" y="3599536"/>
            <a:ext cx="1315974" cy="7823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卡实例数据入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4G-CRM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营销资源库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rot="16200000" flipH="1">
            <a:off x="2686829" y="2509606"/>
            <a:ext cx="2884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5400000">
            <a:off x="2693153" y="3427579"/>
            <a:ext cx="277289" cy="14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103367" y="3429000"/>
            <a:ext cx="1315974" cy="65510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卡所在销售渠道的仓库库存信息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5990571" y="1603515"/>
            <a:ext cx="1187879" cy="8934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营业受理时，调用营销资源接口进行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025691" y="2717358"/>
            <a:ext cx="1152758" cy="7529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校验成功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卡数据状态由“可用”变为“预占”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5990571" y="3683094"/>
            <a:ext cx="1187879" cy="10798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订单竣工归档，营销资源把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卡状态由“预占”变为“在用”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87472" y="1768768"/>
            <a:ext cx="1378001" cy="5803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各省在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4G-CRM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营销资源系统录入制卡需求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rot="16200000" flipH="1">
            <a:off x="778564" y="2445864"/>
            <a:ext cx="196063" cy="1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5400000">
            <a:off x="6499621" y="2598512"/>
            <a:ext cx="179257" cy="14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6428535" y="3576577"/>
            <a:ext cx="201665" cy="115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103367" y="1768768"/>
            <a:ext cx="1310924" cy="13452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卡管理人员收到卡实物后，根据实物的串码自动在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4G-CRM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营销资源系统进行调拨操作</a:t>
            </a:r>
          </a:p>
        </p:txBody>
      </p:sp>
      <p:cxnSp>
        <p:nvCxnSpPr>
          <p:cNvPr id="71" name="直接箭头连接符 70"/>
          <p:cNvCxnSpPr>
            <a:endCxn id="0" idx="0"/>
          </p:cNvCxnSpPr>
          <p:nvPr/>
        </p:nvCxnSpPr>
        <p:spPr>
          <a:xfrm rot="5400000">
            <a:off x="4604197" y="3272150"/>
            <a:ext cx="3151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右箭头 71"/>
          <p:cNvSpPr/>
          <p:nvPr/>
        </p:nvSpPr>
        <p:spPr>
          <a:xfrm>
            <a:off x="3579755" y="2558525"/>
            <a:ext cx="410018" cy="80665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5543300" y="2594326"/>
            <a:ext cx="410018" cy="80665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803776" y="5969940"/>
            <a:ext cx="1378001" cy="3811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sz="1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4GCRM</a:t>
            </a:r>
            <a:r>
              <a:rPr lang="zh-CN" altLang="en-US" sz="1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营销资源系统</a:t>
            </a:r>
            <a:endParaRPr lang="en-US" altLang="zh-CN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84" name="TextBox 139"/>
          <p:cNvSpPr txBox="1">
            <a:spLocks noChangeArrowheads="1"/>
          </p:cNvSpPr>
          <p:nvPr/>
        </p:nvSpPr>
        <p:spPr bwMode="auto">
          <a:xfrm>
            <a:off x="2629062" y="6003727"/>
            <a:ext cx="1119732" cy="29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颜色块表示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450789" y="5969940"/>
            <a:ext cx="1378001" cy="381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在省份处理</a:t>
            </a:r>
          </a:p>
        </p:txBody>
      </p:sp>
      <p:sp>
        <p:nvSpPr>
          <p:cNvPr id="81" name="右箭头 80"/>
          <p:cNvSpPr/>
          <p:nvPr/>
        </p:nvSpPr>
        <p:spPr>
          <a:xfrm>
            <a:off x="7291471" y="2608234"/>
            <a:ext cx="410018" cy="80665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01046" y="1263205"/>
            <a:ext cx="1347719" cy="4135527"/>
          </a:xfrm>
          <a:prstGeom prst="rect">
            <a:avLst/>
          </a:prstGeom>
          <a:solidFill>
            <a:schemeClr val="bg1"/>
          </a:solidFill>
          <a:ln>
            <a:solidFill>
              <a:srgbClr val="7030A0">
                <a:alpha val="73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92" name="TextBox 15"/>
          <p:cNvSpPr txBox="1">
            <a:spLocks noChangeArrowheads="1"/>
          </p:cNvSpPr>
          <p:nvPr/>
        </p:nvSpPr>
        <p:spPr bwMode="auto">
          <a:xfrm>
            <a:off x="7975208" y="1277210"/>
            <a:ext cx="872987" cy="3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40" tIns="41020" rIns="82040" bIns="41020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卡作废</a:t>
            </a:r>
          </a:p>
        </p:txBody>
      </p:sp>
      <p:sp>
        <p:nvSpPr>
          <p:cNvPr id="84" name="圆角矩形 83"/>
          <p:cNvSpPr/>
          <p:nvPr/>
        </p:nvSpPr>
        <p:spPr>
          <a:xfrm>
            <a:off x="7789234" y="1615867"/>
            <a:ext cx="1187879" cy="8934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 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拆机和补卡归档时，调用营销资源接口进行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7824355" y="2752653"/>
            <a:ext cx="1152758" cy="7529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UIM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卡数据状态由“可用”变为“作废”</a:t>
            </a:r>
          </a:p>
        </p:txBody>
      </p:sp>
      <p:cxnSp>
        <p:nvCxnSpPr>
          <p:cNvPr id="86" name="直接箭头连接符 85"/>
          <p:cNvCxnSpPr/>
          <p:nvPr/>
        </p:nvCxnSpPr>
        <p:spPr>
          <a:xfrm rot="5400000">
            <a:off x="8297542" y="2633524"/>
            <a:ext cx="179257" cy="14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6993570" y="5969940"/>
            <a:ext cx="1378001" cy="3811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82040" tIns="41020" rIns="82040" bIns="41020" anchor="ctr"/>
          <a:lstStyle/>
          <a:p>
            <a:pPr algn="ctr"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营销资源提供接口处理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7"/>
          <p:cNvSpPr>
            <a:spLocks noChangeArrowheads="1"/>
          </p:cNvSpPr>
          <p:nvPr/>
        </p:nvSpPr>
        <p:spPr bwMode="auto">
          <a:xfrm>
            <a:off x="26495" y="188913"/>
            <a:ext cx="8748713" cy="649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集团发起的变更业务场景分析：</a:t>
            </a:r>
          </a:p>
        </p:txBody>
      </p:sp>
      <p:sp>
        <p:nvSpPr>
          <p:cNvPr id="11" name="矩形 10"/>
          <p:cNvSpPr/>
          <p:nvPr/>
        </p:nvSpPr>
        <p:spPr>
          <a:xfrm>
            <a:off x="1718683" y="1074843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4G-CRM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-1150437" y="4057892"/>
            <a:ext cx="5030542" cy="1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-412501" y="4007116"/>
            <a:ext cx="514446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852809" y="1074843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721626" y="4007115"/>
            <a:ext cx="5144468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022939" y="1074841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OSS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1891760" y="4007115"/>
            <a:ext cx="51444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184068" y="1074841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省计费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5400000">
            <a:off x="3052886" y="4007116"/>
            <a:ext cx="5144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273189" y="1074843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集团计费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结算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4202965" y="3946162"/>
            <a:ext cx="5022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1959459" y="3107265"/>
            <a:ext cx="589565" cy="360040"/>
            <a:chOff x="1752436" y="2123855"/>
            <a:chExt cx="589565" cy="360040"/>
          </a:xfrm>
        </p:grpSpPr>
        <p:sp>
          <p:nvSpPr>
            <p:cNvPr id="59" name="矩形 58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0" name="弧形 59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1346266" y="1890300"/>
            <a:ext cx="706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74378" y="1596901"/>
            <a:ext cx="1047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变更业务受理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2195168" y="3467305"/>
            <a:ext cx="215997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086835" y="4464115"/>
            <a:ext cx="589565" cy="360040"/>
            <a:chOff x="1752436" y="2123855"/>
            <a:chExt cx="589565" cy="360040"/>
          </a:xfrm>
        </p:grpSpPr>
        <p:sp>
          <p:nvSpPr>
            <p:cNvPr id="66" name="矩形 65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7" name="弧形 66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504018" y="3068960"/>
            <a:ext cx="88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订单订单送开通处理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249383" y="3429000"/>
            <a:ext cx="589565" cy="360040"/>
            <a:chOff x="1752436" y="2123855"/>
            <a:chExt cx="589565" cy="360040"/>
          </a:xfrm>
        </p:grpSpPr>
        <p:sp>
          <p:nvSpPr>
            <p:cNvPr id="71" name="矩形 70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72" name="弧形 71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77" name="直接箭头连接符 76"/>
          <p:cNvCxnSpPr/>
          <p:nvPr/>
        </p:nvCxnSpPr>
        <p:spPr>
          <a:xfrm>
            <a:off x="2321750" y="4464391"/>
            <a:ext cx="8759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38948" y="3526511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开通处理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975766" y="3789040"/>
            <a:ext cx="589565" cy="360040"/>
            <a:chOff x="1752436" y="2123855"/>
            <a:chExt cx="589565" cy="360040"/>
          </a:xfrm>
        </p:grpSpPr>
        <p:sp>
          <p:nvSpPr>
            <p:cNvPr id="80" name="矩形 79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81" name="弧形 80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89" name="直接箭头连接符 88"/>
          <p:cNvCxnSpPr/>
          <p:nvPr/>
        </p:nvCxnSpPr>
        <p:spPr>
          <a:xfrm>
            <a:off x="3426662" y="4852952"/>
            <a:ext cx="21145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0800000">
            <a:off x="2355018" y="3789040"/>
            <a:ext cx="198014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546774" y="3819205"/>
            <a:ext cx="545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归档处理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74407" y="4606730"/>
            <a:ext cx="86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档案送计费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11860" y="3542819"/>
            <a:ext cx="814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竣工通知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1959459" y="4194085"/>
            <a:ext cx="589565" cy="214832"/>
            <a:chOff x="1752436" y="2123855"/>
            <a:chExt cx="589565" cy="360040"/>
          </a:xfrm>
        </p:grpSpPr>
        <p:sp>
          <p:nvSpPr>
            <p:cNvPr id="111" name="矩形 110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2" name="弧形 111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pic>
        <p:nvPicPr>
          <p:cNvPr id="9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668" y="828895"/>
            <a:ext cx="417892" cy="55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061712" y="1326871"/>
            <a:ext cx="650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业务人员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065222" y="1891887"/>
            <a:ext cx="205328" cy="10551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8" name="弧形 97"/>
          <p:cNvSpPr/>
          <p:nvPr/>
        </p:nvSpPr>
        <p:spPr>
          <a:xfrm>
            <a:off x="1975766" y="1891888"/>
            <a:ext cx="613469" cy="360040"/>
          </a:xfrm>
          <a:prstGeom prst="arc">
            <a:avLst>
              <a:gd name="adj1" fmla="val 16017608"/>
              <a:gd name="adj2" fmla="val 508892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46775" y="2632016"/>
            <a:ext cx="621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变更业务生单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091929" y="2251928"/>
            <a:ext cx="589565" cy="360040"/>
            <a:chOff x="1752436" y="2123855"/>
            <a:chExt cx="589565" cy="360040"/>
          </a:xfrm>
        </p:grpSpPr>
        <p:sp>
          <p:nvSpPr>
            <p:cNvPr id="102" name="矩形 101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03" name="弧形 102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626902" y="2251928"/>
            <a:ext cx="57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客户帐户查询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2286857" y="2316981"/>
            <a:ext cx="8661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449182" y="2340790"/>
            <a:ext cx="86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查询返回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145" name="直接箭头连接符 144"/>
          <p:cNvCxnSpPr/>
          <p:nvPr/>
        </p:nvCxnSpPr>
        <p:spPr>
          <a:xfrm rot="10800000" flipV="1">
            <a:off x="2355018" y="2540417"/>
            <a:ext cx="821827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弧形 148"/>
          <p:cNvSpPr/>
          <p:nvPr/>
        </p:nvSpPr>
        <p:spPr>
          <a:xfrm>
            <a:off x="1975766" y="2611968"/>
            <a:ext cx="613469" cy="360040"/>
          </a:xfrm>
          <a:prstGeom prst="arc">
            <a:avLst>
              <a:gd name="adj1" fmla="val 16017608"/>
              <a:gd name="adj2" fmla="val 508892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75140" y="1843122"/>
            <a:ext cx="57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客户帐户查询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5440220" y="4873862"/>
            <a:ext cx="589565" cy="305092"/>
            <a:chOff x="2795103" y="2257987"/>
            <a:chExt cx="589565" cy="360040"/>
          </a:xfrm>
        </p:grpSpPr>
        <p:sp>
          <p:nvSpPr>
            <p:cNvPr id="153" name="矩形 152"/>
            <p:cNvSpPr/>
            <p:nvPr/>
          </p:nvSpPr>
          <p:spPr>
            <a:xfrm>
              <a:off x="2900865" y="2257987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54" name="弧形 153"/>
            <p:cNvSpPr/>
            <p:nvPr/>
          </p:nvSpPr>
          <p:spPr>
            <a:xfrm>
              <a:off x="2795103" y="2257987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5994160" y="4824155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接收档案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56" name="组合 116"/>
          <p:cNvGrpSpPr/>
          <p:nvPr/>
        </p:nvGrpSpPr>
        <p:grpSpPr>
          <a:xfrm>
            <a:off x="5435449" y="5224263"/>
            <a:ext cx="589565" cy="506430"/>
            <a:chOff x="1752437" y="1936161"/>
            <a:chExt cx="589565" cy="880502"/>
          </a:xfrm>
        </p:grpSpPr>
        <p:sp>
          <p:nvSpPr>
            <p:cNvPr id="157" name="矩形 156"/>
            <p:cNvSpPr/>
            <p:nvPr/>
          </p:nvSpPr>
          <p:spPr>
            <a:xfrm>
              <a:off x="1858198" y="1936161"/>
              <a:ext cx="189022" cy="88050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58" name="弧形 157"/>
            <p:cNvSpPr/>
            <p:nvPr/>
          </p:nvSpPr>
          <p:spPr>
            <a:xfrm>
              <a:off x="1752437" y="1967361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996557" y="5184195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计费出帐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60" name="组合 120"/>
          <p:cNvGrpSpPr/>
          <p:nvPr/>
        </p:nvGrpSpPr>
        <p:grpSpPr>
          <a:xfrm>
            <a:off x="6515130" y="6030384"/>
            <a:ext cx="589565" cy="217670"/>
            <a:chOff x="1752436" y="2123855"/>
            <a:chExt cx="589565" cy="360040"/>
          </a:xfrm>
        </p:grpSpPr>
        <p:sp>
          <p:nvSpPr>
            <p:cNvPr id="161" name="矩形 160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62" name="弧形 161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104694" y="6014907"/>
            <a:ext cx="943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查询、收费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164" name="直接箭头连接符 163"/>
          <p:cNvCxnSpPr/>
          <p:nvPr/>
        </p:nvCxnSpPr>
        <p:spPr>
          <a:xfrm>
            <a:off x="1371021" y="6014907"/>
            <a:ext cx="5173363" cy="15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426662" y="5821813"/>
            <a:ext cx="1102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查询、收费处理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66" name="组合 136"/>
          <p:cNvGrpSpPr/>
          <p:nvPr/>
        </p:nvGrpSpPr>
        <p:grpSpPr>
          <a:xfrm>
            <a:off x="6515130" y="6355250"/>
            <a:ext cx="589565" cy="217670"/>
            <a:chOff x="1752436" y="2123855"/>
            <a:chExt cx="589565" cy="360040"/>
          </a:xfrm>
        </p:grpSpPr>
        <p:sp>
          <p:nvSpPr>
            <p:cNvPr id="167" name="矩形 166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68" name="弧形 167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169" name="直接箭头连接符 168"/>
          <p:cNvCxnSpPr/>
          <p:nvPr/>
        </p:nvCxnSpPr>
        <p:spPr>
          <a:xfrm>
            <a:off x="1371021" y="6358426"/>
            <a:ext cx="519586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392908" y="6124943"/>
            <a:ext cx="69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结算处理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104694" y="6333129"/>
            <a:ext cx="630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结算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735003" y="5499230"/>
            <a:ext cx="1274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话单、帐单上传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75" name="组合 130"/>
          <p:cNvGrpSpPr/>
          <p:nvPr/>
        </p:nvGrpSpPr>
        <p:grpSpPr>
          <a:xfrm>
            <a:off x="6529718" y="5757385"/>
            <a:ext cx="589565" cy="229545"/>
            <a:chOff x="1752436" y="2320275"/>
            <a:chExt cx="589565" cy="379682"/>
          </a:xfrm>
        </p:grpSpPr>
        <p:sp>
          <p:nvSpPr>
            <p:cNvPr id="176" name="矩形 175"/>
            <p:cNvSpPr/>
            <p:nvPr/>
          </p:nvSpPr>
          <p:spPr>
            <a:xfrm>
              <a:off x="1858198" y="232027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77" name="弧形 176"/>
            <p:cNvSpPr/>
            <p:nvPr/>
          </p:nvSpPr>
          <p:spPr>
            <a:xfrm>
              <a:off x="1752436" y="2339917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7074278" y="5748064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话单、帐单接收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196" name="直接箭头连接符 195"/>
          <p:cNvCxnSpPr/>
          <p:nvPr/>
        </p:nvCxnSpPr>
        <p:spPr>
          <a:xfrm>
            <a:off x="5735003" y="5757739"/>
            <a:ext cx="885889" cy="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圆角矩形标注 197"/>
          <p:cNvSpPr/>
          <p:nvPr/>
        </p:nvSpPr>
        <p:spPr bwMode="auto">
          <a:xfrm>
            <a:off x="4249383" y="1724359"/>
            <a:ext cx="891283" cy="518873"/>
          </a:xfrm>
          <a:prstGeom prst="wedgeRoundRectCallout">
            <a:avLst>
              <a:gd name="adj1" fmla="val -160408"/>
              <a:gd name="adj2" fmla="val 55898"/>
              <a:gd name="adj3" fmla="val 16667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8" rIns="91396" bIns="45698" numCol="1" rtlCol="0" anchor="ctr" anchorCtr="1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</a:pP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客帐户从省份查询后来受理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24027" y="4219758"/>
            <a:ext cx="86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订单下发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81494" y="4406675"/>
            <a:ext cx="52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订单处理</a:t>
            </a:r>
            <a:endParaRPr lang="zh-CN" altLang="en-US" sz="1000" dirty="0">
              <a:latin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316128" y="1106742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4G-CRM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-1584537" y="4028837"/>
            <a:ext cx="4908631" cy="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245899" y="3978060"/>
            <a:ext cx="502255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50254" y="1106742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CRM/PPM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1380025" y="3978060"/>
            <a:ext cx="5022559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620384" y="1106740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OSS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2550156" y="3978057"/>
            <a:ext cx="5022561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781513" y="1106740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OSS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5400000">
            <a:off x="3711285" y="3978059"/>
            <a:ext cx="50225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928011" y="1106742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VSOP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5857786" y="3978060"/>
            <a:ext cx="5022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44"/>
          <p:cNvGrpSpPr/>
          <p:nvPr/>
        </p:nvGrpSpPr>
        <p:grpSpPr>
          <a:xfrm>
            <a:off x="2556904" y="2176970"/>
            <a:ext cx="589565" cy="360040"/>
            <a:chOff x="1752436" y="2123855"/>
            <a:chExt cx="589565" cy="360040"/>
          </a:xfrm>
        </p:grpSpPr>
        <p:sp>
          <p:nvSpPr>
            <p:cNvPr id="46" name="矩形 45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7" name="弧形 46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81213" y="2146335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接收配置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63588" y="1898830"/>
            <a:ext cx="706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5965" y="1538790"/>
            <a:ext cx="695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销售品配置和定价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1789390" y="2620136"/>
            <a:ext cx="19860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53"/>
          <p:cNvGrpSpPr/>
          <p:nvPr/>
        </p:nvGrpSpPr>
        <p:grpSpPr>
          <a:xfrm>
            <a:off x="3710158" y="2582015"/>
            <a:ext cx="589565" cy="360040"/>
            <a:chOff x="1752436" y="2123855"/>
            <a:chExt cx="589565" cy="360040"/>
          </a:xfrm>
        </p:grpSpPr>
        <p:sp>
          <p:nvSpPr>
            <p:cNvPr id="55" name="矩形 54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6" name="弧形 55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299723" y="2582015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接收配置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6" name="组合 57"/>
          <p:cNvGrpSpPr/>
          <p:nvPr/>
        </p:nvGrpSpPr>
        <p:grpSpPr>
          <a:xfrm>
            <a:off x="2546775" y="3609020"/>
            <a:ext cx="589565" cy="193507"/>
            <a:chOff x="1752436" y="2123855"/>
            <a:chExt cx="589565" cy="360040"/>
          </a:xfrm>
        </p:grpSpPr>
        <p:sp>
          <p:nvSpPr>
            <p:cNvPr id="59" name="矩形 58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0" name="弧形 59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901224" y="3180215"/>
            <a:ext cx="172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50027" y="2933945"/>
            <a:ext cx="69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业务受理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2888670" y="5165162"/>
            <a:ext cx="9525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4"/>
          <p:cNvGrpSpPr/>
          <p:nvPr/>
        </p:nvGrpSpPr>
        <p:grpSpPr>
          <a:xfrm>
            <a:off x="3724752" y="5139190"/>
            <a:ext cx="589565" cy="360040"/>
            <a:chOff x="1752436" y="2123855"/>
            <a:chExt cx="589565" cy="360040"/>
          </a:xfrm>
        </p:grpSpPr>
        <p:sp>
          <p:nvSpPr>
            <p:cNvPr id="66" name="矩形 65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7" name="弧形 66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071084" y="4918942"/>
            <a:ext cx="863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订单下发</a:t>
            </a:r>
            <a:endParaRPr lang="zh-CN" altLang="en-US" sz="1000" dirty="0"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952591" y="3802526"/>
            <a:ext cx="189020" cy="70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2" name="弧形 71"/>
          <p:cNvSpPr/>
          <p:nvPr/>
        </p:nvSpPr>
        <p:spPr>
          <a:xfrm>
            <a:off x="4846828" y="3802527"/>
            <a:ext cx="589565" cy="360040"/>
          </a:xfrm>
          <a:prstGeom prst="arc">
            <a:avLst>
              <a:gd name="adj1" fmla="val 16017608"/>
              <a:gd name="adj2" fmla="val 508892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2931802" y="3833768"/>
            <a:ext cx="19150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14721" y="3762457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开通处理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9" name="组合 78"/>
          <p:cNvGrpSpPr/>
          <p:nvPr/>
        </p:nvGrpSpPr>
        <p:grpSpPr>
          <a:xfrm>
            <a:off x="2546775" y="4509120"/>
            <a:ext cx="589565" cy="360040"/>
            <a:chOff x="1752436" y="2123855"/>
            <a:chExt cx="589565" cy="360040"/>
          </a:xfrm>
        </p:grpSpPr>
        <p:sp>
          <p:nvSpPr>
            <p:cNvPr id="80" name="矩形 79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81" name="弧形 80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89" name="直接箭头连接符 88"/>
          <p:cNvCxnSpPr/>
          <p:nvPr/>
        </p:nvCxnSpPr>
        <p:spPr>
          <a:xfrm>
            <a:off x="4072016" y="5517773"/>
            <a:ext cx="19788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71594" y="5165163"/>
            <a:ext cx="52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订单处理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2" name="组合 109"/>
          <p:cNvGrpSpPr/>
          <p:nvPr/>
        </p:nvGrpSpPr>
        <p:grpSpPr>
          <a:xfrm>
            <a:off x="2546775" y="4914165"/>
            <a:ext cx="589565" cy="214832"/>
            <a:chOff x="1752436" y="2123855"/>
            <a:chExt cx="589565" cy="360040"/>
          </a:xfrm>
        </p:grpSpPr>
        <p:sp>
          <p:nvSpPr>
            <p:cNvPr id="111" name="矩形 110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2" name="弧形 111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114" name="直接箭头连接符 113"/>
          <p:cNvCxnSpPr/>
          <p:nvPr/>
        </p:nvCxnSpPr>
        <p:spPr>
          <a:xfrm rot="10800000" flipV="1">
            <a:off x="2898800" y="4464115"/>
            <a:ext cx="1988235" cy="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266855" y="4217894"/>
            <a:ext cx="86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竣工通知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99601" y="4542377"/>
            <a:ext cx="527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归档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237524" y="1107734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PPM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rot="5400000">
            <a:off x="-832705" y="3979052"/>
            <a:ext cx="502255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570166" y="1899821"/>
            <a:ext cx="202917" cy="10823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0" name="弧形 109"/>
          <p:cNvSpPr/>
          <p:nvPr/>
        </p:nvSpPr>
        <p:spPr>
          <a:xfrm>
            <a:off x="1513925" y="1887947"/>
            <a:ext cx="589565" cy="360040"/>
          </a:xfrm>
          <a:prstGeom prst="arc">
            <a:avLst>
              <a:gd name="adj1" fmla="val 16017608"/>
              <a:gd name="adj2" fmla="val 508892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113" name="组合 57"/>
          <p:cNvGrpSpPr/>
          <p:nvPr/>
        </p:nvGrpSpPr>
        <p:grpSpPr>
          <a:xfrm>
            <a:off x="2533214" y="3180166"/>
            <a:ext cx="589565" cy="360040"/>
            <a:chOff x="1752436" y="2123855"/>
            <a:chExt cx="589565" cy="360040"/>
          </a:xfrm>
        </p:grpSpPr>
        <p:sp>
          <p:nvSpPr>
            <p:cNvPr id="122" name="矩形 121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3" name="弧形 122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037095" y="1900418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配置处理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 flipV="1">
            <a:off x="1736685" y="2265393"/>
            <a:ext cx="9124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777515" y="2982125"/>
            <a:ext cx="6438776" cy="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53"/>
          <p:cNvGrpSpPr/>
          <p:nvPr/>
        </p:nvGrpSpPr>
        <p:grpSpPr>
          <a:xfrm>
            <a:off x="8156916" y="2983037"/>
            <a:ext cx="589565" cy="360040"/>
            <a:chOff x="1752436" y="2123855"/>
            <a:chExt cx="589565" cy="360040"/>
          </a:xfrm>
        </p:grpSpPr>
        <p:sp>
          <p:nvSpPr>
            <p:cNvPr id="147" name="矩形 146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48" name="弧形 147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8663585" y="2983037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接收配置</a:t>
            </a:r>
            <a:endParaRPr lang="zh-CN" altLang="en-US" sz="1000" dirty="0">
              <a:latin typeface="+mn-ea"/>
            </a:endParaRPr>
          </a:p>
        </p:txBody>
      </p:sp>
      <p:pic>
        <p:nvPicPr>
          <p:cNvPr id="15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543" y="864520"/>
            <a:ext cx="417892" cy="55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" name="TextBox 151"/>
          <p:cNvSpPr txBox="1"/>
          <p:nvPr/>
        </p:nvSpPr>
        <p:spPr>
          <a:xfrm>
            <a:off x="598587" y="1362496"/>
            <a:ext cx="650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业务人员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132908" y="3181803"/>
            <a:ext cx="629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订单录入生成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874515" y="1107734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VSOP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 rot="5400000">
            <a:off x="4804287" y="3979053"/>
            <a:ext cx="50225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组合 93"/>
          <p:cNvGrpSpPr/>
          <p:nvPr/>
        </p:nvGrpSpPr>
        <p:grpSpPr>
          <a:xfrm>
            <a:off x="7123289" y="6091130"/>
            <a:ext cx="589565" cy="238000"/>
            <a:chOff x="2795103" y="2257987"/>
            <a:chExt cx="589565" cy="360040"/>
          </a:xfrm>
        </p:grpSpPr>
        <p:sp>
          <p:nvSpPr>
            <p:cNvPr id="163" name="矩形 162"/>
            <p:cNvSpPr/>
            <p:nvPr/>
          </p:nvSpPr>
          <p:spPr>
            <a:xfrm>
              <a:off x="2900865" y="2257987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64" name="弧形 163"/>
            <p:cNvSpPr/>
            <p:nvPr/>
          </p:nvSpPr>
          <p:spPr>
            <a:xfrm>
              <a:off x="2795103" y="2257987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7708357" y="6045139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档案同步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71" name="组合 53"/>
          <p:cNvGrpSpPr/>
          <p:nvPr/>
        </p:nvGrpSpPr>
        <p:grpSpPr>
          <a:xfrm>
            <a:off x="6013915" y="5482148"/>
            <a:ext cx="589565" cy="307543"/>
            <a:chOff x="1752436" y="2123855"/>
            <a:chExt cx="589565" cy="360040"/>
          </a:xfrm>
        </p:grpSpPr>
        <p:sp>
          <p:nvSpPr>
            <p:cNvPr id="172" name="矩形 171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73" name="弧形 172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175" name="直接箭头连接符 174"/>
          <p:cNvCxnSpPr/>
          <p:nvPr/>
        </p:nvCxnSpPr>
        <p:spPr>
          <a:xfrm>
            <a:off x="5168870" y="4237502"/>
            <a:ext cx="30592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249192" y="3971673"/>
            <a:ext cx="1250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i="1" dirty="0" smtClean="0">
                <a:solidFill>
                  <a:srgbClr val="FF0000"/>
                </a:solidFill>
                <a:latin typeface="+mn-ea"/>
              </a:rPr>
              <a:t>方式</a:t>
            </a:r>
            <a:r>
              <a:rPr lang="en-US" altLang="zh-CN" sz="1000" b="1" i="1" dirty="0" smtClean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1000" b="1" i="1" dirty="0" smtClean="0">
                <a:solidFill>
                  <a:srgbClr val="FF0000"/>
                </a:solidFill>
                <a:latin typeface="+mn-ea"/>
              </a:rPr>
              <a:t>开通处理</a:t>
            </a:r>
            <a:endParaRPr lang="zh-CN" altLang="en-US" sz="1000" b="1" i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80" name="直接箭头连接符 179"/>
          <p:cNvCxnSpPr/>
          <p:nvPr/>
        </p:nvCxnSpPr>
        <p:spPr>
          <a:xfrm rot="10800000">
            <a:off x="5168871" y="4542377"/>
            <a:ext cx="3023671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组合 53"/>
          <p:cNvGrpSpPr/>
          <p:nvPr/>
        </p:nvGrpSpPr>
        <p:grpSpPr>
          <a:xfrm>
            <a:off x="8192541" y="6313465"/>
            <a:ext cx="589565" cy="360040"/>
            <a:chOff x="1752436" y="2123855"/>
            <a:chExt cx="589565" cy="360040"/>
          </a:xfrm>
        </p:grpSpPr>
        <p:sp>
          <p:nvSpPr>
            <p:cNvPr id="183" name="矩形 182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84" name="弧形 183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8699210" y="6293505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接收档案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186" name="直接箭头连接符 185"/>
          <p:cNvCxnSpPr/>
          <p:nvPr/>
        </p:nvCxnSpPr>
        <p:spPr>
          <a:xfrm flipV="1">
            <a:off x="7453697" y="6384505"/>
            <a:ext cx="83644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圆角矩形标注 188"/>
          <p:cNvSpPr/>
          <p:nvPr/>
        </p:nvSpPr>
        <p:spPr bwMode="auto">
          <a:xfrm>
            <a:off x="3779101" y="5789691"/>
            <a:ext cx="1682566" cy="700643"/>
          </a:xfrm>
          <a:prstGeom prst="wedgeRoundRectCallout">
            <a:avLst>
              <a:gd name="adj1" fmla="val 89890"/>
              <a:gd name="adj2" fmla="val -54624"/>
              <a:gd name="adj3" fmla="val 16667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8" rIns="91396" bIns="45698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增值业务的开通继续走省内</a:t>
            </a:r>
            <a:r>
              <a:rPr lang="en-US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OSS</a:t>
            </a: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到省</a:t>
            </a:r>
            <a:r>
              <a:rPr lang="en-US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VSOP</a:t>
            </a:r>
            <a:endParaRPr lang="zh-CN" alt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99601" y="3609020"/>
            <a:ext cx="1057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订单送开通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117" name="组合 53"/>
          <p:cNvGrpSpPr/>
          <p:nvPr/>
        </p:nvGrpSpPr>
        <p:grpSpPr>
          <a:xfrm>
            <a:off x="7123289" y="5754787"/>
            <a:ext cx="589565" cy="307543"/>
            <a:chOff x="1752436" y="2123855"/>
            <a:chExt cx="589565" cy="360040"/>
          </a:xfrm>
        </p:grpSpPr>
        <p:sp>
          <p:nvSpPr>
            <p:cNvPr id="118" name="矩形 117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19" name="弧形 118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7712854" y="5662220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开通处理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 rot="10800000" flipH="1" flipV="1">
            <a:off x="6322634" y="5813269"/>
            <a:ext cx="889349" cy="1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53"/>
          <p:cNvGrpSpPr/>
          <p:nvPr/>
        </p:nvGrpSpPr>
        <p:grpSpPr>
          <a:xfrm>
            <a:off x="8192541" y="4255134"/>
            <a:ext cx="589565" cy="307543"/>
            <a:chOff x="1752436" y="2123855"/>
            <a:chExt cx="589565" cy="360040"/>
          </a:xfrm>
        </p:grpSpPr>
        <p:sp>
          <p:nvSpPr>
            <p:cNvPr id="126" name="矩形 125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7" name="弧形 126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8782106" y="4162567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开通处理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89398" y="5273140"/>
            <a:ext cx="1250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i="1" dirty="0" smtClean="0">
                <a:solidFill>
                  <a:srgbClr val="FF0000"/>
                </a:solidFill>
                <a:latin typeface="+mn-ea"/>
              </a:rPr>
              <a:t>方式</a:t>
            </a:r>
            <a:r>
              <a:rPr lang="en-US" altLang="zh-CN" sz="1000" b="1" i="1" dirty="0" smtClean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1000" b="1" i="1" dirty="0" smtClean="0">
                <a:solidFill>
                  <a:srgbClr val="FF0000"/>
                </a:solidFill>
                <a:latin typeface="+mn-ea"/>
              </a:rPr>
              <a:t>开通处理</a:t>
            </a:r>
            <a:endParaRPr lang="zh-CN" altLang="en-US" sz="1000" b="1" i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03480" y="5413159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开通处理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135" name="圆角矩形标注 134"/>
          <p:cNvSpPr/>
          <p:nvPr/>
        </p:nvSpPr>
        <p:spPr bwMode="auto">
          <a:xfrm>
            <a:off x="7315633" y="4685907"/>
            <a:ext cx="1682566" cy="727252"/>
          </a:xfrm>
          <a:prstGeom prst="wedgeRoundRectCallout">
            <a:avLst>
              <a:gd name="adj1" fmla="val 15076"/>
              <a:gd name="adj2" fmla="val -67723"/>
              <a:gd name="adj3" fmla="val 16667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6" tIns="45698" rIns="91396" bIns="45698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增值业务的开通，通过集团</a:t>
            </a:r>
            <a:r>
              <a:rPr lang="en-US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OSS</a:t>
            </a: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到集团</a:t>
            </a:r>
            <a:r>
              <a:rPr lang="en-US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VSOP</a:t>
            </a:r>
            <a:endParaRPr lang="zh-CN" altLang="en-US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95325" y="915783"/>
            <a:ext cx="2432050" cy="5840412"/>
          </a:xfrm>
          <a:prstGeom prst="rect">
            <a:avLst/>
          </a:prstGeom>
          <a:ln>
            <a:noFill/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6874" y="920545"/>
            <a:ext cx="2232025" cy="5838825"/>
          </a:xfrm>
          <a:prstGeom prst="rect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4G-CRM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86162" y="901478"/>
            <a:ext cx="2563813" cy="551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+mj-lt"/>
              <a:buAutoNum type="arabicPeriod"/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9882" y="901478"/>
            <a:ext cx="1008063" cy="352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客户校验</a:t>
            </a:r>
          </a:p>
        </p:txBody>
      </p:sp>
      <p:sp>
        <p:nvSpPr>
          <p:cNvPr id="6" name="矩形 5"/>
          <p:cNvSpPr/>
          <p:nvPr/>
        </p:nvSpPr>
        <p:spPr>
          <a:xfrm>
            <a:off x="1899882" y="1401544"/>
            <a:ext cx="1008063" cy="350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销售品选择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9882" y="1901610"/>
            <a:ext cx="1008063" cy="352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选号查询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99882" y="2401676"/>
            <a:ext cx="1008063" cy="352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号码占用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9882" y="3401808"/>
            <a:ext cx="1008063" cy="350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合约计划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手机补贴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9882" y="2901742"/>
            <a:ext cx="1008063" cy="350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订购信息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99882" y="3901874"/>
            <a:ext cx="1008063" cy="352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业务校验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9882" y="4401940"/>
            <a:ext cx="1008063" cy="352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费用减免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99882" y="4902006"/>
            <a:ext cx="1008063" cy="350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费用检查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99882" y="5402072"/>
            <a:ext cx="1008063" cy="350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订单提交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 rot="5400000">
            <a:off x="2329300" y="1826995"/>
            <a:ext cx="1492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8" idx="0"/>
          </p:cNvCxnSpPr>
          <p:nvPr/>
        </p:nvCxnSpPr>
        <p:spPr>
          <a:xfrm rot="5400000">
            <a:off x="2330094" y="2327855"/>
            <a:ext cx="1476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399948" y="2758866"/>
            <a:ext cx="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0" idx="0"/>
          </p:cNvCxnSpPr>
          <p:nvPr/>
        </p:nvCxnSpPr>
        <p:spPr>
          <a:xfrm rot="5400000">
            <a:off x="2329300" y="3327194"/>
            <a:ext cx="1492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2" idx="0"/>
          </p:cNvCxnSpPr>
          <p:nvPr/>
        </p:nvCxnSpPr>
        <p:spPr>
          <a:xfrm rot="5400000">
            <a:off x="2329300" y="3827259"/>
            <a:ext cx="1492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3" idx="0"/>
          </p:cNvCxnSpPr>
          <p:nvPr/>
        </p:nvCxnSpPr>
        <p:spPr>
          <a:xfrm rot="5400000">
            <a:off x="2330094" y="4328119"/>
            <a:ext cx="1476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2"/>
            <a:endCxn id="14" idx="0"/>
          </p:cNvCxnSpPr>
          <p:nvPr/>
        </p:nvCxnSpPr>
        <p:spPr>
          <a:xfrm rot="5400000">
            <a:off x="2330094" y="4828185"/>
            <a:ext cx="1476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  <a:endCxn id="15" idx="0"/>
          </p:cNvCxnSpPr>
          <p:nvPr/>
        </p:nvCxnSpPr>
        <p:spPr>
          <a:xfrm rot="5400000">
            <a:off x="2329300" y="5327457"/>
            <a:ext cx="1492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14394" y="901478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6874" y="3901874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营销资源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>
            <a:stCxn id="5" idx="3"/>
            <a:endCxn id="25" idx="1"/>
          </p:cNvCxnSpPr>
          <p:nvPr/>
        </p:nvCxnSpPr>
        <p:spPr>
          <a:xfrm>
            <a:off x="2907945" y="1077691"/>
            <a:ext cx="706449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9" idx="0"/>
          </p:cNvCxnSpPr>
          <p:nvPr/>
        </p:nvCxnSpPr>
        <p:spPr>
          <a:xfrm rot="16200000" flipH="1" flipV="1">
            <a:off x="971982" y="3115262"/>
            <a:ext cx="1000132" cy="57309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399948" y="1258668"/>
            <a:ext cx="0" cy="16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15378"/>
          <p:cNvCxnSpPr>
            <a:endCxn id="5" idx="1"/>
          </p:cNvCxnSpPr>
          <p:nvPr/>
        </p:nvCxnSpPr>
        <p:spPr>
          <a:xfrm rot="5400000" flipH="1" flipV="1">
            <a:off x="877532" y="1098328"/>
            <a:ext cx="1042988" cy="1001712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Group 212"/>
          <p:cNvGrpSpPr>
            <a:grpSpLocks/>
          </p:cNvGrpSpPr>
          <p:nvPr/>
        </p:nvGrpSpPr>
        <p:grpSpPr bwMode="auto">
          <a:xfrm>
            <a:off x="296525" y="2142920"/>
            <a:ext cx="827087" cy="1346200"/>
            <a:chOff x="2544" y="2208"/>
            <a:chExt cx="431" cy="657"/>
          </a:xfrm>
        </p:grpSpPr>
        <p:grpSp>
          <p:nvGrpSpPr>
            <p:cNvPr id="18" name="Group 182"/>
            <p:cNvGrpSpPr>
              <a:grpSpLocks/>
            </p:cNvGrpSpPr>
            <p:nvPr/>
          </p:nvGrpSpPr>
          <p:grpSpPr bwMode="auto">
            <a:xfrm>
              <a:off x="2544" y="2264"/>
              <a:ext cx="248" cy="225"/>
              <a:chOff x="1115" y="2348"/>
              <a:chExt cx="220" cy="199"/>
            </a:xfrm>
          </p:grpSpPr>
          <p:sp>
            <p:nvSpPr>
              <p:cNvPr id="46" name="Arc 183"/>
              <p:cNvSpPr>
                <a:spLocks/>
              </p:cNvSpPr>
              <p:nvPr/>
            </p:nvSpPr>
            <p:spPr bwMode="auto">
              <a:xfrm>
                <a:off x="1266" y="2484"/>
                <a:ext cx="44" cy="32"/>
              </a:xfrm>
              <a:custGeom>
                <a:avLst/>
                <a:gdLst>
                  <a:gd name="T0" fmla="*/ 0 w 38364"/>
                  <a:gd name="T1" fmla="*/ 7 h 34984"/>
                  <a:gd name="T2" fmla="*/ 39 w 38364"/>
                  <a:gd name="T3" fmla="*/ 32 h 34984"/>
                  <a:gd name="T4" fmla="*/ 19 w 38364"/>
                  <a:gd name="T5" fmla="*/ 20 h 349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64" h="34984" fill="none" extrusionOk="0">
                    <a:moveTo>
                      <a:pt x="0" y="7979"/>
                    </a:moveTo>
                    <a:cubicBezTo>
                      <a:pt x="4101" y="2931"/>
                      <a:pt x="10259" y="-1"/>
                      <a:pt x="16764" y="0"/>
                    </a:cubicBezTo>
                    <a:cubicBezTo>
                      <a:pt x="28693" y="0"/>
                      <a:pt x="38364" y="9670"/>
                      <a:pt x="38364" y="21600"/>
                    </a:cubicBezTo>
                    <a:cubicBezTo>
                      <a:pt x="38364" y="26456"/>
                      <a:pt x="36727" y="31172"/>
                      <a:pt x="33717" y="34984"/>
                    </a:cubicBezTo>
                  </a:path>
                  <a:path w="38364" h="34984" stroke="0" extrusionOk="0">
                    <a:moveTo>
                      <a:pt x="0" y="7979"/>
                    </a:moveTo>
                    <a:cubicBezTo>
                      <a:pt x="4101" y="2931"/>
                      <a:pt x="10259" y="-1"/>
                      <a:pt x="16764" y="0"/>
                    </a:cubicBezTo>
                    <a:cubicBezTo>
                      <a:pt x="28693" y="0"/>
                      <a:pt x="38364" y="9670"/>
                      <a:pt x="38364" y="21600"/>
                    </a:cubicBezTo>
                    <a:cubicBezTo>
                      <a:pt x="38364" y="26456"/>
                      <a:pt x="36727" y="31172"/>
                      <a:pt x="33717" y="34984"/>
                    </a:cubicBezTo>
                    <a:lnTo>
                      <a:pt x="16764" y="21600"/>
                    </a:lnTo>
                    <a:lnTo>
                      <a:pt x="0" y="7979"/>
                    </a:lnTo>
                    <a:close/>
                  </a:path>
                </a:pathLst>
              </a:custGeom>
              <a:noFill/>
              <a:ln w="12699" cap="rnd">
                <a:solidFill>
                  <a:srgbClr val="49493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rc 184"/>
              <p:cNvSpPr>
                <a:spLocks/>
              </p:cNvSpPr>
              <p:nvPr/>
            </p:nvSpPr>
            <p:spPr bwMode="auto">
              <a:xfrm>
                <a:off x="1267" y="2483"/>
                <a:ext cx="44" cy="29"/>
              </a:xfrm>
              <a:custGeom>
                <a:avLst/>
                <a:gdLst>
                  <a:gd name="T0" fmla="*/ 0 w 37828"/>
                  <a:gd name="T1" fmla="*/ 6 h 34119"/>
                  <a:gd name="T2" fmla="*/ 39 w 37828"/>
                  <a:gd name="T3" fmla="*/ 29 h 34119"/>
                  <a:gd name="T4" fmla="*/ 19 w 37828"/>
                  <a:gd name="T5" fmla="*/ 18 h 341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828" h="34119" fill="none" extrusionOk="0">
                    <a:moveTo>
                      <a:pt x="-1" y="7344"/>
                    </a:moveTo>
                    <a:cubicBezTo>
                      <a:pt x="4100" y="2676"/>
                      <a:pt x="10013" y="-1"/>
                      <a:pt x="16228" y="0"/>
                    </a:cubicBezTo>
                    <a:cubicBezTo>
                      <a:pt x="28157" y="0"/>
                      <a:pt x="37828" y="9670"/>
                      <a:pt x="37828" y="21600"/>
                    </a:cubicBezTo>
                    <a:cubicBezTo>
                      <a:pt x="37828" y="26086"/>
                      <a:pt x="36430" y="30462"/>
                      <a:pt x="33830" y="34119"/>
                    </a:cubicBezTo>
                  </a:path>
                  <a:path w="37828" h="34119" stroke="0" extrusionOk="0">
                    <a:moveTo>
                      <a:pt x="-1" y="7344"/>
                    </a:moveTo>
                    <a:cubicBezTo>
                      <a:pt x="4100" y="2676"/>
                      <a:pt x="10013" y="-1"/>
                      <a:pt x="16228" y="0"/>
                    </a:cubicBezTo>
                    <a:cubicBezTo>
                      <a:pt x="28157" y="0"/>
                      <a:pt x="37828" y="9670"/>
                      <a:pt x="37828" y="21600"/>
                    </a:cubicBezTo>
                    <a:cubicBezTo>
                      <a:pt x="37828" y="26086"/>
                      <a:pt x="36430" y="30462"/>
                      <a:pt x="33830" y="34119"/>
                    </a:cubicBezTo>
                    <a:lnTo>
                      <a:pt x="16228" y="21600"/>
                    </a:lnTo>
                    <a:lnTo>
                      <a:pt x="-1" y="7344"/>
                    </a:lnTo>
                    <a:close/>
                  </a:path>
                </a:pathLst>
              </a:custGeom>
              <a:noFill/>
              <a:ln w="12699" cap="rnd">
                <a:solidFill>
                  <a:srgbClr val="DBDBCE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" name="Group 185"/>
              <p:cNvGrpSpPr>
                <a:grpSpLocks/>
              </p:cNvGrpSpPr>
              <p:nvPr/>
            </p:nvGrpSpPr>
            <p:grpSpPr bwMode="auto">
              <a:xfrm>
                <a:off x="1302" y="2510"/>
                <a:ext cx="33" cy="35"/>
                <a:chOff x="1302" y="2510"/>
                <a:chExt cx="33" cy="35"/>
              </a:xfrm>
            </p:grpSpPr>
            <p:sp>
              <p:nvSpPr>
                <p:cNvPr id="69" name="Freeform 186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33" cy="19"/>
                </a:xfrm>
                <a:custGeom>
                  <a:avLst/>
                  <a:gdLst>
                    <a:gd name="T0" fmla="*/ 32 w 33"/>
                    <a:gd name="T1" fmla="*/ 18 h 19"/>
                    <a:gd name="T2" fmla="*/ 20 w 33"/>
                    <a:gd name="T3" fmla="*/ 0 h 19"/>
                    <a:gd name="T4" fmla="*/ 0 w 33"/>
                    <a:gd name="T5" fmla="*/ 0 h 19"/>
                    <a:gd name="T6" fmla="*/ 13 w 33"/>
                    <a:gd name="T7" fmla="*/ 18 h 19"/>
                    <a:gd name="T8" fmla="*/ 32 w 33"/>
                    <a:gd name="T9" fmla="*/ 18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2" y="18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3" y="18"/>
                      </a:lnTo>
                      <a:lnTo>
                        <a:pt x="32" y="18"/>
                      </a:lnTo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Freeform 187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33" cy="19"/>
                </a:xfrm>
                <a:custGeom>
                  <a:avLst/>
                  <a:gdLst>
                    <a:gd name="T0" fmla="*/ 32 w 33"/>
                    <a:gd name="T1" fmla="*/ 18 h 19"/>
                    <a:gd name="T2" fmla="*/ 20 w 33"/>
                    <a:gd name="T3" fmla="*/ 0 h 19"/>
                    <a:gd name="T4" fmla="*/ 0 w 33"/>
                    <a:gd name="T5" fmla="*/ 0 h 19"/>
                    <a:gd name="T6" fmla="*/ 13 w 33"/>
                    <a:gd name="T7" fmla="*/ 18 h 19"/>
                    <a:gd name="T8" fmla="*/ 32 w 33"/>
                    <a:gd name="T9" fmla="*/ 18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2" y="18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3" y="18"/>
                      </a:lnTo>
                      <a:lnTo>
                        <a:pt x="32" y="18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88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17" cy="24"/>
                </a:xfrm>
                <a:custGeom>
                  <a:avLst/>
                  <a:gdLst>
                    <a:gd name="T0" fmla="*/ 16 w 17"/>
                    <a:gd name="T1" fmla="*/ 23 h 24"/>
                    <a:gd name="T2" fmla="*/ 0 w 17"/>
                    <a:gd name="T3" fmla="*/ 13 h 24"/>
                    <a:gd name="T4" fmla="*/ 0 w 17"/>
                    <a:gd name="T5" fmla="*/ 0 h 24"/>
                    <a:gd name="T6" fmla="*/ 16 w 17"/>
                    <a:gd name="T7" fmla="*/ 18 h 24"/>
                    <a:gd name="T8" fmla="*/ 16 w 17"/>
                    <a:gd name="T9" fmla="*/ 2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16" y="23"/>
                      </a:move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6" y="18"/>
                      </a:lnTo>
                      <a:lnTo>
                        <a:pt x="16" y="23"/>
                      </a:lnTo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Freeform 189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17" cy="24"/>
                </a:xfrm>
                <a:custGeom>
                  <a:avLst/>
                  <a:gdLst>
                    <a:gd name="T0" fmla="*/ 16 w 17"/>
                    <a:gd name="T1" fmla="*/ 23 h 24"/>
                    <a:gd name="T2" fmla="*/ 0 w 17"/>
                    <a:gd name="T3" fmla="*/ 13 h 24"/>
                    <a:gd name="T4" fmla="*/ 0 w 17"/>
                    <a:gd name="T5" fmla="*/ 0 h 24"/>
                    <a:gd name="T6" fmla="*/ 16 w 17"/>
                    <a:gd name="T7" fmla="*/ 18 h 24"/>
                    <a:gd name="T8" fmla="*/ 16 w 17"/>
                    <a:gd name="T9" fmla="*/ 2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16" y="23"/>
                      </a:move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6" y="18"/>
                      </a:lnTo>
                      <a:lnTo>
                        <a:pt x="16" y="23"/>
                      </a:lnTo>
                    </a:path>
                  </a:pathLst>
                </a:custGeom>
                <a:solidFill>
                  <a:srgbClr val="7A7A5A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Freeform 190"/>
                <p:cNvSpPr>
                  <a:spLocks/>
                </p:cNvSpPr>
                <p:nvPr/>
              </p:nvSpPr>
              <p:spPr bwMode="auto">
                <a:xfrm>
                  <a:off x="1315" y="2528"/>
                  <a:ext cx="20" cy="17"/>
                </a:xfrm>
                <a:custGeom>
                  <a:avLst/>
                  <a:gdLst>
                    <a:gd name="T0" fmla="*/ 19 w 20"/>
                    <a:gd name="T1" fmla="*/ 0 h 17"/>
                    <a:gd name="T2" fmla="*/ 0 w 20"/>
                    <a:gd name="T3" fmla="*/ 0 h 17"/>
                    <a:gd name="T4" fmla="*/ 0 w 20"/>
                    <a:gd name="T5" fmla="*/ 16 h 17"/>
                    <a:gd name="T6" fmla="*/ 19 w 20"/>
                    <a:gd name="T7" fmla="*/ 16 h 17"/>
                    <a:gd name="T8" fmla="*/ 19 w 20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17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9" y="16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91"/>
                <p:cNvSpPr>
                  <a:spLocks/>
                </p:cNvSpPr>
                <p:nvPr/>
              </p:nvSpPr>
              <p:spPr bwMode="auto">
                <a:xfrm>
                  <a:off x="1315" y="2528"/>
                  <a:ext cx="20" cy="17"/>
                </a:xfrm>
                <a:custGeom>
                  <a:avLst/>
                  <a:gdLst>
                    <a:gd name="T0" fmla="*/ 19 w 20"/>
                    <a:gd name="T1" fmla="*/ 0 h 17"/>
                    <a:gd name="T2" fmla="*/ 0 w 20"/>
                    <a:gd name="T3" fmla="*/ 0 h 17"/>
                    <a:gd name="T4" fmla="*/ 0 w 20"/>
                    <a:gd name="T5" fmla="*/ 16 h 17"/>
                    <a:gd name="T6" fmla="*/ 19 w 20"/>
                    <a:gd name="T7" fmla="*/ 16 h 17"/>
                    <a:gd name="T8" fmla="*/ 19 w 20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17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9" y="16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" name="Freeform 192"/>
              <p:cNvSpPr>
                <a:spLocks/>
              </p:cNvSpPr>
              <p:nvPr/>
            </p:nvSpPr>
            <p:spPr bwMode="auto">
              <a:xfrm>
                <a:off x="1125" y="2503"/>
                <a:ext cx="26" cy="33"/>
              </a:xfrm>
              <a:custGeom>
                <a:avLst/>
                <a:gdLst>
                  <a:gd name="T0" fmla="*/ 25 w 26"/>
                  <a:gd name="T1" fmla="*/ 32 h 33"/>
                  <a:gd name="T2" fmla="*/ 0 w 26"/>
                  <a:gd name="T3" fmla="*/ 10 h 33"/>
                  <a:gd name="T4" fmla="*/ 0 w 26"/>
                  <a:gd name="T5" fmla="*/ 0 h 33"/>
                  <a:gd name="T6" fmla="*/ 25 w 26"/>
                  <a:gd name="T7" fmla="*/ 27 h 33"/>
                  <a:gd name="T8" fmla="*/ 25 w 26"/>
                  <a:gd name="T9" fmla="*/ 32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3">
                    <a:moveTo>
                      <a:pt x="25" y="32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25" y="27"/>
                    </a:lnTo>
                    <a:lnTo>
                      <a:pt x="25" y="32"/>
                    </a:lnTo>
                  </a:path>
                </a:pathLst>
              </a:custGeom>
              <a:solidFill>
                <a:srgbClr val="DBDB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93"/>
              <p:cNvSpPr>
                <a:spLocks/>
              </p:cNvSpPr>
              <p:nvPr/>
            </p:nvSpPr>
            <p:spPr bwMode="auto">
              <a:xfrm>
                <a:off x="1125" y="2503"/>
                <a:ext cx="26" cy="33"/>
              </a:xfrm>
              <a:custGeom>
                <a:avLst/>
                <a:gdLst>
                  <a:gd name="T0" fmla="*/ 25 w 26"/>
                  <a:gd name="T1" fmla="*/ 32 h 33"/>
                  <a:gd name="T2" fmla="*/ 0 w 26"/>
                  <a:gd name="T3" fmla="*/ 10 h 33"/>
                  <a:gd name="T4" fmla="*/ 0 w 26"/>
                  <a:gd name="T5" fmla="*/ 0 h 33"/>
                  <a:gd name="T6" fmla="*/ 25 w 26"/>
                  <a:gd name="T7" fmla="*/ 27 h 33"/>
                  <a:gd name="T8" fmla="*/ 25 w 26"/>
                  <a:gd name="T9" fmla="*/ 32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3">
                    <a:moveTo>
                      <a:pt x="25" y="32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25" y="27"/>
                    </a:lnTo>
                    <a:lnTo>
                      <a:pt x="25" y="32"/>
                    </a:lnTo>
                  </a:path>
                </a:pathLst>
              </a:custGeom>
              <a:solidFill>
                <a:srgbClr val="DBDBCE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94"/>
              <p:cNvSpPr>
                <a:spLocks/>
              </p:cNvSpPr>
              <p:nvPr/>
            </p:nvSpPr>
            <p:spPr bwMode="auto">
              <a:xfrm>
                <a:off x="1115" y="2463"/>
                <a:ext cx="161" cy="21"/>
              </a:xfrm>
              <a:custGeom>
                <a:avLst/>
                <a:gdLst>
                  <a:gd name="T0" fmla="*/ 160 w 161"/>
                  <a:gd name="T1" fmla="*/ 20 h 21"/>
                  <a:gd name="T2" fmla="*/ 142 w 161"/>
                  <a:gd name="T3" fmla="*/ 0 h 21"/>
                  <a:gd name="T4" fmla="*/ 0 w 161"/>
                  <a:gd name="T5" fmla="*/ 0 h 21"/>
                  <a:gd name="T6" fmla="*/ 18 w 161"/>
                  <a:gd name="T7" fmla="*/ 20 h 21"/>
                  <a:gd name="T8" fmla="*/ 160 w 161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1" h="21">
                    <a:moveTo>
                      <a:pt x="160" y="20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60" y="20"/>
                    </a:lnTo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95"/>
              <p:cNvSpPr>
                <a:spLocks/>
              </p:cNvSpPr>
              <p:nvPr/>
            </p:nvSpPr>
            <p:spPr bwMode="auto">
              <a:xfrm>
                <a:off x="1115" y="2463"/>
                <a:ext cx="161" cy="21"/>
              </a:xfrm>
              <a:custGeom>
                <a:avLst/>
                <a:gdLst>
                  <a:gd name="T0" fmla="*/ 160 w 161"/>
                  <a:gd name="T1" fmla="*/ 20 h 21"/>
                  <a:gd name="T2" fmla="*/ 142 w 161"/>
                  <a:gd name="T3" fmla="*/ 0 h 21"/>
                  <a:gd name="T4" fmla="*/ 0 w 161"/>
                  <a:gd name="T5" fmla="*/ 0 h 21"/>
                  <a:gd name="T6" fmla="*/ 18 w 161"/>
                  <a:gd name="T7" fmla="*/ 20 h 21"/>
                  <a:gd name="T8" fmla="*/ 160 w 161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1" h="21">
                    <a:moveTo>
                      <a:pt x="160" y="20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60" y="20"/>
                    </a:lnTo>
                  </a:path>
                </a:pathLst>
              </a:custGeom>
              <a:solidFill>
                <a:srgbClr val="C9C9B6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96"/>
              <p:cNvSpPr>
                <a:spLocks/>
              </p:cNvSpPr>
              <p:nvPr/>
            </p:nvSpPr>
            <p:spPr bwMode="auto">
              <a:xfrm>
                <a:off x="1133" y="2483"/>
                <a:ext cx="143" cy="26"/>
              </a:xfrm>
              <a:custGeom>
                <a:avLst/>
                <a:gdLst>
                  <a:gd name="T0" fmla="*/ 142 w 143"/>
                  <a:gd name="T1" fmla="*/ 0 h 26"/>
                  <a:gd name="T2" fmla="*/ 0 w 143"/>
                  <a:gd name="T3" fmla="*/ 0 h 26"/>
                  <a:gd name="T4" fmla="*/ 0 w 143"/>
                  <a:gd name="T5" fmla="*/ 25 h 26"/>
                  <a:gd name="T6" fmla="*/ 142 w 143"/>
                  <a:gd name="T7" fmla="*/ 25 h 26"/>
                  <a:gd name="T8" fmla="*/ 142 w 143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3" h="26">
                    <a:moveTo>
                      <a:pt x="142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42" y="25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97"/>
              <p:cNvSpPr>
                <a:spLocks/>
              </p:cNvSpPr>
              <p:nvPr/>
            </p:nvSpPr>
            <p:spPr bwMode="auto">
              <a:xfrm>
                <a:off x="1133" y="2483"/>
                <a:ext cx="143" cy="26"/>
              </a:xfrm>
              <a:custGeom>
                <a:avLst/>
                <a:gdLst>
                  <a:gd name="T0" fmla="*/ 142 w 143"/>
                  <a:gd name="T1" fmla="*/ 0 h 26"/>
                  <a:gd name="T2" fmla="*/ 0 w 143"/>
                  <a:gd name="T3" fmla="*/ 0 h 26"/>
                  <a:gd name="T4" fmla="*/ 0 w 143"/>
                  <a:gd name="T5" fmla="*/ 25 h 26"/>
                  <a:gd name="T6" fmla="*/ 142 w 143"/>
                  <a:gd name="T7" fmla="*/ 25 h 26"/>
                  <a:gd name="T8" fmla="*/ 142 w 143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3" h="26">
                    <a:moveTo>
                      <a:pt x="142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42" y="25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B7B79D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98"/>
              <p:cNvSpPr>
                <a:spLocks/>
              </p:cNvSpPr>
              <p:nvPr/>
            </p:nvSpPr>
            <p:spPr bwMode="auto">
              <a:xfrm>
                <a:off x="1115" y="2463"/>
                <a:ext cx="19" cy="46"/>
              </a:xfrm>
              <a:custGeom>
                <a:avLst/>
                <a:gdLst>
                  <a:gd name="T0" fmla="*/ 18 w 19"/>
                  <a:gd name="T1" fmla="*/ 45 h 46"/>
                  <a:gd name="T2" fmla="*/ 0 w 19"/>
                  <a:gd name="T3" fmla="*/ 27 h 46"/>
                  <a:gd name="T4" fmla="*/ 0 w 19"/>
                  <a:gd name="T5" fmla="*/ 0 h 46"/>
                  <a:gd name="T6" fmla="*/ 18 w 19"/>
                  <a:gd name="T7" fmla="*/ 20 h 46"/>
                  <a:gd name="T8" fmla="*/ 18 w 19"/>
                  <a:gd name="T9" fmla="*/ 45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46">
                    <a:moveTo>
                      <a:pt x="18" y="45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8" y="45"/>
                    </a:lnTo>
                  </a:path>
                </a:pathLst>
              </a:custGeom>
              <a:solidFill>
                <a:srgbClr val="DBDB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99"/>
              <p:cNvSpPr>
                <a:spLocks/>
              </p:cNvSpPr>
              <p:nvPr/>
            </p:nvSpPr>
            <p:spPr bwMode="auto">
              <a:xfrm>
                <a:off x="1115" y="2463"/>
                <a:ext cx="19" cy="46"/>
              </a:xfrm>
              <a:custGeom>
                <a:avLst/>
                <a:gdLst>
                  <a:gd name="T0" fmla="*/ 18 w 19"/>
                  <a:gd name="T1" fmla="*/ 45 h 46"/>
                  <a:gd name="T2" fmla="*/ 0 w 19"/>
                  <a:gd name="T3" fmla="*/ 27 h 46"/>
                  <a:gd name="T4" fmla="*/ 0 w 19"/>
                  <a:gd name="T5" fmla="*/ 0 h 46"/>
                  <a:gd name="T6" fmla="*/ 18 w 19"/>
                  <a:gd name="T7" fmla="*/ 20 h 46"/>
                  <a:gd name="T8" fmla="*/ 18 w 19"/>
                  <a:gd name="T9" fmla="*/ 45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46">
                    <a:moveTo>
                      <a:pt x="18" y="45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8" y="45"/>
                    </a:lnTo>
                  </a:path>
                </a:pathLst>
              </a:custGeom>
              <a:solidFill>
                <a:srgbClr val="DBDBCE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200"/>
              <p:cNvSpPr>
                <a:spLocks/>
              </p:cNvSpPr>
              <p:nvPr/>
            </p:nvSpPr>
            <p:spPr bwMode="auto">
              <a:xfrm>
                <a:off x="1118" y="2463"/>
                <a:ext cx="155" cy="17"/>
              </a:xfrm>
              <a:custGeom>
                <a:avLst/>
                <a:gdLst>
                  <a:gd name="T0" fmla="*/ 154 w 155"/>
                  <a:gd name="T1" fmla="*/ 16 h 17"/>
                  <a:gd name="T2" fmla="*/ 139 w 155"/>
                  <a:gd name="T3" fmla="*/ 0 h 17"/>
                  <a:gd name="T4" fmla="*/ 0 w 155"/>
                  <a:gd name="T5" fmla="*/ 0 h 17"/>
                  <a:gd name="T6" fmla="*/ 15 w 155"/>
                  <a:gd name="T7" fmla="*/ 16 h 17"/>
                  <a:gd name="T8" fmla="*/ 154 w 155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17">
                    <a:moveTo>
                      <a:pt x="154" y="16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4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201"/>
              <p:cNvSpPr>
                <a:spLocks/>
              </p:cNvSpPr>
              <p:nvPr/>
            </p:nvSpPr>
            <p:spPr bwMode="auto">
              <a:xfrm>
                <a:off x="1118" y="2463"/>
                <a:ext cx="155" cy="17"/>
              </a:xfrm>
              <a:custGeom>
                <a:avLst/>
                <a:gdLst>
                  <a:gd name="T0" fmla="*/ 154 w 155"/>
                  <a:gd name="T1" fmla="*/ 16 h 17"/>
                  <a:gd name="T2" fmla="*/ 139 w 155"/>
                  <a:gd name="T3" fmla="*/ 0 h 17"/>
                  <a:gd name="T4" fmla="*/ 0 w 155"/>
                  <a:gd name="T5" fmla="*/ 0 h 17"/>
                  <a:gd name="T6" fmla="*/ 15 w 155"/>
                  <a:gd name="T7" fmla="*/ 16 h 17"/>
                  <a:gd name="T8" fmla="*/ 154 w 155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17">
                    <a:moveTo>
                      <a:pt x="154" y="16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4" y="16"/>
                    </a:lnTo>
                  </a:path>
                </a:pathLst>
              </a:custGeom>
              <a:solidFill>
                <a:srgbClr val="000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202"/>
              <p:cNvSpPr>
                <a:spLocks/>
              </p:cNvSpPr>
              <p:nvPr/>
            </p:nvSpPr>
            <p:spPr bwMode="auto">
              <a:xfrm>
                <a:off x="1118" y="2348"/>
                <a:ext cx="158" cy="17"/>
              </a:xfrm>
              <a:custGeom>
                <a:avLst/>
                <a:gdLst>
                  <a:gd name="T0" fmla="*/ 157 w 158"/>
                  <a:gd name="T1" fmla="*/ 16 h 17"/>
                  <a:gd name="T2" fmla="*/ 142 w 158"/>
                  <a:gd name="T3" fmla="*/ 0 h 17"/>
                  <a:gd name="T4" fmla="*/ 0 w 158"/>
                  <a:gd name="T5" fmla="*/ 0 h 17"/>
                  <a:gd name="T6" fmla="*/ 15 w 158"/>
                  <a:gd name="T7" fmla="*/ 16 h 17"/>
                  <a:gd name="T8" fmla="*/ 157 w 158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17">
                    <a:moveTo>
                      <a:pt x="157" y="16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7" y="16"/>
                    </a:lnTo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203"/>
              <p:cNvSpPr>
                <a:spLocks/>
              </p:cNvSpPr>
              <p:nvPr/>
            </p:nvSpPr>
            <p:spPr bwMode="auto">
              <a:xfrm>
                <a:off x="1118" y="2348"/>
                <a:ext cx="158" cy="17"/>
              </a:xfrm>
              <a:custGeom>
                <a:avLst/>
                <a:gdLst>
                  <a:gd name="T0" fmla="*/ 157 w 158"/>
                  <a:gd name="T1" fmla="*/ 16 h 17"/>
                  <a:gd name="T2" fmla="*/ 142 w 158"/>
                  <a:gd name="T3" fmla="*/ 0 h 17"/>
                  <a:gd name="T4" fmla="*/ 0 w 158"/>
                  <a:gd name="T5" fmla="*/ 0 h 17"/>
                  <a:gd name="T6" fmla="*/ 15 w 158"/>
                  <a:gd name="T7" fmla="*/ 16 h 17"/>
                  <a:gd name="T8" fmla="*/ 157 w 158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17">
                    <a:moveTo>
                      <a:pt x="157" y="16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7" y="16"/>
                    </a:lnTo>
                  </a:path>
                </a:pathLst>
              </a:custGeom>
              <a:solidFill>
                <a:srgbClr val="C9C9B6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Rectangle 204"/>
              <p:cNvSpPr>
                <a:spLocks noChangeArrowheads="1"/>
              </p:cNvSpPr>
              <p:nvPr/>
            </p:nvSpPr>
            <p:spPr bwMode="auto">
              <a:xfrm>
                <a:off x="1137" y="2367"/>
                <a:ext cx="136" cy="104"/>
              </a:xfrm>
              <a:prstGeom prst="rect">
                <a:avLst/>
              </a:prstGeom>
              <a:solidFill>
                <a:srgbClr val="B7B79D"/>
              </a:solidFill>
              <a:ln w="12699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205"/>
              <p:cNvSpPr>
                <a:spLocks noChangeArrowheads="1"/>
              </p:cNvSpPr>
              <p:nvPr/>
            </p:nvSpPr>
            <p:spPr bwMode="auto">
              <a:xfrm>
                <a:off x="1149" y="2382"/>
                <a:ext cx="112" cy="79"/>
              </a:xfrm>
              <a:prstGeom prst="rect">
                <a:avLst/>
              </a:prstGeom>
              <a:solidFill>
                <a:srgbClr val="FFFFFF"/>
              </a:solidFill>
              <a:ln w="12699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Freeform 206"/>
              <p:cNvSpPr>
                <a:spLocks/>
              </p:cNvSpPr>
              <p:nvPr/>
            </p:nvSpPr>
            <p:spPr bwMode="auto">
              <a:xfrm>
                <a:off x="1118" y="2348"/>
                <a:ext cx="17" cy="128"/>
              </a:xfrm>
              <a:custGeom>
                <a:avLst/>
                <a:gdLst>
                  <a:gd name="T0" fmla="*/ 16 w 17"/>
                  <a:gd name="T1" fmla="*/ 127 h 128"/>
                  <a:gd name="T2" fmla="*/ 0 w 17"/>
                  <a:gd name="T3" fmla="*/ 112 h 128"/>
                  <a:gd name="T4" fmla="*/ 0 w 17"/>
                  <a:gd name="T5" fmla="*/ 0 h 128"/>
                  <a:gd name="T6" fmla="*/ 16 w 17"/>
                  <a:gd name="T7" fmla="*/ 15 h 128"/>
                  <a:gd name="T8" fmla="*/ 16 w 17"/>
                  <a:gd name="T9" fmla="*/ 127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28">
                    <a:moveTo>
                      <a:pt x="16" y="127"/>
                    </a:moveTo>
                    <a:lnTo>
                      <a:pt x="0" y="112"/>
                    </a:lnTo>
                    <a:lnTo>
                      <a:pt x="0" y="0"/>
                    </a:lnTo>
                    <a:lnTo>
                      <a:pt x="16" y="15"/>
                    </a:lnTo>
                    <a:lnTo>
                      <a:pt x="16" y="127"/>
                    </a:lnTo>
                  </a:path>
                </a:pathLst>
              </a:custGeom>
              <a:solidFill>
                <a:srgbClr val="DBDB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207"/>
              <p:cNvSpPr>
                <a:spLocks/>
              </p:cNvSpPr>
              <p:nvPr/>
            </p:nvSpPr>
            <p:spPr bwMode="auto">
              <a:xfrm>
                <a:off x="1118" y="2348"/>
                <a:ext cx="17" cy="128"/>
              </a:xfrm>
              <a:custGeom>
                <a:avLst/>
                <a:gdLst>
                  <a:gd name="T0" fmla="*/ 16 w 17"/>
                  <a:gd name="T1" fmla="*/ 127 h 128"/>
                  <a:gd name="T2" fmla="*/ 0 w 17"/>
                  <a:gd name="T3" fmla="*/ 112 h 128"/>
                  <a:gd name="T4" fmla="*/ 0 w 17"/>
                  <a:gd name="T5" fmla="*/ 0 h 128"/>
                  <a:gd name="T6" fmla="*/ 16 w 17"/>
                  <a:gd name="T7" fmla="*/ 15 h 128"/>
                  <a:gd name="T8" fmla="*/ 16 w 17"/>
                  <a:gd name="T9" fmla="*/ 127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28">
                    <a:moveTo>
                      <a:pt x="16" y="127"/>
                    </a:moveTo>
                    <a:lnTo>
                      <a:pt x="0" y="112"/>
                    </a:lnTo>
                    <a:lnTo>
                      <a:pt x="0" y="0"/>
                    </a:lnTo>
                    <a:lnTo>
                      <a:pt x="16" y="15"/>
                    </a:lnTo>
                    <a:lnTo>
                      <a:pt x="16" y="127"/>
                    </a:lnTo>
                  </a:path>
                </a:pathLst>
              </a:custGeom>
              <a:solidFill>
                <a:srgbClr val="DBDBCE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208"/>
              <p:cNvSpPr>
                <a:spLocks/>
              </p:cNvSpPr>
              <p:nvPr/>
            </p:nvSpPr>
            <p:spPr bwMode="auto">
              <a:xfrm>
                <a:off x="1125" y="2503"/>
                <a:ext cx="181" cy="28"/>
              </a:xfrm>
              <a:custGeom>
                <a:avLst/>
                <a:gdLst>
                  <a:gd name="T0" fmla="*/ 180 w 181"/>
                  <a:gd name="T1" fmla="*/ 27 h 28"/>
                  <a:gd name="T2" fmla="*/ 157 w 181"/>
                  <a:gd name="T3" fmla="*/ 0 h 28"/>
                  <a:gd name="T4" fmla="*/ 0 w 181"/>
                  <a:gd name="T5" fmla="*/ 0 h 28"/>
                  <a:gd name="T6" fmla="*/ 23 w 181"/>
                  <a:gd name="T7" fmla="*/ 27 h 28"/>
                  <a:gd name="T8" fmla="*/ 180 w 181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1" h="28">
                    <a:moveTo>
                      <a:pt x="180" y="27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23" y="27"/>
                    </a:lnTo>
                    <a:lnTo>
                      <a:pt x="180" y="27"/>
                    </a:lnTo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209"/>
              <p:cNvSpPr>
                <a:spLocks/>
              </p:cNvSpPr>
              <p:nvPr/>
            </p:nvSpPr>
            <p:spPr bwMode="auto">
              <a:xfrm>
                <a:off x="1125" y="2503"/>
                <a:ext cx="181" cy="28"/>
              </a:xfrm>
              <a:custGeom>
                <a:avLst/>
                <a:gdLst>
                  <a:gd name="T0" fmla="*/ 180 w 181"/>
                  <a:gd name="T1" fmla="*/ 27 h 28"/>
                  <a:gd name="T2" fmla="*/ 157 w 181"/>
                  <a:gd name="T3" fmla="*/ 0 h 28"/>
                  <a:gd name="T4" fmla="*/ 0 w 181"/>
                  <a:gd name="T5" fmla="*/ 0 h 28"/>
                  <a:gd name="T6" fmla="*/ 23 w 181"/>
                  <a:gd name="T7" fmla="*/ 27 h 28"/>
                  <a:gd name="T8" fmla="*/ 180 w 181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1" h="28">
                    <a:moveTo>
                      <a:pt x="180" y="27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23" y="27"/>
                    </a:lnTo>
                    <a:lnTo>
                      <a:pt x="180" y="27"/>
                    </a:lnTo>
                  </a:path>
                </a:pathLst>
              </a:custGeom>
              <a:solidFill>
                <a:srgbClr val="C9C9B6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210"/>
              <p:cNvSpPr>
                <a:spLocks/>
              </p:cNvSpPr>
              <p:nvPr/>
            </p:nvSpPr>
            <p:spPr bwMode="auto">
              <a:xfrm>
                <a:off x="1148" y="2530"/>
                <a:ext cx="158" cy="17"/>
              </a:xfrm>
              <a:custGeom>
                <a:avLst/>
                <a:gdLst>
                  <a:gd name="T0" fmla="*/ 157 w 158"/>
                  <a:gd name="T1" fmla="*/ 0 h 17"/>
                  <a:gd name="T2" fmla="*/ 0 w 158"/>
                  <a:gd name="T3" fmla="*/ 0 h 17"/>
                  <a:gd name="T4" fmla="*/ 0 w 158"/>
                  <a:gd name="T5" fmla="*/ 16 h 17"/>
                  <a:gd name="T6" fmla="*/ 157 w 158"/>
                  <a:gd name="T7" fmla="*/ 16 h 17"/>
                  <a:gd name="T8" fmla="*/ 157 w 15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17">
                    <a:moveTo>
                      <a:pt x="157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57" y="16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211"/>
              <p:cNvSpPr>
                <a:spLocks/>
              </p:cNvSpPr>
              <p:nvPr/>
            </p:nvSpPr>
            <p:spPr bwMode="auto">
              <a:xfrm>
                <a:off x="1148" y="2530"/>
                <a:ext cx="158" cy="17"/>
              </a:xfrm>
              <a:custGeom>
                <a:avLst/>
                <a:gdLst>
                  <a:gd name="T0" fmla="*/ 157 w 158"/>
                  <a:gd name="T1" fmla="*/ 0 h 17"/>
                  <a:gd name="T2" fmla="*/ 0 w 158"/>
                  <a:gd name="T3" fmla="*/ 0 h 17"/>
                  <a:gd name="T4" fmla="*/ 0 w 158"/>
                  <a:gd name="T5" fmla="*/ 16 h 17"/>
                  <a:gd name="T6" fmla="*/ 157 w 158"/>
                  <a:gd name="T7" fmla="*/ 16 h 17"/>
                  <a:gd name="T8" fmla="*/ 157 w 15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17">
                    <a:moveTo>
                      <a:pt x="157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57" y="16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B7B79D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169"/>
            <p:cNvGrpSpPr>
              <a:grpSpLocks/>
            </p:cNvGrpSpPr>
            <p:nvPr/>
          </p:nvGrpSpPr>
          <p:grpSpPr bwMode="auto">
            <a:xfrm>
              <a:off x="2602" y="2208"/>
              <a:ext cx="386" cy="658"/>
              <a:chOff x="1083" y="2300"/>
              <a:chExt cx="340" cy="584"/>
            </a:xfrm>
          </p:grpSpPr>
          <p:sp>
            <p:nvSpPr>
              <p:cNvPr id="34" name="Freeform 170"/>
              <p:cNvSpPr>
                <a:spLocks/>
              </p:cNvSpPr>
              <p:nvPr/>
            </p:nvSpPr>
            <p:spPr bwMode="auto">
              <a:xfrm>
                <a:off x="1178" y="2485"/>
                <a:ext cx="68" cy="31"/>
              </a:xfrm>
              <a:custGeom>
                <a:avLst/>
                <a:gdLst>
                  <a:gd name="T0" fmla="*/ 67 w 68"/>
                  <a:gd name="T1" fmla="*/ 13 h 31"/>
                  <a:gd name="T2" fmla="*/ 47 w 68"/>
                  <a:gd name="T3" fmla="*/ 13 h 31"/>
                  <a:gd name="T4" fmla="*/ 32 w 68"/>
                  <a:gd name="T5" fmla="*/ 0 h 31"/>
                  <a:gd name="T6" fmla="*/ 12 w 68"/>
                  <a:gd name="T7" fmla="*/ 8 h 31"/>
                  <a:gd name="T8" fmla="*/ 7 w 68"/>
                  <a:gd name="T9" fmla="*/ 10 h 31"/>
                  <a:gd name="T10" fmla="*/ 0 w 68"/>
                  <a:gd name="T11" fmla="*/ 15 h 31"/>
                  <a:gd name="T12" fmla="*/ 2 w 68"/>
                  <a:gd name="T13" fmla="*/ 25 h 31"/>
                  <a:gd name="T14" fmla="*/ 7 w 68"/>
                  <a:gd name="T15" fmla="*/ 25 h 31"/>
                  <a:gd name="T16" fmla="*/ 10 w 68"/>
                  <a:gd name="T17" fmla="*/ 18 h 31"/>
                  <a:gd name="T18" fmla="*/ 12 w 68"/>
                  <a:gd name="T19" fmla="*/ 15 h 31"/>
                  <a:gd name="T20" fmla="*/ 22 w 68"/>
                  <a:gd name="T21" fmla="*/ 18 h 31"/>
                  <a:gd name="T22" fmla="*/ 15 w 68"/>
                  <a:gd name="T23" fmla="*/ 20 h 31"/>
                  <a:gd name="T24" fmla="*/ 12 w 68"/>
                  <a:gd name="T25" fmla="*/ 20 h 31"/>
                  <a:gd name="T26" fmla="*/ 12 w 68"/>
                  <a:gd name="T27" fmla="*/ 25 h 31"/>
                  <a:gd name="T28" fmla="*/ 35 w 68"/>
                  <a:gd name="T29" fmla="*/ 30 h 31"/>
                  <a:gd name="T30" fmla="*/ 50 w 68"/>
                  <a:gd name="T31" fmla="*/ 25 h 31"/>
                  <a:gd name="T32" fmla="*/ 64 w 68"/>
                  <a:gd name="T33" fmla="*/ 25 h 31"/>
                  <a:gd name="T34" fmla="*/ 67 w 68"/>
                  <a:gd name="T35" fmla="*/ 13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8" h="31">
                    <a:moveTo>
                      <a:pt x="67" y="13"/>
                    </a:moveTo>
                    <a:lnTo>
                      <a:pt x="47" y="13"/>
                    </a:lnTo>
                    <a:lnTo>
                      <a:pt x="32" y="0"/>
                    </a:lnTo>
                    <a:lnTo>
                      <a:pt x="12" y="8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2" y="25"/>
                    </a:lnTo>
                    <a:lnTo>
                      <a:pt x="7" y="25"/>
                    </a:lnTo>
                    <a:lnTo>
                      <a:pt x="10" y="18"/>
                    </a:lnTo>
                    <a:lnTo>
                      <a:pt x="12" y="15"/>
                    </a:lnTo>
                    <a:lnTo>
                      <a:pt x="22" y="18"/>
                    </a:lnTo>
                    <a:lnTo>
                      <a:pt x="15" y="20"/>
                    </a:lnTo>
                    <a:lnTo>
                      <a:pt x="12" y="20"/>
                    </a:lnTo>
                    <a:lnTo>
                      <a:pt x="12" y="25"/>
                    </a:lnTo>
                    <a:lnTo>
                      <a:pt x="35" y="30"/>
                    </a:lnTo>
                    <a:lnTo>
                      <a:pt x="50" y="25"/>
                    </a:lnTo>
                    <a:lnTo>
                      <a:pt x="64" y="25"/>
                    </a:lnTo>
                    <a:lnTo>
                      <a:pt x="67" y="13"/>
                    </a:lnTo>
                  </a:path>
                </a:pathLst>
              </a:custGeom>
              <a:solidFill>
                <a:srgbClr val="FBDFAF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71"/>
              <p:cNvSpPr>
                <a:spLocks/>
              </p:cNvSpPr>
              <p:nvPr/>
            </p:nvSpPr>
            <p:spPr bwMode="auto">
              <a:xfrm>
                <a:off x="1158" y="2678"/>
                <a:ext cx="63" cy="78"/>
              </a:xfrm>
              <a:custGeom>
                <a:avLst/>
                <a:gdLst>
                  <a:gd name="T0" fmla="*/ 27 w 63"/>
                  <a:gd name="T1" fmla="*/ 0 h 78"/>
                  <a:gd name="T2" fmla="*/ 25 w 63"/>
                  <a:gd name="T3" fmla="*/ 35 h 78"/>
                  <a:gd name="T4" fmla="*/ 20 w 63"/>
                  <a:gd name="T5" fmla="*/ 37 h 78"/>
                  <a:gd name="T6" fmla="*/ 2 w 63"/>
                  <a:gd name="T7" fmla="*/ 50 h 78"/>
                  <a:gd name="T8" fmla="*/ 0 w 63"/>
                  <a:gd name="T9" fmla="*/ 70 h 78"/>
                  <a:gd name="T10" fmla="*/ 17 w 63"/>
                  <a:gd name="T11" fmla="*/ 70 h 78"/>
                  <a:gd name="T12" fmla="*/ 30 w 63"/>
                  <a:gd name="T13" fmla="*/ 70 h 78"/>
                  <a:gd name="T14" fmla="*/ 30 w 63"/>
                  <a:gd name="T15" fmla="*/ 75 h 78"/>
                  <a:gd name="T16" fmla="*/ 50 w 63"/>
                  <a:gd name="T17" fmla="*/ 77 h 78"/>
                  <a:gd name="T18" fmla="*/ 57 w 63"/>
                  <a:gd name="T19" fmla="*/ 77 h 78"/>
                  <a:gd name="T20" fmla="*/ 62 w 63"/>
                  <a:gd name="T21" fmla="*/ 77 h 78"/>
                  <a:gd name="T22" fmla="*/ 62 w 63"/>
                  <a:gd name="T23" fmla="*/ 60 h 78"/>
                  <a:gd name="T24" fmla="*/ 60 w 63"/>
                  <a:gd name="T25" fmla="*/ 55 h 78"/>
                  <a:gd name="T26" fmla="*/ 55 w 63"/>
                  <a:gd name="T27" fmla="*/ 42 h 78"/>
                  <a:gd name="T28" fmla="*/ 57 w 63"/>
                  <a:gd name="T29" fmla="*/ 7 h 78"/>
                  <a:gd name="T30" fmla="*/ 27 w 63"/>
                  <a:gd name="T31" fmla="*/ 0 h 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3" h="78">
                    <a:moveTo>
                      <a:pt x="27" y="0"/>
                    </a:moveTo>
                    <a:lnTo>
                      <a:pt x="25" y="35"/>
                    </a:lnTo>
                    <a:lnTo>
                      <a:pt x="20" y="37"/>
                    </a:lnTo>
                    <a:lnTo>
                      <a:pt x="2" y="50"/>
                    </a:lnTo>
                    <a:lnTo>
                      <a:pt x="0" y="70"/>
                    </a:lnTo>
                    <a:lnTo>
                      <a:pt x="17" y="70"/>
                    </a:lnTo>
                    <a:lnTo>
                      <a:pt x="30" y="70"/>
                    </a:lnTo>
                    <a:lnTo>
                      <a:pt x="30" y="75"/>
                    </a:lnTo>
                    <a:lnTo>
                      <a:pt x="50" y="77"/>
                    </a:lnTo>
                    <a:lnTo>
                      <a:pt x="57" y="77"/>
                    </a:lnTo>
                    <a:lnTo>
                      <a:pt x="62" y="77"/>
                    </a:lnTo>
                    <a:lnTo>
                      <a:pt x="62" y="60"/>
                    </a:lnTo>
                    <a:lnTo>
                      <a:pt x="60" y="55"/>
                    </a:lnTo>
                    <a:lnTo>
                      <a:pt x="55" y="42"/>
                    </a:lnTo>
                    <a:lnTo>
                      <a:pt x="57" y="7"/>
                    </a:lnTo>
                    <a:lnTo>
                      <a:pt x="27" y="0"/>
                    </a:lnTo>
                  </a:path>
                </a:pathLst>
              </a:custGeom>
              <a:solidFill>
                <a:schemeClr val="bg2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72"/>
              <p:cNvSpPr>
                <a:spLocks/>
              </p:cNvSpPr>
              <p:nvPr/>
            </p:nvSpPr>
            <p:spPr bwMode="auto">
              <a:xfrm>
                <a:off x="1083" y="2725"/>
                <a:ext cx="96" cy="79"/>
              </a:xfrm>
              <a:custGeom>
                <a:avLst/>
                <a:gdLst>
                  <a:gd name="T0" fmla="*/ 47 w 96"/>
                  <a:gd name="T1" fmla="*/ 0 h 79"/>
                  <a:gd name="T2" fmla="*/ 52 w 96"/>
                  <a:gd name="T3" fmla="*/ 25 h 79"/>
                  <a:gd name="T4" fmla="*/ 45 w 96"/>
                  <a:gd name="T5" fmla="*/ 25 h 79"/>
                  <a:gd name="T6" fmla="*/ 30 w 96"/>
                  <a:gd name="T7" fmla="*/ 35 h 79"/>
                  <a:gd name="T8" fmla="*/ 10 w 96"/>
                  <a:gd name="T9" fmla="*/ 35 h 79"/>
                  <a:gd name="T10" fmla="*/ 3 w 96"/>
                  <a:gd name="T11" fmla="*/ 38 h 79"/>
                  <a:gd name="T12" fmla="*/ 0 w 96"/>
                  <a:gd name="T13" fmla="*/ 45 h 79"/>
                  <a:gd name="T14" fmla="*/ 3 w 96"/>
                  <a:gd name="T15" fmla="*/ 53 h 79"/>
                  <a:gd name="T16" fmla="*/ 23 w 96"/>
                  <a:gd name="T17" fmla="*/ 65 h 79"/>
                  <a:gd name="T18" fmla="*/ 30 w 96"/>
                  <a:gd name="T19" fmla="*/ 68 h 79"/>
                  <a:gd name="T20" fmla="*/ 43 w 96"/>
                  <a:gd name="T21" fmla="*/ 68 h 79"/>
                  <a:gd name="T22" fmla="*/ 62 w 96"/>
                  <a:gd name="T23" fmla="*/ 70 h 79"/>
                  <a:gd name="T24" fmla="*/ 62 w 96"/>
                  <a:gd name="T25" fmla="*/ 78 h 79"/>
                  <a:gd name="T26" fmla="*/ 70 w 96"/>
                  <a:gd name="T27" fmla="*/ 78 h 79"/>
                  <a:gd name="T28" fmla="*/ 80 w 96"/>
                  <a:gd name="T29" fmla="*/ 78 h 79"/>
                  <a:gd name="T30" fmla="*/ 87 w 96"/>
                  <a:gd name="T31" fmla="*/ 75 h 79"/>
                  <a:gd name="T32" fmla="*/ 95 w 96"/>
                  <a:gd name="T33" fmla="*/ 70 h 79"/>
                  <a:gd name="T34" fmla="*/ 95 w 96"/>
                  <a:gd name="T35" fmla="*/ 58 h 79"/>
                  <a:gd name="T36" fmla="*/ 90 w 96"/>
                  <a:gd name="T37" fmla="*/ 45 h 79"/>
                  <a:gd name="T38" fmla="*/ 87 w 96"/>
                  <a:gd name="T39" fmla="*/ 38 h 79"/>
                  <a:gd name="T40" fmla="*/ 82 w 96"/>
                  <a:gd name="T41" fmla="*/ 30 h 79"/>
                  <a:gd name="T42" fmla="*/ 77 w 96"/>
                  <a:gd name="T43" fmla="*/ 5 h 79"/>
                  <a:gd name="T44" fmla="*/ 47 w 96"/>
                  <a:gd name="T45" fmla="*/ 0 h 7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96" h="79">
                    <a:moveTo>
                      <a:pt x="47" y="0"/>
                    </a:moveTo>
                    <a:lnTo>
                      <a:pt x="52" y="25"/>
                    </a:lnTo>
                    <a:lnTo>
                      <a:pt x="45" y="25"/>
                    </a:lnTo>
                    <a:lnTo>
                      <a:pt x="30" y="35"/>
                    </a:lnTo>
                    <a:lnTo>
                      <a:pt x="10" y="35"/>
                    </a:lnTo>
                    <a:lnTo>
                      <a:pt x="3" y="38"/>
                    </a:lnTo>
                    <a:lnTo>
                      <a:pt x="0" y="45"/>
                    </a:lnTo>
                    <a:lnTo>
                      <a:pt x="3" y="53"/>
                    </a:lnTo>
                    <a:lnTo>
                      <a:pt x="23" y="65"/>
                    </a:lnTo>
                    <a:lnTo>
                      <a:pt x="30" y="68"/>
                    </a:lnTo>
                    <a:lnTo>
                      <a:pt x="43" y="68"/>
                    </a:lnTo>
                    <a:lnTo>
                      <a:pt x="62" y="70"/>
                    </a:lnTo>
                    <a:lnTo>
                      <a:pt x="62" y="78"/>
                    </a:lnTo>
                    <a:lnTo>
                      <a:pt x="70" y="78"/>
                    </a:lnTo>
                    <a:lnTo>
                      <a:pt x="80" y="78"/>
                    </a:lnTo>
                    <a:lnTo>
                      <a:pt x="87" y="75"/>
                    </a:lnTo>
                    <a:lnTo>
                      <a:pt x="95" y="70"/>
                    </a:lnTo>
                    <a:lnTo>
                      <a:pt x="95" y="58"/>
                    </a:lnTo>
                    <a:lnTo>
                      <a:pt x="90" y="45"/>
                    </a:lnTo>
                    <a:lnTo>
                      <a:pt x="87" y="38"/>
                    </a:lnTo>
                    <a:lnTo>
                      <a:pt x="82" y="30"/>
                    </a:lnTo>
                    <a:lnTo>
                      <a:pt x="77" y="5"/>
                    </a:lnTo>
                    <a:lnTo>
                      <a:pt x="47" y="0"/>
                    </a:lnTo>
                  </a:path>
                </a:pathLst>
              </a:custGeom>
              <a:solidFill>
                <a:schemeClr val="bg2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73"/>
              <p:cNvSpPr>
                <a:spLocks/>
              </p:cNvSpPr>
              <p:nvPr/>
            </p:nvSpPr>
            <p:spPr bwMode="auto">
              <a:xfrm>
                <a:off x="1208" y="2717"/>
                <a:ext cx="187" cy="167"/>
              </a:xfrm>
              <a:custGeom>
                <a:avLst/>
                <a:gdLst>
                  <a:gd name="T0" fmla="*/ 74 w 187"/>
                  <a:gd name="T1" fmla="*/ 0 h 167"/>
                  <a:gd name="T2" fmla="*/ 72 w 187"/>
                  <a:gd name="T3" fmla="*/ 56 h 167"/>
                  <a:gd name="T4" fmla="*/ 7 w 187"/>
                  <a:gd name="T5" fmla="*/ 31 h 167"/>
                  <a:gd name="T6" fmla="*/ 2 w 187"/>
                  <a:gd name="T7" fmla="*/ 33 h 167"/>
                  <a:gd name="T8" fmla="*/ 0 w 187"/>
                  <a:gd name="T9" fmla="*/ 51 h 167"/>
                  <a:gd name="T10" fmla="*/ 5 w 187"/>
                  <a:gd name="T11" fmla="*/ 51 h 167"/>
                  <a:gd name="T12" fmla="*/ 5 w 187"/>
                  <a:gd name="T13" fmla="*/ 58 h 167"/>
                  <a:gd name="T14" fmla="*/ 7 w 187"/>
                  <a:gd name="T15" fmla="*/ 63 h 167"/>
                  <a:gd name="T16" fmla="*/ 10 w 187"/>
                  <a:gd name="T17" fmla="*/ 63 h 167"/>
                  <a:gd name="T18" fmla="*/ 15 w 187"/>
                  <a:gd name="T19" fmla="*/ 61 h 167"/>
                  <a:gd name="T20" fmla="*/ 17 w 187"/>
                  <a:gd name="T21" fmla="*/ 56 h 167"/>
                  <a:gd name="T22" fmla="*/ 17 w 187"/>
                  <a:gd name="T23" fmla="*/ 51 h 167"/>
                  <a:gd name="T24" fmla="*/ 67 w 187"/>
                  <a:gd name="T25" fmla="*/ 71 h 167"/>
                  <a:gd name="T26" fmla="*/ 22 w 187"/>
                  <a:gd name="T27" fmla="*/ 121 h 167"/>
                  <a:gd name="T28" fmla="*/ 20 w 187"/>
                  <a:gd name="T29" fmla="*/ 141 h 167"/>
                  <a:gd name="T30" fmla="*/ 22 w 187"/>
                  <a:gd name="T31" fmla="*/ 148 h 167"/>
                  <a:gd name="T32" fmla="*/ 22 w 187"/>
                  <a:gd name="T33" fmla="*/ 153 h 167"/>
                  <a:gd name="T34" fmla="*/ 24 w 187"/>
                  <a:gd name="T35" fmla="*/ 161 h 167"/>
                  <a:gd name="T36" fmla="*/ 27 w 187"/>
                  <a:gd name="T37" fmla="*/ 163 h 167"/>
                  <a:gd name="T38" fmla="*/ 29 w 187"/>
                  <a:gd name="T39" fmla="*/ 163 h 167"/>
                  <a:gd name="T40" fmla="*/ 34 w 187"/>
                  <a:gd name="T41" fmla="*/ 166 h 167"/>
                  <a:gd name="T42" fmla="*/ 37 w 187"/>
                  <a:gd name="T43" fmla="*/ 163 h 167"/>
                  <a:gd name="T44" fmla="*/ 39 w 187"/>
                  <a:gd name="T45" fmla="*/ 156 h 167"/>
                  <a:gd name="T46" fmla="*/ 42 w 187"/>
                  <a:gd name="T47" fmla="*/ 153 h 167"/>
                  <a:gd name="T48" fmla="*/ 37 w 187"/>
                  <a:gd name="T49" fmla="*/ 148 h 167"/>
                  <a:gd name="T50" fmla="*/ 34 w 187"/>
                  <a:gd name="T51" fmla="*/ 146 h 167"/>
                  <a:gd name="T52" fmla="*/ 34 w 187"/>
                  <a:gd name="T53" fmla="*/ 141 h 167"/>
                  <a:gd name="T54" fmla="*/ 32 w 187"/>
                  <a:gd name="T55" fmla="*/ 141 h 167"/>
                  <a:gd name="T56" fmla="*/ 29 w 187"/>
                  <a:gd name="T57" fmla="*/ 136 h 167"/>
                  <a:gd name="T58" fmla="*/ 82 w 187"/>
                  <a:gd name="T59" fmla="*/ 76 h 167"/>
                  <a:gd name="T60" fmla="*/ 169 w 187"/>
                  <a:gd name="T61" fmla="*/ 126 h 167"/>
                  <a:gd name="T62" fmla="*/ 169 w 187"/>
                  <a:gd name="T63" fmla="*/ 133 h 167"/>
                  <a:gd name="T64" fmla="*/ 171 w 187"/>
                  <a:gd name="T65" fmla="*/ 136 h 167"/>
                  <a:gd name="T66" fmla="*/ 171 w 187"/>
                  <a:gd name="T67" fmla="*/ 148 h 167"/>
                  <a:gd name="T68" fmla="*/ 174 w 187"/>
                  <a:gd name="T69" fmla="*/ 151 h 167"/>
                  <a:gd name="T70" fmla="*/ 176 w 187"/>
                  <a:gd name="T71" fmla="*/ 153 h 167"/>
                  <a:gd name="T72" fmla="*/ 181 w 187"/>
                  <a:gd name="T73" fmla="*/ 153 h 167"/>
                  <a:gd name="T74" fmla="*/ 186 w 187"/>
                  <a:gd name="T75" fmla="*/ 148 h 167"/>
                  <a:gd name="T76" fmla="*/ 181 w 187"/>
                  <a:gd name="T77" fmla="*/ 136 h 167"/>
                  <a:gd name="T78" fmla="*/ 181 w 187"/>
                  <a:gd name="T79" fmla="*/ 131 h 167"/>
                  <a:gd name="T80" fmla="*/ 176 w 187"/>
                  <a:gd name="T81" fmla="*/ 123 h 167"/>
                  <a:gd name="T82" fmla="*/ 179 w 187"/>
                  <a:gd name="T83" fmla="*/ 108 h 167"/>
                  <a:gd name="T84" fmla="*/ 97 w 187"/>
                  <a:gd name="T85" fmla="*/ 66 h 167"/>
                  <a:gd name="T86" fmla="*/ 124 w 187"/>
                  <a:gd name="T87" fmla="*/ 41 h 167"/>
                  <a:gd name="T88" fmla="*/ 129 w 187"/>
                  <a:gd name="T89" fmla="*/ 46 h 167"/>
                  <a:gd name="T90" fmla="*/ 131 w 187"/>
                  <a:gd name="T91" fmla="*/ 51 h 167"/>
                  <a:gd name="T92" fmla="*/ 136 w 187"/>
                  <a:gd name="T93" fmla="*/ 56 h 167"/>
                  <a:gd name="T94" fmla="*/ 146 w 187"/>
                  <a:gd name="T95" fmla="*/ 48 h 167"/>
                  <a:gd name="T96" fmla="*/ 146 w 187"/>
                  <a:gd name="T97" fmla="*/ 46 h 167"/>
                  <a:gd name="T98" fmla="*/ 144 w 187"/>
                  <a:gd name="T99" fmla="*/ 41 h 167"/>
                  <a:gd name="T100" fmla="*/ 136 w 187"/>
                  <a:gd name="T101" fmla="*/ 38 h 167"/>
                  <a:gd name="T102" fmla="*/ 134 w 187"/>
                  <a:gd name="T103" fmla="*/ 31 h 167"/>
                  <a:gd name="T104" fmla="*/ 121 w 187"/>
                  <a:gd name="T105" fmla="*/ 21 h 167"/>
                  <a:gd name="T106" fmla="*/ 92 w 187"/>
                  <a:gd name="T107" fmla="*/ 48 h 167"/>
                  <a:gd name="T108" fmla="*/ 93 w 187"/>
                  <a:gd name="T109" fmla="*/ 5 h 167"/>
                  <a:gd name="T110" fmla="*/ 74 w 187"/>
                  <a:gd name="T111" fmla="*/ 0 h 16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87" h="167">
                    <a:moveTo>
                      <a:pt x="74" y="0"/>
                    </a:moveTo>
                    <a:lnTo>
                      <a:pt x="72" y="56"/>
                    </a:lnTo>
                    <a:lnTo>
                      <a:pt x="7" y="31"/>
                    </a:lnTo>
                    <a:lnTo>
                      <a:pt x="2" y="33"/>
                    </a:lnTo>
                    <a:lnTo>
                      <a:pt x="0" y="51"/>
                    </a:lnTo>
                    <a:lnTo>
                      <a:pt x="5" y="51"/>
                    </a:lnTo>
                    <a:lnTo>
                      <a:pt x="5" y="58"/>
                    </a:lnTo>
                    <a:lnTo>
                      <a:pt x="7" y="63"/>
                    </a:lnTo>
                    <a:lnTo>
                      <a:pt x="10" y="63"/>
                    </a:lnTo>
                    <a:lnTo>
                      <a:pt x="15" y="61"/>
                    </a:lnTo>
                    <a:lnTo>
                      <a:pt x="17" y="56"/>
                    </a:lnTo>
                    <a:lnTo>
                      <a:pt x="17" y="51"/>
                    </a:lnTo>
                    <a:lnTo>
                      <a:pt x="67" y="71"/>
                    </a:lnTo>
                    <a:lnTo>
                      <a:pt x="22" y="121"/>
                    </a:lnTo>
                    <a:lnTo>
                      <a:pt x="20" y="141"/>
                    </a:lnTo>
                    <a:lnTo>
                      <a:pt x="22" y="148"/>
                    </a:lnTo>
                    <a:lnTo>
                      <a:pt x="22" y="153"/>
                    </a:lnTo>
                    <a:lnTo>
                      <a:pt x="24" y="161"/>
                    </a:lnTo>
                    <a:lnTo>
                      <a:pt x="27" y="163"/>
                    </a:lnTo>
                    <a:lnTo>
                      <a:pt x="29" y="163"/>
                    </a:lnTo>
                    <a:lnTo>
                      <a:pt x="34" y="166"/>
                    </a:lnTo>
                    <a:lnTo>
                      <a:pt x="37" y="163"/>
                    </a:lnTo>
                    <a:lnTo>
                      <a:pt x="39" y="156"/>
                    </a:lnTo>
                    <a:lnTo>
                      <a:pt x="42" y="153"/>
                    </a:lnTo>
                    <a:lnTo>
                      <a:pt x="37" y="148"/>
                    </a:lnTo>
                    <a:lnTo>
                      <a:pt x="34" y="146"/>
                    </a:lnTo>
                    <a:lnTo>
                      <a:pt x="34" y="141"/>
                    </a:lnTo>
                    <a:lnTo>
                      <a:pt x="32" y="141"/>
                    </a:lnTo>
                    <a:lnTo>
                      <a:pt x="29" y="136"/>
                    </a:lnTo>
                    <a:lnTo>
                      <a:pt x="82" y="76"/>
                    </a:lnTo>
                    <a:lnTo>
                      <a:pt x="169" y="126"/>
                    </a:lnTo>
                    <a:lnTo>
                      <a:pt x="169" y="133"/>
                    </a:lnTo>
                    <a:lnTo>
                      <a:pt x="171" y="136"/>
                    </a:lnTo>
                    <a:lnTo>
                      <a:pt x="171" y="148"/>
                    </a:lnTo>
                    <a:lnTo>
                      <a:pt x="174" y="151"/>
                    </a:lnTo>
                    <a:lnTo>
                      <a:pt x="176" y="153"/>
                    </a:lnTo>
                    <a:lnTo>
                      <a:pt x="181" y="153"/>
                    </a:lnTo>
                    <a:lnTo>
                      <a:pt x="186" y="148"/>
                    </a:lnTo>
                    <a:lnTo>
                      <a:pt x="181" y="136"/>
                    </a:lnTo>
                    <a:lnTo>
                      <a:pt x="181" y="131"/>
                    </a:lnTo>
                    <a:lnTo>
                      <a:pt x="176" y="123"/>
                    </a:lnTo>
                    <a:lnTo>
                      <a:pt x="179" y="108"/>
                    </a:lnTo>
                    <a:lnTo>
                      <a:pt x="97" y="66"/>
                    </a:lnTo>
                    <a:lnTo>
                      <a:pt x="124" y="41"/>
                    </a:lnTo>
                    <a:lnTo>
                      <a:pt x="129" y="46"/>
                    </a:lnTo>
                    <a:lnTo>
                      <a:pt x="131" y="51"/>
                    </a:lnTo>
                    <a:lnTo>
                      <a:pt x="136" y="56"/>
                    </a:lnTo>
                    <a:lnTo>
                      <a:pt x="146" y="48"/>
                    </a:lnTo>
                    <a:lnTo>
                      <a:pt x="146" y="46"/>
                    </a:lnTo>
                    <a:lnTo>
                      <a:pt x="144" y="41"/>
                    </a:lnTo>
                    <a:lnTo>
                      <a:pt x="136" y="38"/>
                    </a:lnTo>
                    <a:lnTo>
                      <a:pt x="134" y="31"/>
                    </a:lnTo>
                    <a:lnTo>
                      <a:pt x="121" y="21"/>
                    </a:lnTo>
                    <a:lnTo>
                      <a:pt x="92" y="48"/>
                    </a:lnTo>
                    <a:lnTo>
                      <a:pt x="93" y="5"/>
                    </a:lnTo>
                    <a:lnTo>
                      <a:pt x="74" y="0"/>
                    </a:lnTo>
                  </a:path>
                </a:pathLst>
              </a:custGeom>
              <a:solidFill>
                <a:srgbClr val="DDDDDD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74"/>
              <p:cNvSpPr>
                <a:spLocks/>
              </p:cNvSpPr>
              <p:nvPr/>
            </p:nvSpPr>
            <p:spPr bwMode="auto">
              <a:xfrm>
                <a:off x="1173" y="2663"/>
                <a:ext cx="224" cy="77"/>
              </a:xfrm>
              <a:custGeom>
                <a:avLst/>
                <a:gdLst>
                  <a:gd name="T0" fmla="*/ 72 w 224"/>
                  <a:gd name="T1" fmla="*/ 30 h 77"/>
                  <a:gd name="T2" fmla="*/ 2 w 224"/>
                  <a:gd name="T3" fmla="*/ 0 h 77"/>
                  <a:gd name="T4" fmla="*/ 0 w 224"/>
                  <a:gd name="T5" fmla="*/ 6 h 77"/>
                  <a:gd name="T6" fmla="*/ 0 w 224"/>
                  <a:gd name="T7" fmla="*/ 14 h 77"/>
                  <a:gd name="T8" fmla="*/ 2 w 224"/>
                  <a:gd name="T9" fmla="*/ 20 h 77"/>
                  <a:gd name="T10" fmla="*/ 83 w 224"/>
                  <a:gd name="T11" fmla="*/ 59 h 77"/>
                  <a:gd name="T12" fmla="*/ 142 w 224"/>
                  <a:gd name="T13" fmla="*/ 76 h 77"/>
                  <a:gd name="T14" fmla="*/ 169 w 224"/>
                  <a:gd name="T15" fmla="*/ 74 h 77"/>
                  <a:gd name="T16" fmla="*/ 196 w 224"/>
                  <a:gd name="T17" fmla="*/ 59 h 77"/>
                  <a:gd name="T18" fmla="*/ 223 w 224"/>
                  <a:gd name="T19" fmla="*/ 41 h 77"/>
                  <a:gd name="T20" fmla="*/ 223 w 224"/>
                  <a:gd name="T21" fmla="*/ 26 h 77"/>
                  <a:gd name="T22" fmla="*/ 72 w 224"/>
                  <a:gd name="T23" fmla="*/ 30 h 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24" h="77">
                    <a:moveTo>
                      <a:pt x="72" y="3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83" y="59"/>
                    </a:lnTo>
                    <a:lnTo>
                      <a:pt x="142" y="76"/>
                    </a:lnTo>
                    <a:lnTo>
                      <a:pt x="169" y="74"/>
                    </a:lnTo>
                    <a:lnTo>
                      <a:pt x="196" y="59"/>
                    </a:lnTo>
                    <a:lnTo>
                      <a:pt x="223" y="41"/>
                    </a:lnTo>
                    <a:lnTo>
                      <a:pt x="223" y="26"/>
                    </a:lnTo>
                    <a:lnTo>
                      <a:pt x="72" y="30"/>
                    </a:lnTo>
                  </a:path>
                </a:pathLst>
              </a:custGeom>
              <a:solidFill>
                <a:srgbClr val="2E7FE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75"/>
              <p:cNvSpPr>
                <a:spLocks/>
              </p:cNvSpPr>
              <p:nvPr/>
            </p:nvSpPr>
            <p:spPr bwMode="auto">
              <a:xfrm>
                <a:off x="1111" y="2584"/>
                <a:ext cx="243" cy="155"/>
              </a:xfrm>
              <a:custGeom>
                <a:avLst/>
                <a:gdLst>
                  <a:gd name="T0" fmla="*/ 202 w 243"/>
                  <a:gd name="T1" fmla="*/ 30 h 155"/>
                  <a:gd name="T2" fmla="*/ 88 w 243"/>
                  <a:gd name="T3" fmla="*/ 0 h 155"/>
                  <a:gd name="T4" fmla="*/ 61 w 243"/>
                  <a:gd name="T5" fmla="*/ 9 h 155"/>
                  <a:gd name="T6" fmla="*/ 65 w 243"/>
                  <a:gd name="T7" fmla="*/ 22 h 155"/>
                  <a:gd name="T8" fmla="*/ 41 w 243"/>
                  <a:gd name="T9" fmla="*/ 24 h 155"/>
                  <a:gd name="T10" fmla="*/ 12 w 243"/>
                  <a:gd name="T11" fmla="*/ 29 h 155"/>
                  <a:gd name="T12" fmla="*/ 0 w 243"/>
                  <a:gd name="T13" fmla="*/ 51 h 155"/>
                  <a:gd name="T14" fmla="*/ 2 w 243"/>
                  <a:gd name="T15" fmla="*/ 119 h 155"/>
                  <a:gd name="T16" fmla="*/ 5 w 243"/>
                  <a:gd name="T17" fmla="*/ 144 h 155"/>
                  <a:gd name="T18" fmla="*/ 29 w 243"/>
                  <a:gd name="T19" fmla="*/ 154 h 155"/>
                  <a:gd name="T20" fmla="*/ 57 w 243"/>
                  <a:gd name="T21" fmla="*/ 151 h 155"/>
                  <a:gd name="T22" fmla="*/ 53 w 243"/>
                  <a:gd name="T23" fmla="*/ 75 h 155"/>
                  <a:gd name="T24" fmla="*/ 77 w 243"/>
                  <a:gd name="T25" fmla="*/ 90 h 155"/>
                  <a:gd name="T26" fmla="*/ 155 w 243"/>
                  <a:gd name="T27" fmla="*/ 117 h 155"/>
                  <a:gd name="T28" fmla="*/ 197 w 243"/>
                  <a:gd name="T29" fmla="*/ 123 h 155"/>
                  <a:gd name="T30" fmla="*/ 242 w 243"/>
                  <a:gd name="T31" fmla="*/ 93 h 155"/>
                  <a:gd name="T32" fmla="*/ 202 w 243"/>
                  <a:gd name="T33" fmla="*/ 30 h 1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3" h="155">
                    <a:moveTo>
                      <a:pt x="202" y="30"/>
                    </a:moveTo>
                    <a:lnTo>
                      <a:pt x="88" y="0"/>
                    </a:lnTo>
                    <a:lnTo>
                      <a:pt x="61" y="9"/>
                    </a:lnTo>
                    <a:lnTo>
                      <a:pt x="65" y="22"/>
                    </a:lnTo>
                    <a:lnTo>
                      <a:pt x="41" y="24"/>
                    </a:lnTo>
                    <a:lnTo>
                      <a:pt x="12" y="29"/>
                    </a:lnTo>
                    <a:lnTo>
                      <a:pt x="0" y="51"/>
                    </a:lnTo>
                    <a:lnTo>
                      <a:pt x="2" y="119"/>
                    </a:lnTo>
                    <a:lnTo>
                      <a:pt x="5" y="144"/>
                    </a:lnTo>
                    <a:lnTo>
                      <a:pt x="29" y="154"/>
                    </a:lnTo>
                    <a:lnTo>
                      <a:pt x="57" y="151"/>
                    </a:lnTo>
                    <a:lnTo>
                      <a:pt x="53" y="75"/>
                    </a:lnTo>
                    <a:lnTo>
                      <a:pt x="77" y="90"/>
                    </a:lnTo>
                    <a:lnTo>
                      <a:pt x="155" y="117"/>
                    </a:lnTo>
                    <a:lnTo>
                      <a:pt x="197" y="123"/>
                    </a:lnTo>
                    <a:lnTo>
                      <a:pt x="242" y="93"/>
                    </a:lnTo>
                    <a:lnTo>
                      <a:pt x="202" y="30"/>
                    </a:lnTo>
                  </a:path>
                </a:pathLst>
              </a:custGeom>
              <a:solidFill>
                <a:srgbClr val="006C8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76"/>
              <p:cNvSpPr>
                <a:spLocks/>
              </p:cNvSpPr>
              <p:nvPr/>
            </p:nvSpPr>
            <p:spPr bwMode="auto">
              <a:xfrm>
                <a:off x="1113" y="2515"/>
                <a:ext cx="56" cy="44"/>
              </a:xfrm>
              <a:custGeom>
                <a:avLst/>
                <a:gdLst>
                  <a:gd name="T0" fmla="*/ 55 w 56"/>
                  <a:gd name="T1" fmla="*/ 28 h 44"/>
                  <a:gd name="T2" fmla="*/ 37 w 56"/>
                  <a:gd name="T3" fmla="*/ 18 h 44"/>
                  <a:gd name="T4" fmla="*/ 37 w 56"/>
                  <a:gd name="T5" fmla="*/ 5 h 44"/>
                  <a:gd name="T6" fmla="*/ 25 w 56"/>
                  <a:gd name="T7" fmla="*/ 0 h 44"/>
                  <a:gd name="T8" fmla="*/ 22 w 56"/>
                  <a:gd name="T9" fmla="*/ 0 h 44"/>
                  <a:gd name="T10" fmla="*/ 22 w 56"/>
                  <a:gd name="T11" fmla="*/ 5 h 44"/>
                  <a:gd name="T12" fmla="*/ 13 w 56"/>
                  <a:gd name="T13" fmla="*/ 3 h 44"/>
                  <a:gd name="T14" fmla="*/ 3 w 56"/>
                  <a:gd name="T15" fmla="*/ 0 h 44"/>
                  <a:gd name="T16" fmla="*/ 0 w 56"/>
                  <a:gd name="T17" fmla="*/ 5 h 44"/>
                  <a:gd name="T18" fmla="*/ 3 w 56"/>
                  <a:gd name="T19" fmla="*/ 8 h 44"/>
                  <a:gd name="T20" fmla="*/ 3 w 56"/>
                  <a:gd name="T21" fmla="*/ 30 h 44"/>
                  <a:gd name="T22" fmla="*/ 20 w 56"/>
                  <a:gd name="T23" fmla="*/ 40 h 44"/>
                  <a:gd name="T24" fmla="*/ 25 w 56"/>
                  <a:gd name="T25" fmla="*/ 40 h 44"/>
                  <a:gd name="T26" fmla="*/ 35 w 56"/>
                  <a:gd name="T27" fmla="*/ 43 h 44"/>
                  <a:gd name="T28" fmla="*/ 55 w 56"/>
                  <a:gd name="T29" fmla="*/ 28 h 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" h="44">
                    <a:moveTo>
                      <a:pt x="55" y="28"/>
                    </a:moveTo>
                    <a:lnTo>
                      <a:pt x="37" y="18"/>
                    </a:lnTo>
                    <a:lnTo>
                      <a:pt x="37" y="5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13" y="3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30"/>
                    </a:lnTo>
                    <a:lnTo>
                      <a:pt x="20" y="40"/>
                    </a:lnTo>
                    <a:lnTo>
                      <a:pt x="25" y="40"/>
                    </a:lnTo>
                    <a:lnTo>
                      <a:pt x="35" y="43"/>
                    </a:lnTo>
                    <a:lnTo>
                      <a:pt x="55" y="28"/>
                    </a:lnTo>
                  </a:path>
                </a:pathLst>
              </a:custGeom>
              <a:solidFill>
                <a:srgbClr val="FBDFAF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77"/>
              <p:cNvSpPr>
                <a:spLocks/>
              </p:cNvSpPr>
              <p:nvPr/>
            </p:nvSpPr>
            <p:spPr bwMode="auto">
              <a:xfrm>
                <a:off x="1268" y="2317"/>
                <a:ext cx="88" cy="119"/>
              </a:xfrm>
              <a:custGeom>
                <a:avLst/>
                <a:gdLst>
                  <a:gd name="T0" fmla="*/ 8 w 88"/>
                  <a:gd name="T1" fmla="*/ 10 h 119"/>
                  <a:gd name="T2" fmla="*/ 8 w 88"/>
                  <a:gd name="T3" fmla="*/ 33 h 119"/>
                  <a:gd name="T4" fmla="*/ 8 w 88"/>
                  <a:gd name="T5" fmla="*/ 38 h 119"/>
                  <a:gd name="T6" fmla="*/ 0 w 88"/>
                  <a:gd name="T7" fmla="*/ 55 h 119"/>
                  <a:gd name="T8" fmla="*/ 3 w 88"/>
                  <a:gd name="T9" fmla="*/ 60 h 119"/>
                  <a:gd name="T10" fmla="*/ 8 w 88"/>
                  <a:gd name="T11" fmla="*/ 60 h 119"/>
                  <a:gd name="T12" fmla="*/ 8 w 88"/>
                  <a:gd name="T13" fmla="*/ 70 h 119"/>
                  <a:gd name="T14" fmla="*/ 13 w 88"/>
                  <a:gd name="T15" fmla="*/ 70 h 119"/>
                  <a:gd name="T16" fmla="*/ 10 w 88"/>
                  <a:gd name="T17" fmla="*/ 73 h 119"/>
                  <a:gd name="T18" fmla="*/ 13 w 88"/>
                  <a:gd name="T19" fmla="*/ 83 h 119"/>
                  <a:gd name="T20" fmla="*/ 15 w 88"/>
                  <a:gd name="T21" fmla="*/ 90 h 119"/>
                  <a:gd name="T22" fmla="*/ 20 w 88"/>
                  <a:gd name="T23" fmla="*/ 93 h 119"/>
                  <a:gd name="T24" fmla="*/ 28 w 88"/>
                  <a:gd name="T25" fmla="*/ 93 h 119"/>
                  <a:gd name="T26" fmla="*/ 38 w 88"/>
                  <a:gd name="T27" fmla="*/ 100 h 119"/>
                  <a:gd name="T28" fmla="*/ 48 w 88"/>
                  <a:gd name="T29" fmla="*/ 118 h 119"/>
                  <a:gd name="T30" fmla="*/ 87 w 88"/>
                  <a:gd name="T31" fmla="*/ 83 h 119"/>
                  <a:gd name="T32" fmla="*/ 68 w 88"/>
                  <a:gd name="T33" fmla="*/ 0 h 119"/>
                  <a:gd name="T34" fmla="*/ 8 w 88"/>
                  <a:gd name="T35" fmla="*/ 10 h 11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8" h="119">
                    <a:moveTo>
                      <a:pt x="8" y="10"/>
                    </a:moveTo>
                    <a:lnTo>
                      <a:pt x="8" y="33"/>
                    </a:lnTo>
                    <a:lnTo>
                      <a:pt x="8" y="38"/>
                    </a:lnTo>
                    <a:lnTo>
                      <a:pt x="0" y="55"/>
                    </a:lnTo>
                    <a:lnTo>
                      <a:pt x="3" y="60"/>
                    </a:lnTo>
                    <a:lnTo>
                      <a:pt x="8" y="60"/>
                    </a:lnTo>
                    <a:lnTo>
                      <a:pt x="8" y="70"/>
                    </a:lnTo>
                    <a:lnTo>
                      <a:pt x="13" y="70"/>
                    </a:lnTo>
                    <a:lnTo>
                      <a:pt x="10" y="73"/>
                    </a:lnTo>
                    <a:lnTo>
                      <a:pt x="13" y="83"/>
                    </a:lnTo>
                    <a:lnTo>
                      <a:pt x="15" y="90"/>
                    </a:lnTo>
                    <a:lnTo>
                      <a:pt x="20" y="93"/>
                    </a:lnTo>
                    <a:lnTo>
                      <a:pt x="28" y="93"/>
                    </a:lnTo>
                    <a:lnTo>
                      <a:pt x="38" y="100"/>
                    </a:lnTo>
                    <a:lnTo>
                      <a:pt x="48" y="118"/>
                    </a:lnTo>
                    <a:lnTo>
                      <a:pt x="87" y="83"/>
                    </a:lnTo>
                    <a:lnTo>
                      <a:pt x="68" y="0"/>
                    </a:lnTo>
                    <a:lnTo>
                      <a:pt x="8" y="10"/>
                    </a:lnTo>
                  </a:path>
                </a:pathLst>
              </a:custGeom>
              <a:solidFill>
                <a:srgbClr val="FBDFAF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78"/>
              <p:cNvSpPr>
                <a:spLocks/>
              </p:cNvSpPr>
              <p:nvPr/>
            </p:nvSpPr>
            <p:spPr bwMode="auto">
              <a:xfrm>
                <a:off x="1268" y="2300"/>
                <a:ext cx="106" cy="102"/>
              </a:xfrm>
              <a:custGeom>
                <a:avLst/>
                <a:gdLst>
                  <a:gd name="T0" fmla="*/ 45 w 106"/>
                  <a:gd name="T1" fmla="*/ 69 h 102"/>
                  <a:gd name="T2" fmla="*/ 53 w 106"/>
                  <a:gd name="T3" fmla="*/ 78 h 102"/>
                  <a:gd name="T4" fmla="*/ 60 w 106"/>
                  <a:gd name="T5" fmla="*/ 98 h 102"/>
                  <a:gd name="T6" fmla="*/ 82 w 106"/>
                  <a:gd name="T7" fmla="*/ 101 h 102"/>
                  <a:gd name="T8" fmla="*/ 92 w 106"/>
                  <a:gd name="T9" fmla="*/ 98 h 102"/>
                  <a:gd name="T10" fmla="*/ 105 w 106"/>
                  <a:gd name="T11" fmla="*/ 52 h 102"/>
                  <a:gd name="T12" fmla="*/ 105 w 106"/>
                  <a:gd name="T13" fmla="*/ 36 h 102"/>
                  <a:gd name="T14" fmla="*/ 92 w 106"/>
                  <a:gd name="T15" fmla="*/ 12 h 102"/>
                  <a:gd name="T16" fmla="*/ 75 w 106"/>
                  <a:gd name="T17" fmla="*/ 0 h 102"/>
                  <a:gd name="T18" fmla="*/ 48 w 106"/>
                  <a:gd name="T19" fmla="*/ 0 h 102"/>
                  <a:gd name="T20" fmla="*/ 20 w 106"/>
                  <a:gd name="T21" fmla="*/ 7 h 102"/>
                  <a:gd name="T22" fmla="*/ 18 w 106"/>
                  <a:gd name="T23" fmla="*/ 15 h 102"/>
                  <a:gd name="T24" fmla="*/ 0 w 106"/>
                  <a:gd name="T25" fmla="*/ 26 h 102"/>
                  <a:gd name="T26" fmla="*/ 0 w 106"/>
                  <a:gd name="T27" fmla="*/ 33 h 102"/>
                  <a:gd name="T28" fmla="*/ 10 w 106"/>
                  <a:gd name="T29" fmla="*/ 41 h 102"/>
                  <a:gd name="T30" fmla="*/ 20 w 106"/>
                  <a:gd name="T31" fmla="*/ 43 h 102"/>
                  <a:gd name="T32" fmla="*/ 28 w 106"/>
                  <a:gd name="T33" fmla="*/ 52 h 102"/>
                  <a:gd name="T34" fmla="*/ 30 w 106"/>
                  <a:gd name="T35" fmla="*/ 69 h 102"/>
                  <a:gd name="T36" fmla="*/ 38 w 106"/>
                  <a:gd name="T37" fmla="*/ 74 h 102"/>
                  <a:gd name="T38" fmla="*/ 45 w 106"/>
                  <a:gd name="T39" fmla="*/ 69 h 1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6" h="102">
                    <a:moveTo>
                      <a:pt x="45" y="69"/>
                    </a:moveTo>
                    <a:lnTo>
                      <a:pt x="53" y="78"/>
                    </a:lnTo>
                    <a:lnTo>
                      <a:pt x="60" y="98"/>
                    </a:lnTo>
                    <a:lnTo>
                      <a:pt x="82" y="101"/>
                    </a:lnTo>
                    <a:lnTo>
                      <a:pt x="92" y="98"/>
                    </a:lnTo>
                    <a:lnTo>
                      <a:pt x="105" y="52"/>
                    </a:lnTo>
                    <a:lnTo>
                      <a:pt x="105" y="36"/>
                    </a:lnTo>
                    <a:lnTo>
                      <a:pt x="92" y="12"/>
                    </a:lnTo>
                    <a:lnTo>
                      <a:pt x="75" y="0"/>
                    </a:lnTo>
                    <a:lnTo>
                      <a:pt x="48" y="0"/>
                    </a:lnTo>
                    <a:lnTo>
                      <a:pt x="20" y="7"/>
                    </a:lnTo>
                    <a:lnTo>
                      <a:pt x="18" y="15"/>
                    </a:lnTo>
                    <a:lnTo>
                      <a:pt x="0" y="26"/>
                    </a:lnTo>
                    <a:lnTo>
                      <a:pt x="0" y="33"/>
                    </a:lnTo>
                    <a:lnTo>
                      <a:pt x="10" y="41"/>
                    </a:lnTo>
                    <a:lnTo>
                      <a:pt x="20" y="43"/>
                    </a:lnTo>
                    <a:lnTo>
                      <a:pt x="28" y="52"/>
                    </a:lnTo>
                    <a:lnTo>
                      <a:pt x="30" y="69"/>
                    </a:lnTo>
                    <a:lnTo>
                      <a:pt x="38" y="74"/>
                    </a:lnTo>
                    <a:lnTo>
                      <a:pt x="45" y="69"/>
                    </a:lnTo>
                  </a:path>
                </a:pathLst>
              </a:custGeom>
              <a:solidFill>
                <a:srgbClr val="656346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79"/>
              <p:cNvSpPr>
                <a:spLocks/>
              </p:cNvSpPr>
              <p:nvPr/>
            </p:nvSpPr>
            <p:spPr bwMode="auto">
              <a:xfrm>
                <a:off x="1143" y="2400"/>
                <a:ext cx="260" cy="284"/>
              </a:xfrm>
              <a:custGeom>
                <a:avLst/>
                <a:gdLst>
                  <a:gd name="T0" fmla="*/ 204 w 260"/>
                  <a:gd name="T1" fmla="*/ 0 h 284"/>
                  <a:gd name="T2" fmla="*/ 189 w 260"/>
                  <a:gd name="T3" fmla="*/ 5 h 284"/>
                  <a:gd name="T4" fmla="*/ 179 w 260"/>
                  <a:gd name="T5" fmla="*/ 13 h 284"/>
                  <a:gd name="T6" fmla="*/ 153 w 260"/>
                  <a:gd name="T7" fmla="*/ 35 h 284"/>
                  <a:gd name="T8" fmla="*/ 139 w 260"/>
                  <a:gd name="T9" fmla="*/ 58 h 284"/>
                  <a:gd name="T10" fmla="*/ 134 w 260"/>
                  <a:gd name="T11" fmla="*/ 70 h 284"/>
                  <a:gd name="T12" fmla="*/ 129 w 260"/>
                  <a:gd name="T13" fmla="*/ 88 h 284"/>
                  <a:gd name="T14" fmla="*/ 107 w 260"/>
                  <a:gd name="T15" fmla="*/ 139 h 284"/>
                  <a:gd name="T16" fmla="*/ 50 w 260"/>
                  <a:gd name="T17" fmla="*/ 143 h 284"/>
                  <a:gd name="T18" fmla="*/ 16 w 260"/>
                  <a:gd name="T19" fmla="*/ 137 h 284"/>
                  <a:gd name="T20" fmla="*/ 7 w 260"/>
                  <a:gd name="T21" fmla="*/ 155 h 284"/>
                  <a:gd name="T22" fmla="*/ 0 w 260"/>
                  <a:gd name="T23" fmla="*/ 165 h 284"/>
                  <a:gd name="T24" fmla="*/ 41 w 260"/>
                  <a:gd name="T25" fmla="*/ 176 h 284"/>
                  <a:gd name="T26" fmla="*/ 85 w 260"/>
                  <a:gd name="T27" fmla="*/ 182 h 284"/>
                  <a:gd name="T28" fmla="*/ 121 w 260"/>
                  <a:gd name="T29" fmla="*/ 184 h 284"/>
                  <a:gd name="T30" fmla="*/ 152 w 260"/>
                  <a:gd name="T31" fmla="*/ 128 h 284"/>
                  <a:gd name="T32" fmla="*/ 128 w 260"/>
                  <a:gd name="T33" fmla="*/ 173 h 284"/>
                  <a:gd name="T34" fmla="*/ 125 w 260"/>
                  <a:gd name="T35" fmla="*/ 226 h 284"/>
                  <a:gd name="T36" fmla="*/ 135 w 260"/>
                  <a:gd name="T37" fmla="*/ 253 h 284"/>
                  <a:gd name="T38" fmla="*/ 149 w 260"/>
                  <a:gd name="T39" fmla="*/ 265 h 284"/>
                  <a:gd name="T40" fmla="*/ 161 w 260"/>
                  <a:gd name="T41" fmla="*/ 271 h 284"/>
                  <a:gd name="T42" fmla="*/ 176 w 260"/>
                  <a:gd name="T43" fmla="*/ 272 h 284"/>
                  <a:gd name="T44" fmla="*/ 206 w 260"/>
                  <a:gd name="T45" fmla="*/ 283 h 284"/>
                  <a:gd name="T46" fmla="*/ 225 w 260"/>
                  <a:gd name="T47" fmla="*/ 272 h 284"/>
                  <a:gd name="T48" fmla="*/ 234 w 260"/>
                  <a:gd name="T49" fmla="*/ 278 h 284"/>
                  <a:gd name="T50" fmla="*/ 249 w 260"/>
                  <a:gd name="T51" fmla="*/ 233 h 284"/>
                  <a:gd name="T52" fmla="*/ 256 w 260"/>
                  <a:gd name="T53" fmla="*/ 178 h 284"/>
                  <a:gd name="T54" fmla="*/ 259 w 260"/>
                  <a:gd name="T55" fmla="*/ 125 h 284"/>
                  <a:gd name="T56" fmla="*/ 259 w 260"/>
                  <a:gd name="T57" fmla="*/ 118 h 284"/>
                  <a:gd name="T58" fmla="*/ 256 w 260"/>
                  <a:gd name="T59" fmla="*/ 63 h 284"/>
                  <a:gd name="T60" fmla="*/ 246 w 260"/>
                  <a:gd name="T61" fmla="*/ 30 h 284"/>
                  <a:gd name="T62" fmla="*/ 229 w 260"/>
                  <a:gd name="T63" fmla="*/ 13 h 284"/>
                  <a:gd name="T64" fmla="*/ 214 w 260"/>
                  <a:gd name="T65" fmla="*/ 10 h 284"/>
                  <a:gd name="T66" fmla="*/ 204 w 260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60" h="284">
                    <a:moveTo>
                      <a:pt x="204" y="0"/>
                    </a:moveTo>
                    <a:lnTo>
                      <a:pt x="189" y="5"/>
                    </a:lnTo>
                    <a:lnTo>
                      <a:pt x="179" y="13"/>
                    </a:lnTo>
                    <a:lnTo>
                      <a:pt x="153" y="35"/>
                    </a:lnTo>
                    <a:lnTo>
                      <a:pt x="139" y="58"/>
                    </a:lnTo>
                    <a:lnTo>
                      <a:pt x="134" y="70"/>
                    </a:lnTo>
                    <a:lnTo>
                      <a:pt x="129" y="88"/>
                    </a:lnTo>
                    <a:lnTo>
                      <a:pt x="107" y="139"/>
                    </a:lnTo>
                    <a:lnTo>
                      <a:pt x="50" y="143"/>
                    </a:lnTo>
                    <a:lnTo>
                      <a:pt x="16" y="137"/>
                    </a:lnTo>
                    <a:lnTo>
                      <a:pt x="7" y="155"/>
                    </a:lnTo>
                    <a:lnTo>
                      <a:pt x="0" y="165"/>
                    </a:lnTo>
                    <a:lnTo>
                      <a:pt x="41" y="176"/>
                    </a:lnTo>
                    <a:lnTo>
                      <a:pt x="85" y="182"/>
                    </a:lnTo>
                    <a:lnTo>
                      <a:pt x="121" y="184"/>
                    </a:lnTo>
                    <a:lnTo>
                      <a:pt x="152" y="128"/>
                    </a:lnTo>
                    <a:lnTo>
                      <a:pt x="128" y="173"/>
                    </a:lnTo>
                    <a:lnTo>
                      <a:pt x="125" y="226"/>
                    </a:lnTo>
                    <a:lnTo>
                      <a:pt x="135" y="253"/>
                    </a:lnTo>
                    <a:lnTo>
                      <a:pt x="149" y="265"/>
                    </a:lnTo>
                    <a:lnTo>
                      <a:pt x="161" y="271"/>
                    </a:lnTo>
                    <a:lnTo>
                      <a:pt x="176" y="272"/>
                    </a:lnTo>
                    <a:lnTo>
                      <a:pt x="206" y="283"/>
                    </a:lnTo>
                    <a:lnTo>
                      <a:pt x="225" y="272"/>
                    </a:lnTo>
                    <a:lnTo>
                      <a:pt x="234" y="278"/>
                    </a:lnTo>
                    <a:lnTo>
                      <a:pt x="249" y="233"/>
                    </a:lnTo>
                    <a:lnTo>
                      <a:pt x="256" y="178"/>
                    </a:lnTo>
                    <a:lnTo>
                      <a:pt x="259" y="125"/>
                    </a:lnTo>
                    <a:lnTo>
                      <a:pt x="259" y="118"/>
                    </a:lnTo>
                    <a:lnTo>
                      <a:pt x="256" y="63"/>
                    </a:lnTo>
                    <a:lnTo>
                      <a:pt x="246" y="30"/>
                    </a:lnTo>
                    <a:lnTo>
                      <a:pt x="229" y="13"/>
                    </a:lnTo>
                    <a:lnTo>
                      <a:pt x="214" y="10"/>
                    </a:lnTo>
                    <a:lnTo>
                      <a:pt x="204" y="0"/>
                    </a:lnTo>
                  </a:path>
                </a:pathLst>
              </a:custGeom>
              <a:solidFill>
                <a:srgbClr val="006C8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80"/>
              <p:cNvSpPr>
                <a:spLocks/>
              </p:cNvSpPr>
              <p:nvPr/>
            </p:nvSpPr>
            <p:spPr bwMode="auto">
              <a:xfrm>
                <a:off x="1269" y="2531"/>
                <a:ext cx="154" cy="195"/>
              </a:xfrm>
              <a:custGeom>
                <a:avLst/>
                <a:gdLst>
                  <a:gd name="T0" fmla="*/ 47 w 154"/>
                  <a:gd name="T1" fmla="*/ 89 h 195"/>
                  <a:gd name="T2" fmla="*/ 60 w 154"/>
                  <a:gd name="T3" fmla="*/ 54 h 195"/>
                  <a:gd name="T4" fmla="*/ 86 w 154"/>
                  <a:gd name="T5" fmla="*/ 21 h 195"/>
                  <a:gd name="T6" fmla="*/ 114 w 154"/>
                  <a:gd name="T7" fmla="*/ 2 h 195"/>
                  <a:gd name="T8" fmla="*/ 137 w 154"/>
                  <a:gd name="T9" fmla="*/ 0 h 195"/>
                  <a:gd name="T10" fmla="*/ 147 w 154"/>
                  <a:gd name="T11" fmla="*/ 2 h 195"/>
                  <a:gd name="T12" fmla="*/ 153 w 154"/>
                  <a:gd name="T13" fmla="*/ 24 h 195"/>
                  <a:gd name="T14" fmla="*/ 150 w 154"/>
                  <a:gd name="T15" fmla="*/ 77 h 195"/>
                  <a:gd name="T16" fmla="*/ 131 w 154"/>
                  <a:gd name="T17" fmla="*/ 153 h 195"/>
                  <a:gd name="T18" fmla="*/ 72 w 154"/>
                  <a:gd name="T19" fmla="*/ 191 h 195"/>
                  <a:gd name="T20" fmla="*/ 42 w 154"/>
                  <a:gd name="T21" fmla="*/ 194 h 195"/>
                  <a:gd name="T22" fmla="*/ 0 w 154"/>
                  <a:gd name="T23" fmla="*/ 179 h 195"/>
                  <a:gd name="T24" fmla="*/ 33 w 154"/>
                  <a:gd name="T25" fmla="*/ 122 h 195"/>
                  <a:gd name="T26" fmla="*/ 47 w 154"/>
                  <a:gd name="T27" fmla="*/ 89 h 1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54" h="195">
                    <a:moveTo>
                      <a:pt x="47" y="89"/>
                    </a:moveTo>
                    <a:lnTo>
                      <a:pt x="60" y="54"/>
                    </a:lnTo>
                    <a:lnTo>
                      <a:pt x="86" y="21"/>
                    </a:lnTo>
                    <a:lnTo>
                      <a:pt x="114" y="2"/>
                    </a:lnTo>
                    <a:lnTo>
                      <a:pt x="137" y="0"/>
                    </a:lnTo>
                    <a:lnTo>
                      <a:pt x="147" y="2"/>
                    </a:lnTo>
                    <a:lnTo>
                      <a:pt x="153" y="24"/>
                    </a:lnTo>
                    <a:lnTo>
                      <a:pt x="150" y="77"/>
                    </a:lnTo>
                    <a:lnTo>
                      <a:pt x="131" y="153"/>
                    </a:lnTo>
                    <a:lnTo>
                      <a:pt x="72" y="191"/>
                    </a:lnTo>
                    <a:lnTo>
                      <a:pt x="42" y="194"/>
                    </a:lnTo>
                    <a:lnTo>
                      <a:pt x="0" y="179"/>
                    </a:lnTo>
                    <a:lnTo>
                      <a:pt x="33" y="122"/>
                    </a:lnTo>
                    <a:lnTo>
                      <a:pt x="47" y="89"/>
                    </a:lnTo>
                  </a:path>
                </a:pathLst>
              </a:custGeom>
              <a:solidFill>
                <a:srgbClr val="2E7FE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81"/>
              <p:cNvSpPr>
                <a:spLocks noChangeShapeType="1"/>
              </p:cNvSpPr>
              <p:nvPr/>
            </p:nvSpPr>
            <p:spPr bwMode="auto">
              <a:xfrm>
                <a:off x="1177" y="2609"/>
                <a:ext cx="82" cy="1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5" name="TextBox 126"/>
          <p:cNvSpPr txBox="1">
            <a:spLocks noChangeArrowheads="1"/>
          </p:cNvSpPr>
          <p:nvPr/>
        </p:nvSpPr>
        <p:spPr bwMode="auto">
          <a:xfrm>
            <a:off x="1591925" y="953883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</a:t>
            </a:r>
            <a:endParaRPr lang="zh-CN" altLang="en-US" sz="2000"/>
          </a:p>
        </p:txBody>
      </p:sp>
      <p:sp>
        <p:nvSpPr>
          <p:cNvPr id="76" name="TextBox 127"/>
          <p:cNvSpPr txBox="1">
            <a:spLocks noChangeArrowheads="1"/>
          </p:cNvSpPr>
          <p:nvPr/>
        </p:nvSpPr>
        <p:spPr bwMode="auto">
          <a:xfrm>
            <a:off x="1591925" y="1458708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</a:t>
            </a:r>
            <a:endParaRPr lang="zh-CN" altLang="en-US" sz="2000"/>
          </a:p>
        </p:txBody>
      </p:sp>
      <p:sp>
        <p:nvSpPr>
          <p:cNvPr id="77" name="TextBox 128"/>
          <p:cNvSpPr txBox="1">
            <a:spLocks noChangeArrowheads="1"/>
          </p:cNvSpPr>
          <p:nvPr/>
        </p:nvSpPr>
        <p:spPr bwMode="auto">
          <a:xfrm>
            <a:off x="1591925" y="2000045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</a:t>
            </a:r>
            <a:endParaRPr lang="zh-CN" altLang="en-US" sz="2000"/>
          </a:p>
        </p:txBody>
      </p:sp>
      <p:sp>
        <p:nvSpPr>
          <p:cNvPr id="78" name="TextBox 129"/>
          <p:cNvSpPr txBox="1">
            <a:spLocks noChangeArrowheads="1"/>
          </p:cNvSpPr>
          <p:nvPr/>
        </p:nvSpPr>
        <p:spPr bwMode="auto">
          <a:xfrm>
            <a:off x="1614130" y="2473114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</a:t>
            </a:r>
            <a:endParaRPr lang="zh-CN" altLang="en-US" sz="2000"/>
          </a:p>
        </p:txBody>
      </p:sp>
      <p:sp>
        <p:nvSpPr>
          <p:cNvPr id="79" name="TextBox 130"/>
          <p:cNvSpPr txBox="1">
            <a:spLocks noChangeArrowheads="1"/>
          </p:cNvSpPr>
          <p:nvPr/>
        </p:nvSpPr>
        <p:spPr bwMode="auto">
          <a:xfrm>
            <a:off x="1614130" y="2901742"/>
            <a:ext cx="28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</a:t>
            </a:r>
            <a:endParaRPr lang="zh-CN" altLang="en-US" sz="2000"/>
          </a:p>
        </p:txBody>
      </p:sp>
      <p:sp>
        <p:nvSpPr>
          <p:cNvPr id="80" name="TextBox 131"/>
          <p:cNvSpPr txBox="1">
            <a:spLocks noChangeArrowheads="1"/>
          </p:cNvSpPr>
          <p:nvPr/>
        </p:nvSpPr>
        <p:spPr bwMode="auto">
          <a:xfrm>
            <a:off x="1542692" y="4401940"/>
            <a:ext cx="28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</a:t>
            </a:r>
            <a:endParaRPr lang="zh-CN" altLang="en-US" sz="2000"/>
          </a:p>
        </p:txBody>
      </p:sp>
      <p:sp>
        <p:nvSpPr>
          <p:cNvPr id="81" name="TextBox 132"/>
          <p:cNvSpPr txBox="1">
            <a:spLocks noChangeArrowheads="1"/>
          </p:cNvSpPr>
          <p:nvPr/>
        </p:nvSpPr>
        <p:spPr bwMode="auto">
          <a:xfrm>
            <a:off x="1542692" y="5402072"/>
            <a:ext cx="2873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</a:t>
            </a:r>
            <a:endParaRPr lang="zh-CN" altLang="en-US" sz="2000"/>
          </a:p>
        </p:txBody>
      </p:sp>
      <p:cxnSp>
        <p:nvCxnSpPr>
          <p:cNvPr id="122" name="直接箭头连接符 121"/>
          <p:cNvCxnSpPr/>
          <p:nvPr/>
        </p:nvCxnSpPr>
        <p:spPr>
          <a:xfrm rot="5400000">
            <a:off x="2326127" y="5833083"/>
            <a:ext cx="1492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1899882" y="5973576"/>
            <a:ext cx="1008063" cy="350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集团服开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685832" y="5973576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省服开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2900014" y="6187890"/>
            <a:ext cx="706449" cy="1588"/>
          </a:xfrm>
          <a:prstGeom prst="straightConnector1">
            <a:avLst/>
          </a:prstGeom>
          <a:ln>
            <a:solidFill>
              <a:srgbClr val="8AAE3F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899882" y="6408532"/>
            <a:ext cx="1008063" cy="350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产品实例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685832" y="6406945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右箭头 129"/>
          <p:cNvSpPr/>
          <p:nvPr/>
        </p:nvSpPr>
        <p:spPr>
          <a:xfrm>
            <a:off x="2900014" y="6545080"/>
            <a:ext cx="714380" cy="45719"/>
          </a:xfrm>
          <a:prstGeom prst="rightArrow">
            <a:avLst/>
          </a:prstGeom>
          <a:solidFill>
            <a:srgbClr val="8AAE3F"/>
          </a:solidFill>
          <a:ln>
            <a:solidFill>
              <a:srgbClr val="8AAE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471650" y="2473114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省计费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直角上箭头 131"/>
          <p:cNvSpPr/>
          <p:nvPr/>
        </p:nvSpPr>
        <p:spPr>
          <a:xfrm>
            <a:off x="4757402" y="2830304"/>
            <a:ext cx="214314" cy="3760495"/>
          </a:xfrm>
          <a:prstGeom prst="bentUpArrow">
            <a:avLst/>
          </a:prstGeom>
          <a:solidFill>
            <a:srgbClr val="8AAE3F"/>
          </a:solidFill>
          <a:ln>
            <a:solidFill>
              <a:srgbClr val="8AAE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1542692" y="5902138"/>
            <a:ext cx="2873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smtClean="0">
                <a:latin typeface="微软雅黑" pitchFamily="34" charset="-122"/>
                <a:ea typeface="微软雅黑" pitchFamily="34" charset="-122"/>
                <a:sym typeface="Wingdings"/>
              </a:rPr>
              <a:t></a:t>
            </a:r>
            <a:endParaRPr lang="zh-CN" altLang="en-US" sz="2000"/>
          </a:p>
        </p:txBody>
      </p:sp>
      <p:sp>
        <p:nvSpPr>
          <p:cNvPr id="134" name="TextBox 133"/>
          <p:cNvSpPr txBox="1"/>
          <p:nvPr/>
        </p:nvSpPr>
        <p:spPr>
          <a:xfrm>
            <a:off x="6257600" y="901478"/>
            <a:ext cx="24288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smtClean="0"/>
              <a:t>4G-CRM</a:t>
            </a:r>
            <a:r>
              <a:rPr lang="zh-CN" altLang="en-US" sz="1400" smtClean="0"/>
              <a:t>调用省分</a:t>
            </a:r>
            <a:r>
              <a:rPr lang="en-US" altLang="zh-CN" sz="1400" smtClean="0"/>
              <a:t>CRM</a:t>
            </a:r>
            <a:r>
              <a:rPr lang="zh-CN" altLang="en-US" sz="1400" smtClean="0"/>
              <a:t>进行客户资料的校验及客户资料的查询，或者新建客户资料。</a:t>
            </a:r>
            <a:endParaRPr lang="en-US" altLang="zh-CN" sz="1400" smtClean="0"/>
          </a:p>
          <a:p>
            <a:pPr marL="342900" indent="-342900">
              <a:buAutoNum type="arabicPeriod"/>
            </a:pPr>
            <a:r>
              <a:rPr lang="zh-CN" altLang="en-US" sz="1400" smtClean="0"/>
              <a:t>在</a:t>
            </a:r>
            <a:r>
              <a:rPr lang="en-US" altLang="zh-CN" sz="1400" smtClean="0"/>
              <a:t>4G-CRM</a:t>
            </a:r>
            <a:r>
              <a:rPr lang="zh-CN" altLang="en-US" sz="1400" smtClean="0"/>
              <a:t>系统中选择主套餐。</a:t>
            </a:r>
            <a:endParaRPr lang="en-US" altLang="zh-CN" sz="1400" smtClean="0"/>
          </a:p>
          <a:p>
            <a:pPr marL="342900" indent="-342900">
              <a:buAutoNum type="arabicPeriod"/>
            </a:pPr>
            <a:r>
              <a:rPr lang="zh-CN" altLang="en-US" sz="1400" smtClean="0"/>
              <a:t>在</a:t>
            </a:r>
            <a:r>
              <a:rPr lang="en-US" altLang="zh-CN" sz="1400" smtClean="0"/>
              <a:t>4G-CRM</a:t>
            </a:r>
            <a:r>
              <a:rPr lang="zh-CN" altLang="en-US" sz="1400" smtClean="0"/>
              <a:t>系统中进行</a:t>
            </a:r>
            <a:r>
              <a:rPr lang="en-US" altLang="zh-CN" sz="1400" smtClean="0"/>
              <a:t>4G</a:t>
            </a:r>
            <a:r>
              <a:rPr lang="zh-CN" altLang="en-US" sz="1400" smtClean="0"/>
              <a:t>号码的查询。</a:t>
            </a:r>
            <a:endParaRPr lang="en-US" altLang="zh-CN" sz="1400" smtClean="0"/>
          </a:p>
          <a:p>
            <a:pPr marL="342900" indent="-342900">
              <a:buAutoNum type="arabicPeriod"/>
            </a:pPr>
            <a:r>
              <a:rPr lang="zh-CN" altLang="en-US" sz="1400" smtClean="0"/>
              <a:t>在</a:t>
            </a:r>
            <a:r>
              <a:rPr lang="en-US" altLang="zh-CN" sz="1400" smtClean="0"/>
              <a:t>4G-CRM</a:t>
            </a:r>
            <a:r>
              <a:rPr lang="zh-CN" altLang="en-US" sz="1400" smtClean="0"/>
              <a:t>系统中进行号码占用</a:t>
            </a:r>
            <a:endParaRPr lang="en-US" altLang="zh-CN" sz="1400" smtClean="0"/>
          </a:p>
          <a:p>
            <a:pPr marL="342900" indent="-342900">
              <a:buAutoNum type="arabicPeriod"/>
            </a:pPr>
            <a:r>
              <a:rPr lang="zh-CN" altLang="en-US" sz="1400" smtClean="0"/>
              <a:t>录入手机终端串号，选择补贴活动， </a:t>
            </a:r>
            <a:r>
              <a:rPr lang="en-US" altLang="zh-CN" sz="1400" smtClean="0"/>
              <a:t>4G-CRM</a:t>
            </a:r>
            <a:r>
              <a:rPr lang="zh-CN" altLang="en-US" sz="1400" smtClean="0"/>
              <a:t>根据串号进行销售校验，查询终端型号、价格等</a:t>
            </a:r>
            <a:endParaRPr lang="en-US" altLang="zh-CN" sz="1400" smtClean="0"/>
          </a:p>
          <a:p>
            <a:pPr marL="342900" indent="-342900">
              <a:buAutoNum type="arabicPeriod"/>
            </a:pPr>
            <a:r>
              <a:rPr lang="zh-CN" altLang="en-US" sz="1400" smtClean="0"/>
              <a:t>在</a:t>
            </a:r>
            <a:r>
              <a:rPr lang="en-US" altLang="zh-CN" sz="1400" smtClean="0"/>
              <a:t>4G-CRM</a:t>
            </a:r>
            <a:r>
              <a:rPr lang="zh-CN" altLang="en-US" sz="1400" smtClean="0"/>
              <a:t>系统中对收费项进行减免并计算一次性费用</a:t>
            </a:r>
            <a:endParaRPr lang="en-US" altLang="zh-CN" sz="1400" smtClean="0"/>
          </a:p>
          <a:p>
            <a:pPr marL="342900" indent="-342900">
              <a:buAutoNum type="arabicPeriod"/>
            </a:pPr>
            <a:r>
              <a:rPr lang="zh-CN" altLang="en-US" sz="1400" smtClean="0"/>
              <a:t>提交开户订单</a:t>
            </a:r>
            <a:endParaRPr lang="en-US" altLang="zh-CN" sz="1400" smtClean="0"/>
          </a:p>
          <a:p>
            <a:pPr marL="342900" indent="-342900">
              <a:buAutoNum type="arabicPeriod"/>
            </a:pPr>
            <a:r>
              <a:rPr lang="zh-CN" altLang="en-US" sz="1400" smtClean="0"/>
              <a:t>送集团服开</a:t>
            </a:r>
            <a:endParaRPr lang="en-US" altLang="zh-CN" sz="1400" smtClean="0"/>
          </a:p>
          <a:p>
            <a:pPr marL="342900" indent="-342900">
              <a:buAutoNum type="arabicPeriod"/>
            </a:pPr>
            <a:r>
              <a:rPr lang="zh-CN" altLang="en-US" sz="1400" smtClean="0"/>
              <a:t>集团服开调省服开</a:t>
            </a:r>
            <a:endParaRPr lang="en-US" altLang="zh-CN" sz="1400" smtClean="0"/>
          </a:p>
          <a:p>
            <a:pPr marL="342900" indent="-342900">
              <a:buAutoNum type="arabicPeriod"/>
            </a:pPr>
            <a:r>
              <a:rPr lang="zh-CN" altLang="en-US" sz="1400" smtClean="0"/>
              <a:t>报竣后</a:t>
            </a:r>
            <a:r>
              <a:rPr lang="en-US" altLang="zh-CN" sz="1400" smtClean="0"/>
              <a:t>4G-CRM</a:t>
            </a:r>
            <a:r>
              <a:rPr lang="zh-CN" altLang="en-US" sz="1400" smtClean="0"/>
              <a:t>把产品实例送省</a:t>
            </a:r>
            <a:r>
              <a:rPr lang="en-US" altLang="zh-CN" sz="1400" smtClean="0"/>
              <a:t>CRM</a:t>
            </a:r>
          </a:p>
          <a:p>
            <a:pPr marL="342900" indent="-342900">
              <a:buAutoNum type="arabicPeriod"/>
            </a:pPr>
            <a:r>
              <a:rPr lang="zh-CN" altLang="en-US" sz="1400" smtClean="0"/>
              <a:t>产品实例省</a:t>
            </a:r>
            <a:r>
              <a:rPr lang="en-US" altLang="zh-CN" sz="1400" smtClean="0"/>
              <a:t>CRM</a:t>
            </a:r>
            <a:r>
              <a:rPr lang="zh-CN" altLang="en-US" sz="1400" smtClean="0"/>
              <a:t>送省计费</a:t>
            </a:r>
            <a:endParaRPr lang="en-US" altLang="zh-CN" sz="1400" smtClean="0"/>
          </a:p>
          <a:p>
            <a:pPr marL="342900" indent="-342900">
              <a:buAutoNum type="arabicPeriod"/>
            </a:pPr>
            <a:endParaRPr lang="en-US" altLang="zh-CN" sz="1200" smtClean="0"/>
          </a:p>
          <a:p>
            <a:pPr marL="342900" indent="-342900">
              <a:buAutoNum type="arabicPeriod"/>
            </a:pPr>
            <a:endParaRPr lang="zh-CN" altLang="en-US" sz="1200"/>
          </a:p>
        </p:txBody>
      </p:sp>
      <p:sp>
        <p:nvSpPr>
          <p:cNvPr id="135" name="TextBox 134"/>
          <p:cNvSpPr txBox="1"/>
          <p:nvPr/>
        </p:nvSpPr>
        <p:spPr>
          <a:xfrm>
            <a:off x="3114328" y="59021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ym typeface="Wingdings"/>
              </a:rPr>
              <a:t></a:t>
            </a:r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3185766" y="63307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ym typeface="Wingdings"/>
              </a:rPr>
              <a:t></a:t>
            </a:r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4543088" y="418762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⑪</a:t>
            </a:r>
            <a:endParaRPr lang="zh-CN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0" y="335212"/>
            <a:ext cx="7358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普通开户内部流程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98" y="1133745"/>
            <a:ext cx="8933201" cy="459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335212"/>
            <a:ext cx="7358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普通开户流程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0070" y="873953"/>
            <a:ext cx="2432050" cy="5840412"/>
          </a:xfrm>
          <a:prstGeom prst="rect">
            <a:avLst/>
          </a:prstGeom>
          <a:ln>
            <a:noFill/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864" y="875540"/>
            <a:ext cx="2232025" cy="5838825"/>
          </a:xfrm>
          <a:prstGeom prst="rect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4G-CRM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96152" y="856473"/>
            <a:ext cx="2563813" cy="551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+mj-lt"/>
              <a:buAutoNum type="arabicPeriod"/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9872" y="856473"/>
            <a:ext cx="1008063" cy="352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客户校验</a:t>
            </a:r>
          </a:p>
        </p:txBody>
      </p:sp>
      <p:sp>
        <p:nvSpPr>
          <p:cNvPr id="6" name="矩形 5"/>
          <p:cNvSpPr/>
          <p:nvPr/>
        </p:nvSpPr>
        <p:spPr>
          <a:xfrm>
            <a:off x="1809872" y="1356539"/>
            <a:ext cx="1008063" cy="350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销售品选择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9872" y="2566301"/>
            <a:ext cx="1008063" cy="350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卡、终端选择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9872" y="3066367"/>
            <a:ext cx="1008063" cy="352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业务校验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9872" y="3566433"/>
            <a:ext cx="1008063" cy="352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费用减免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872" y="4137937"/>
            <a:ext cx="1008063" cy="350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费用检查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9872" y="4709441"/>
            <a:ext cx="1008063" cy="350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订单提交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6" idx="2"/>
          </p:cNvCxnSpPr>
          <p:nvPr/>
        </p:nvCxnSpPr>
        <p:spPr>
          <a:xfrm rot="5400000">
            <a:off x="2239290" y="1781990"/>
            <a:ext cx="1492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</p:cNvCxnSpPr>
          <p:nvPr/>
        </p:nvCxnSpPr>
        <p:spPr>
          <a:xfrm rot="5400000">
            <a:off x="2239290" y="2991753"/>
            <a:ext cx="1492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2" idx="0"/>
          </p:cNvCxnSpPr>
          <p:nvPr/>
        </p:nvCxnSpPr>
        <p:spPr>
          <a:xfrm rot="5400000">
            <a:off x="2240084" y="3492612"/>
            <a:ext cx="1476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3" idx="0"/>
          </p:cNvCxnSpPr>
          <p:nvPr/>
        </p:nvCxnSpPr>
        <p:spPr>
          <a:xfrm rot="5400000">
            <a:off x="2204365" y="4028397"/>
            <a:ext cx="21907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 rot="5400000">
            <a:off x="2203571" y="4599107"/>
            <a:ext cx="2206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524384" y="856473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stCxn id="5" idx="3"/>
            <a:endCxn id="23" idx="1"/>
          </p:cNvCxnSpPr>
          <p:nvPr/>
        </p:nvCxnSpPr>
        <p:spPr>
          <a:xfrm>
            <a:off x="2817935" y="1032686"/>
            <a:ext cx="706449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309938" y="1213663"/>
            <a:ext cx="0" cy="16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15378"/>
          <p:cNvCxnSpPr>
            <a:endCxn id="5" idx="1"/>
          </p:cNvCxnSpPr>
          <p:nvPr/>
        </p:nvCxnSpPr>
        <p:spPr>
          <a:xfrm rot="5400000" flipH="1" flipV="1">
            <a:off x="787522" y="1053323"/>
            <a:ext cx="1042988" cy="1001712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212"/>
          <p:cNvGrpSpPr>
            <a:grpSpLocks/>
          </p:cNvGrpSpPr>
          <p:nvPr/>
        </p:nvGrpSpPr>
        <p:grpSpPr bwMode="auto">
          <a:xfrm>
            <a:off x="206515" y="2097915"/>
            <a:ext cx="827087" cy="1346200"/>
            <a:chOff x="2544" y="2208"/>
            <a:chExt cx="431" cy="657"/>
          </a:xfrm>
        </p:grpSpPr>
        <p:grpSp>
          <p:nvGrpSpPr>
            <p:cNvPr id="8" name="Group 182"/>
            <p:cNvGrpSpPr>
              <a:grpSpLocks/>
            </p:cNvGrpSpPr>
            <p:nvPr/>
          </p:nvGrpSpPr>
          <p:grpSpPr bwMode="auto">
            <a:xfrm>
              <a:off x="2544" y="2262"/>
              <a:ext cx="248" cy="225"/>
              <a:chOff x="1115" y="2348"/>
              <a:chExt cx="220" cy="199"/>
            </a:xfrm>
          </p:grpSpPr>
          <p:sp>
            <p:nvSpPr>
              <p:cNvPr id="44" name="Arc 183"/>
              <p:cNvSpPr>
                <a:spLocks/>
              </p:cNvSpPr>
              <p:nvPr/>
            </p:nvSpPr>
            <p:spPr bwMode="auto">
              <a:xfrm>
                <a:off x="1266" y="2484"/>
                <a:ext cx="44" cy="32"/>
              </a:xfrm>
              <a:custGeom>
                <a:avLst/>
                <a:gdLst>
                  <a:gd name="T0" fmla="*/ 0 w 38364"/>
                  <a:gd name="T1" fmla="*/ 7 h 34984"/>
                  <a:gd name="T2" fmla="*/ 39 w 38364"/>
                  <a:gd name="T3" fmla="*/ 32 h 34984"/>
                  <a:gd name="T4" fmla="*/ 19 w 38364"/>
                  <a:gd name="T5" fmla="*/ 20 h 349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64" h="34984" fill="none" extrusionOk="0">
                    <a:moveTo>
                      <a:pt x="0" y="7979"/>
                    </a:moveTo>
                    <a:cubicBezTo>
                      <a:pt x="4101" y="2931"/>
                      <a:pt x="10259" y="-1"/>
                      <a:pt x="16764" y="0"/>
                    </a:cubicBezTo>
                    <a:cubicBezTo>
                      <a:pt x="28693" y="0"/>
                      <a:pt x="38364" y="9670"/>
                      <a:pt x="38364" y="21600"/>
                    </a:cubicBezTo>
                    <a:cubicBezTo>
                      <a:pt x="38364" y="26456"/>
                      <a:pt x="36727" y="31172"/>
                      <a:pt x="33717" y="34984"/>
                    </a:cubicBezTo>
                  </a:path>
                  <a:path w="38364" h="34984" stroke="0" extrusionOk="0">
                    <a:moveTo>
                      <a:pt x="0" y="7979"/>
                    </a:moveTo>
                    <a:cubicBezTo>
                      <a:pt x="4101" y="2931"/>
                      <a:pt x="10259" y="-1"/>
                      <a:pt x="16764" y="0"/>
                    </a:cubicBezTo>
                    <a:cubicBezTo>
                      <a:pt x="28693" y="0"/>
                      <a:pt x="38364" y="9670"/>
                      <a:pt x="38364" y="21600"/>
                    </a:cubicBezTo>
                    <a:cubicBezTo>
                      <a:pt x="38364" y="26456"/>
                      <a:pt x="36727" y="31172"/>
                      <a:pt x="33717" y="34984"/>
                    </a:cubicBezTo>
                    <a:lnTo>
                      <a:pt x="16764" y="21600"/>
                    </a:lnTo>
                    <a:lnTo>
                      <a:pt x="0" y="7979"/>
                    </a:lnTo>
                    <a:close/>
                  </a:path>
                </a:pathLst>
              </a:custGeom>
              <a:noFill/>
              <a:ln w="12699" cap="rnd">
                <a:solidFill>
                  <a:srgbClr val="494936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Arc 184"/>
              <p:cNvSpPr>
                <a:spLocks/>
              </p:cNvSpPr>
              <p:nvPr/>
            </p:nvSpPr>
            <p:spPr bwMode="auto">
              <a:xfrm>
                <a:off x="1267" y="2483"/>
                <a:ext cx="44" cy="29"/>
              </a:xfrm>
              <a:custGeom>
                <a:avLst/>
                <a:gdLst>
                  <a:gd name="T0" fmla="*/ 0 w 37828"/>
                  <a:gd name="T1" fmla="*/ 6 h 34119"/>
                  <a:gd name="T2" fmla="*/ 39 w 37828"/>
                  <a:gd name="T3" fmla="*/ 29 h 34119"/>
                  <a:gd name="T4" fmla="*/ 19 w 37828"/>
                  <a:gd name="T5" fmla="*/ 18 h 341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828" h="34119" fill="none" extrusionOk="0">
                    <a:moveTo>
                      <a:pt x="-1" y="7344"/>
                    </a:moveTo>
                    <a:cubicBezTo>
                      <a:pt x="4100" y="2676"/>
                      <a:pt x="10013" y="-1"/>
                      <a:pt x="16228" y="0"/>
                    </a:cubicBezTo>
                    <a:cubicBezTo>
                      <a:pt x="28157" y="0"/>
                      <a:pt x="37828" y="9670"/>
                      <a:pt x="37828" y="21600"/>
                    </a:cubicBezTo>
                    <a:cubicBezTo>
                      <a:pt x="37828" y="26086"/>
                      <a:pt x="36430" y="30462"/>
                      <a:pt x="33830" y="34119"/>
                    </a:cubicBezTo>
                  </a:path>
                  <a:path w="37828" h="34119" stroke="0" extrusionOk="0">
                    <a:moveTo>
                      <a:pt x="-1" y="7344"/>
                    </a:moveTo>
                    <a:cubicBezTo>
                      <a:pt x="4100" y="2676"/>
                      <a:pt x="10013" y="-1"/>
                      <a:pt x="16228" y="0"/>
                    </a:cubicBezTo>
                    <a:cubicBezTo>
                      <a:pt x="28157" y="0"/>
                      <a:pt x="37828" y="9670"/>
                      <a:pt x="37828" y="21600"/>
                    </a:cubicBezTo>
                    <a:cubicBezTo>
                      <a:pt x="37828" y="26086"/>
                      <a:pt x="36430" y="30462"/>
                      <a:pt x="33830" y="34119"/>
                    </a:cubicBezTo>
                    <a:lnTo>
                      <a:pt x="16228" y="21600"/>
                    </a:lnTo>
                    <a:lnTo>
                      <a:pt x="-1" y="7344"/>
                    </a:lnTo>
                    <a:close/>
                  </a:path>
                </a:pathLst>
              </a:custGeom>
              <a:noFill/>
              <a:ln w="12699" cap="rnd">
                <a:solidFill>
                  <a:srgbClr val="DBDBCE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185"/>
              <p:cNvGrpSpPr>
                <a:grpSpLocks/>
              </p:cNvGrpSpPr>
              <p:nvPr/>
            </p:nvGrpSpPr>
            <p:grpSpPr bwMode="auto">
              <a:xfrm>
                <a:off x="1302" y="2510"/>
                <a:ext cx="33" cy="35"/>
                <a:chOff x="1302" y="2510"/>
                <a:chExt cx="33" cy="35"/>
              </a:xfrm>
            </p:grpSpPr>
            <p:sp>
              <p:nvSpPr>
                <p:cNvPr id="67" name="Freeform 186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33" cy="19"/>
                </a:xfrm>
                <a:custGeom>
                  <a:avLst/>
                  <a:gdLst>
                    <a:gd name="T0" fmla="*/ 32 w 33"/>
                    <a:gd name="T1" fmla="*/ 18 h 19"/>
                    <a:gd name="T2" fmla="*/ 20 w 33"/>
                    <a:gd name="T3" fmla="*/ 0 h 19"/>
                    <a:gd name="T4" fmla="*/ 0 w 33"/>
                    <a:gd name="T5" fmla="*/ 0 h 19"/>
                    <a:gd name="T6" fmla="*/ 13 w 33"/>
                    <a:gd name="T7" fmla="*/ 18 h 19"/>
                    <a:gd name="T8" fmla="*/ 32 w 33"/>
                    <a:gd name="T9" fmla="*/ 18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2" y="18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3" y="18"/>
                      </a:lnTo>
                      <a:lnTo>
                        <a:pt x="32" y="18"/>
                      </a:lnTo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87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33" cy="19"/>
                </a:xfrm>
                <a:custGeom>
                  <a:avLst/>
                  <a:gdLst>
                    <a:gd name="T0" fmla="*/ 32 w 33"/>
                    <a:gd name="T1" fmla="*/ 18 h 19"/>
                    <a:gd name="T2" fmla="*/ 20 w 33"/>
                    <a:gd name="T3" fmla="*/ 0 h 19"/>
                    <a:gd name="T4" fmla="*/ 0 w 33"/>
                    <a:gd name="T5" fmla="*/ 0 h 19"/>
                    <a:gd name="T6" fmla="*/ 13 w 33"/>
                    <a:gd name="T7" fmla="*/ 18 h 19"/>
                    <a:gd name="T8" fmla="*/ 32 w 33"/>
                    <a:gd name="T9" fmla="*/ 18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19">
                      <a:moveTo>
                        <a:pt x="32" y="18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3" y="18"/>
                      </a:lnTo>
                      <a:lnTo>
                        <a:pt x="32" y="18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88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17" cy="24"/>
                </a:xfrm>
                <a:custGeom>
                  <a:avLst/>
                  <a:gdLst>
                    <a:gd name="T0" fmla="*/ 16 w 17"/>
                    <a:gd name="T1" fmla="*/ 23 h 24"/>
                    <a:gd name="T2" fmla="*/ 0 w 17"/>
                    <a:gd name="T3" fmla="*/ 13 h 24"/>
                    <a:gd name="T4" fmla="*/ 0 w 17"/>
                    <a:gd name="T5" fmla="*/ 0 h 24"/>
                    <a:gd name="T6" fmla="*/ 16 w 17"/>
                    <a:gd name="T7" fmla="*/ 18 h 24"/>
                    <a:gd name="T8" fmla="*/ 16 w 17"/>
                    <a:gd name="T9" fmla="*/ 2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16" y="23"/>
                      </a:move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6" y="18"/>
                      </a:lnTo>
                      <a:lnTo>
                        <a:pt x="16" y="23"/>
                      </a:lnTo>
                    </a:path>
                  </a:pathLst>
                </a:custGeom>
                <a:solidFill>
                  <a:srgbClr val="7A7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Freeform 189"/>
                <p:cNvSpPr>
                  <a:spLocks/>
                </p:cNvSpPr>
                <p:nvPr/>
              </p:nvSpPr>
              <p:spPr bwMode="auto">
                <a:xfrm>
                  <a:off x="1302" y="2510"/>
                  <a:ext cx="17" cy="24"/>
                </a:xfrm>
                <a:custGeom>
                  <a:avLst/>
                  <a:gdLst>
                    <a:gd name="T0" fmla="*/ 16 w 17"/>
                    <a:gd name="T1" fmla="*/ 23 h 24"/>
                    <a:gd name="T2" fmla="*/ 0 w 17"/>
                    <a:gd name="T3" fmla="*/ 13 h 24"/>
                    <a:gd name="T4" fmla="*/ 0 w 17"/>
                    <a:gd name="T5" fmla="*/ 0 h 24"/>
                    <a:gd name="T6" fmla="*/ 16 w 17"/>
                    <a:gd name="T7" fmla="*/ 18 h 24"/>
                    <a:gd name="T8" fmla="*/ 16 w 17"/>
                    <a:gd name="T9" fmla="*/ 2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16" y="23"/>
                      </a:move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6" y="18"/>
                      </a:lnTo>
                      <a:lnTo>
                        <a:pt x="16" y="23"/>
                      </a:lnTo>
                    </a:path>
                  </a:pathLst>
                </a:custGeom>
                <a:solidFill>
                  <a:srgbClr val="7A7A5A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0"/>
                <p:cNvSpPr>
                  <a:spLocks/>
                </p:cNvSpPr>
                <p:nvPr/>
              </p:nvSpPr>
              <p:spPr bwMode="auto">
                <a:xfrm>
                  <a:off x="1315" y="2528"/>
                  <a:ext cx="20" cy="17"/>
                </a:xfrm>
                <a:custGeom>
                  <a:avLst/>
                  <a:gdLst>
                    <a:gd name="T0" fmla="*/ 19 w 20"/>
                    <a:gd name="T1" fmla="*/ 0 h 17"/>
                    <a:gd name="T2" fmla="*/ 0 w 20"/>
                    <a:gd name="T3" fmla="*/ 0 h 17"/>
                    <a:gd name="T4" fmla="*/ 0 w 20"/>
                    <a:gd name="T5" fmla="*/ 16 h 17"/>
                    <a:gd name="T6" fmla="*/ 19 w 20"/>
                    <a:gd name="T7" fmla="*/ 16 h 17"/>
                    <a:gd name="T8" fmla="*/ 19 w 20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17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9" y="16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Freeform 191"/>
                <p:cNvSpPr>
                  <a:spLocks/>
                </p:cNvSpPr>
                <p:nvPr/>
              </p:nvSpPr>
              <p:spPr bwMode="auto">
                <a:xfrm>
                  <a:off x="1315" y="2528"/>
                  <a:ext cx="20" cy="17"/>
                </a:xfrm>
                <a:custGeom>
                  <a:avLst/>
                  <a:gdLst>
                    <a:gd name="T0" fmla="*/ 19 w 20"/>
                    <a:gd name="T1" fmla="*/ 0 h 17"/>
                    <a:gd name="T2" fmla="*/ 0 w 20"/>
                    <a:gd name="T3" fmla="*/ 0 h 17"/>
                    <a:gd name="T4" fmla="*/ 0 w 20"/>
                    <a:gd name="T5" fmla="*/ 16 h 17"/>
                    <a:gd name="T6" fmla="*/ 19 w 20"/>
                    <a:gd name="T7" fmla="*/ 16 h 17"/>
                    <a:gd name="T8" fmla="*/ 19 w 20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17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9" y="16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Freeform 192"/>
              <p:cNvSpPr>
                <a:spLocks/>
              </p:cNvSpPr>
              <p:nvPr/>
            </p:nvSpPr>
            <p:spPr bwMode="auto">
              <a:xfrm>
                <a:off x="1125" y="2503"/>
                <a:ext cx="26" cy="33"/>
              </a:xfrm>
              <a:custGeom>
                <a:avLst/>
                <a:gdLst>
                  <a:gd name="T0" fmla="*/ 25 w 26"/>
                  <a:gd name="T1" fmla="*/ 32 h 33"/>
                  <a:gd name="T2" fmla="*/ 0 w 26"/>
                  <a:gd name="T3" fmla="*/ 10 h 33"/>
                  <a:gd name="T4" fmla="*/ 0 w 26"/>
                  <a:gd name="T5" fmla="*/ 0 h 33"/>
                  <a:gd name="T6" fmla="*/ 25 w 26"/>
                  <a:gd name="T7" fmla="*/ 27 h 33"/>
                  <a:gd name="T8" fmla="*/ 25 w 26"/>
                  <a:gd name="T9" fmla="*/ 32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3">
                    <a:moveTo>
                      <a:pt x="25" y="32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25" y="27"/>
                    </a:lnTo>
                    <a:lnTo>
                      <a:pt x="25" y="32"/>
                    </a:lnTo>
                  </a:path>
                </a:pathLst>
              </a:custGeom>
              <a:solidFill>
                <a:srgbClr val="DBDB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93"/>
              <p:cNvSpPr>
                <a:spLocks/>
              </p:cNvSpPr>
              <p:nvPr/>
            </p:nvSpPr>
            <p:spPr bwMode="auto">
              <a:xfrm>
                <a:off x="1125" y="2503"/>
                <a:ext cx="26" cy="33"/>
              </a:xfrm>
              <a:custGeom>
                <a:avLst/>
                <a:gdLst>
                  <a:gd name="T0" fmla="*/ 25 w 26"/>
                  <a:gd name="T1" fmla="*/ 32 h 33"/>
                  <a:gd name="T2" fmla="*/ 0 w 26"/>
                  <a:gd name="T3" fmla="*/ 10 h 33"/>
                  <a:gd name="T4" fmla="*/ 0 w 26"/>
                  <a:gd name="T5" fmla="*/ 0 h 33"/>
                  <a:gd name="T6" fmla="*/ 25 w 26"/>
                  <a:gd name="T7" fmla="*/ 27 h 33"/>
                  <a:gd name="T8" fmla="*/ 25 w 26"/>
                  <a:gd name="T9" fmla="*/ 32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3">
                    <a:moveTo>
                      <a:pt x="25" y="32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25" y="27"/>
                    </a:lnTo>
                    <a:lnTo>
                      <a:pt x="25" y="32"/>
                    </a:lnTo>
                  </a:path>
                </a:pathLst>
              </a:custGeom>
              <a:solidFill>
                <a:srgbClr val="DBDBCE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94"/>
              <p:cNvSpPr>
                <a:spLocks/>
              </p:cNvSpPr>
              <p:nvPr/>
            </p:nvSpPr>
            <p:spPr bwMode="auto">
              <a:xfrm>
                <a:off x="1115" y="2463"/>
                <a:ext cx="161" cy="21"/>
              </a:xfrm>
              <a:custGeom>
                <a:avLst/>
                <a:gdLst>
                  <a:gd name="T0" fmla="*/ 160 w 161"/>
                  <a:gd name="T1" fmla="*/ 20 h 21"/>
                  <a:gd name="T2" fmla="*/ 142 w 161"/>
                  <a:gd name="T3" fmla="*/ 0 h 21"/>
                  <a:gd name="T4" fmla="*/ 0 w 161"/>
                  <a:gd name="T5" fmla="*/ 0 h 21"/>
                  <a:gd name="T6" fmla="*/ 18 w 161"/>
                  <a:gd name="T7" fmla="*/ 20 h 21"/>
                  <a:gd name="T8" fmla="*/ 160 w 161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1" h="21">
                    <a:moveTo>
                      <a:pt x="160" y="20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60" y="20"/>
                    </a:lnTo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95"/>
              <p:cNvSpPr>
                <a:spLocks/>
              </p:cNvSpPr>
              <p:nvPr/>
            </p:nvSpPr>
            <p:spPr bwMode="auto">
              <a:xfrm>
                <a:off x="1115" y="2463"/>
                <a:ext cx="161" cy="21"/>
              </a:xfrm>
              <a:custGeom>
                <a:avLst/>
                <a:gdLst>
                  <a:gd name="T0" fmla="*/ 160 w 161"/>
                  <a:gd name="T1" fmla="*/ 20 h 21"/>
                  <a:gd name="T2" fmla="*/ 142 w 161"/>
                  <a:gd name="T3" fmla="*/ 0 h 21"/>
                  <a:gd name="T4" fmla="*/ 0 w 161"/>
                  <a:gd name="T5" fmla="*/ 0 h 21"/>
                  <a:gd name="T6" fmla="*/ 18 w 161"/>
                  <a:gd name="T7" fmla="*/ 20 h 21"/>
                  <a:gd name="T8" fmla="*/ 160 w 161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1" h="21">
                    <a:moveTo>
                      <a:pt x="160" y="20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60" y="20"/>
                    </a:lnTo>
                  </a:path>
                </a:pathLst>
              </a:custGeom>
              <a:solidFill>
                <a:srgbClr val="C9C9B6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96"/>
              <p:cNvSpPr>
                <a:spLocks/>
              </p:cNvSpPr>
              <p:nvPr/>
            </p:nvSpPr>
            <p:spPr bwMode="auto">
              <a:xfrm>
                <a:off x="1133" y="2483"/>
                <a:ext cx="143" cy="26"/>
              </a:xfrm>
              <a:custGeom>
                <a:avLst/>
                <a:gdLst>
                  <a:gd name="T0" fmla="*/ 142 w 143"/>
                  <a:gd name="T1" fmla="*/ 0 h 26"/>
                  <a:gd name="T2" fmla="*/ 0 w 143"/>
                  <a:gd name="T3" fmla="*/ 0 h 26"/>
                  <a:gd name="T4" fmla="*/ 0 w 143"/>
                  <a:gd name="T5" fmla="*/ 25 h 26"/>
                  <a:gd name="T6" fmla="*/ 142 w 143"/>
                  <a:gd name="T7" fmla="*/ 25 h 26"/>
                  <a:gd name="T8" fmla="*/ 142 w 143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3" h="26">
                    <a:moveTo>
                      <a:pt x="142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42" y="25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97"/>
              <p:cNvSpPr>
                <a:spLocks/>
              </p:cNvSpPr>
              <p:nvPr/>
            </p:nvSpPr>
            <p:spPr bwMode="auto">
              <a:xfrm>
                <a:off x="1133" y="2483"/>
                <a:ext cx="143" cy="26"/>
              </a:xfrm>
              <a:custGeom>
                <a:avLst/>
                <a:gdLst>
                  <a:gd name="T0" fmla="*/ 142 w 143"/>
                  <a:gd name="T1" fmla="*/ 0 h 26"/>
                  <a:gd name="T2" fmla="*/ 0 w 143"/>
                  <a:gd name="T3" fmla="*/ 0 h 26"/>
                  <a:gd name="T4" fmla="*/ 0 w 143"/>
                  <a:gd name="T5" fmla="*/ 25 h 26"/>
                  <a:gd name="T6" fmla="*/ 142 w 143"/>
                  <a:gd name="T7" fmla="*/ 25 h 26"/>
                  <a:gd name="T8" fmla="*/ 142 w 143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3" h="26">
                    <a:moveTo>
                      <a:pt x="142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142" y="25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B7B79D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98"/>
              <p:cNvSpPr>
                <a:spLocks/>
              </p:cNvSpPr>
              <p:nvPr/>
            </p:nvSpPr>
            <p:spPr bwMode="auto">
              <a:xfrm>
                <a:off x="1115" y="2463"/>
                <a:ext cx="19" cy="46"/>
              </a:xfrm>
              <a:custGeom>
                <a:avLst/>
                <a:gdLst>
                  <a:gd name="T0" fmla="*/ 18 w 19"/>
                  <a:gd name="T1" fmla="*/ 45 h 46"/>
                  <a:gd name="T2" fmla="*/ 0 w 19"/>
                  <a:gd name="T3" fmla="*/ 27 h 46"/>
                  <a:gd name="T4" fmla="*/ 0 w 19"/>
                  <a:gd name="T5" fmla="*/ 0 h 46"/>
                  <a:gd name="T6" fmla="*/ 18 w 19"/>
                  <a:gd name="T7" fmla="*/ 20 h 46"/>
                  <a:gd name="T8" fmla="*/ 18 w 19"/>
                  <a:gd name="T9" fmla="*/ 45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46">
                    <a:moveTo>
                      <a:pt x="18" y="45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8" y="45"/>
                    </a:lnTo>
                  </a:path>
                </a:pathLst>
              </a:custGeom>
              <a:solidFill>
                <a:srgbClr val="DBDB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99"/>
              <p:cNvSpPr>
                <a:spLocks/>
              </p:cNvSpPr>
              <p:nvPr/>
            </p:nvSpPr>
            <p:spPr bwMode="auto">
              <a:xfrm>
                <a:off x="1115" y="2463"/>
                <a:ext cx="19" cy="46"/>
              </a:xfrm>
              <a:custGeom>
                <a:avLst/>
                <a:gdLst>
                  <a:gd name="T0" fmla="*/ 18 w 19"/>
                  <a:gd name="T1" fmla="*/ 45 h 46"/>
                  <a:gd name="T2" fmla="*/ 0 w 19"/>
                  <a:gd name="T3" fmla="*/ 27 h 46"/>
                  <a:gd name="T4" fmla="*/ 0 w 19"/>
                  <a:gd name="T5" fmla="*/ 0 h 46"/>
                  <a:gd name="T6" fmla="*/ 18 w 19"/>
                  <a:gd name="T7" fmla="*/ 20 h 46"/>
                  <a:gd name="T8" fmla="*/ 18 w 19"/>
                  <a:gd name="T9" fmla="*/ 45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46">
                    <a:moveTo>
                      <a:pt x="18" y="45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8" y="45"/>
                    </a:lnTo>
                  </a:path>
                </a:pathLst>
              </a:custGeom>
              <a:solidFill>
                <a:srgbClr val="DBDBCE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200"/>
              <p:cNvSpPr>
                <a:spLocks/>
              </p:cNvSpPr>
              <p:nvPr/>
            </p:nvSpPr>
            <p:spPr bwMode="auto">
              <a:xfrm>
                <a:off x="1118" y="2463"/>
                <a:ext cx="155" cy="17"/>
              </a:xfrm>
              <a:custGeom>
                <a:avLst/>
                <a:gdLst>
                  <a:gd name="T0" fmla="*/ 154 w 155"/>
                  <a:gd name="T1" fmla="*/ 16 h 17"/>
                  <a:gd name="T2" fmla="*/ 139 w 155"/>
                  <a:gd name="T3" fmla="*/ 0 h 17"/>
                  <a:gd name="T4" fmla="*/ 0 w 155"/>
                  <a:gd name="T5" fmla="*/ 0 h 17"/>
                  <a:gd name="T6" fmla="*/ 15 w 155"/>
                  <a:gd name="T7" fmla="*/ 16 h 17"/>
                  <a:gd name="T8" fmla="*/ 154 w 155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17">
                    <a:moveTo>
                      <a:pt x="154" y="16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4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201"/>
              <p:cNvSpPr>
                <a:spLocks/>
              </p:cNvSpPr>
              <p:nvPr/>
            </p:nvSpPr>
            <p:spPr bwMode="auto">
              <a:xfrm>
                <a:off x="1118" y="2463"/>
                <a:ext cx="155" cy="17"/>
              </a:xfrm>
              <a:custGeom>
                <a:avLst/>
                <a:gdLst>
                  <a:gd name="T0" fmla="*/ 154 w 155"/>
                  <a:gd name="T1" fmla="*/ 16 h 17"/>
                  <a:gd name="T2" fmla="*/ 139 w 155"/>
                  <a:gd name="T3" fmla="*/ 0 h 17"/>
                  <a:gd name="T4" fmla="*/ 0 w 155"/>
                  <a:gd name="T5" fmla="*/ 0 h 17"/>
                  <a:gd name="T6" fmla="*/ 15 w 155"/>
                  <a:gd name="T7" fmla="*/ 16 h 17"/>
                  <a:gd name="T8" fmla="*/ 154 w 155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5" h="17">
                    <a:moveTo>
                      <a:pt x="154" y="16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4" y="16"/>
                    </a:lnTo>
                  </a:path>
                </a:pathLst>
              </a:custGeom>
              <a:solidFill>
                <a:srgbClr val="000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202"/>
              <p:cNvSpPr>
                <a:spLocks/>
              </p:cNvSpPr>
              <p:nvPr/>
            </p:nvSpPr>
            <p:spPr bwMode="auto">
              <a:xfrm>
                <a:off x="1118" y="2348"/>
                <a:ext cx="158" cy="17"/>
              </a:xfrm>
              <a:custGeom>
                <a:avLst/>
                <a:gdLst>
                  <a:gd name="T0" fmla="*/ 157 w 158"/>
                  <a:gd name="T1" fmla="*/ 16 h 17"/>
                  <a:gd name="T2" fmla="*/ 142 w 158"/>
                  <a:gd name="T3" fmla="*/ 0 h 17"/>
                  <a:gd name="T4" fmla="*/ 0 w 158"/>
                  <a:gd name="T5" fmla="*/ 0 h 17"/>
                  <a:gd name="T6" fmla="*/ 15 w 158"/>
                  <a:gd name="T7" fmla="*/ 16 h 17"/>
                  <a:gd name="T8" fmla="*/ 157 w 158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17">
                    <a:moveTo>
                      <a:pt x="157" y="16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7" y="16"/>
                    </a:lnTo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203"/>
              <p:cNvSpPr>
                <a:spLocks/>
              </p:cNvSpPr>
              <p:nvPr/>
            </p:nvSpPr>
            <p:spPr bwMode="auto">
              <a:xfrm>
                <a:off x="1118" y="2348"/>
                <a:ext cx="158" cy="17"/>
              </a:xfrm>
              <a:custGeom>
                <a:avLst/>
                <a:gdLst>
                  <a:gd name="T0" fmla="*/ 157 w 158"/>
                  <a:gd name="T1" fmla="*/ 16 h 17"/>
                  <a:gd name="T2" fmla="*/ 142 w 158"/>
                  <a:gd name="T3" fmla="*/ 0 h 17"/>
                  <a:gd name="T4" fmla="*/ 0 w 158"/>
                  <a:gd name="T5" fmla="*/ 0 h 17"/>
                  <a:gd name="T6" fmla="*/ 15 w 158"/>
                  <a:gd name="T7" fmla="*/ 16 h 17"/>
                  <a:gd name="T8" fmla="*/ 157 w 158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17">
                    <a:moveTo>
                      <a:pt x="157" y="16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157" y="16"/>
                    </a:lnTo>
                  </a:path>
                </a:pathLst>
              </a:custGeom>
              <a:solidFill>
                <a:srgbClr val="C9C9B6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Rectangle 204"/>
              <p:cNvSpPr>
                <a:spLocks noChangeArrowheads="1"/>
              </p:cNvSpPr>
              <p:nvPr/>
            </p:nvSpPr>
            <p:spPr bwMode="auto">
              <a:xfrm>
                <a:off x="1137" y="2367"/>
                <a:ext cx="136" cy="104"/>
              </a:xfrm>
              <a:prstGeom prst="rect">
                <a:avLst/>
              </a:prstGeom>
              <a:solidFill>
                <a:srgbClr val="B7B79D"/>
              </a:solidFill>
              <a:ln w="12699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205"/>
              <p:cNvSpPr>
                <a:spLocks noChangeArrowheads="1"/>
              </p:cNvSpPr>
              <p:nvPr/>
            </p:nvSpPr>
            <p:spPr bwMode="auto">
              <a:xfrm>
                <a:off x="1149" y="2382"/>
                <a:ext cx="112" cy="79"/>
              </a:xfrm>
              <a:prstGeom prst="rect">
                <a:avLst/>
              </a:prstGeom>
              <a:solidFill>
                <a:srgbClr val="FFFFFF"/>
              </a:solidFill>
              <a:ln w="12699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Freeform 206"/>
              <p:cNvSpPr>
                <a:spLocks/>
              </p:cNvSpPr>
              <p:nvPr/>
            </p:nvSpPr>
            <p:spPr bwMode="auto">
              <a:xfrm>
                <a:off x="1118" y="2348"/>
                <a:ext cx="17" cy="128"/>
              </a:xfrm>
              <a:custGeom>
                <a:avLst/>
                <a:gdLst>
                  <a:gd name="T0" fmla="*/ 16 w 17"/>
                  <a:gd name="T1" fmla="*/ 127 h 128"/>
                  <a:gd name="T2" fmla="*/ 0 w 17"/>
                  <a:gd name="T3" fmla="*/ 112 h 128"/>
                  <a:gd name="T4" fmla="*/ 0 w 17"/>
                  <a:gd name="T5" fmla="*/ 0 h 128"/>
                  <a:gd name="T6" fmla="*/ 16 w 17"/>
                  <a:gd name="T7" fmla="*/ 15 h 128"/>
                  <a:gd name="T8" fmla="*/ 16 w 17"/>
                  <a:gd name="T9" fmla="*/ 127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28">
                    <a:moveTo>
                      <a:pt x="16" y="127"/>
                    </a:moveTo>
                    <a:lnTo>
                      <a:pt x="0" y="112"/>
                    </a:lnTo>
                    <a:lnTo>
                      <a:pt x="0" y="0"/>
                    </a:lnTo>
                    <a:lnTo>
                      <a:pt x="16" y="15"/>
                    </a:lnTo>
                    <a:lnTo>
                      <a:pt x="16" y="127"/>
                    </a:lnTo>
                  </a:path>
                </a:pathLst>
              </a:custGeom>
              <a:solidFill>
                <a:srgbClr val="DBDB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207"/>
              <p:cNvSpPr>
                <a:spLocks/>
              </p:cNvSpPr>
              <p:nvPr/>
            </p:nvSpPr>
            <p:spPr bwMode="auto">
              <a:xfrm>
                <a:off x="1118" y="2348"/>
                <a:ext cx="17" cy="128"/>
              </a:xfrm>
              <a:custGeom>
                <a:avLst/>
                <a:gdLst>
                  <a:gd name="T0" fmla="*/ 16 w 17"/>
                  <a:gd name="T1" fmla="*/ 127 h 128"/>
                  <a:gd name="T2" fmla="*/ 0 w 17"/>
                  <a:gd name="T3" fmla="*/ 112 h 128"/>
                  <a:gd name="T4" fmla="*/ 0 w 17"/>
                  <a:gd name="T5" fmla="*/ 0 h 128"/>
                  <a:gd name="T6" fmla="*/ 16 w 17"/>
                  <a:gd name="T7" fmla="*/ 15 h 128"/>
                  <a:gd name="T8" fmla="*/ 16 w 17"/>
                  <a:gd name="T9" fmla="*/ 127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28">
                    <a:moveTo>
                      <a:pt x="16" y="127"/>
                    </a:moveTo>
                    <a:lnTo>
                      <a:pt x="0" y="112"/>
                    </a:lnTo>
                    <a:lnTo>
                      <a:pt x="0" y="0"/>
                    </a:lnTo>
                    <a:lnTo>
                      <a:pt x="16" y="15"/>
                    </a:lnTo>
                    <a:lnTo>
                      <a:pt x="16" y="127"/>
                    </a:lnTo>
                  </a:path>
                </a:pathLst>
              </a:custGeom>
              <a:solidFill>
                <a:srgbClr val="DBDBCE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208"/>
              <p:cNvSpPr>
                <a:spLocks/>
              </p:cNvSpPr>
              <p:nvPr/>
            </p:nvSpPr>
            <p:spPr bwMode="auto">
              <a:xfrm>
                <a:off x="1125" y="2503"/>
                <a:ext cx="181" cy="28"/>
              </a:xfrm>
              <a:custGeom>
                <a:avLst/>
                <a:gdLst>
                  <a:gd name="T0" fmla="*/ 180 w 181"/>
                  <a:gd name="T1" fmla="*/ 27 h 28"/>
                  <a:gd name="T2" fmla="*/ 157 w 181"/>
                  <a:gd name="T3" fmla="*/ 0 h 28"/>
                  <a:gd name="T4" fmla="*/ 0 w 181"/>
                  <a:gd name="T5" fmla="*/ 0 h 28"/>
                  <a:gd name="T6" fmla="*/ 23 w 181"/>
                  <a:gd name="T7" fmla="*/ 27 h 28"/>
                  <a:gd name="T8" fmla="*/ 180 w 181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1" h="28">
                    <a:moveTo>
                      <a:pt x="180" y="27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23" y="27"/>
                    </a:lnTo>
                    <a:lnTo>
                      <a:pt x="180" y="27"/>
                    </a:lnTo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209"/>
              <p:cNvSpPr>
                <a:spLocks/>
              </p:cNvSpPr>
              <p:nvPr/>
            </p:nvSpPr>
            <p:spPr bwMode="auto">
              <a:xfrm>
                <a:off x="1125" y="2503"/>
                <a:ext cx="181" cy="28"/>
              </a:xfrm>
              <a:custGeom>
                <a:avLst/>
                <a:gdLst>
                  <a:gd name="T0" fmla="*/ 180 w 181"/>
                  <a:gd name="T1" fmla="*/ 27 h 28"/>
                  <a:gd name="T2" fmla="*/ 157 w 181"/>
                  <a:gd name="T3" fmla="*/ 0 h 28"/>
                  <a:gd name="T4" fmla="*/ 0 w 181"/>
                  <a:gd name="T5" fmla="*/ 0 h 28"/>
                  <a:gd name="T6" fmla="*/ 23 w 181"/>
                  <a:gd name="T7" fmla="*/ 27 h 28"/>
                  <a:gd name="T8" fmla="*/ 180 w 181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1" h="28">
                    <a:moveTo>
                      <a:pt x="180" y="27"/>
                    </a:moveTo>
                    <a:lnTo>
                      <a:pt x="157" y="0"/>
                    </a:lnTo>
                    <a:lnTo>
                      <a:pt x="0" y="0"/>
                    </a:lnTo>
                    <a:lnTo>
                      <a:pt x="23" y="27"/>
                    </a:lnTo>
                    <a:lnTo>
                      <a:pt x="180" y="27"/>
                    </a:lnTo>
                  </a:path>
                </a:pathLst>
              </a:custGeom>
              <a:solidFill>
                <a:srgbClr val="C9C9B6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210"/>
              <p:cNvSpPr>
                <a:spLocks/>
              </p:cNvSpPr>
              <p:nvPr/>
            </p:nvSpPr>
            <p:spPr bwMode="auto">
              <a:xfrm>
                <a:off x="1148" y="2530"/>
                <a:ext cx="158" cy="17"/>
              </a:xfrm>
              <a:custGeom>
                <a:avLst/>
                <a:gdLst>
                  <a:gd name="T0" fmla="*/ 157 w 158"/>
                  <a:gd name="T1" fmla="*/ 0 h 17"/>
                  <a:gd name="T2" fmla="*/ 0 w 158"/>
                  <a:gd name="T3" fmla="*/ 0 h 17"/>
                  <a:gd name="T4" fmla="*/ 0 w 158"/>
                  <a:gd name="T5" fmla="*/ 16 h 17"/>
                  <a:gd name="T6" fmla="*/ 157 w 158"/>
                  <a:gd name="T7" fmla="*/ 16 h 17"/>
                  <a:gd name="T8" fmla="*/ 157 w 15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17">
                    <a:moveTo>
                      <a:pt x="157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57" y="16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211"/>
              <p:cNvSpPr>
                <a:spLocks/>
              </p:cNvSpPr>
              <p:nvPr/>
            </p:nvSpPr>
            <p:spPr bwMode="auto">
              <a:xfrm>
                <a:off x="1148" y="2530"/>
                <a:ext cx="158" cy="17"/>
              </a:xfrm>
              <a:custGeom>
                <a:avLst/>
                <a:gdLst>
                  <a:gd name="T0" fmla="*/ 157 w 158"/>
                  <a:gd name="T1" fmla="*/ 0 h 17"/>
                  <a:gd name="T2" fmla="*/ 0 w 158"/>
                  <a:gd name="T3" fmla="*/ 0 h 17"/>
                  <a:gd name="T4" fmla="*/ 0 w 158"/>
                  <a:gd name="T5" fmla="*/ 16 h 17"/>
                  <a:gd name="T6" fmla="*/ 157 w 158"/>
                  <a:gd name="T7" fmla="*/ 16 h 17"/>
                  <a:gd name="T8" fmla="*/ 157 w 15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17">
                    <a:moveTo>
                      <a:pt x="157" y="0"/>
                    </a:moveTo>
                    <a:lnTo>
                      <a:pt x="0" y="0"/>
                    </a:lnTo>
                    <a:lnTo>
                      <a:pt x="0" y="16"/>
                    </a:lnTo>
                    <a:lnTo>
                      <a:pt x="157" y="16"/>
                    </a:lnTo>
                    <a:lnTo>
                      <a:pt x="157" y="0"/>
                    </a:lnTo>
                  </a:path>
                </a:pathLst>
              </a:custGeom>
              <a:solidFill>
                <a:srgbClr val="B7B79D"/>
              </a:solidFill>
              <a:ln w="12699" cap="rnd" cmpd="sng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69"/>
            <p:cNvGrpSpPr>
              <a:grpSpLocks/>
            </p:cNvGrpSpPr>
            <p:nvPr/>
          </p:nvGrpSpPr>
          <p:grpSpPr bwMode="auto">
            <a:xfrm>
              <a:off x="2602" y="2206"/>
              <a:ext cx="386" cy="658"/>
              <a:chOff x="1083" y="2300"/>
              <a:chExt cx="340" cy="584"/>
            </a:xfrm>
          </p:grpSpPr>
          <p:sp>
            <p:nvSpPr>
              <p:cNvPr id="32" name="Freeform 170"/>
              <p:cNvSpPr>
                <a:spLocks/>
              </p:cNvSpPr>
              <p:nvPr/>
            </p:nvSpPr>
            <p:spPr bwMode="auto">
              <a:xfrm>
                <a:off x="1178" y="2485"/>
                <a:ext cx="68" cy="31"/>
              </a:xfrm>
              <a:custGeom>
                <a:avLst/>
                <a:gdLst>
                  <a:gd name="T0" fmla="*/ 67 w 68"/>
                  <a:gd name="T1" fmla="*/ 13 h 31"/>
                  <a:gd name="T2" fmla="*/ 47 w 68"/>
                  <a:gd name="T3" fmla="*/ 13 h 31"/>
                  <a:gd name="T4" fmla="*/ 32 w 68"/>
                  <a:gd name="T5" fmla="*/ 0 h 31"/>
                  <a:gd name="T6" fmla="*/ 12 w 68"/>
                  <a:gd name="T7" fmla="*/ 8 h 31"/>
                  <a:gd name="T8" fmla="*/ 7 w 68"/>
                  <a:gd name="T9" fmla="*/ 10 h 31"/>
                  <a:gd name="T10" fmla="*/ 0 w 68"/>
                  <a:gd name="T11" fmla="*/ 15 h 31"/>
                  <a:gd name="T12" fmla="*/ 2 w 68"/>
                  <a:gd name="T13" fmla="*/ 25 h 31"/>
                  <a:gd name="T14" fmla="*/ 7 w 68"/>
                  <a:gd name="T15" fmla="*/ 25 h 31"/>
                  <a:gd name="T16" fmla="*/ 10 w 68"/>
                  <a:gd name="T17" fmla="*/ 18 h 31"/>
                  <a:gd name="T18" fmla="*/ 12 w 68"/>
                  <a:gd name="T19" fmla="*/ 15 h 31"/>
                  <a:gd name="T20" fmla="*/ 22 w 68"/>
                  <a:gd name="T21" fmla="*/ 18 h 31"/>
                  <a:gd name="T22" fmla="*/ 15 w 68"/>
                  <a:gd name="T23" fmla="*/ 20 h 31"/>
                  <a:gd name="T24" fmla="*/ 12 w 68"/>
                  <a:gd name="T25" fmla="*/ 20 h 31"/>
                  <a:gd name="T26" fmla="*/ 12 w 68"/>
                  <a:gd name="T27" fmla="*/ 25 h 31"/>
                  <a:gd name="T28" fmla="*/ 35 w 68"/>
                  <a:gd name="T29" fmla="*/ 30 h 31"/>
                  <a:gd name="T30" fmla="*/ 50 w 68"/>
                  <a:gd name="T31" fmla="*/ 25 h 31"/>
                  <a:gd name="T32" fmla="*/ 64 w 68"/>
                  <a:gd name="T33" fmla="*/ 25 h 31"/>
                  <a:gd name="T34" fmla="*/ 67 w 68"/>
                  <a:gd name="T35" fmla="*/ 13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8" h="31">
                    <a:moveTo>
                      <a:pt x="67" y="13"/>
                    </a:moveTo>
                    <a:lnTo>
                      <a:pt x="47" y="13"/>
                    </a:lnTo>
                    <a:lnTo>
                      <a:pt x="32" y="0"/>
                    </a:lnTo>
                    <a:lnTo>
                      <a:pt x="12" y="8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2" y="25"/>
                    </a:lnTo>
                    <a:lnTo>
                      <a:pt x="7" y="25"/>
                    </a:lnTo>
                    <a:lnTo>
                      <a:pt x="10" y="18"/>
                    </a:lnTo>
                    <a:lnTo>
                      <a:pt x="12" y="15"/>
                    </a:lnTo>
                    <a:lnTo>
                      <a:pt x="22" y="18"/>
                    </a:lnTo>
                    <a:lnTo>
                      <a:pt x="15" y="20"/>
                    </a:lnTo>
                    <a:lnTo>
                      <a:pt x="12" y="20"/>
                    </a:lnTo>
                    <a:lnTo>
                      <a:pt x="12" y="25"/>
                    </a:lnTo>
                    <a:lnTo>
                      <a:pt x="35" y="30"/>
                    </a:lnTo>
                    <a:lnTo>
                      <a:pt x="50" y="25"/>
                    </a:lnTo>
                    <a:lnTo>
                      <a:pt x="64" y="25"/>
                    </a:lnTo>
                    <a:lnTo>
                      <a:pt x="67" y="13"/>
                    </a:lnTo>
                  </a:path>
                </a:pathLst>
              </a:custGeom>
              <a:solidFill>
                <a:srgbClr val="FBDFAF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71"/>
              <p:cNvSpPr>
                <a:spLocks/>
              </p:cNvSpPr>
              <p:nvPr/>
            </p:nvSpPr>
            <p:spPr bwMode="auto">
              <a:xfrm>
                <a:off x="1158" y="2678"/>
                <a:ext cx="63" cy="78"/>
              </a:xfrm>
              <a:custGeom>
                <a:avLst/>
                <a:gdLst>
                  <a:gd name="T0" fmla="*/ 27 w 63"/>
                  <a:gd name="T1" fmla="*/ 0 h 78"/>
                  <a:gd name="T2" fmla="*/ 25 w 63"/>
                  <a:gd name="T3" fmla="*/ 35 h 78"/>
                  <a:gd name="T4" fmla="*/ 20 w 63"/>
                  <a:gd name="T5" fmla="*/ 37 h 78"/>
                  <a:gd name="T6" fmla="*/ 2 w 63"/>
                  <a:gd name="T7" fmla="*/ 50 h 78"/>
                  <a:gd name="T8" fmla="*/ 0 w 63"/>
                  <a:gd name="T9" fmla="*/ 70 h 78"/>
                  <a:gd name="T10" fmla="*/ 17 w 63"/>
                  <a:gd name="T11" fmla="*/ 70 h 78"/>
                  <a:gd name="T12" fmla="*/ 30 w 63"/>
                  <a:gd name="T13" fmla="*/ 70 h 78"/>
                  <a:gd name="T14" fmla="*/ 30 w 63"/>
                  <a:gd name="T15" fmla="*/ 75 h 78"/>
                  <a:gd name="T16" fmla="*/ 50 w 63"/>
                  <a:gd name="T17" fmla="*/ 77 h 78"/>
                  <a:gd name="T18" fmla="*/ 57 w 63"/>
                  <a:gd name="T19" fmla="*/ 77 h 78"/>
                  <a:gd name="T20" fmla="*/ 62 w 63"/>
                  <a:gd name="T21" fmla="*/ 77 h 78"/>
                  <a:gd name="T22" fmla="*/ 62 w 63"/>
                  <a:gd name="T23" fmla="*/ 60 h 78"/>
                  <a:gd name="T24" fmla="*/ 60 w 63"/>
                  <a:gd name="T25" fmla="*/ 55 h 78"/>
                  <a:gd name="T26" fmla="*/ 55 w 63"/>
                  <a:gd name="T27" fmla="*/ 42 h 78"/>
                  <a:gd name="T28" fmla="*/ 57 w 63"/>
                  <a:gd name="T29" fmla="*/ 7 h 78"/>
                  <a:gd name="T30" fmla="*/ 27 w 63"/>
                  <a:gd name="T31" fmla="*/ 0 h 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3" h="78">
                    <a:moveTo>
                      <a:pt x="27" y="0"/>
                    </a:moveTo>
                    <a:lnTo>
                      <a:pt x="25" y="35"/>
                    </a:lnTo>
                    <a:lnTo>
                      <a:pt x="20" y="37"/>
                    </a:lnTo>
                    <a:lnTo>
                      <a:pt x="2" y="50"/>
                    </a:lnTo>
                    <a:lnTo>
                      <a:pt x="0" y="70"/>
                    </a:lnTo>
                    <a:lnTo>
                      <a:pt x="17" y="70"/>
                    </a:lnTo>
                    <a:lnTo>
                      <a:pt x="30" y="70"/>
                    </a:lnTo>
                    <a:lnTo>
                      <a:pt x="30" y="75"/>
                    </a:lnTo>
                    <a:lnTo>
                      <a:pt x="50" y="77"/>
                    </a:lnTo>
                    <a:lnTo>
                      <a:pt x="57" y="77"/>
                    </a:lnTo>
                    <a:lnTo>
                      <a:pt x="62" y="77"/>
                    </a:lnTo>
                    <a:lnTo>
                      <a:pt x="62" y="60"/>
                    </a:lnTo>
                    <a:lnTo>
                      <a:pt x="60" y="55"/>
                    </a:lnTo>
                    <a:lnTo>
                      <a:pt x="55" y="42"/>
                    </a:lnTo>
                    <a:lnTo>
                      <a:pt x="57" y="7"/>
                    </a:lnTo>
                    <a:lnTo>
                      <a:pt x="27" y="0"/>
                    </a:lnTo>
                  </a:path>
                </a:pathLst>
              </a:custGeom>
              <a:solidFill>
                <a:schemeClr val="bg2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72"/>
              <p:cNvSpPr>
                <a:spLocks/>
              </p:cNvSpPr>
              <p:nvPr/>
            </p:nvSpPr>
            <p:spPr bwMode="auto">
              <a:xfrm>
                <a:off x="1083" y="2725"/>
                <a:ext cx="96" cy="79"/>
              </a:xfrm>
              <a:custGeom>
                <a:avLst/>
                <a:gdLst>
                  <a:gd name="T0" fmla="*/ 47 w 96"/>
                  <a:gd name="T1" fmla="*/ 0 h 79"/>
                  <a:gd name="T2" fmla="*/ 52 w 96"/>
                  <a:gd name="T3" fmla="*/ 25 h 79"/>
                  <a:gd name="T4" fmla="*/ 45 w 96"/>
                  <a:gd name="T5" fmla="*/ 25 h 79"/>
                  <a:gd name="T6" fmla="*/ 30 w 96"/>
                  <a:gd name="T7" fmla="*/ 35 h 79"/>
                  <a:gd name="T8" fmla="*/ 10 w 96"/>
                  <a:gd name="T9" fmla="*/ 35 h 79"/>
                  <a:gd name="T10" fmla="*/ 3 w 96"/>
                  <a:gd name="T11" fmla="*/ 38 h 79"/>
                  <a:gd name="T12" fmla="*/ 0 w 96"/>
                  <a:gd name="T13" fmla="*/ 45 h 79"/>
                  <a:gd name="T14" fmla="*/ 3 w 96"/>
                  <a:gd name="T15" fmla="*/ 53 h 79"/>
                  <a:gd name="T16" fmla="*/ 23 w 96"/>
                  <a:gd name="T17" fmla="*/ 65 h 79"/>
                  <a:gd name="T18" fmla="*/ 30 w 96"/>
                  <a:gd name="T19" fmla="*/ 68 h 79"/>
                  <a:gd name="T20" fmla="*/ 43 w 96"/>
                  <a:gd name="T21" fmla="*/ 68 h 79"/>
                  <a:gd name="T22" fmla="*/ 62 w 96"/>
                  <a:gd name="T23" fmla="*/ 70 h 79"/>
                  <a:gd name="T24" fmla="*/ 62 w 96"/>
                  <a:gd name="T25" fmla="*/ 78 h 79"/>
                  <a:gd name="T26" fmla="*/ 70 w 96"/>
                  <a:gd name="T27" fmla="*/ 78 h 79"/>
                  <a:gd name="T28" fmla="*/ 80 w 96"/>
                  <a:gd name="T29" fmla="*/ 78 h 79"/>
                  <a:gd name="T30" fmla="*/ 87 w 96"/>
                  <a:gd name="T31" fmla="*/ 75 h 79"/>
                  <a:gd name="T32" fmla="*/ 95 w 96"/>
                  <a:gd name="T33" fmla="*/ 70 h 79"/>
                  <a:gd name="T34" fmla="*/ 95 w 96"/>
                  <a:gd name="T35" fmla="*/ 58 h 79"/>
                  <a:gd name="T36" fmla="*/ 90 w 96"/>
                  <a:gd name="T37" fmla="*/ 45 h 79"/>
                  <a:gd name="T38" fmla="*/ 87 w 96"/>
                  <a:gd name="T39" fmla="*/ 38 h 79"/>
                  <a:gd name="T40" fmla="*/ 82 w 96"/>
                  <a:gd name="T41" fmla="*/ 30 h 79"/>
                  <a:gd name="T42" fmla="*/ 77 w 96"/>
                  <a:gd name="T43" fmla="*/ 5 h 79"/>
                  <a:gd name="T44" fmla="*/ 47 w 96"/>
                  <a:gd name="T45" fmla="*/ 0 h 7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96" h="79">
                    <a:moveTo>
                      <a:pt x="47" y="0"/>
                    </a:moveTo>
                    <a:lnTo>
                      <a:pt x="52" y="25"/>
                    </a:lnTo>
                    <a:lnTo>
                      <a:pt x="45" y="25"/>
                    </a:lnTo>
                    <a:lnTo>
                      <a:pt x="30" y="35"/>
                    </a:lnTo>
                    <a:lnTo>
                      <a:pt x="10" y="35"/>
                    </a:lnTo>
                    <a:lnTo>
                      <a:pt x="3" y="38"/>
                    </a:lnTo>
                    <a:lnTo>
                      <a:pt x="0" y="45"/>
                    </a:lnTo>
                    <a:lnTo>
                      <a:pt x="3" y="53"/>
                    </a:lnTo>
                    <a:lnTo>
                      <a:pt x="23" y="65"/>
                    </a:lnTo>
                    <a:lnTo>
                      <a:pt x="30" y="68"/>
                    </a:lnTo>
                    <a:lnTo>
                      <a:pt x="43" y="68"/>
                    </a:lnTo>
                    <a:lnTo>
                      <a:pt x="62" y="70"/>
                    </a:lnTo>
                    <a:lnTo>
                      <a:pt x="62" y="78"/>
                    </a:lnTo>
                    <a:lnTo>
                      <a:pt x="70" y="78"/>
                    </a:lnTo>
                    <a:lnTo>
                      <a:pt x="80" y="78"/>
                    </a:lnTo>
                    <a:lnTo>
                      <a:pt x="87" y="75"/>
                    </a:lnTo>
                    <a:lnTo>
                      <a:pt x="95" y="70"/>
                    </a:lnTo>
                    <a:lnTo>
                      <a:pt x="95" y="58"/>
                    </a:lnTo>
                    <a:lnTo>
                      <a:pt x="90" y="45"/>
                    </a:lnTo>
                    <a:lnTo>
                      <a:pt x="87" y="38"/>
                    </a:lnTo>
                    <a:lnTo>
                      <a:pt x="82" y="30"/>
                    </a:lnTo>
                    <a:lnTo>
                      <a:pt x="77" y="5"/>
                    </a:lnTo>
                    <a:lnTo>
                      <a:pt x="47" y="0"/>
                    </a:lnTo>
                  </a:path>
                </a:pathLst>
              </a:custGeom>
              <a:solidFill>
                <a:schemeClr val="bg2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73"/>
              <p:cNvSpPr>
                <a:spLocks/>
              </p:cNvSpPr>
              <p:nvPr/>
            </p:nvSpPr>
            <p:spPr bwMode="auto">
              <a:xfrm>
                <a:off x="1208" y="2717"/>
                <a:ext cx="187" cy="167"/>
              </a:xfrm>
              <a:custGeom>
                <a:avLst/>
                <a:gdLst>
                  <a:gd name="T0" fmla="*/ 74 w 187"/>
                  <a:gd name="T1" fmla="*/ 0 h 167"/>
                  <a:gd name="T2" fmla="*/ 72 w 187"/>
                  <a:gd name="T3" fmla="*/ 56 h 167"/>
                  <a:gd name="T4" fmla="*/ 7 w 187"/>
                  <a:gd name="T5" fmla="*/ 31 h 167"/>
                  <a:gd name="T6" fmla="*/ 2 w 187"/>
                  <a:gd name="T7" fmla="*/ 33 h 167"/>
                  <a:gd name="T8" fmla="*/ 0 w 187"/>
                  <a:gd name="T9" fmla="*/ 51 h 167"/>
                  <a:gd name="T10" fmla="*/ 5 w 187"/>
                  <a:gd name="T11" fmla="*/ 51 h 167"/>
                  <a:gd name="T12" fmla="*/ 5 w 187"/>
                  <a:gd name="T13" fmla="*/ 58 h 167"/>
                  <a:gd name="T14" fmla="*/ 7 w 187"/>
                  <a:gd name="T15" fmla="*/ 63 h 167"/>
                  <a:gd name="T16" fmla="*/ 10 w 187"/>
                  <a:gd name="T17" fmla="*/ 63 h 167"/>
                  <a:gd name="T18" fmla="*/ 15 w 187"/>
                  <a:gd name="T19" fmla="*/ 61 h 167"/>
                  <a:gd name="T20" fmla="*/ 17 w 187"/>
                  <a:gd name="T21" fmla="*/ 56 h 167"/>
                  <a:gd name="T22" fmla="*/ 17 w 187"/>
                  <a:gd name="T23" fmla="*/ 51 h 167"/>
                  <a:gd name="T24" fmla="*/ 67 w 187"/>
                  <a:gd name="T25" fmla="*/ 71 h 167"/>
                  <a:gd name="T26" fmla="*/ 22 w 187"/>
                  <a:gd name="T27" fmla="*/ 121 h 167"/>
                  <a:gd name="T28" fmla="*/ 20 w 187"/>
                  <a:gd name="T29" fmla="*/ 141 h 167"/>
                  <a:gd name="T30" fmla="*/ 22 w 187"/>
                  <a:gd name="T31" fmla="*/ 148 h 167"/>
                  <a:gd name="T32" fmla="*/ 22 w 187"/>
                  <a:gd name="T33" fmla="*/ 153 h 167"/>
                  <a:gd name="T34" fmla="*/ 24 w 187"/>
                  <a:gd name="T35" fmla="*/ 161 h 167"/>
                  <a:gd name="T36" fmla="*/ 27 w 187"/>
                  <a:gd name="T37" fmla="*/ 163 h 167"/>
                  <a:gd name="T38" fmla="*/ 29 w 187"/>
                  <a:gd name="T39" fmla="*/ 163 h 167"/>
                  <a:gd name="T40" fmla="*/ 34 w 187"/>
                  <a:gd name="T41" fmla="*/ 166 h 167"/>
                  <a:gd name="T42" fmla="*/ 37 w 187"/>
                  <a:gd name="T43" fmla="*/ 163 h 167"/>
                  <a:gd name="T44" fmla="*/ 39 w 187"/>
                  <a:gd name="T45" fmla="*/ 156 h 167"/>
                  <a:gd name="T46" fmla="*/ 42 w 187"/>
                  <a:gd name="T47" fmla="*/ 153 h 167"/>
                  <a:gd name="T48" fmla="*/ 37 w 187"/>
                  <a:gd name="T49" fmla="*/ 148 h 167"/>
                  <a:gd name="T50" fmla="*/ 34 w 187"/>
                  <a:gd name="T51" fmla="*/ 146 h 167"/>
                  <a:gd name="T52" fmla="*/ 34 w 187"/>
                  <a:gd name="T53" fmla="*/ 141 h 167"/>
                  <a:gd name="T54" fmla="*/ 32 w 187"/>
                  <a:gd name="T55" fmla="*/ 141 h 167"/>
                  <a:gd name="T56" fmla="*/ 29 w 187"/>
                  <a:gd name="T57" fmla="*/ 136 h 167"/>
                  <a:gd name="T58" fmla="*/ 82 w 187"/>
                  <a:gd name="T59" fmla="*/ 76 h 167"/>
                  <a:gd name="T60" fmla="*/ 169 w 187"/>
                  <a:gd name="T61" fmla="*/ 126 h 167"/>
                  <a:gd name="T62" fmla="*/ 169 w 187"/>
                  <a:gd name="T63" fmla="*/ 133 h 167"/>
                  <a:gd name="T64" fmla="*/ 171 w 187"/>
                  <a:gd name="T65" fmla="*/ 136 h 167"/>
                  <a:gd name="T66" fmla="*/ 171 w 187"/>
                  <a:gd name="T67" fmla="*/ 148 h 167"/>
                  <a:gd name="T68" fmla="*/ 174 w 187"/>
                  <a:gd name="T69" fmla="*/ 151 h 167"/>
                  <a:gd name="T70" fmla="*/ 176 w 187"/>
                  <a:gd name="T71" fmla="*/ 153 h 167"/>
                  <a:gd name="T72" fmla="*/ 181 w 187"/>
                  <a:gd name="T73" fmla="*/ 153 h 167"/>
                  <a:gd name="T74" fmla="*/ 186 w 187"/>
                  <a:gd name="T75" fmla="*/ 148 h 167"/>
                  <a:gd name="T76" fmla="*/ 181 w 187"/>
                  <a:gd name="T77" fmla="*/ 136 h 167"/>
                  <a:gd name="T78" fmla="*/ 181 w 187"/>
                  <a:gd name="T79" fmla="*/ 131 h 167"/>
                  <a:gd name="T80" fmla="*/ 176 w 187"/>
                  <a:gd name="T81" fmla="*/ 123 h 167"/>
                  <a:gd name="T82" fmla="*/ 179 w 187"/>
                  <a:gd name="T83" fmla="*/ 108 h 167"/>
                  <a:gd name="T84" fmla="*/ 97 w 187"/>
                  <a:gd name="T85" fmla="*/ 66 h 167"/>
                  <a:gd name="T86" fmla="*/ 124 w 187"/>
                  <a:gd name="T87" fmla="*/ 41 h 167"/>
                  <a:gd name="T88" fmla="*/ 129 w 187"/>
                  <a:gd name="T89" fmla="*/ 46 h 167"/>
                  <a:gd name="T90" fmla="*/ 131 w 187"/>
                  <a:gd name="T91" fmla="*/ 51 h 167"/>
                  <a:gd name="T92" fmla="*/ 136 w 187"/>
                  <a:gd name="T93" fmla="*/ 56 h 167"/>
                  <a:gd name="T94" fmla="*/ 146 w 187"/>
                  <a:gd name="T95" fmla="*/ 48 h 167"/>
                  <a:gd name="T96" fmla="*/ 146 w 187"/>
                  <a:gd name="T97" fmla="*/ 46 h 167"/>
                  <a:gd name="T98" fmla="*/ 144 w 187"/>
                  <a:gd name="T99" fmla="*/ 41 h 167"/>
                  <a:gd name="T100" fmla="*/ 136 w 187"/>
                  <a:gd name="T101" fmla="*/ 38 h 167"/>
                  <a:gd name="T102" fmla="*/ 134 w 187"/>
                  <a:gd name="T103" fmla="*/ 31 h 167"/>
                  <a:gd name="T104" fmla="*/ 121 w 187"/>
                  <a:gd name="T105" fmla="*/ 21 h 167"/>
                  <a:gd name="T106" fmla="*/ 92 w 187"/>
                  <a:gd name="T107" fmla="*/ 48 h 167"/>
                  <a:gd name="T108" fmla="*/ 93 w 187"/>
                  <a:gd name="T109" fmla="*/ 5 h 167"/>
                  <a:gd name="T110" fmla="*/ 74 w 187"/>
                  <a:gd name="T111" fmla="*/ 0 h 16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87" h="167">
                    <a:moveTo>
                      <a:pt x="74" y="0"/>
                    </a:moveTo>
                    <a:lnTo>
                      <a:pt x="72" y="56"/>
                    </a:lnTo>
                    <a:lnTo>
                      <a:pt x="7" y="31"/>
                    </a:lnTo>
                    <a:lnTo>
                      <a:pt x="2" y="33"/>
                    </a:lnTo>
                    <a:lnTo>
                      <a:pt x="0" y="51"/>
                    </a:lnTo>
                    <a:lnTo>
                      <a:pt x="5" y="51"/>
                    </a:lnTo>
                    <a:lnTo>
                      <a:pt x="5" y="58"/>
                    </a:lnTo>
                    <a:lnTo>
                      <a:pt x="7" y="63"/>
                    </a:lnTo>
                    <a:lnTo>
                      <a:pt x="10" y="63"/>
                    </a:lnTo>
                    <a:lnTo>
                      <a:pt x="15" y="61"/>
                    </a:lnTo>
                    <a:lnTo>
                      <a:pt x="17" y="56"/>
                    </a:lnTo>
                    <a:lnTo>
                      <a:pt x="17" y="51"/>
                    </a:lnTo>
                    <a:lnTo>
                      <a:pt x="67" y="71"/>
                    </a:lnTo>
                    <a:lnTo>
                      <a:pt x="22" y="121"/>
                    </a:lnTo>
                    <a:lnTo>
                      <a:pt x="20" y="141"/>
                    </a:lnTo>
                    <a:lnTo>
                      <a:pt x="22" y="148"/>
                    </a:lnTo>
                    <a:lnTo>
                      <a:pt x="22" y="153"/>
                    </a:lnTo>
                    <a:lnTo>
                      <a:pt x="24" y="161"/>
                    </a:lnTo>
                    <a:lnTo>
                      <a:pt x="27" y="163"/>
                    </a:lnTo>
                    <a:lnTo>
                      <a:pt x="29" y="163"/>
                    </a:lnTo>
                    <a:lnTo>
                      <a:pt x="34" y="166"/>
                    </a:lnTo>
                    <a:lnTo>
                      <a:pt x="37" y="163"/>
                    </a:lnTo>
                    <a:lnTo>
                      <a:pt x="39" y="156"/>
                    </a:lnTo>
                    <a:lnTo>
                      <a:pt x="42" y="153"/>
                    </a:lnTo>
                    <a:lnTo>
                      <a:pt x="37" y="148"/>
                    </a:lnTo>
                    <a:lnTo>
                      <a:pt x="34" y="146"/>
                    </a:lnTo>
                    <a:lnTo>
                      <a:pt x="34" y="141"/>
                    </a:lnTo>
                    <a:lnTo>
                      <a:pt x="32" y="141"/>
                    </a:lnTo>
                    <a:lnTo>
                      <a:pt x="29" y="136"/>
                    </a:lnTo>
                    <a:lnTo>
                      <a:pt x="82" y="76"/>
                    </a:lnTo>
                    <a:lnTo>
                      <a:pt x="169" y="126"/>
                    </a:lnTo>
                    <a:lnTo>
                      <a:pt x="169" y="133"/>
                    </a:lnTo>
                    <a:lnTo>
                      <a:pt x="171" y="136"/>
                    </a:lnTo>
                    <a:lnTo>
                      <a:pt x="171" y="148"/>
                    </a:lnTo>
                    <a:lnTo>
                      <a:pt x="174" y="151"/>
                    </a:lnTo>
                    <a:lnTo>
                      <a:pt x="176" y="153"/>
                    </a:lnTo>
                    <a:lnTo>
                      <a:pt x="181" y="153"/>
                    </a:lnTo>
                    <a:lnTo>
                      <a:pt x="186" y="148"/>
                    </a:lnTo>
                    <a:lnTo>
                      <a:pt x="181" y="136"/>
                    </a:lnTo>
                    <a:lnTo>
                      <a:pt x="181" y="131"/>
                    </a:lnTo>
                    <a:lnTo>
                      <a:pt x="176" y="123"/>
                    </a:lnTo>
                    <a:lnTo>
                      <a:pt x="179" y="108"/>
                    </a:lnTo>
                    <a:lnTo>
                      <a:pt x="97" y="66"/>
                    </a:lnTo>
                    <a:lnTo>
                      <a:pt x="124" y="41"/>
                    </a:lnTo>
                    <a:lnTo>
                      <a:pt x="129" y="46"/>
                    </a:lnTo>
                    <a:lnTo>
                      <a:pt x="131" y="51"/>
                    </a:lnTo>
                    <a:lnTo>
                      <a:pt x="136" y="56"/>
                    </a:lnTo>
                    <a:lnTo>
                      <a:pt x="146" y="48"/>
                    </a:lnTo>
                    <a:lnTo>
                      <a:pt x="146" y="46"/>
                    </a:lnTo>
                    <a:lnTo>
                      <a:pt x="144" y="41"/>
                    </a:lnTo>
                    <a:lnTo>
                      <a:pt x="136" y="38"/>
                    </a:lnTo>
                    <a:lnTo>
                      <a:pt x="134" y="31"/>
                    </a:lnTo>
                    <a:lnTo>
                      <a:pt x="121" y="21"/>
                    </a:lnTo>
                    <a:lnTo>
                      <a:pt x="92" y="48"/>
                    </a:lnTo>
                    <a:lnTo>
                      <a:pt x="93" y="5"/>
                    </a:lnTo>
                    <a:lnTo>
                      <a:pt x="74" y="0"/>
                    </a:lnTo>
                  </a:path>
                </a:pathLst>
              </a:custGeom>
              <a:solidFill>
                <a:srgbClr val="DDDDDD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74"/>
              <p:cNvSpPr>
                <a:spLocks/>
              </p:cNvSpPr>
              <p:nvPr/>
            </p:nvSpPr>
            <p:spPr bwMode="auto">
              <a:xfrm>
                <a:off x="1173" y="2663"/>
                <a:ext cx="224" cy="77"/>
              </a:xfrm>
              <a:custGeom>
                <a:avLst/>
                <a:gdLst>
                  <a:gd name="T0" fmla="*/ 72 w 224"/>
                  <a:gd name="T1" fmla="*/ 30 h 77"/>
                  <a:gd name="T2" fmla="*/ 2 w 224"/>
                  <a:gd name="T3" fmla="*/ 0 h 77"/>
                  <a:gd name="T4" fmla="*/ 0 w 224"/>
                  <a:gd name="T5" fmla="*/ 6 h 77"/>
                  <a:gd name="T6" fmla="*/ 0 w 224"/>
                  <a:gd name="T7" fmla="*/ 14 h 77"/>
                  <a:gd name="T8" fmla="*/ 2 w 224"/>
                  <a:gd name="T9" fmla="*/ 20 h 77"/>
                  <a:gd name="T10" fmla="*/ 83 w 224"/>
                  <a:gd name="T11" fmla="*/ 59 h 77"/>
                  <a:gd name="T12" fmla="*/ 142 w 224"/>
                  <a:gd name="T13" fmla="*/ 76 h 77"/>
                  <a:gd name="T14" fmla="*/ 169 w 224"/>
                  <a:gd name="T15" fmla="*/ 74 h 77"/>
                  <a:gd name="T16" fmla="*/ 196 w 224"/>
                  <a:gd name="T17" fmla="*/ 59 h 77"/>
                  <a:gd name="T18" fmla="*/ 223 w 224"/>
                  <a:gd name="T19" fmla="*/ 41 h 77"/>
                  <a:gd name="T20" fmla="*/ 223 w 224"/>
                  <a:gd name="T21" fmla="*/ 26 h 77"/>
                  <a:gd name="T22" fmla="*/ 72 w 224"/>
                  <a:gd name="T23" fmla="*/ 30 h 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24" h="77">
                    <a:moveTo>
                      <a:pt x="72" y="3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83" y="59"/>
                    </a:lnTo>
                    <a:lnTo>
                      <a:pt x="142" y="76"/>
                    </a:lnTo>
                    <a:lnTo>
                      <a:pt x="169" y="74"/>
                    </a:lnTo>
                    <a:lnTo>
                      <a:pt x="196" y="59"/>
                    </a:lnTo>
                    <a:lnTo>
                      <a:pt x="223" y="41"/>
                    </a:lnTo>
                    <a:lnTo>
                      <a:pt x="223" y="26"/>
                    </a:lnTo>
                    <a:lnTo>
                      <a:pt x="72" y="30"/>
                    </a:lnTo>
                  </a:path>
                </a:pathLst>
              </a:custGeom>
              <a:solidFill>
                <a:srgbClr val="2E7FE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75"/>
              <p:cNvSpPr>
                <a:spLocks/>
              </p:cNvSpPr>
              <p:nvPr/>
            </p:nvSpPr>
            <p:spPr bwMode="auto">
              <a:xfrm>
                <a:off x="1111" y="2584"/>
                <a:ext cx="243" cy="155"/>
              </a:xfrm>
              <a:custGeom>
                <a:avLst/>
                <a:gdLst>
                  <a:gd name="T0" fmla="*/ 202 w 243"/>
                  <a:gd name="T1" fmla="*/ 30 h 155"/>
                  <a:gd name="T2" fmla="*/ 88 w 243"/>
                  <a:gd name="T3" fmla="*/ 0 h 155"/>
                  <a:gd name="T4" fmla="*/ 61 w 243"/>
                  <a:gd name="T5" fmla="*/ 9 h 155"/>
                  <a:gd name="T6" fmla="*/ 65 w 243"/>
                  <a:gd name="T7" fmla="*/ 22 h 155"/>
                  <a:gd name="T8" fmla="*/ 41 w 243"/>
                  <a:gd name="T9" fmla="*/ 24 h 155"/>
                  <a:gd name="T10" fmla="*/ 12 w 243"/>
                  <a:gd name="T11" fmla="*/ 29 h 155"/>
                  <a:gd name="T12" fmla="*/ 0 w 243"/>
                  <a:gd name="T13" fmla="*/ 51 h 155"/>
                  <a:gd name="T14" fmla="*/ 2 w 243"/>
                  <a:gd name="T15" fmla="*/ 119 h 155"/>
                  <a:gd name="T16" fmla="*/ 5 w 243"/>
                  <a:gd name="T17" fmla="*/ 144 h 155"/>
                  <a:gd name="T18" fmla="*/ 29 w 243"/>
                  <a:gd name="T19" fmla="*/ 154 h 155"/>
                  <a:gd name="T20" fmla="*/ 57 w 243"/>
                  <a:gd name="T21" fmla="*/ 151 h 155"/>
                  <a:gd name="T22" fmla="*/ 53 w 243"/>
                  <a:gd name="T23" fmla="*/ 75 h 155"/>
                  <a:gd name="T24" fmla="*/ 77 w 243"/>
                  <a:gd name="T25" fmla="*/ 90 h 155"/>
                  <a:gd name="T26" fmla="*/ 155 w 243"/>
                  <a:gd name="T27" fmla="*/ 117 h 155"/>
                  <a:gd name="T28" fmla="*/ 197 w 243"/>
                  <a:gd name="T29" fmla="*/ 123 h 155"/>
                  <a:gd name="T30" fmla="*/ 242 w 243"/>
                  <a:gd name="T31" fmla="*/ 93 h 155"/>
                  <a:gd name="T32" fmla="*/ 202 w 243"/>
                  <a:gd name="T33" fmla="*/ 30 h 1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3" h="155">
                    <a:moveTo>
                      <a:pt x="202" y="30"/>
                    </a:moveTo>
                    <a:lnTo>
                      <a:pt x="88" y="0"/>
                    </a:lnTo>
                    <a:lnTo>
                      <a:pt x="61" y="9"/>
                    </a:lnTo>
                    <a:lnTo>
                      <a:pt x="65" y="22"/>
                    </a:lnTo>
                    <a:lnTo>
                      <a:pt x="41" y="24"/>
                    </a:lnTo>
                    <a:lnTo>
                      <a:pt x="12" y="29"/>
                    </a:lnTo>
                    <a:lnTo>
                      <a:pt x="0" y="51"/>
                    </a:lnTo>
                    <a:lnTo>
                      <a:pt x="2" y="119"/>
                    </a:lnTo>
                    <a:lnTo>
                      <a:pt x="5" y="144"/>
                    </a:lnTo>
                    <a:lnTo>
                      <a:pt x="29" y="154"/>
                    </a:lnTo>
                    <a:lnTo>
                      <a:pt x="57" y="151"/>
                    </a:lnTo>
                    <a:lnTo>
                      <a:pt x="53" y="75"/>
                    </a:lnTo>
                    <a:lnTo>
                      <a:pt x="77" y="90"/>
                    </a:lnTo>
                    <a:lnTo>
                      <a:pt x="155" y="117"/>
                    </a:lnTo>
                    <a:lnTo>
                      <a:pt x="197" y="123"/>
                    </a:lnTo>
                    <a:lnTo>
                      <a:pt x="242" y="93"/>
                    </a:lnTo>
                    <a:lnTo>
                      <a:pt x="202" y="30"/>
                    </a:lnTo>
                  </a:path>
                </a:pathLst>
              </a:custGeom>
              <a:solidFill>
                <a:srgbClr val="006C8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76"/>
              <p:cNvSpPr>
                <a:spLocks/>
              </p:cNvSpPr>
              <p:nvPr/>
            </p:nvSpPr>
            <p:spPr bwMode="auto">
              <a:xfrm>
                <a:off x="1113" y="2515"/>
                <a:ext cx="56" cy="44"/>
              </a:xfrm>
              <a:custGeom>
                <a:avLst/>
                <a:gdLst>
                  <a:gd name="T0" fmla="*/ 55 w 56"/>
                  <a:gd name="T1" fmla="*/ 28 h 44"/>
                  <a:gd name="T2" fmla="*/ 37 w 56"/>
                  <a:gd name="T3" fmla="*/ 18 h 44"/>
                  <a:gd name="T4" fmla="*/ 37 w 56"/>
                  <a:gd name="T5" fmla="*/ 5 h 44"/>
                  <a:gd name="T6" fmla="*/ 25 w 56"/>
                  <a:gd name="T7" fmla="*/ 0 h 44"/>
                  <a:gd name="T8" fmla="*/ 22 w 56"/>
                  <a:gd name="T9" fmla="*/ 0 h 44"/>
                  <a:gd name="T10" fmla="*/ 22 w 56"/>
                  <a:gd name="T11" fmla="*/ 5 h 44"/>
                  <a:gd name="T12" fmla="*/ 13 w 56"/>
                  <a:gd name="T13" fmla="*/ 3 h 44"/>
                  <a:gd name="T14" fmla="*/ 3 w 56"/>
                  <a:gd name="T15" fmla="*/ 0 h 44"/>
                  <a:gd name="T16" fmla="*/ 0 w 56"/>
                  <a:gd name="T17" fmla="*/ 5 h 44"/>
                  <a:gd name="T18" fmla="*/ 3 w 56"/>
                  <a:gd name="T19" fmla="*/ 8 h 44"/>
                  <a:gd name="T20" fmla="*/ 3 w 56"/>
                  <a:gd name="T21" fmla="*/ 30 h 44"/>
                  <a:gd name="T22" fmla="*/ 20 w 56"/>
                  <a:gd name="T23" fmla="*/ 40 h 44"/>
                  <a:gd name="T24" fmla="*/ 25 w 56"/>
                  <a:gd name="T25" fmla="*/ 40 h 44"/>
                  <a:gd name="T26" fmla="*/ 35 w 56"/>
                  <a:gd name="T27" fmla="*/ 43 h 44"/>
                  <a:gd name="T28" fmla="*/ 55 w 56"/>
                  <a:gd name="T29" fmla="*/ 28 h 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" h="44">
                    <a:moveTo>
                      <a:pt x="55" y="28"/>
                    </a:moveTo>
                    <a:lnTo>
                      <a:pt x="37" y="18"/>
                    </a:lnTo>
                    <a:lnTo>
                      <a:pt x="37" y="5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13" y="3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30"/>
                    </a:lnTo>
                    <a:lnTo>
                      <a:pt x="20" y="40"/>
                    </a:lnTo>
                    <a:lnTo>
                      <a:pt x="25" y="40"/>
                    </a:lnTo>
                    <a:lnTo>
                      <a:pt x="35" y="43"/>
                    </a:lnTo>
                    <a:lnTo>
                      <a:pt x="55" y="28"/>
                    </a:lnTo>
                  </a:path>
                </a:pathLst>
              </a:custGeom>
              <a:solidFill>
                <a:srgbClr val="FBDFAF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77"/>
              <p:cNvSpPr>
                <a:spLocks/>
              </p:cNvSpPr>
              <p:nvPr/>
            </p:nvSpPr>
            <p:spPr bwMode="auto">
              <a:xfrm>
                <a:off x="1268" y="2317"/>
                <a:ext cx="88" cy="119"/>
              </a:xfrm>
              <a:custGeom>
                <a:avLst/>
                <a:gdLst>
                  <a:gd name="T0" fmla="*/ 8 w 88"/>
                  <a:gd name="T1" fmla="*/ 10 h 119"/>
                  <a:gd name="T2" fmla="*/ 8 w 88"/>
                  <a:gd name="T3" fmla="*/ 33 h 119"/>
                  <a:gd name="T4" fmla="*/ 8 w 88"/>
                  <a:gd name="T5" fmla="*/ 38 h 119"/>
                  <a:gd name="T6" fmla="*/ 0 w 88"/>
                  <a:gd name="T7" fmla="*/ 55 h 119"/>
                  <a:gd name="T8" fmla="*/ 3 w 88"/>
                  <a:gd name="T9" fmla="*/ 60 h 119"/>
                  <a:gd name="T10" fmla="*/ 8 w 88"/>
                  <a:gd name="T11" fmla="*/ 60 h 119"/>
                  <a:gd name="T12" fmla="*/ 8 w 88"/>
                  <a:gd name="T13" fmla="*/ 70 h 119"/>
                  <a:gd name="T14" fmla="*/ 13 w 88"/>
                  <a:gd name="T15" fmla="*/ 70 h 119"/>
                  <a:gd name="T16" fmla="*/ 10 w 88"/>
                  <a:gd name="T17" fmla="*/ 73 h 119"/>
                  <a:gd name="T18" fmla="*/ 13 w 88"/>
                  <a:gd name="T19" fmla="*/ 83 h 119"/>
                  <a:gd name="T20" fmla="*/ 15 w 88"/>
                  <a:gd name="T21" fmla="*/ 90 h 119"/>
                  <a:gd name="T22" fmla="*/ 20 w 88"/>
                  <a:gd name="T23" fmla="*/ 93 h 119"/>
                  <a:gd name="T24" fmla="*/ 28 w 88"/>
                  <a:gd name="T25" fmla="*/ 93 h 119"/>
                  <a:gd name="T26" fmla="*/ 38 w 88"/>
                  <a:gd name="T27" fmla="*/ 100 h 119"/>
                  <a:gd name="T28" fmla="*/ 48 w 88"/>
                  <a:gd name="T29" fmla="*/ 118 h 119"/>
                  <a:gd name="T30" fmla="*/ 87 w 88"/>
                  <a:gd name="T31" fmla="*/ 83 h 119"/>
                  <a:gd name="T32" fmla="*/ 68 w 88"/>
                  <a:gd name="T33" fmla="*/ 0 h 119"/>
                  <a:gd name="T34" fmla="*/ 8 w 88"/>
                  <a:gd name="T35" fmla="*/ 10 h 11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8" h="119">
                    <a:moveTo>
                      <a:pt x="8" y="10"/>
                    </a:moveTo>
                    <a:lnTo>
                      <a:pt x="8" y="33"/>
                    </a:lnTo>
                    <a:lnTo>
                      <a:pt x="8" y="38"/>
                    </a:lnTo>
                    <a:lnTo>
                      <a:pt x="0" y="55"/>
                    </a:lnTo>
                    <a:lnTo>
                      <a:pt x="3" y="60"/>
                    </a:lnTo>
                    <a:lnTo>
                      <a:pt x="8" y="60"/>
                    </a:lnTo>
                    <a:lnTo>
                      <a:pt x="8" y="70"/>
                    </a:lnTo>
                    <a:lnTo>
                      <a:pt x="13" y="70"/>
                    </a:lnTo>
                    <a:lnTo>
                      <a:pt x="10" y="73"/>
                    </a:lnTo>
                    <a:lnTo>
                      <a:pt x="13" y="83"/>
                    </a:lnTo>
                    <a:lnTo>
                      <a:pt x="15" y="90"/>
                    </a:lnTo>
                    <a:lnTo>
                      <a:pt x="20" y="93"/>
                    </a:lnTo>
                    <a:lnTo>
                      <a:pt x="28" y="93"/>
                    </a:lnTo>
                    <a:lnTo>
                      <a:pt x="38" y="100"/>
                    </a:lnTo>
                    <a:lnTo>
                      <a:pt x="48" y="118"/>
                    </a:lnTo>
                    <a:lnTo>
                      <a:pt x="87" y="83"/>
                    </a:lnTo>
                    <a:lnTo>
                      <a:pt x="68" y="0"/>
                    </a:lnTo>
                    <a:lnTo>
                      <a:pt x="8" y="10"/>
                    </a:lnTo>
                  </a:path>
                </a:pathLst>
              </a:custGeom>
              <a:solidFill>
                <a:srgbClr val="FBDFAF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78"/>
              <p:cNvSpPr>
                <a:spLocks/>
              </p:cNvSpPr>
              <p:nvPr/>
            </p:nvSpPr>
            <p:spPr bwMode="auto">
              <a:xfrm>
                <a:off x="1268" y="2300"/>
                <a:ext cx="106" cy="102"/>
              </a:xfrm>
              <a:custGeom>
                <a:avLst/>
                <a:gdLst>
                  <a:gd name="T0" fmla="*/ 45 w 106"/>
                  <a:gd name="T1" fmla="*/ 69 h 102"/>
                  <a:gd name="T2" fmla="*/ 53 w 106"/>
                  <a:gd name="T3" fmla="*/ 78 h 102"/>
                  <a:gd name="T4" fmla="*/ 60 w 106"/>
                  <a:gd name="T5" fmla="*/ 98 h 102"/>
                  <a:gd name="T6" fmla="*/ 82 w 106"/>
                  <a:gd name="T7" fmla="*/ 101 h 102"/>
                  <a:gd name="T8" fmla="*/ 92 w 106"/>
                  <a:gd name="T9" fmla="*/ 98 h 102"/>
                  <a:gd name="T10" fmla="*/ 105 w 106"/>
                  <a:gd name="T11" fmla="*/ 52 h 102"/>
                  <a:gd name="T12" fmla="*/ 105 w 106"/>
                  <a:gd name="T13" fmla="*/ 36 h 102"/>
                  <a:gd name="T14" fmla="*/ 92 w 106"/>
                  <a:gd name="T15" fmla="*/ 12 h 102"/>
                  <a:gd name="T16" fmla="*/ 75 w 106"/>
                  <a:gd name="T17" fmla="*/ 0 h 102"/>
                  <a:gd name="T18" fmla="*/ 48 w 106"/>
                  <a:gd name="T19" fmla="*/ 0 h 102"/>
                  <a:gd name="T20" fmla="*/ 20 w 106"/>
                  <a:gd name="T21" fmla="*/ 7 h 102"/>
                  <a:gd name="T22" fmla="*/ 18 w 106"/>
                  <a:gd name="T23" fmla="*/ 15 h 102"/>
                  <a:gd name="T24" fmla="*/ 0 w 106"/>
                  <a:gd name="T25" fmla="*/ 26 h 102"/>
                  <a:gd name="T26" fmla="*/ 0 w 106"/>
                  <a:gd name="T27" fmla="*/ 33 h 102"/>
                  <a:gd name="T28" fmla="*/ 10 w 106"/>
                  <a:gd name="T29" fmla="*/ 41 h 102"/>
                  <a:gd name="T30" fmla="*/ 20 w 106"/>
                  <a:gd name="T31" fmla="*/ 43 h 102"/>
                  <a:gd name="T32" fmla="*/ 28 w 106"/>
                  <a:gd name="T33" fmla="*/ 52 h 102"/>
                  <a:gd name="T34" fmla="*/ 30 w 106"/>
                  <a:gd name="T35" fmla="*/ 69 h 102"/>
                  <a:gd name="T36" fmla="*/ 38 w 106"/>
                  <a:gd name="T37" fmla="*/ 74 h 102"/>
                  <a:gd name="T38" fmla="*/ 45 w 106"/>
                  <a:gd name="T39" fmla="*/ 69 h 1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6" h="102">
                    <a:moveTo>
                      <a:pt x="45" y="69"/>
                    </a:moveTo>
                    <a:lnTo>
                      <a:pt x="53" y="78"/>
                    </a:lnTo>
                    <a:lnTo>
                      <a:pt x="60" y="98"/>
                    </a:lnTo>
                    <a:lnTo>
                      <a:pt x="82" y="101"/>
                    </a:lnTo>
                    <a:lnTo>
                      <a:pt x="92" y="98"/>
                    </a:lnTo>
                    <a:lnTo>
                      <a:pt x="105" y="52"/>
                    </a:lnTo>
                    <a:lnTo>
                      <a:pt x="105" y="36"/>
                    </a:lnTo>
                    <a:lnTo>
                      <a:pt x="92" y="12"/>
                    </a:lnTo>
                    <a:lnTo>
                      <a:pt x="75" y="0"/>
                    </a:lnTo>
                    <a:lnTo>
                      <a:pt x="48" y="0"/>
                    </a:lnTo>
                    <a:lnTo>
                      <a:pt x="20" y="7"/>
                    </a:lnTo>
                    <a:lnTo>
                      <a:pt x="18" y="15"/>
                    </a:lnTo>
                    <a:lnTo>
                      <a:pt x="0" y="26"/>
                    </a:lnTo>
                    <a:lnTo>
                      <a:pt x="0" y="33"/>
                    </a:lnTo>
                    <a:lnTo>
                      <a:pt x="10" y="41"/>
                    </a:lnTo>
                    <a:lnTo>
                      <a:pt x="20" y="43"/>
                    </a:lnTo>
                    <a:lnTo>
                      <a:pt x="28" y="52"/>
                    </a:lnTo>
                    <a:lnTo>
                      <a:pt x="30" y="69"/>
                    </a:lnTo>
                    <a:lnTo>
                      <a:pt x="38" y="74"/>
                    </a:lnTo>
                    <a:lnTo>
                      <a:pt x="45" y="69"/>
                    </a:lnTo>
                  </a:path>
                </a:pathLst>
              </a:custGeom>
              <a:solidFill>
                <a:srgbClr val="656346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79"/>
              <p:cNvSpPr>
                <a:spLocks/>
              </p:cNvSpPr>
              <p:nvPr/>
            </p:nvSpPr>
            <p:spPr bwMode="auto">
              <a:xfrm>
                <a:off x="1143" y="2400"/>
                <a:ext cx="260" cy="284"/>
              </a:xfrm>
              <a:custGeom>
                <a:avLst/>
                <a:gdLst>
                  <a:gd name="T0" fmla="*/ 204 w 260"/>
                  <a:gd name="T1" fmla="*/ 0 h 284"/>
                  <a:gd name="T2" fmla="*/ 189 w 260"/>
                  <a:gd name="T3" fmla="*/ 5 h 284"/>
                  <a:gd name="T4" fmla="*/ 179 w 260"/>
                  <a:gd name="T5" fmla="*/ 13 h 284"/>
                  <a:gd name="T6" fmla="*/ 153 w 260"/>
                  <a:gd name="T7" fmla="*/ 35 h 284"/>
                  <a:gd name="T8" fmla="*/ 139 w 260"/>
                  <a:gd name="T9" fmla="*/ 58 h 284"/>
                  <a:gd name="T10" fmla="*/ 134 w 260"/>
                  <a:gd name="T11" fmla="*/ 70 h 284"/>
                  <a:gd name="T12" fmla="*/ 129 w 260"/>
                  <a:gd name="T13" fmla="*/ 88 h 284"/>
                  <a:gd name="T14" fmla="*/ 107 w 260"/>
                  <a:gd name="T15" fmla="*/ 139 h 284"/>
                  <a:gd name="T16" fmla="*/ 50 w 260"/>
                  <a:gd name="T17" fmla="*/ 143 h 284"/>
                  <a:gd name="T18" fmla="*/ 16 w 260"/>
                  <a:gd name="T19" fmla="*/ 137 h 284"/>
                  <a:gd name="T20" fmla="*/ 7 w 260"/>
                  <a:gd name="T21" fmla="*/ 155 h 284"/>
                  <a:gd name="T22" fmla="*/ 0 w 260"/>
                  <a:gd name="T23" fmla="*/ 165 h 284"/>
                  <a:gd name="T24" fmla="*/ 41 w 260"/>
                  <a:gd name="T25" fmla="*/ 176 h 284"/>
                  <a:gd name="T26" fmla="*/ 85 w 260"/>
                  <a:gd name="T27" fmla="*/ 182 h 284"/>
                  <a:gd name="T28" fmla="*/ 121 w 260"/>
                  <a:gd name="T29" fmla="*/ 184 h 284"/>
                  <a:gd name="T30" fmla="*/ 152 w 260"/>
                  <a:gd name="T31" fmla="*/ 128 h 284"/>
                  <a:gd name="T32" fmla="*/ 128 w 260"/>
                  <a:gd name="T33" fmla="*/ 173 h 284"/>
                  <a:gd name="T34" fmla="*/ 125 w 260"/>
                  <a:gd name="T35" fmla="*/ 226 h 284"/>
                  <a:gd name="T36" fmla="*/ 135 w 260"/>
                  <a:gd name="T37" fmla="*/ 253 h 284"/>
                  <a:gd name="T38" fmla="*/ 149 w 260"/>
                  <a:gd name="T39" fmla="*/ 265 h 284"/>
                  <a:gd name="T40" fmla="*/ 161 w 260"/>
                  <a:gd name="T41" fmla="*/ 271 h 284"/>
                  <a:gd name="T42" fmla="*/ 176 w 260"/>
                  <a:gd name="T43" fmla="*/ 272 h 284"/>
                  <a:gd name="T44" fmla="*/ 206 w 260"/>
                  <a:gd name="T45" fmla="*/ 283 h 284"/>
                  <a:gd name="T46" fmla="*/ 225 w 260"/>
                  <a:gd name="T47" fmla="*/ 272 h 284"/>
                  <a:gd name="T48" fmla="*/ 234 w 260"/>
                  <a:gd name="T49" fmla="*/ 278 h 284"/>
                  <a:gd name="T50" fmla="*/ 249 w 260"/>
                  <a:gd name="T51" fmla="*/ 233 h 284"/>
                  <a:gd name="T52" fmla="*/ 256 w 260"/>
                  <a:gd name="T53" fmla="*/ 178 h 284"/>
                  <a:gd name="T54" fmla="*/ 259 w 260"/>
                  <a:gd name="T55" fmla="*/ 125 h 284"/>
                  <a:gd name="T56" fmla="*/ 259 w 260"/>
                  <a:gd name="T57" fmla="*/ 118 h 284"/>
                  <a:gd name="T58" fmla="*/ 256 w 260"/>
                  <a:gd name="T59" fmla="*/ 63 h 284"/>
                  <a:gd name="T60" fmla="*/ 246 w 260"/>
                  <a:gd name="T61" fmla="*/ 30 h 284"/>
                  <a:gd name="T62" fmla="*/ 229 w 260"/>
                  <a:gd name="T63" fmla="*/ 13 h 284"/>
                  <a:gd name="T64" fmla="*/ 214 w 260"/>
                  <a:gd name="T65" fmla="*/ 10 h 284"/>
                  <a:gd name="T66" fmla="*/ 204 w 260"/>
                  <a:gd name="T67" fmla="*/ 0 h 2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60" h="284">
                    <a:moveTo>
                      <a:pt x="204" y="0"/>
                    </a:moveTo>
                    <a:lnTo>
                      <a:pt x="189" y="5"/>
                    </a:lnTo>
                    <a:lnTo>
                      <a:pt x="179" y="13"/>
                    </a:lnTo>
                    <a:lnTo>
                      <a:pt x="153" y="35"/>
                    </a:lnTo>
                    <a:lnTo>
                      <a:pt x="139" y="58"/>
                    </a:lnTo>
                    <a:lnTo>
                      <a:pt x="134" y="70"/>
                    </a:lnTo>
                    <a:lnTo>
                      <a:pt x="129" y="88"/>
                    </a:lnTo>
                    <a:lnTo>
                      <a:pt x="107" y="139"/>
                    </a:lnTo>
                    <a:lnTo>
                      <a:pt x="50" y="143"/>
                    </a:lnTo>
                    <a:lnTo>
                      <a:pt x="16" y="137"/>
                    </a:lnTo>
                    <a:lnTo>
                      <a:pt x="7" y="155"/>
                    </a:lnTo>
                    <a:lnTo>
                      <a:pt x="0" y="165"/>
                    </a:lnTo>
                    <a:lnTo>
                      <a:pt x="41" y="176"/>
                    </a:lnTo>
                    <a:lnTo>
                      <a:pt x="85" y="182"/>
                    </a:lnTo>
                    <a:lnTo>
                      <a:pt x="121" y="184"/>
                    </a:lnTo>
                    <a:lnTo>
                      <a:pt x="152" y="128"/>
                    </a:lnTo>
                    <a:lnTo>
                      <a:pt x="128" y="173"/>
                    </a:lnTo>
                    <a:lnTo>
                      <a:pt x="125" y="226"/>
                    </a:lnTo>
                    <a:lnTo>
                      <a:pt x="135" y="253"/>
                    </a:lnTo>
                    <a:lnTo>
                      <a:pt x="149" y="265"/>
                    </a:lnTo>
                    <a:lnTo>
                      <a:pt x="161" y="271"/>
                    </a:lnTo>
                    <a:lnTo>
                      <a:pt x="176" y="272"/>
                    </a:lnTo>
                    <a:lnTo>
                      <a:pt x="206" y="283"/>
                    </a:lnTo>
                    <a:lnTo>
                      <a:pt x="225" y="272"/>
                    </a:lnTo>
                    <a:lnTo>
                      <a:pt x="234" y="278"/>
                    </a:lnTo>
                    <a:lnTo>
                      <a:pt x="249" y="233"/>
                    </a:lnTo>
                    <a:lnTo>
                      <a:pt x="256" y="178"/>
                    </a:lnTo>
                    <a:lnTo>
                      <a:pt x="259" y="125"/>
                    </a:lnTo>
                    <a:lnTo>
                      <a:pt x="259" y="118"/>
                    </a:lnTo>
                    <a:lnTo>
                      <a:pt x="256" y="63"/>
                    </a:lnTo>
                    <a:lnTo>
                      <a:pt x="246" y="30"/>
                    </a:lnTo>
                    <a:lnTo>
                      <a:pt x="229" y="13"/>
                    </a:lnTo>
                    <a:lnTo>
                      <a:pt x="214" y="10"/>
                    </a:lnTo>
                    <a:lnTo>
                      <a:pt x="204" y="0"/>
                    </a:lnTo>
                  </a:path>
                </a:pathLst>
              </a:custGeom>
              <a:solidFill>
                <a:srgbClr val="006C8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80"/>
              <p:cNvSpPr>
                <a:spLocks/>
              </p:cNvSpPr>
              <p:nvPr/>
            </p:nvSpPr>
            <p:spPr bwMode="auto">
              <a:xfrm>
                <a:off x="1269" y="2531"/>
                <a:ext cx="154" cy="195"/>
              </a:xfrm>
              <a:custGeom>
                <a:avLst/>
                <a:gdLst>
                  <a:gd name="T0" fmla="*/ 47 w 154"/>
                  <a:gd name="T1" fmla="*/ 89 h 195"/>
                  <a:gd name="T2" fmla="*/ 60 w 154"/>
                  <a:gd name="T3" fmla="*/ 54 h 195"/>
                  <a:gd name="T4" fmla="*/ 86 w 154"/>
                  <a:gd name="T5" fmla="*/ 21 h 195"/>
                  <a:gd name="T6" fmla="*/ 114 w 154"/>
                  <a:gd name="T7" fmla="*/ 2 h 195"/>
                  <a:gd name="T8" fmla="*/ 137 w 154"/>
                  <a:gd name="T9" fmla="*/ 0 h 195"/>
                  <a:gd name="T10" fmla="*/ 147 w 154"/>
                  <a:gd name="T11" fmla="*/ 2 h 195"/>
                  <a:gd name="T12" fmla="*/ 153 w 154"/>
                  <a:gd name="T13" fmla="*/ 24 h 195"/>
                  <a:gd name="T14" fmla="*/ 150 w 154"/>
                  <a:gd name="T15" fmla="*/ 77 h 195"/>
                  <a:gd name="T16" fmla="*/ 131 w 154"/>
                  <a:gd name="T17" fmla="*/ 153 h 195"/>
                  <a:gd name="T18" fmla="*/ 72 w 154"/>
                  <a:gd name="T19" fmla="*/ 191 h 195"/>
                  <a:gd name="T20" fmla="*/ 42 w 154"/>
                  <a:gd name="T21" fmla="*/ 194 h 195"/>
                  <a:gd name="T22" fmla="*/ 0 w 154"/>
                  <a:gd name="T23" fmla="*/ 179 h 195"/>
                  <a:gd name="T24" fmla="*/ 33 w 154"/>
                  <a:gd name="T25" fmla="*/ 122 h 195"/>
                  <a:gd name="T26" fmla="*/ 47 w 154"/>
                  <a:gd name="T27" fmla="*/ 89 h 1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54" h="195">
                    <a:moveTo>
                      <a:pt x="47" y="89"/>
                    </a:moveTo>
                    <a:lnTo>
                      <a:pt x="60" y="54"/>
                    </a:lnTo>
                    <a:lnTo>
                      <a:pt x="86" y="21"/>
                    </a:lnTo>
                    <a:lnTo>
                      <a:pt x="114" y="2"/>
                    </a:lnTo>
                    <a:lnTo>
                      <a:pt x="137" y="0"/>
                    </a:lnTo>
                    <a:lnTo>
                      <a:pt x="147" y="2"/>
                    </a:lnTo>
                    <a:lnTo>
                      <a:pt x="153" y="24"/>
                    </a:lnTo>
                    <a:lnTo>
                      <a:pt x="150" y="77"/>
                    </a:lnTo>
                    <a:lnTo>
                      <a:pt x="131" y="153"/>
                    </a:lnTo>
                    <a:lnTo>
                      <a:pt x="72" y="191"/>
                    </a:lnTo>
                    <a:lnTo>
                      <a:pt x="42" y="194"/>
                    </a:lnTo>
                    <a:lnTo>
                      <a:pt x="0" y="179"/>
                    </a:lnTo>
                    <a:lnTo>
                      <a:pt x="33" y="122"/>
                    </a:lnTo>
                    <a:lnTo>
                      <a:pt x="47" y="89"/>
                    </a:lnTo>
                  </a:path>
                </a:pathLst>
              </a:custGeom>
              <a:solidFill>
                <a:srgbClr val="2E7FE8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81"/>
              <p:cNvSpPr>
                <a:spLocks noChangeShapeType="1"/>
              </p:cNvSpPr>
              <p:nvPr/>
            </p:nvSpPr>
            <p:spPr bwMode="auto">
              <a:xfrm>
                <a:off x="1177" y="2609"/>
                <a:ext cx="82" cy="1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" name="TextBox 126"/>
          <p:cNvSpPr txBox="1">
            <a:spLocks noChangeArrowheads="1"/>
          </p:cNvSpPr>
          <p:nvPr/>
        </p:nvSpPr>
        <p:spPr bwMode="auto">
          <a:xfrm>
            <a:off x="3214678" y="928670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</a:t>
            </a:r>
            <a:endParaRPr lang="zh-CN" altLang="en-US" sz="2000"/>
          </a:p>
        </p:txBody>
      </p:sp>
      <p:sp>
        <p:nvSpPr>
          <p:cNvPr id="74" name="TextBox 127"/>
          <p:cNvSpPr txBox="1">
            <a:spLocks noChangeArrowheads="1"/>
          </p:cNvSpPr>
          <p:nvPr/>
        </p:nvSpPr>
        <p:spPr bwMode="auto">
          <a:xfrm>
            <a:off x="2952880" y="1213663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</a:t>
            </a:r>
            <a:endParaRPr lang="zh-CN" altLang="en-US" sz="2000"/>
          </a:p>
        </p:txBody>
      </p:sp>
      <p:sp>
        <p:nvSpPr>
          <p:cNvPr id="75" name="TextBox 128"/>
          <p:cNvSpPr txBox="1">
            <a:spLocks noChangeArrowheads="1"/>
          </p:cNvSpPr>
          <p:nvPr/>
        </p:nvSpPr>
        <p:spPr bwMode="auto">
          <a:xfrm>
            <a:off x="1452682" y="2566301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</a:t>
            </a:r>
            <a:endParaRPr lang="zh-CN" altLang="en-US" sz="2000"/>
          </a:p>
        </p:txBody>
      </p:sp>
      <p:sp>
        <p:nvSpPr>
          <p:cNvPr id="76" name="TextBox 129"/>
          <p:cNvSpPr txBox="1">
            <a:spLocks noChangeArrowheads="1"/>
          </p:cNvSpPr>
          <p:nvPr/>
        </p:nvSpPr>
        <p:spPr bwMode="auto">
          <a:xfrm>
            <a:off x="1524120" y="4638003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</a:t>
            </a:r>
            <a:endParaRPr lang="zh-CN" altLang="en-US" sz="2000"/>
          </a:p>
        </p:txBody>
      </p:sp>
      <p:sp>
        <p:nvSpPr>
          <p:cNvPr id="77" name="TextBox 130"/>
          <p:cNvSpPr txBox="1">
            <a:spLocks noChangeArrowheads="1"/>
          </p:cNvSpPr>
          <p:nvPr/>
        </p:nvSpPr>
        <p:spPr bwMode="auto">
          <a:xfrm>
            <a:off x="1524120" y="5209507"/>
            <a:ext cx="28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</a:t>
            </a:r>
            <a:endParaRPr lang="zh-CN" altLang="en-US" sz="2000"/>
          </a:p>
        </p:txBody>
      </p:sp>
      <p:sp>
        <p:nvSpPr>
          <p:cNvPr id="78" name="TextBox 131"/>
          <p:cNvSpPr txBox="1">
            <a:spLocks noChangeArrowheads="1"/>
          </p:cNvSpPr>
          <p:nvPr/>
        </p:nvSpPr>
        <p:spPr bwMode="auto">
          <a:xfrm>
            <a:off x="3024318" y="5138069"/>
            <a:ext cx="28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</a:t>
            </a:r>
            <a:endParaRPr lang="zh-CN" altLang="en-US" sz="2000"/>
          </a:p>
        </p:txBody>
      </p:sp>
      <p:sp>
        <p:nvSpPr>
          <p:cNvPr id="79" name="TextBox 132"/>
          <p:cNvSpPr txBox="1">
            <a:spLocks noChangeArrowheads="1"/>
          </p:cNvSpPr>
          <p:nvPr/>
        </p:nvSpPr>
        <p:spPr bwMode="auto">
          <a:xfrm>
            <a:off x="3024318" y="5781011"/>
            <a:ext cx="2873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</a:t>
            </a:r>
            <a:endParaRPr lang="zh-CN" altLang="en-US" sz="2000"/>
          </a:p>
        </p:txBody>
      </p:sp>
      <p:cxnSp>
        <p:nvCxnSpPr>
          <p:cNvPr id="80" name="直接箭头连接符 79"/>
          <p:cNvCxnSpPr/>
          <p:nvPr/>
        </p:nvCxnSpPr>
        <p:spPr>
          <a:xfrm rot="5400000">
            <a:off x="2236117" y="5140452"/>
            <a:ext cx="1492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809872" y="5209507"/>
            <a:ext cx="1008063" cy="350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集团服开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524384" y="5280945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省服开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2810004" y="5423821"/>
            <a:ext cx="706449" cy="1588"/>
          </a:xfrm>
          <a:prstGeom prst="straightConnector1">
            <a:avLst/>
          </a:prstGeom>
          <a:ln>
            <a:solidFill>
              <a:srgbClr val="8AAE3F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809872" y="5923887"/>
            <a:ext cx="1008063" cy="3508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归档处理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24384" y="5923887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右箭头 85"/>
          <p:cNvSpPr/>
          <p:nvPr/>
        </p:nvSpPr>
        <p:spPr>
          <a:xfrm>
            <a:off x="2810004" y="6066763"/>
            <a:ext cx="714380" cy="45719"/>
          </a:xfrm>
          <a:prstGeom prst="rightArrow">
            <a:avLst/>
          </a:prstGeom>
          <a:solidFill>
            <a:srgbClr val="8AAE3F"/>
          </a:solidFill>
          <a:ln>
            <a:solidFill>
              <a:srgbClr val="8AAE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381640" y="3137805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省计费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直角上箭头 87"/>
          <p:cNvSpPr/>
          <p:nvPr/>
        </p:nvSpPr>
        <p:spPr>
          <a:xfrm>
            <a:off x="4524516" y="3494996"/>
            <a:ext cx="357190" cy="2714643"/>
          </a:xfrm>
          <a:prstGeom prst="bentUpArrow">
            <a:avLst/>
          </a:prstGeom>
          <a:solidFill>
            <a:srgbClr val="8AAE3F"/>
          </a:solidFill>
          <a:ln>
            <a:solidFill>
              <a:srgbClr val="8AAE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524516" y="4352251"/>
            <a:ext cx="2873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smtClean="0">
                <a:latin typeface="微软雅黑" pitchFamily="34" charset="-122"/>
                <a:ea typeface="微软雅黑" pitchFamily="34" charset="-122"/>
                <a:sym typeface="Wingdings"/>
              </a:rPr>
              <a:t></a:t>
            </a:r>
            <a:endParaRPr lang="zh-CN" altLang="en-US" sz="2000"/>
          </a:p>
        </p:txBody>
      </p:sp>
      <p:sp>
        <p:nvSpPr>
          <p:cNvPr id="90" name="TextBox 89"/>
          <p:cNvSpPr txBox="1"/>
          <p:nvPr/>
        </p:nvSpPr>
        <p:spPr>
          <a:xfrm>
            <a:off x="6167590" y="856473"/>
            <a:ext cx="242889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 smtClean="0"/>
              <a:t>4G-CRM</a:t>
            </a:r>
            <a:r>
              <a:rPr lang="zh-CN" altLang="en-US" sz="1400" dirty="0" smtClean="0"/>
              <a:t>调用省分</a:t>
            </a:r>
            <a:r>
              <a:rPr lang="en-US" altLang="zh-CN" sz="1400" dirty="0" smtClean="0"/>
              <a:t>CRM</a:t>
            </a:r>
            <a:r>
              <a:rPr lang="zh-CN" altLang="en-US" sz="1400" dirty="0" smtClean="0"/>
              <a:t>进行客户资料的校验及客户资料的查询。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4G-CRM</a:t>
            </a:r>
            <a:r>
              <a:rPr lang="zh-CN" altLang="en-US" sz="1400" dirty="0" smtClean="0"/>
              <a:t>系统中做</a:t>
            </a:r>
            <a:r>
              <a:rPr lang="en-US" altLang="zh-CN" sz="1400" dirty="0" smtClean="0"/>
              <a:t>3G</a:t>
            </a:r>
            <a:r>
              <a:rPr lang="zh-CN" altLang="en-US" sz="1400" dirty="0" smtClean="0"/>
              <a:t>转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业务时需要调用省接口判断是否有套餐约束，如有需省内先换套餐，再办理</a:t>
            </a:r>
            <a:r>
              <a:rPr lang="en-US" altLang="zh-CN" sz="1400" dirty="0" smtClean="0"/>
              <a:t>3G</a:t>
            </a:r>
            <a:r>
              <a:rPr lang="zh-CN" altLang="en-US" sz="1400" dirty="0" smtClean="0"/>
              <a:t>转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，如无约束则置用户预处理状态，此状态用户不能办理其他业务。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4G-CRM</a:t>
            </a:r>
            <a:r>
              <a:rPr lang="zh-CN" altLang="en-US" sz="1400" dirty="0" smtClean="0"/>
              <a:t>系统的营销资源中预占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卡、支持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的终端。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提交订单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送集团服开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集团服开调省服开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报竣后</a:t>
            </a:r>
            <a:r>
              <a:rPr lang="en-US" altLang="zh-CN" sz="1400" dirty="0" smtClean="0"/>
              <a:t>4G-CRM</a:t>
            </a:r>
            <a:r>
              <a:rPr lang="zh-CN" altLang="en-US" sz="1400" dirty="0" smtClean="0"/>
              <a:t>进行归档，并以订单方式下发省</a:t>
            </a:r>
            <a:r>
              <a:rPr lang="en-US" altLang="zh-CN" sz="1400" dirty="0" smtClean="0"/>
              <a:t>CRM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省</a:t>
            </a:r>
            <a:r>
              <a:rPr lang="en-US" altLang="zh-CN" sz="1400" dirty="0" smtClean="0"/>
              <a:t>CRM</a:t>
            </a:r>
            <a:r>
              <a:rPr lang="zh-CN" altLang="en-US" sz="1400" dirty="0" smtClean="0"/>
              <a:t>送省计费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200" dirty="0" smtClean="0"/>
          </a:p>
          <a:p>
            <a:pPr marL="342900" indent="-342900">
              <a:buAutoNum type="arabicPeriod"/>
            </a:pPr>
            <a:endParaRPr lang="zh-CN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0" y="335212"/>
            <a:ext cx="7358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3G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内部流程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3524384" y="1356539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9" name="直接箭头连接符 188"/>
          <p:cNvCxnSpPr/>
          <p:nvPr/>
        </p:nvCxnSpPr>
        <p:spPr>
          <a:xfrm>
            <a:off x="2810004" y="1499415"/>
            <a:ext cx="706449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3" idx="0"/>
          </p:cNvCxnSpPr>
          <p:nvPr/>
        </p:nvCxnSpPr>
        <p:spPr>
          <a:xfrm rot="5400000">
            <a:off x="562484" y="3389028"/>
            <a:ext cx="1785949" cy="5691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66864" y="4566565"/>
            <a:ext cx="1008062" cy="3524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营销资源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801941" y="1857400"/>
            <a:ext cx="1008063" cy="5503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销售品和产品处理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箭头连接符 94"/>
          <p:cNvCxnSpPr>
            <a:stCxn id="92" idx="2"/>
          </p:cNvCxnSpPr>
          <p:nvPr/>
        </p:nvCxnSpPr>
        <p:spPr>
          <a:xfrm rot="5400000">
            <a:off x="2230568" y="2482409"/>
            <a:ext cx="150021" cy="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5212"/>
            <a:ext cx="7358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3G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LTE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83" y="1223756"/>
            <a:ext cx="8364567" cy="454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5212"/>
            <a:ext cx="7358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计费停复机流程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536" y="946097"/>
            <a:ext cx="8509800" cy="50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5212"/>
            <a:ext cx="7358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统一消息推送平台的对接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8683" y="1074843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4G-CRM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-1150437" y="4057892"/>
            <a:ext cx="5030542" cy="1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-412501" y="4007116"/>
            <a:ext cx="514446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52809" y="1074843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721626" y="4007115"/>
            <a:ext cx="5144468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22939" y="1074841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OSS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1891758" y="4000685"/>
            <a:ext cx="51444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184068" y="1074841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省计费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3052886" y="4007116"/>
            <a:ext cx="5144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3189" y="1074843"/>
            <a:ext cx="936104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集团统一消息推送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202965" y="3946162"/>
            <a:ext cx="5022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959459" y="3203975"/>
            <a:ext cx="589565" cy="360040"/>
            <a:chOff x="1752436" y="2123855"/>
            <a:chExt cx="589565" cy="360040"/>
          </a:xfrm>
        </p:grpSpPr>
        <p:sp>
          <p:nvSpPr>
            <p:cNvPr id="15" name="矩形 14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1346266" y="1890300"/>
            <a:ext cx="706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4378" y="1596901"/>
            <a:ext cx="1047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业务受理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213874" y="2275678"/>
            <a:ext cx="215997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92597" y="4059070"/>
            <a:ext cx="200311" cy="6925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弧形 21"/>
          <p:cNvSpPr/>
          <p:nvPr/>
        </p:nvSpPr>
        <p:spPr>
          <a:xfrm>
            <a:off x="3086835" y="4059070"/>
            <a:ext cx="589565" cy="360040"/>
          </a:xfrm>
          <a:prstGeom prst="arc">
            <a:avLst>
              <a:gd name="adj1" fmla="val 16017608"/>
              <a:gd name="adj2" fmla="val 508892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8722" y="2031045"/>
            <a:ext cx="1116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订单送开通处理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321750" y="4059346"/>
            <a:ext cx="8759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959459" y="2747225"/>
            <a:ext cx="589565" cy="360040"/>
            <a:chOff x="1752436" y="2123855"/>
            <a:chExt cx="589565" cy="360040"/>
          </a:xfrm>
        </p:grpSpPr>
        <p:sp>
          <p:nvSpPr>
            <p:cNvPr id="30" name="矩形 29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1" name="弧形 30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>
          <a:xfrm>
            <a:off x="3426662" y="4780407"/>
            <a:ext cx="21145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2321750" y="2735076"/>
            <a:ext cx="198014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5140" y="2760035"/>
            <a:ext cx="545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归档处理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74407" y="4534186"/>
            <a:ext cx="86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档案送计费</a:t>
            </a:r>
            <a:endParaRPr lang="zh-CN" altLang="en-US" sz="10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11860" y="2466636"/>
            <a:ext cx="814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竣工通知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59459" y="3789040"/>
            <a:ext cx="589565" cy="214832"/>
            <a:chOff x="1752436" y="2123855"/>
            <a:chExt cx="589565" cy="360040"/>
          </a:xfrm>
        </p:grpSpPr>
        <p:sp>
          <p:nvSpPr>
            <p:cNvPr id="38" name="矩形 37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9" name="弧形 38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668" y="828895"/>
            <a:ext cx="417892" cy="55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1061712" y="1326871"/>
            <a:ext cx="6509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业务人员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57067" y="1896163"/>
            <a:ext cx="213481" cy="3795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3" name="弧形 42"/>
          <p:cNvSpPr/>
          <p:nvPr/>
        </p:nvSpPr>
        <p:spPr>
          <a:xfrm>
            <a:off x="1975766" y="1903763"/>
            <a:ext cx="613469" cy="360040"/>
          </a:xfrm>
          <a:prstGeom prst="arc">
            <a:avLst>
              <a:gd name="adj1" fmla="val 16017608"/>
              <a:gd name="adj2" fmla="val 508892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29718" y="3592712"/>
            <a:ext cx="589565" cy="360040"/>
            <a:chOff x="1752436" y="2123855"/>
            <a:chExt cx="589565" cy="360040"/>
          </a:xfrm>
        </p:grpSpPr>
        <p:sp>
          <p:nvSpPr>
            <p:cNvPr id="46" name="矩形 45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7" name="弧形 46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64691" y="3592712"/>
            <a:ext cx="57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  <a:latin typeface="+mn-ea"/>
              </a:rPr>
              <a:t>消息推送处理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372622" y="3623406"/>
            <a:ext cx="4157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49022" y="3346491"/>
            <a:ext cx="2289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  <a:latin typeface="+mn-ea"/>
              </a:rPr>
              <a:t>方式</a:t>
            </a:r>
            <a:r>
              <a:rPr lang="en-US" altLang="zh-CN" sz="1000" b="1" dirty="0" smtClean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1000" b="1" dirty="0" smtClean="0">
                <a:solidFill>
                  <a:srgbClr val="FF0000"/>
                </a:solidFill>
                <a:latin typeface="+mn-ea"/>
              </a:rPr>
              <a:t>集团发起消息推送处理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75140" y="1843122"/>
            <a:ext cx="57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订单生成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440220" y="4801317"/>
            <a:ext cx="589565" cy="305092"/>
            <a:chOff x="2795103" y="2257987"/>
            <a:chExt cx="589565" cy="360040"/>
          </a:xfrm>
        </p:grpSpPr>
        <p:sp>
          <p:nvSpPr>
            <p:cNvPr id="55" name="矩形 54"/>
            <p:cNvSpPr/>
            <p:nvPr/>
          </p:nvSpPr>
          <p:spPr>
            <a:xfrm>
              <a:off x="2900865" y="2257987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6" name="弧形 55"/>
            <p:cNvSpPr/>
            <p:nvPr/>
          </p:nvSpPr>
          <p:spPr>
            <a:xfrm>
              <a:off x="2795103" y="2257987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994160" y="4751610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接收档案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58" name="组合 116"/>
          <p:cNvGrpSpPr/>
          <p:nvPr/>
        </p:nvGrpSpPr>
        <p:grpSpPr>
          <a:xfrm>
            <a:off x="5435449" y="5151718"/>
            <a:ext cx="589565" cy="506430"/>
            <a:chOff x="1752437" y="1936161"/>
            <a:chExt cx="589565" cy="880502"/>
          </a:xfrm>
        </p:grpSpPr>
        <p:sp>
          <p:nvSpPr>
            <p:cNvPr id="59" name="矩形 58"/>
            <p:cNvSpPr/>
            <p:nvPr/>
          </p:nvSpPr>
          <p:spPr>
            <a:xfrm>
              <a:off x="1858198" y="1936161"/>
              <a:ext cx="189022" cy="88050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0" name="弧形 59"/>
            <p:cNvSpPr/>
            <p:nvPr/>
          </p:nvSpPr>
          <p:spPr>
            <a:xfrm>
              <a:off x="1752437" y="1967361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996557" y="5111650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计费出帐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62" name="组合 120"/>
          <p:cNvGrpSpPr/>
          <p:nvPr/>
        </p:nvGrpSpPr>
        <p:grpSpPr>
          <a:xfrm>
            <a:off x="6515130" y="5957839"/>
            <a:ext cx="589565" cy="217670"/>
            <a:chOff x="1752436" y="2123855"/>
            <a:chExt cx="589565" cy="360040"/>
          </a:xfrm>
        </p:grpSpPr>
        <p:sp>
          <p:nvSpPr>
            <p:cNvPr id="63" name="矩形 62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64" name="弧形 63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104694" y="5942362"/>
            <a:ext cx="943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查询、收费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371021" y="5942362"/>
            <a:ext cx="5173363" cy="15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26662" y="5749268"/>
            <a:ext cx="1102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查询、收费处理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68" name="组合 136"/>
          <p:cNvGrpSpPr/>
          <p:nvPr/>
        </p:nvGrpSpPr>
        <p:grpSpPr>
          <a:xfrm>
            <a:off x="6515130" y="6282705"/>
            <a:ext cx="589565" cy="217670"/>
            <a:chOff x="1752436" y="2123855"/>
            <a:chExt cx="589565" cy="360040"/>
          </a:xfrm>
        </p:grpSpPr>
        <p:sp>
          <p:nvSpPr>
            <p:cNvPr id="69" name="矩形 68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70" name="弧形 69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>
            <a:off x="1371021" y="6285881"/>
            <a:ext cx="519586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92908" y="6052398"/>
            <a:ext cx="69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结算处理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04694" y="6260584"/>
            <a:ext cx="630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结算</a:t>
            </a:r>
            <a:endParaRPr lang="zh-CN" altLang="en-US" sz="1000" dirty="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35003" y="5426685"/>
            <a:ext cx="1274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话单、帐单上传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75" name="组合 130"/>
          <p:cNvGrpSpPr/>
          <p:nvPr/>
        </p:nvGrpSpPr>
        <p:grpSpPr>
          <a:xfrm>
            <a:off x="6529718" y="5684840"/>
            <a:ext cx="589565" cy="229545"/>
            <a:chOff x="1752436" y="2320275"/>
            <a:chExt cx="589565" cy="379682"/>
          </a:xfrm>
        </p:grpSpPr>
        <p:sp>
          <p:nvSpPr>
            <p:cNvPr id="76" name="矩形 75"/>
            <p:cNvSpPr/>
            <p:nvPr/>
          </p:nvSpPr>
          <p:spPr>
            <a:xfrm>
              <a:off x="1858198" y="232027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77" name="弧形 76"/>
            <p:cNvSpPr/>
            <p:nvPr/>
          </p:nvSpPr>
          <p:spPr>
            <a:xfrm>
              <a:off x="1752436" y="2339917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104694" y="5668164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话单、帐单接收</a:t>
            </a:r>
            <a:endParaRPr lang="zh-CN" altLang="en-US" sz="1000" dirty="0">
              <a:latin typeface="+mn-ea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5735003" y="5685194"/>
            <a:ext cx="885889" cy="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24027" y="3814713"/>
            <a:ext cx="86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订单下发</a:t>
            </a:r>
            <a:endParaRPr lang="zh-CN" altLang="en-US" sz="1000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81494" y="4001630"/>
            <a:ext cx="52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订单处理</a:t>
            </a:r>
            <a:endParaRPr lang="zh-CN" altLang="en-US" sz="1000" dirty="0">
              <a:latin typeface="+mn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249383" y="2330032"/>
            <a:ext cx="589565" cy="360040"/>
            <a:chOff x="1752436" y="2123855"/>
            <a:chExt cx="589565" cy="360040"/>
          </a:xfrm>
        </p:grpSpPr>
        <p:sp>
          <p:nvSpPr>
            <p:cNvPr id="84" name="矩形 83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85" name="弧形 84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838948" y="2344418"/>
            <a:ext cx="51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</a:rPr>
              <a:t>开通处理</a:t>
            </a:r>
            <a:endParaRPr lang="zh-CN" altLang="en-US" sz="1000" dirty="0"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468713" y="1074843"/>
            <a:ext cx="93610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省统一消息推送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rot="5400000">
            <a:off x="5337531" y="4007118"/>
            <a:ext cx="5144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7703261" y="4469050"/>
            <a:ext cx="589565" cy="360040"/>
            <a:chOff x="1752436" y="2123855"/>
            <a:chExt cx="589565" cy="360040"/>
          </a:xfrm>
        </p:grpSpPr>
        <p:sp>
          <p:nvSpPr>
            <p:cNvPr id="92" name="矩形 91"/>
            <p:cNvSpPr/>
            <p:nvPr/>
          </p:nvSpPr>
          <p:spPr>
            <a:xfrm>
              <a:off x="1858198" y="2123855"/>
              <a:ext cx="189021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93" name="弧形 92"/>
            <p:cNvSpPr/>
            <p:nvPr/>
          </p:nvSpPr>
          <p:spPr>
            <a:xfrm>
              <a:off x="1752436" y="2123855"/>
              <a:ext cx="589565" cy="360040"/>
            </a:xfrm>
            <a:prstGeom prst="arc">
              <a:avLst>
                <a:gd name="adj1" fmla="val 16017608"/>
                <a:gd name="adj2" fmla="val 5088922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8238234" y="4469050"/>
            <a:ext cx="57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  <a:latin typeface="+mn-ea"/>
              </a:rPr>
              <a:t>消息推送处理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3431434" y="4473225"/>
            <a:ext cx="4303331" cy="4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74407" y="4231055"/>
            <a:ext cx="2239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  <a:latin typeface="+mn-ea"/>
              </a:rPr>
              <a:t>方式</a:t>
            </a:r>
            <a:r>
              <a:rPr lang="en-US" altLang="zh-CN" sz="1000" b="1" dirty="0" smtClean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1000" b="1" dirty="0" smtClean="0">
                <a:solidFill>
                  <a:srgbClr val="FF0000"/>
                </a:solidFill>
                <a:latin typeface="+mn-ea"/>
              </a:rPr>
              <a:t>省份发起消息推送处理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SS-C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THQ-IT-ZhouGaofeng1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>
          <a:headEnd type="none" w="med" len="med"/>
          <a:tailEnd type="none" w="med" len="med"/>
        </a:ln>
      </a:spPr>
      <a:bodyPr vert="horz" wrap="square" lIns="91396" tIns="45698" rIns="91396" bIns="45698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96" tIns="45698" rIns="91396" bIns="4569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CTHQ-IT-ZhouGaofeng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HQ-IT-ZhouGaofeng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HQ-IT-ZhouGaofeng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HQ-IT-ZhouGaofeng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HQ-IT-ZhouGaofeng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HQ-IT-ZhouGaofeng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HQ-IT-ZhouGaofeng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HQ-IT-ZhouGaofeng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HQ-IT-ZhouGaofeng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HQ-IT-ZhouGaofeng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HQ-IT-ZhouGaofeng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HQ-IT-ZhouGaofeng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7790</TotalTime>
  <Words>1141</Words>
  <Application>Microsoft Office PowerPoint</Application>
  <PresentationFormat>全屏显示(4:3)</PresentationFormat>
  <Paragraphs>260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华文中宋</vt:lpstr>
      <vt:lpstr>楷体_GB2312</vt:lpstr>
      <vt:lpstr>宋体</vt:lpstr>
      <vt:lpstr>微软雅黑</vt:lpstr>
      <vt:lpstr>Arial</vt:lpstr>
      <vt:lpstr>Calibri</vt:lpstr>
      <vt:lpstr>Wingdings</vt:lpstr>
      <vt:lpstr>Wingdings</vt:lpstr>
      <vt:lpstr>BSS-CRM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终端串码管理</vt:lpstr>
      <vt:lpstr>终端串码采集统一入集团池</vt:lpstr>
      <vt:lpstr>号码资源管理和使用</vt:lpstr>
      <vt:lpstr>卡资源管理和使用</vt:lpstr>
    </vt:vector>
  </TitlesOfParts>
  <Company>hxdi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杨昌国</dc:creator>
  <cp:lastModifiedBy>毛毛坤</cp:lastModifiedBy>
  <cp:revision>1432</cp:revision>
  <dcterms:created xsi:type="dcterms:W3CDTF">2012-07-26T02:32:47Z</dcterms:created>
  <dcterms:modified xsi:type="dcterms:W3CDTF">2014-05-30T08:17:06Z</dcterms:modified>
</cp:coreProperties>
</file>