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9"/>
  </p:notesMasterIdLst>
  <p:sldIdLst>
    <p:sldId id="256" r:id="rId2"/>
    <p:sldId id="257" r:id="rId3"/>
    <p:sldId id="258" r:id="rId4"/>
    <p:sldId id="259" r:id="rId5"/>
    <p:sldId id="260" r:id="rId6"/>
    <p:sldId id="261" r:id="rId7"/>
    <p:sldId id="262" r:id="rId8"/>
    <p:sldId id="263" r:id="rId9"/>
    <p:sldId id="265" r:id="rId10"/>
    <p:sldId id="264" r:id="rId11"/>
    <p:sldId id="266" r:id="rId12"/>
    <p:sldId id="267" r:id="rId13"/>
    <p:sldId id="268" r:id="rId14"/>
    <p:sldId id="271" r:id="rId15"/>
    <p:sldId id="269" r:id="rId16"/>
    <p:sldId id="270" r:id="rId17"/>
    <p:sldId id="272" r:id="rId18"/>
    <p:sldId id="273" r:id="rId19"/>
    <p:sldId id="274" r:id="rId20"/>
    <p:sldId id="275" r:id="rId21"/>
    <p:sldId id="276" r:id="rId22"/>
    <p:sldId id="277" r:id="rId23"/>
    <p:sldId id="278" r:id="rId24"/>
    <p:sldId id="279" r:id="rId25"/>
    <p:sldId id="290" r:id="rId26"/>
    <p:sldId id="291" r:id="rId27"/>
    <p:sldId id="292" r:id="rId28"/>
    <p:sldId id="293" r:id="rId29"/>
    <p:sldId id="280" r:id="rId30"/>
    <p:sldId id="281" r:id="rId31"/>
    <p:sldId id="296" r:id="rId32"/>
    <p:sldId id="298" r:id="rId33"/>
    <p:sldId id="295" r:id="rId34"/>
    <p:sldId id="301" r:id="rId35"/>
    <p:sldId id="283" r:id="rId36"/>
    <p:sldId id="285" r:id="rId37"/>
    <p:sldId id="286" r:id="rId38"/>
    <p:sldId id="299" r:id="rId39"/>
    <p:sldId id="287" r:id="rId40"/>
    <p:sldId id="300" r:id="rId41"/>
    <p:sldId id="302" r:id="rId42"/>
    <p:sldId id="303" r:id="rId43"/>
    <p:sldId id="305" r:id="rId44"/>
    <p:sldId id="288" r:id="rId45"/>
    <p:sldId id="304" r:id="rId46"/>
    <p:sldId id="289" r:id="rId47"/>
    <p:sldId id="306" r:id="rId4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DBED569-4797-4DF1-A0F4-6AAB3CD982D8}" styleName="浅色样式 3 - 强调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4C1A8A3-306A-4EB7-A6B1-4F7E0EB9C5D6}" styleName="中度样式 3 - 强调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7395" autoAdjust="0"/>
  </p:normalViewPr>
  <p:slideViewPr>
    <p:cSldViewPr snapToGrid="0">
      <p:cViewPr varScale="1">
        <p:scale>
          <a:sx n="69" d="100"/>
          <a:sy n="69" d="100"/>
        </p:scale>
        <p:origin x="738" y="78"/>
      </p:cViewPr>
      <p:guideLst/>
    </p:cSldViewPr>
  </p:slideViewPr>
  <p:notesTextViewPr>
    <p:cViewPr>
      <p:scale>
        <a:sx n="1" d="1"/>
        <a:sy n="1" d="1"/>
      </p:scale>
      <p:origin x="0" y="0"/>
    </p:cViewPr>
  </p:notesTextViewPr>
  <p:sorterViewPr>
    <p:cViewPr>
      <p:scale>
        <a:sx n="70" d="100"/>
        <a:sy n="70" d="100"/>
      </p:scale>
      <p:origin x="0" y="-6186"/>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87DBFA2-8B30-4374-A986-36EC07DC10F7}" type="datetimeFigureOut">
              <a:rPr lang="zh-CN" altLang="en-US" smtClean="0"/>
              <a:t>2015/9/11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2C6FF6F-90E3-411A-9BA1-CBBF15E4D67B}" type="slidenum">
              <a:rPr lang="zh-CN" altLang="en-US" smtClean="0"/>
              <a:t>‹#›</a:t>
            </a:fld>
            <a:endParaRPr lang="zh-CN" altLang="en-US"/>
          </a:p>
        </p:txBody>
      </p:sp>
    </p:spTree>
    <p:extLst>
      <p:ext uri="{BB962C8B-B14F-4D97-AF65-F5344CB8AC3E}">
        <p14:creationId xmlns:p14="http://schemas.microsoft.com/office/powerpoint/2010/main" val="7916812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docs.oracle.com/cd/E19148-01/820-0533/6nc927vsv/index.html"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docs.oracle.com/cd/E19148-01/820-0533/index.html"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2C6FF6F-90E3-411A-9BA1-CBBF15E4D67B}" type="slidenum">
              <a:rPr lang="zh-CN" altLang="en-US" smtClean="0"/>
              <a:t>2</a:t>
            </a:fld>
            <a:endParaRPr lang="zh-CN" altLang="en-US"/>
          </a:p>
        </p:txBody>
      </p:sp>
    </p:spTree>
    <p:extLst>
      <p:ext uri="{BB962C8B-B14F-4D97-AF65-F5344CB8AC3E}">
        <p14:creationId xmlns:p14="http://schemas.microsoft.com/office/powerpoint/2010/main" val="37007428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2C6FF6F-90E3-411A-9BA1-CBBF15E4D67B}" type="slidenum">
              <a:rPr lang="zh-CN" altLang="en-US" smtClean="0"/>
              <a:t>16</a:t>
            </a:fld>
            <a:endParaRPr lang="zh-CN" altLang="en-US"/>
          </a:p>
        </p:txBody>
      </p:sp>
    </p:spTree>
    <p:extLst>
      <p:ext uri="{BB962C8B-B14F-4D97-AF65-F5344CB8AC3E}">
        <p14:creationId xmlns:p14="http://schemas.microsoft.com/office/powerpoint/2010/main" val="27007197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2C6FF6F-90E3-411A-9BA1-CBBF15E4D67B}" type="slidenum">
              <a:rPr lang="zh-CN" altLang="en-US" smtClean="0"/>
              <a:t>17</a:t>
            </a:fld>
            <a:endParaRPr lang="zh-CN" altLang="en-US"/>
          </a:p>
        </p:txBody>
      </p:sp>
    </p:spTree>
    <p:extLst>
      <p:ext uri="{BB962C8B-B14F-4D97-AF65-F5344CB8AC3E}">
        <p14:creationId xmlns:p14="http://schemas.microsoft.com/office/powerpoint/2010/main" val="5996428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2C6FF6F-90E3-411A-9BA1-CBBF15E4D67B}" type="slidenum">
              <a:rPr lang="zh-CN" altLang="en-US" smtClean="0"/>
              <a:t>18</a:t>
            </a:fld>
            <a:endParaRPr lang="zh-CN" altLang="en-US"/>
          </a:p>
        </p:txBody>
      </p:sp>
    </p:spTree>
    <p:extLst>
      <p:ext uri="{BB962C8B-B14F-4D97-AF65-F5344CB8AC3E}">
        <p14:creationId xmlns:p14="http://schemas.microsoft.com/office/powerpoint/2010/main" val="27795118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smtClean="0">
                <a:solidFill>
                  <a:schemeClr val="tx1"/>
                </a:solidFill>
                <a:latin typeface="+mn-lt"/>
                <a:ea typeface="+mn-ea"/>
                <a:cs typeface="+mn-cs"/>
              </a:rPr>
              <a:t>appliction_activemq.xml</a:t>
            </a:r>
            <a:r>
              <a:rPr lang="zh-CN" altLang="en-US" sz="1200" kern="1200" dirty="0" smtClean="0">
                <a:solidFill>
                  <a:schemeClr val="tx1"/>
                </a:solidFill>
                <a:latin typeface="+mn-lt"/>
                <a:ea typeface="+mn-ea"/>
                <a:cs typeface="+mn-cs"/>
              </a:rPr>
              <a:t>：</a:t>
            </a:r>
            <a:endParaRPr lang="en-US" altLang="zh-CN" sz="1200" kern="1200" dirty="0" smtClean="0">
              <a:solidFill>
                <a:schemeClr val="tx1"/>
              </a:solidFill>
              <a:latin typeface="+mn-lt"/>
              <a:ea typeface="+mn-ea"/>
              <a:cs typeface="+mn-cs"/>
            </a:endParaRPr>
          </a:p>
          <a:p>
            <a:endParaRPr lang="en-US" altLang="zh-CN" sz="1200" kern="1200" dirty="0" smtClean="0">
              <a:solidFill>
                <a:schemeClr val="tx1"/>
              </a:solidFill>
              <a:latin typeface="+mn-lt"/>
              <a:ea typeface="+mn-ea"/>
              <a:cs typeface="+mn-cs"/>
            </a:endParaRPr>
          </a:p>
          <a:p>
            <a:r>
              <a:rPr lang="en-US" altLang="zh-CN" sz="1200" kern="1200" dirty="0" smtClean="0">
                <a:solidFill>
                  <a:schemeClr val="tx1"/>
                </a:solidFill>
                <a:latin typeface="+mn-lt"/>
                <a:ea typeface="+mn-ea"/>
                <a:cs typeface="+mn-cs"/>
              </a:rPr>
              <a:t>&lt;?xml version=</a:t>
            </a:r>
            <a:r>
              <a:rPr lang="en-US" altLang="zh-CN" sz="1200" i="1" kern="1200" dirty="0" smtClean="0">
                <a:solidFill>
                  <a:schemeClr val="tx1"/>
                </a:solidFill>
                <a:latin typeface="+mn-lt"/>
                <a:ea typeface="+mn-ea"/>
                <a:cs typeface="+mn-cs"/>
              </a:rPr>
              <a:t>"1.0" encoding="UTF-8"?&gt;  </a:t>
            </a:r>
          </a:p>
          <a:p>
            <a:r>
              <a:rPr lang="en-US" altLang="zh-CN" sz="1200" kern="1200" dirty="0" smtClean="0">
                <a:solidFill>
                  <a:schemeClr val="tx1"/>
                </a:solidFill>
                <a:latin typeface="+mn-lt"/>
                <a:ea typeface="+mn-ea"/>
                <a:cs typeface="+mn-cs"/>
              </a:rPr>
              <a:t>&lt;beans </a:t>
            </a:r>
            <a:r>
              <a:rPr lang="en-US" altLang="zh-CN" sz="1200" kern="1200" dirty="0" err="1" smtClean="0">
                <a:solidFill>
                  <a:schemeClr val="tx1"/>
                </a:solidFill>
                <a:latin typeface="+mn-lt"/>
                <a:ea typeface="+mn-ea"/>
                <a:cs typeface="+mn-cs"/>
              </a:rPr>
              <a:t>xmlns</a:t>
            </a:r>
            <a:r>
              <a:rPr lang="en-US" altLang="zh-CN" sz="1200" kern="1200" dirty="0" smtClean="0">
                <a:solidFill>
                  <a:schemeClr val="tx1"/>
                </a:solidFill>
                <a:latin typeface="+mn-lt"/>
                <a:ea typeface="+mn-ea"/>
                <a:cs typeface="+mn-cs"/>
              </a:rPr>
              <a:t>=</a:t>
            </a:r>
            <a:r>
              <a:rPr lang="en-US" altLang="zh-CN" sz="1200" i="1" kern="1200" dirty="0" smtClean="0">
                <a:solidFill>
                  <a:schemeClr val="tx1"/>
                </a:solidFill>
                <a:latin typeface="+mn-lt"/>
                <a:ea typeface="+mn-ea"/>
                <a:cs typeface="+mn-cs"/>
              </a:rPr>
              <a:t>"http://www.springframework.org/schema/beans" </a:t>
            </a:r>
            <a:r>
              <a:rPr lang="en-US" altLang="zh-CN" sz="1200" i="1" kern="1200" dirty="0" err="1" smtClean="0">
                <a:solidFill>
                  <a:schemeClr val="tx1"/>
                </a:solidFill>
                <a:latin typeface="+mn-lt"/>
                <a:ea typeface="+mn-ea"/>
                <a:cs typeface="+mn-cs"/>
              </a:rPr>
              <a:t>xmlns:xsi</a:t>
            </a:r>
            <a:r>
              <a:rPr lang="en-US" altLang="zh-CN" sz="1200" i="1" kern="1200" dirty="0" smtClean="0">
                <a:solidFill>
                  <a:schemeClr val="tx1"/>
                </a:solidFill>
                <a:latin typeface="+mn-lt"/>
                <a:ea typeface="+mn-ea"/>
                <a:cs typeface="+mn-cs"/>
              </a:rPr>
              <a:t>="http://www.w3.org/2001/XMLSchema-instance"  </a:t>
            </a:r>
          </a:p>
          <a:p>
            <a:r>
              <a:rPr lang="en-US" altLang="zh-CN" sz="1200" kern="1200" dirty="0" smtClean="0">
                <a:solidFill>
                  <a:schemeClr val="tx1"/>
                </a:solidFill>
                <a:latin typeface="+mn-lt"/>
                <a:ea typeface="+mn-ea"/>
                <a:cs typeface="+mn-cs"/>
              </a:rPr>
              <a:t>        </a:t>
            </a:r>
            <a:r>
              <a:rPr lang="en-US" altLang="zh-CN" sz="1200" kern="1200" dirty="0" err="1" smtClean="0">
                <a:solidFill>
                  <a:schemeClr val="tx1"/>
                </a:solidFill>
                <a:latin typeface="+mn-lt"/>
                <a:ea typeface="+mn-ea"/>
                <a:cs typeface="+mn-cs"/>
              </a:rPr>
              <a:t>xsi:schemaLocation</a:t>
            </a:r>
            <a:r>
              <a:rPr lang="en-US" altLang="zh-CN" sz="1200" kern="1200" dirty="0" smtClean="0">
                <a:solidFill>
                  <a:schemeClr val="tx1"/>
                </a:solidFill>
                <a:latin typeface="+mn-lt"/>
                <a:ea typeface="+mn-ea"/>
                <a:cs typeface="+mn-cs"/>
              </a:rPr>
              <a:t>=</a:t>
            </a:r>
            <a:r>
              <a:rPr lang="en-US" altLang="zh-CN" sz="1200" i="1" kern="1200" dirty="0" smtClean="0">
                <a:solidFill>
                  <a:schemeClr val="tx1"/>
                </a:solidFill>
                <a:latin typeface="+mn-lt"/>
                <a:ea typeface="+mn-ea"/>
                <a:cs typeface="+mn-cs"/>
              </a:rPr>
              <a:t>"http://www.springframework.org/schema/beans http://www.springframework.org/schema/beans/spring-beans-2.5.xsd"&gt;  </a:t>
            </a:r>
          </a:p>
          <a:p>
            <a:r>
              <a:rPr lang="zh-CN" altLang="en-US" sz="1200" kern="1200" dirty="0" smtClean="0">
                <a:solidFill>
                  <a:schemeClr val="tx1"/>
                </a:solidFill>
                <a:latin typeface="+mn-lt"/>
                <a:ea typeface="+mn-ea"/>
                <a:cs typeface="+mn-cs"/>
              </a:rPr>
              <a:t>  </a:t>
            </a:r>
          </a:p>
          <a:p>
            <a:r>
              <a:rPr lang="en-US" altLang="zh-CN" sz="1200" kern="1200" dirty="0" smtClean="0">
                <a:solidFill>
                  <a:schemeClr val="tx1"/>
                </a:solidFill>
                <a:latin typeface="+mn-lt"/>
                <a:ea typeface="+mn-ea"/>
                <a:cs typeface="+mn-cs"/>
              </a:rPr>
              <a:t>&lt;!-- </a:t>
            </a:r>
            <a:r>
              <a:rPr lang="zh-CN" altLang="en-US" sz="1200" kern="1200" dirty="0" smtClean="0">
                <a:solidFill>
                  <a:schemeClr val="tx1"/>
                </a:solidFill>
                <a:latin typeface="+mn-lt"/>
                <a:ea typeface="+mn-ea"/>
                <a:cs typeface="+mn-cs"/>
              </a:rPr>
              <a:t>在非 </a:t>
            </a:r>
            <a:r>
              <a:rPr lang="en-US" altLang="zh-CN" sz="1200" kern="1200" dirty="0" smtClean="0">
                <a:solidFill>
                  <a:schemeClr val="tx1"/>
                </a:solidFill>
                <a:latin typeface="+mn-lt"/>
                <a:ea typeface="+mn-ea"/>
                <a:cs typeface="+mn-cs"/>
              </a:rPr>
              <a:t>web / </a:t>
            </a:r>
            <a:r>
              <a:rPr lang="en-US" altLang="zh-CN" sz="1200" u="sng" kern="1200" dirty="0" err="1" smtClean="0">
                <a:solidFill>
                  <a:schemeClr val="tx1"/>
                </a:solidFill>
                <a:latin typeface="+mn-lt"/>
                <a:ea typeface="+mn-ea"/>
                <a:cs typeface="+mn-cs"/>
              </a:rPr>
              <a:t>ejb</a:t>
            </a:r>
            <a:r>
              <a:rPr lang="en-US" altLang="zh-CN" sz="1200" u="sng" kern="1200" dirty="0" smtClean="0">
                <a:solidFill>
                  <a:schemeClr val="tx1"/>
                </a:solidFill>
                <a:latin typeface="+mn-lt"/>
                <a:ea typeface="+mn-ea"/>
                <a:cs typeface="+mn-cs"/>
              </a:rPr>
              <a:t> </a:t>
            </a:r>
            <a:r>
              <a:rPr lang="zh-CN" altLang="en-US" sz="1200" u="sng" kern="1200" dirty="0" smtClean="0">
                <a:solidFill>
                  <a:schemeClr val="tx1"/>
                </a:solidFill>
                <a:latin typeface="+mn-lt"/>
                <a:ea typeface="+mn-ea"/>
                <a:cs typeface="+mn-cs"/>
              </a:rPr>
              <a:t>容器中使用 </a:t>
            </a:r>
            <a:r>
              <a:rPr lang="en-US" altLang="zh-CN" sz="1200" u="sng" kern="1200" dirty="0" smtClean="0">
                <a:solidFill>
                  <a:schemeClr val="tx1"/>
                </a:solidFill>
                <a:latin typeface="+mn-lt"/>
                <a:ea typeface="+mn-ea"/>
                <a:cs typeface="+mn-cs"/>
              </a:rPr>
              <a:t>pool </a:t>
            </a:r>
            <a:r>
              <a:rPr lang="zh-CN" altLang="en-US" sz="1200" u="sng" kern="1200" dirty="0" smtClean="0">
                <a:solidFill>
                  <a:schemeClr val="tx1"/>
                </a:solidFill>
                <a:latin typeface="+mn-lt"/>
                <a:ea typeface="+mn-ea"/>
                <a:cs typeface="+mn-cs"/>
              </a:rPr>
              <a:t>时，要手动 </a:t>
            </a:r>
            <a:r>
              <a:rPr lang="en-US" altLang="zh-CN" sz="1200" u="sng" kern="1200" dirty="0" smtClean="0">
                <a:solidFill>
                  <a:schemeClr val="tx1"/>
                </a:solidFill>
                <a:latin typeface="+mn-lt"/>
                <a:ea typeface="+mn-ea"/>
                <a:cs typeface="+mn-cs"/>
              </a:rPr>
              <a:t>stop</a:t>
            </a:r>
            <a:r>
              <a:rPr lang="zh-CN" altLang="en-US" sz="1200" u="sng" kern="1200" dirty="0" smtClean="0">
                <a:solidFill>
                  <a:schemeClr val="tx1"/>
                </a:solidFill>
                <a:latin typeface="+mn-lt"/>
                <a:ea typeface="+mn-ea"/>
                <a:cs typeface="+mn-cs"/>
              </a:rPr>
              <a:t>，</a:t>
            </a:r>
            <a:r>
              <a:rPr lang="en-US" altLang="zh-CN" sz="1200" u="sng" kern="1200" dirty="0" smtClean="0">
                <a:solidFill>
                  <a:schemeClr val="tx1"/>
                </a:solidFill>
                <a:latin typeface="+mn-lt"/>
                <a:ea typeface="+mn-ea"/>
                <a:cs typeface="+mn-cs"/>
              </a:rPr>
              <a:t>spring </a:t>
            </a:r>
            <a:r>
              <a:rPr lang="zh-CN" altLang="en-US" sz="1200" u="sng" kern="1200" dirty="0" smtClean="0">
                <a:solidFill>
                  <a:schemeClr val="tx1"/>
                </a:solidFill>
                <a:latin typeface="+mn-lt"/>
                <a:ea typeface="+mn-ea"/>
                <a:cs typeface="+mn-cs"/>
              </a:rPr>
              <a:t>不会为 你执行 </a:t>
            </a:r>
            <a:r>
              <a:rPr lang="en-US" altLang="zh-CN" sz="1200" u="sng" kern="1200" dirty="0" smtClean="0">
                <a:solidFill>
                  <a:schemeClr val="tx1"/>
                </a:solidFill>
                <a:latin typeface="+mn-lt"/>
                <a:ea typeface="+mn-ea"/>
                <a:cs typeface="+mn-cs"/>
              </a:rPr>
              <a:t>destroy-method </a:t>
            </a:r>
            <a:r>
              <a:rPr lang="zh-CN" altLang="en-US" sz="1200" u="sng" kern="1200" dirty="0" smtClean="0">
                <a:solidFill>
                  <a:schemeClr val="tx1"/>
                </a:solidFill>
                <a:latin typeface="+mn-lt"/>
                <a:ea typeface="+mn-ea"/>
                <a:cs typeface="+mn-cs"/>
              </a:rPr>
              <a:t>的方法  </a:t>
            </a:r>
          </a:p>
          <a:p>
            <a:r>
              <a:rPr lang="en-US" altLang="zh-CN" sz="1200" kern="1200" dirty="0" smtClean="0">
                <a:solidFill>
                  <a:schemeClr val="tx1"/>
                </a:solidFill>
                <a:latin typeface="+mn-lt"/>
                <a:ea typeface="+mn-ea"/>
                <a:cs typeface="+mn-cs"/>
              </a:rPr>
              <a:t>    &lt;bean id="</a:t>
            </a:r>
            <a:r>
              <a:rPr lang="en-US" altLang="zh-CN" sz="1200" kern="1200" dirty="0" err="1" smtClean="0">
                <a:solidFill>
                  <a:schemeClr val="tx1"/>
                </a:solidFill>
                <a:latin typeface="+mn-lt"/>
                <a:ea typeface="+mn-ea"/>
                <a:cs typeface="+mn-cs"/>
              </a:rPr>
              <a:t>jmsFactory</a:t>
            </a:r>
            <a:r>
              <a:rPr lang="en-US" altLang="zh-CN" sz="1200" kern="1200" dirty="0" smtClean="0">
                <a:solidFill>
                  <a:schemeClr val="tx1"/>
                </a:solidFill>
                <a:latin typeface="+mn-lt"/>
                <a:ea typeface="+mn-ea"/>
                <a:cs typeface="+mn-cs"/>
              </a:rPr>
              <a:t>" class="</a:t>
            </a:r>
            <a:r>
              <a:rPr lang="en-US" altLang="zh-CN" sz="1200" kern="1200" dirty="0" err="1" smtClean="0">
                <a:solidFill>
                  <a:schemeClr val="tx1"/>
                </a:solidFill>
                <a:latin typeface="+mn-lt"/>
                <a:ea typeface="+mn-ea"/>
                <a:cs typeface="+mn-cs"/>
              </a:rPr>
              <a:t>org.apache.activemq.pool.PooledConnectionFactory</a:t>
            </a:r>
            <a:r>
              <a:rPr lang="en-US" altLang="zh-CN" sz="1200" kern="1200" dirty="0" smtClean="0">
                <a:solidFill>
                  <a:schemeClr val="tx1"/>
                </a:solidFill>
                <a:latin typeface="+mn-lt"/>
                <a:ea typeface="+mn-ea"/>
                <a:cs typeface="+mn-cs"/>
              </a:rPr>
              <a:t>" destroy-method="stop"&gt;  </a:t>
            </a:r>
          </a:p>
          <a:p>
            <a:r>
              <a:rPr lang="en-US" altLang="zh-CN" sz="1200" kern="1200" dirty="0" smtClean="0">
                <a:solidFill>
                  <a:schemeClr val="tx1"/>
                </a:solidFill>
                <a:latin typeface="+mn-lt"/>
                <a:ea typeface="+mn-ea"/>
                <a:cs typeface="+mn-cs"/>
              </a:rPr>
              <a:t>        &lt;property name="</a:t>
            </a:r>
            <a:r>
              <a:rPr lang="en-US" altLang="zh-CN" sz="1200" kern="1200" dirty="0" err="1" smtClean="0">
                <a:solidFill>
                  <a:schemeClr val="tx1"/>
                </a:solidFill>
                <a:latin typeface="+mn-lt"/>
                <a:ea typeface="+mn-ea"/>
                <a:cs typeface="+mn-cs"/>
              </a:rPr>
              <a:t>connectionFactory</a:t>
            </a:r>
            <a:r>
              <a:rPr lang="en-US" altLang="zh-CN" sz="1200" kern="1200" dirty="0" smtClean="0">
                <a:solidFill>
                  <a:schemeClr val="tx1"/>
                </a:solidFill>
                <a:latin typeface="+mn-lt"/>
                <a:ea typeface="+mn-ea"/>
                <a:cs typeface="+mn-cs"/>
              </a:rPr>
              <a:t>"&gt;  </a:t>
            </a:r>
          </a:p>
          <a:p>
            <a:r>
              <a:rPr lang="en-US" altLang="zh-CN" sz="1200" kern="1200" dirty="0" smtClean="0">
                <a:solidFill>
                  <a:schemeClr val="tx1"/>
                </a:solidFill>
                <a:latin typeface="+mn-lt"/>
                <a:ea typeface="+mn-ea"/>
                <a:cs typeface="+mn-cs"/>
              </a:rPr>
              <a:t>            &lt;bean class="</a:t>
            </a:r>
            <a:r>
              <a:rPr lang="en-US" altLang="zh-CN" sz="1200" kern="1200" dirty="0" err="1" smtClean="0">
                <a:solidFill>
                  <a:schemeClr val="tx1"/>
                </a:solidFill>
                <a:latin typeface="+mn-lt"/>
                <a:ea typeface="+mn-ea"/>
                <a:cs typeface="+mn-cs"/>
              </a:rPr>
              <a:t>org.apache.activemq.ActiveMQConnectionFactory</a:t>
            </a:r>
            <a:r>
              <a:rPr lang="en-US" altLang="zh-CN" sz="1200" kern="1200" dirty="0" smtClean="0">
                <a:solidFill>
                  <a:schemeClr val="tx1"/>
                </a:solidFill>
                <a:latin typeface="+mn-lt"/>
                <a:ea typeface="+mn-ea"/>
                <a:cs typeface="+mn-cs"/>
              </a:rPr>
              <a:t>"&gt;  </a:t>
            </a:r>
          </a:p>
          <a:p>
            <a:r>
              <a:rPr lang="en-US" altLang="zh-CN" sz="1200" kern="1200" dirty="0" smtClean="0">
                <a:solidFill>
                  <a:schemeClr val="tx1"/>
                </a:solidFill>
                <a:latin typeface="+mn-lt"/>
                <a:ea typeface="+mn-ea"/>
                <a:cs typeface="+mn-cs"/>
              </a:rPr>
              <a:t>                &lt;property name="</a:t>
            </a:r>
            <a:r>
              <a:rPr lang="en-US" altLang="zh-CN" sz="1200" kern="1200" dirty="0" err="1" smtClean="0">
                <a:solidFill>
                  <a:schemeClr val="tx1"/>
                </a:solidFill>
                <a:latin typeface="+mn-lt"/>
                <a:ea typeface="+mn-ea"/>
                <a:cs typeface="+mn-cs"/>
              </a:rPr>
              <a:t>brokerURL</a:t>
            </a:r>
            <a:r>
              <a:rPr lang="en-US" altLang="zh-CN" sz="1200" kern="1200" dirty="0" smtClean="0">
                <a:solidFill>
                  <a:schemeClr val="tx1"/>
                </a:solidFill>
                <a:latin typeface="+mn-lt"/>
                <a:ea typeface="+mn-ea"/>
                <a:cs typeface="+mn-cs"/>
              </a:rPr>
              <a:t>" value="</a:t>
            </a:r>
            <a:r>
              <a:rPr lang="en-US" altLang="zh-CN" sz="1200" u="sng" kern="1200" dirty="0" err="1" smtClean="0">
                <a:solidFill>
                  <a:schemeClr val="tx1"/>
                </a:solidFill>
                <a:latin typeface="+mn-lt"/>
                <a:ea typeface="+mn-ea"/>
                <a:cs typeface="+mn-cs"/>
              </a:rPr>
              <a:t>tcp</a:t>
            </a:r>
            <a:r>
              <a:rPr lang="en-US" altLang="zh-CN" sz="1200" u="sng" kern="1200" dirty="0" smtClean="0">
                <a:solidFill>
                  <a:schemeClr val="tx1"/>
                </a:solidFill>
                <a:latin typeface="+mn-lt"/>
                <a:ea typeface="+mn-ea"/>
                <a:cs typeface="+mn-cs"/>
              </a:rPr>
              <a:t>://localhost:61616" /&gt;  </a:t>
            </a:r>
          </a:p>
          <a:p>
            <a:r>
              <a:rPr lang="en-US" altLang="zh-CN" sz="1200" kern="1200" dirty="0" smtClean="0">
                <a:solidFill>
                  <a:schemeClr val="tx1"/>
                </a:solidFill>
                <a:latin typeface="+mn-lt"/>
                <a:ea typeface="+mn-ea"/>
                <a:cs typeface="+mn-cs"/>
              </a:rPr>
              <a:t>            &lt;/bean&gt;  </a:t>
            </a:r>
          </a:p>
          <a:p>
            <a:r>
              <a:rPr lang="en-US" altLang="zh-CN" sz="1200" kern="1200" dirty="0" smtClean="0">
                <a:solidFill>
                  <a:schemeClr val="tx1"/>
                </a:solidFill>
                <a:latin typeface="+mn-lt"/>
                <a:ea typeface="+mn-ea"/>
                <a:cs typeface="+mn-cs"/>
              </a:rPr>
              <a:t>        &lt;/property&gt;  </a:t>
            </a:r>
          </a:p>
          <a:p>
            <a:r>
              <a:rPr lang="en-US" altLang="zh-CN" sz="1200" kern="1200" dirty="0" smtClean="0">
                <a:solidFill>
                  <a:schemeClr val="tx1"/>
                </a:solidFill>
                <a:latin typeface="+mn-lt"/>
                <a:ea typeface="+mn-ea"/>
                <a:cs typeface="+mn-cs"/>
              </a:rPr>
              <a:t>    &lt;/bean&gt;  </a:t>
            </a:r>
          </a:p>
          <a:p>
            <a:r>
              <a:rPr lang="en-US" altLang="zh-CN" sz="1200" kern="1200" dirty="0" smtClean="0">
                <a:solidFill>
                  <a:schemeClr val="tx1"/>
                </a:solidFill>
                <a:latin typeface="+mn-lt"/>
                <a:ea typeface="+mn-ea"/>
                <a:cs typeface="+mn-cs"/>
              </a:rPr>
              <a:t>--&gt;</a:t>
            </a:r>
            <a:r>
              <a:rPr lang="zh-CN" altLang="en-US" sz="1200" kern="1200" dirty="0" smtClean="0">
                <a:solidFill>
                  <a:schemeClr val="tx1"/>
                </a:solidFill>
                <a:latin typeface="+mn-lt"/>
                <a:ea typeface="+mn-ea"/>
                <a:cs typeface="+mn-cs"/>
              </a:rPr>
              <a:t>  </a:t>
            </a:r>
          </a:p>
          <a:p>
            <a:r>
              <a:rPr lang="en-US" altLang="zh-CN" sz="1200" kern="1200" dirty="0" smtClean="0">
                <a:solidFill>
                  <a:schemeClr val="tx1"/>
                </a:solidFill>
                <a:latin typeface="+mn-lt"/>
                <a:ea typeface="+mn-ea"/>
                <a:cs typeface="+mn-cs"/>
              </a:rPr>
              <a:t>    &lt;bean id=</a:t>
            </a:r>
            <a:r>
              <a:rPr lang="en-US" altLang="zh-CN" sz="1200" i="1" kern="1200" dirty="0" smtClean="0">
                <a:solidFill>
                  <a:schemeClr val="tx1"/>
                </a:solidFill>
                <a:latin typeface="+mn-lt"/>
                <a:ea typeface="+mn-ea"/>
                <a:cs typeface="+mn-cs"/>
              </a:rPr>
              <a:t>"</a:t>
            </a:r>
            <a:r>
              <a:rPr lang="en-US" altLang="zh-CN" sz="1200" i="1" kern="1200" dirty="0" err="1" smtClean="0">
                <a:solidFill>
                  <a:schemeClr val="tx1"/>
                </a:solidFill>
                <a:latin typeface="+mn-lt"/>
                <a:ea typeface="+mn-ea"/>
                <a:cs typeface="+mn-cs"/>
              </a:rPr>
              <a:t>jmsFactory</a:t>
            </a:r>
            <a:r>
              <a:rPr lang="en-US" altLang="zh-CN" sz="1200" i="1" kern="1200" dirty="0" smtClean="0">
                <a:solidFill>
                  <a:schemeClr val="tx1"/>
                </a:solidFill>
                <a:latin typeface="+mn-lt"/>
                <a:ea typeface="+mn-ea"/>
                <a:cs typeface="+mn-cs"/>
              </a:rPr>
              <a:t>" class="</a:t>
            </a:r>
            <a:r>
              <a:rPr lang="en-US" altLang="zh-CN" sz="1200" i="1" kern="1200" dirty="0" err="1" smtClean="0">
                <a:solidFill>
                  <a:schemeClr val="tx1"/>
                </a:solidFill>
                <a:latin typeface="+mn-lt"/>
                <a:ea typeface="+mn-ea"/>
                <a:cs typeface="+mn-cs"/>
              </a:rPr>
              <a:t>org.apache.activemq.ActiveMQConnectionFactory</a:t>
            </a:r>
            <a:r>
              <a:rPr lang="en-US" altLang="zh-CN" sz="1200" i="1" kern="1200" dirty="0" smtClean="0">
                <a:solidFill>
                  <a:schemeClr val="tx1"/>
                </a:solidFill>
                <a:latin typeface="+mn-lt"/>
                <a:ea typeface="+mn-ea"/>
                <a:cs typeface="+mn-cs"/>
              </a:rPr>
              <a:t>"&gt;  </a:t>
            </a:r>
          </a:p>
          <a:p>
            <a:r>
              <a:rPr lang="en-US" altLang="zh-CN" sz="1200" kern="1200" dirty="0" smtClean="0">
                <a:solidFill>
                  <a:schemeClr val="tx1"/>
                </a:solidFill>
                <a:latin typeface="+mn-lt"/>
                <a:ea typeface="+mn-ea"/>
                <a:cs typeface="+mn-cs"/>
              </a:rPr>
              <a:t>        &lt;property name=</a:t>
            </a:r>
            <a:r>
              <a:rPr lang="en-US" altLang="zh-CN" sz="1200" i="1" kern="1200" dirty="0" smtClean="0">
                <a:solidFill>
                  <a:schemeClr val="tx1"/>
                </a:solidFill>
                <a:latin typeface="+mn-lt"/>
                <a:ea typeface="+mn-ea"/>
                <a:cs typeface="+mn-cs"/>
              </a:rPr>
              <a:t>"</a:t>
            </a:r>
            <a:r>
              <a:rPr lang="en-US" altLang="zh-CN" sz="1200" i="1" kern="1200" dirty="0" err="1" smtClean="0">
                <a:solidFill>
                  <a:schemeClr val="tx1"/>
                </a:solidFill>
                <a:latin typeface="+mn-lt"/>
                <a:ea typeface="+mn-ea"/>
                <a:cs typeface="+mn-cs"/>
              </a:rPr>
              <a:t>brokerURL</a:t>
            </a:r>
            <a:r>
              <a:rPr lang="en-US" altLang="zh-CN" sz="1200" i="1" kern="1200" dirty="0" smtClean="0">
                <a:solidFill>
                  <a:schemeClr val="tx1"/>
                </a:solidFill>
                <a:latin typeface="+mn-lt"/>
                <a:ea typeface="+mn-ea"/>
                <a:cs typeface="+mn-cs"/>
              </a:rPr>
              <a:t>" value="</a:t>
            </a:r>
            <a:r>
              <a:rPr lang="en-US" altLang="zh-CN" sz="1200" i="1" kern="1200" dirty="0" err="1" smtClean="0">
                <a:solidFill>
                  <a:schemeClr val="tx1"/>
                </a:solidFill>
                <a:latin typeface="+mn-lt"/>
                <a:ea typeface="+mn-ea"/>
                <a:cs typeface="+mn-cs"/>
              </a:rPr>
              <a:t>tcp</a:t>
            </a:r>
            <a:r>
              <a:rPr lang="en-US" altLang="zh-CN" sz="1200" i="1" kern="1200" dirty="0" smtClean="0">
                <a:solidFill>
                  <a:schemeClr val="tx1"/>
                </a:solidFill>
                <a:latin typeface="+mn-lt"/>
                <a:ea typeface="+mn-ea"/>
                <a:cs typeface="+mn-cs"/>
              </a:rPr>
              <a:t>://localhost:61616" /&gt;  </a:t>
            </a:r>
          </a:p>
          <a:p>
            <a:r>
              <a:rPr lang="en-US" altLang="zh-CN" sz="1200" kern="1200" dirty="0" smtClean="0">
                <a:solidFill>
                  <a:schemeClr val="tx1"/>
                </a:solidFill>
                <a:latin typeface="+mn-lt"/>
                <a:ea typeface="+mn-ea"/>
                <a:cs typeface="+mn-cs"/>
              </a:rPr>
              <a:t>    &lt;/bean&gt;  </a:t>
            </a:r>
          </a:p>
          <a:p>
            <a:r>
              <a:rPr lang="zh-CN" altLang="en-US" sz="1200" kern="1200" dirty="0" smtClean="0">
                <a:solidFill>
                  <a:schemeClr val="tx1"/>
                </a:solidFill>
                <a:latin typeface="+mn-lt"/>
                <a:ea typeface="+mn-ea"/>
                <a:cs typeface="+mn-cs"/>
              </a:rPr>
              <a:t>    </a:t>
            </a:r>
          </a:p>
          <a:p>
            <a:r>
              <a:rPr lang="en-US" altLang="zh-CN" sz="1200" kern="1200" dirty="0" smtClean="0">
                <a:solidFill>
                  <a:schemeClr val="tx1"/>
                </a:solidFill>
                <a:latin typeface="+mn-lt"/>
                <a:ea typeface="+mn-ea"/>
                <a:cs typeface="+mn-cs"/>
              </a:rPr>
              <a:t>    &lt;bean id=</a:t>
            </a:r>
            <a:r>
              <a:rPr lang="en-US" altLang="zh-CN" sz="1200" i="1" kern="1200" dirty="0" smtClean="0">
                <a:solidFill>
                  <a:schemeClr val="tx1"/>
                </a:solidFill>
                <a:latin typeface="+mn-lt"/>
                <a:ea typeface="+mn-ea"/>
                <a:cs typeface="+mn-cs"/>
              </a:rPr>
              <a:t>"</a:t>
            </a:r>
            <a:r>
              <a:rPr lang="en-US" altLang="zh-CN" sz="1200" i="1" kern="1200" dirty="0" err="1" smtClean="0">
                <a:solidFill>
                  <a:schemeClr val="tx1"/>
                </a:solidFill>
                <a:latin typeface="+mn-lt"/>
                <a:ea typeface="+mn-ea"/>
                <a:cs typeface="+mn-cs"/>
              </a:rPr>
              <a:t>jmsTemplate</a:t>
            </a:r>
            <a:r>
              <a:rPr lang="en-US" altLang="zh-CN" sz="1200" i="1" kern="1200" dirty="0" smtClean="0">
                <a:solidFill>
                  <a:schemeClr val="tx1"/>
                </a:solidFill>
                <a:latin typeface="+mn-lt"/>
                <a:ea typeface="+mn-ea"/>
                <a:cs typeface="+mn-cs"/>
              </a:rPr>
              <a:t>" class="</a:t>
            </a:r>
            <a:r>
              <a:rPr lang="en-US" altLang="zh-CN" sz="1200" i="1" kern="1200" dirty="0" err="1" smtClean="0">
                <a:solidFill>
                  <a:schemeClr val="tx1"/>
                </a:solidFill>
                <a:latin typeface="+mn-lt"/>
                <a:ea typeface="+mn-ea"/>
                <a:cs typeface="+mn-cs"/>
              </a:rPr>
              <a:t>org.springframework.jms.core.JmsTemplate</a:t>
            </a:r>
            <a:r>
              <a:rPr lang="en-US" altLang="zh-CN" sz="1200" i="1" kern="1200" dirty="0" smtClean="0">
                <a:solidFill>
                  <a:schemeClr val="tx1"/>
                </a:solidFill>
                <a:latin typeface="+mn-lt"/>
                <a:ea typeface="+mn-ea"/>
                <a:cs typeface="+mn-cs"/>
              </a:rPr>
              <a:t>"&gt;  </a:t>
            </a:r>
          </a:p>
          <a:p>
            <a:r>
              <a:rPr lang="en-US" altLang="zh-CN" sz="1200" kern="1200" dirty="0" smtClean="0">
                <a:solidFill>
                  <a:schemeClr val="tx1"/>
                </a:solidFill>
                <a:latin typeface="+mn-lt"/>
                <a:ea typeface="+mn-ea"/>
                <a:cs typeface="+mn-cs"/>
              </a:rPr>
              <a:t>        &lt;property name=</a:t>
            </a:r>
            <a:r>
              <a:rPr lang="en-US" altLang="zh-CN" sz="1200" i="1" kern="1200" dirty="0" smtClean="0">
                <a:solidFill>
                  <a:schemeClr val="tx1"/>
                </a:solidFill>
                <a:latin typeface="+mn-lt"/>
                <a:ea typeface="+mn-ea"/>
                <a:cs typeface="+mn-cs"/>
              </a:rPr>
              <a:t>"</a:t>
            </a:r>
            <a:r>
              <a:rPr lang="en-US" altLang="zh-CN" sz="1200" i="1" kern="1200" dirty="0" err="1" smtClean="0">
                <a:solidFill>
                  <a:schemeClr val="tx1"/>
                </a:solidFill>
                <a:latin typeface="+mn-lt"/>
                <a:ea typeface="+mn-ea"/>
                <a:cs typeface="+mn-cs"/>
              </a:rPr>
              <a:t>connectionFactory</a:t>
            </a:r>
            <a:r>
              <a:rPr lang="en-US" altLang="zh-CN" sz="1200" i="1" kern="1200" dirty="0" smtClean="0">
                <a:solidFill>
                  <a:schemeClr val="tx1"/>
                </a:solidFill>
                <a:latin typeface="+mn-lt"/>
                <a:ea typeface="+mn-ea"/>
                <a:cs typeface="+mn-cs"/>
              </a:rPr>
              <a:t>" ref="</a:t>
            </a:r>
            <a:r>
              <a:rPr lang="en-US" altLang="zh-CN" sz="1200" i="1" kern="1200" dirty="0" err="1" smtClean="0">
                <a:solidFill>
                  <a:schemeClr val="tx1"/>
                </a:solidFill>
                <a:latin typeface="+mn-lt"/>
                <a:ea typeface="+mn-ea"/>
                <a:cs typeface="+mn-cs"/>
              </a:rPr>
              <a:t>jmsFactory</a:t>
            </a:r>
            <a:r>
              <a:rPr lang="en-US" altLang="zh-CN" sz="1200" i="1" kern="1200" dirty="0" smtClean="0">
                <a:solidFill>
                  <a:schemeClr val="tx1"/>
                </a:solidFill>
                <a:latin typeface="+mn-lt"/>
                <a:ea typeface="+mn-ea"/>
                <a:cs typeface="+mn-cs"/>
              </a:rPr>
              <a:t>" /&gt;  </a:t>
            </a:r>
          </a:p>
          <a:p>
            <a:r>
              <a:rPr lang="en-US" altLang="zh-CN" sz="1200" kern="1200" dirty="0" smtClean="0">
                <a:solidFill>
                  <a:schemeClr val="tx1"/>
                </a:solidFill>
                <a:latin typeface="+mn-lt"/>
                <a:ea typeface="+mn-ea"/>
                <a:cs typeface="+mn-cs"/>
              </a:rPr>
              <a:t>        &lt;property name=</a:t>
            </a:r>
            <a:r>
              <a:rPr lang="en-US" altLang="zh-CN" sz="1200" i="1" kern="1200" dirty="0" smtClean="0">
                <a:solidFill>
                  <a:schemeClr val="tx1"/>
                </a:solidFill>
                <a:latin typeface="+mn-lt"/>
                <a:ea typeface="+mn-ea"/>
                <a:cs typeface="+mn-cs"/>
              </a:rPr>
              <a:t>"</a:t>
            </a:r>
            <a:r>
              <a:rPr lang="en-US" altLang="zh-CN" sz="1200" i="1" kern="1200" dirty="0" err="1" smtClean="0">
                <a:solidFill>
                  <a:schemeClr val="tx1"/>
                </a:solidFill>
                <a:latin typeface="+mn-lt"/>
                <a:ea typeface="+mn-ea"/>
                <a:cs typeface="+mn-cs"/>
              </a:rPr>
              <a:t>defaultDestination</a:t>
            </a:r>
            <a:r>
              <a:rPr lang="en-US" altLang="zh-CN" sz="1200" i="1" kern="1200" dirty="0" smtClean="0">
                <a:solidFill>
                  <a:schemeClr val="tx1"/>
                </a:solidFill>
                <a:latin typeface="+mn-lt"/>
                <a:ea typeface="+mn-ea"/>
                <a:cs typeface="+mn-cs"/>
              </a:rPr>
              <a:t>" ref="destination" /&gt;  </a:t>
            </a:r>
          </a:p>
          <a:p>
            <a:r>
              <a:rPr lang="en-US" altLang="zh-CN" sz="1200" kern="1200" dirty="0" smtClean="0">
                <a:solidFill>
                  <a:schemeClr val="tx1"/>
                </a:solidFill>
                <a:latin typeface="+mn-lt"/>
                <a:ea typeface="+mn-ea"/>
                <a:cs typeface="+mn-cs"/>
              </a:rPr>
              <a:t>        &lt;property name=</a:t>
            </a:r>
            <a:r>
              <a:rPr lang="en-US" altLang="zh-CN" sz="1200" i="1" kern="1200" dirty="0" smtClean="0">
                <a:solidFill>
                  <a:schemeClr val="tx1"/>
                </a:solidFill>
                <a:latin typeface="+mn-lt"/>
                <a:ea typeface="+mn-ea"/>
                <a:cs typeface="+mn-cs"/>
              </a:rPr>
              <a:t>"</a:t>
            </a:r>
            <a:r>
              <a:rPr lang="en-US" altLang="zh-CN" sz="1200" i="1" kern="1200" dirty="0" err="1" smtClean="0">
                <a:solidFill>
                  <a:schemeClr val="tx1"/>
                </a:solidFill>
                <a:latin typeface="+mn-lt"/>
                <a:ea typeface="+mn-ea"/>
                <a:cs typeface="+mn-cs"/>
              </a:rPr>
              <a:t>messageConverter</a:t>
            </a:r>
            <a:r>
              <a:rPr lang="en-US" altLang="zh-CN" sz="1200" i="1" kern="1200" dirty="0" smtClean="0">
                <a:solidFill>
                  <a:schemeClr val="tx1"/>
                </a:solidFill>
                <a:latin typeface="+mn-lt"/>
                <a:ea typeface="+mn-ea"/>
                <a:cs typeface="+mn-cs"/>
              </a:rPr>
              <a:t>"&gt;  </a:t>
            </a:r>
          </a:p>
          <a:p>
            <a:r>
              <a:rPr lang="en-US" altLang="zh-CN" sz="1200" kern="1200" dirty="0" smtClean="0">
                <a:solidFill>
                  <a:schemeClr val="tx1"/>
                </a:solidFill>
                <a:latin typeface="+mn-lt"/>
                <a:ea typeface="+mn-ea"/>
                <a:cs typeface="+mn-cs"/>
              </a:rPr>
              <a:t>            &lt;bean class=</a:t>
            </a:r>
            <a:r>
              <a:rPr lang="en-US" altLang="zh-CN" sz="1200" i="1" kern="1200" dirty="0" smtClean="0">
                <a:solidFill>
                  <a:schemeClr val="tx1"/>
                </a:solidFill>
                <a:latin typeface="+mn-lt"/>
                <a:ea typeface="+mn-ea"/>
                <a:cs typeface="+mn-cs"/>
              </a:rPr>
              <a:t>"org.springframework.jms.support.converter.SimpleMessageConverter" /&gt;  </a:t>
            </a:r>
          </a:p>
          <a:p>
            <a:r>
              <a:rPr lang="en-US" altLang="zh-CN" sz="1200" kern="1200" dirty="0" smtClean="0">
                <a:solidFill>
                  <a:schemeClr val="tx1"/>
                </a:solidFill>
                <a:latin typeface="+mn-lt"/>
                <a:ea typeface="+mn-ea"/>
                <a:cs typeface="+mn-cs"/>
              </a:rPr>
              <a:t>        &lt;/property&gt;  </a:t>
            </a:r>
          </a:p>
          <a:p>
            <a:r>
              <a:rPr lang="en-US" altLang="zh-CN" sz="1200" kern="1200" dirty="0" smtClean="0">
                <a:solidFill>
                  <a:schemeClr val="tx1"/>
                </a:solidFill>
                <a:latin typeface="+mn-lt"/>
                <a:ea typeface="+mn-ea"/>
                <a:cs typeface="+mn-cs"/>
              </a:rPr>
              <a:t>    &lt;/bean&gt;  </a:t>
            </a:r>
          </a:p>
          <a:p>
            <a:r>
              <a:rPr lang="zh-CN" altLang="en-US" sz="1200" kern="1200" dirty="0" smtClean="0">
                <a:solidFill>
                  <a:schemeClr val="tx1"/>
                </a:solidFill>
                <a:latin typeface="+mn-lt"/>
                <a:ea typeface="+mn-ea"/>
                <a:cs typeface="+mn-cs"/>
              </a:rPr>
              <a:t>  </a:t>
            </a:r>
          </a:p>
          <a:p>
            <a:r>
              <a:rPr lang="en-US" altLang="zh-CN" sz="1200" kern="1200" dirty="0" smtClean="0">
                <a:solidFill>
                  <a:schemeClr val="tx1"/>
                </a:solidFill>
                <a:latin typeface="+mn-lt"/>
                <a:ea typeface="+mn-ea"/>
                <a:cs typeface="+mn-cs"/>
              </a:rPr>
              <a:t>    &lt;bean id=</a:t>
            </a:r>
            <a:r>
              <a:rPr lang="en-US" altLang="zh-CN" sz="1200" i="1" kern="1200" dirty="0" smtClean="0">
                <a:solidFill>
                  <a:schemeClr val="tx1"/>
                </a:solidFill>
                <a:latin typeface="+mn-lt"/>
                <a:ea typeface="+mn-ea"/>
                <a:cs typeface="+mn-cs"/>
              </a:rPr>
              <a:t>"destination" class="</a:t>
            </a:r>
            <a:r>
              <a:rPr lang="en-US" altLang="zh-CN" sz="1200" i="1" kern="1200" dirty="0" err="1" smtClean="0">
                <a:solidFill>
                  <a:schemeClr val="tx1"/>
                </a:solidFill>
                <a:latin typeface="+mn-lt"/>
                <a:ea typeface="+mn-ea"/>
                <a:cs typeface="+mn-cs"/>
              </a:rPr>
              <a:t>org.apache.activemq.command.ActiveMQQueue</a:t>
            </a:r>
            <a:r>
              <a:rPr lang="en-US" altLang="zh-CN" sz="1200" i="1" kern="1200" dirty="0" smtClean="0">
                <a:solidFill>
                  <a:schemeClr val="tx1"/>
                </a:solidFill>
                <a:latin typeface="+mn-lt"/>
                <a:ea typeface="+mn-ea"/>
                <a:cs typeface="+mn-cs"/>
              </a:rPr>
              <a:t>"&gt;  </a:t>
            </a:r>
          </a:p>
          <a:p>
            <a:r>
              <a:rPr lang="en-US" altLang="zh-CN" sz="1200" kern="1200" dirty="0" smtClean="0">
                <a:solidFill>
                  <a:schemeClr val="tx1"/>
                </a:solidFill>
                <a:latin typeface="+mn-lt"/>
                <a:ea typeface="+mn-ea"/>
                <a:cs typeface="+mn-cs"/>
              </a:rPr>
              <a:t>        &lt;constructor-</a:t>
            </a:r>
            <a:r>
              <a:rPr lang="en-US" altLang="zh-CN" sz="1200" kern="1200" dirty="0" err="1" smtClean="0">
                <a:solidFill>
                  <a:schemeClr val="tx1"/>
                </a:solidFill>
                <a:latin typeface="+mn-lt"/>
                <a:ea typeface="+mn-ea"/>
                <a:cs typeface="+mn-cs"/>
              </a:rPr>
              <a:t>arg</a:t>
            </a:r>
            <a:r>
              <a:rPr lang="en-US" altLang="zh-CN" sz="1200" kern="1200" dirty="0" smtClean="0">
                <a:solidFill>
                  <a:schemeClr val="tx1"/>
                </a:solidFill>
                <a:latin typeface="+mn-lt"/>
                <a:ea typeface="+mn-ea"/>
                <a:cs typeface="+mn-cs"/>
              </a:rPr>
              <a:t> index=</a:t>
            </a:r>
            <a:r>
              <a:rPr lang="en-US" altLang="zh-CN" sz="1200" i="1" kern="1200" dirty="0" smtClean="0">
                <a:solidFill>
                  <a:schemeClr val="tx1"/>
                </a:solidFill>
                <a:latin typeface="+mn-lt"/>
                <a:ea typeface="+mn-ea"/>
                <a:cs typeface="+mn-cs"/>
              </a:rPr>
              <a:t>"0" value="spring-</a:t>
            </a:r>
            <a:r>
              <a:rPr lang="en-US" altLang="zh-CN" sz="1200" i="1" kern="1200" dirty="0" err="1" smtClean="0">
                <a:solidFill>
                  <a:schemeClr val="tx1"/>
                </a:solidFill>
                <a:latin typeface="+mn-lt"/>
                <a:ea typeface="+mn-ea"/>
                <a:cs typeface="+mn-cs"/>
              </a:rPr>
              <a:t>ydd</a:t>
            </a:r>
            <a:r>
              <a:rPr lang="en-US" altLang="zh-CN" sz="1200" i="1" kern="1200" dirty="0" smtClean="0">
                <a:solidFill>
                  <a:schemeClr val="tx1"/>
                </a:solidFill>
                <a:latin typeface="+mn-lt"/>
                <a:ea typeface="+mn-ea"/>
                <a:cs typeface="+mn-cs"/>
              </a:rPr>
              <a:t>-queue" /&gt;  </a:t>
            </a:r>
          </a:p>
          <a:p>
            <a:r>
              <a:rPr lang="en-US" altLang="zh-CN" sz="1200" kern="1200" dirty="0" smtClean="0">
                <a:solidFill>
                  <a:schemeClr val="tx1"/>
                </a:solidFill>
                <a:latin typeface="+mn-lt"/>
                <a:ea typeface="+mn-ea"/>
                <a:cs typeface="+mn-cs"/>
              </a:rPr>
              <a:t>    &lt;/bean&gt;  </a:t>
            </a:r>
          </a:p>
          <a:p>
            <a:r>
              <a:rPr lang="zh-CN" altLang="en-US" sz="1200" kern="1200" dirty="0" smtClean="0">
                <a:solidFill>
                  <a:schemeClr val="tx1"/>
                </a:solidFill>
                <a:latin typeface="+mn-lt"/>
                <a:ea typeface="+mn-ea"/>
                <a:cs typeface="+mn-cs"/>
              </a:rPr>
              <a:t>  </a:t>
            </a:r>
          </a:p>
          <a:p>
            <a:r>
              <a:rPr lang="en-US" altLang="zh-CN" sz="1200" kern="1200" dirty="0" smtClean="0">
                <a:solidFill>
                  <a:schemeClr val="tx1"/>
                </a:solidFill>
                <a:latin typeface="+mn-lt"/>
                <a:ea typeface="+mn-ea"/>
                <a:cs typeface="+mn-cs"/>
              </a:rPr>
              <a:t>&lt;/beans&gt;  </a:t>
            </a:r>
          </a:p>
          <a:p>
            <a:endParaRPr lang="zh-CN" altLang="en-US" dirty="0"/>
          </a:p>
        </p:txBody>
      </p:sp>
      <p:sp>
        <p:nvSpPr>
          <p:cNvPr id="4" name="灯片编号占位符 3"/>
          <p:cNvSpPr>
            <a:spLocks noGrp="1"/>
          </p:cNvSpPr>
          <p:nvPr>
            <p:ph type="sldNum" sz="quarter" idx="10"/>
          </p:nvPr>
        </p:nvSpPr>
        <p:spPr/>
        <p:txBody>
          <a:bodyPr/>
          <a:lstStyle/>
          <a:p>
            <a:fld id="{72C6FF6F-90E3-411A-9BA1-CBBF15E4D67B}" type="slidenum">
              <a:rPr lang="zh-CN" altLang="en-US" smtClean="0"/>
              <a:t>33</a:t>
            </a:fld>
            <a:endParaRPr lang="zh-CN" altLang="en-US"/>
          </a:p>
        </p:txBody>
      </p:sp>
    </p:spTree>
    <p:extLst>
      <p:ext uri="{BB962C8B-B14F-4D97-AF65-F5344CB8AC3E}">
        <p14:creationId xmlns:p14="http://schemas.microsoft.com/office/powerpoint/2010/main" val="30186947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ea typeface="PMingLiU" panose="02020500000000000000" pitchFamily="18" charset="-120"/>
              </a:rPr>
              <a:t>  如果某个网络上有多个</a:t>
            </a:r>
            <a:r>
              <a:rPr lang="en-US" altLang="zh-CN" dirty="0" smtClean="0">
                <a:ea typeface="PMingLiU" panose="02020500000000000000" pitchFamily="18" charset="-120"/>
              </a:rPr>
              <a:t>brokers</a:t>
            </a:r>
            <a:r>
              <a:rPr lang="zh-CN" altLang="en-US" dirty="0" smtClean="0">
                <a:ea typeface="PMingLiU" panose="02020500000000000000" pitchFamily="18" charset="-120"/>
              </a:rPr>
              <a:t>而且客户使用静态发现（使用</a:t>
            </a:r>
            <a:r>
              <a:rPr lang="en-US" altLang="zh-CN" dirty="0" smtClean="0">
                <a:ea typeface="PMingLiU" panose="02020500000000000000" pitchFamily="18" charset="-120"/>
              </a:rPr>
              <a:t>Static Transport</a:t>
            </a:r>
            <a:r>
              <a:rPr lang="zh-CN" altLang="en-US" dirty="0" smtClean="0">
                <a:ea typeface="PMingLiU" panose="02020500000000000000" pitchFamily="18" charset="-120"/>
              </a:rPr>
              <a:t>或</a:t>
            </a:r>
            <a:r>
              <a:rPr lang="en-US" altLang="zh-CN" dirty="0" smtClean="0">
                <a:ea typeface="PMingLiU" panose="02020500000000000000" pitchFamily="18" charset="-120"/>
              </a:rPr>
              <a:t>Failover Transport</a:t>
            </a:r>
            <a:r>
              <a:rPr lang="zh-CN" altLang="en-US" dirty="0" smtClean="0">
                <a:ea typeface="PMingLiU" panose="02020500000000000000" pitchFamily="18" charset="-120"/>
              </a:rPr>
              <a:t>）或动态发现（使用</a:t>
            </a:r>
            <a:r>
              <a:rPr lang="en-US" altLang="zh-CN" dirty="0" smtClean="0">
                <a:ea typeface="PMingLiU" panose="02020500000000000000" pitchFamily="18" charset="-120"/>
              </a:rPr>
              <a:t>Discovery Transport</a:t>
            </a:r>
            <a:r>
              <a:rPr lang="zh-CN" altLang="en-US" dirty="0" smtClean="0">
                <a:ea typeface="PMingLiU" panose="02020500000000000000" pitchFamily="18" charset="-120"/>
              </a:rPr>
              <a:t>），那么客户可以容易地在某个</a:t>
            </a:r>
            <a:r>
              <a:rPr lang="en-US" altLang="zh-CN" dirty="0" smtClean="0">
                <a:ea typeface="PMingLiU" panose="02020500000000000000" pitchFamily="18" charset="-120"/>
              </a:rPr>
              <a:t>broker</a:t>
            </a:r>
            <a:r>
              <a:rPr lang="zh-CN" altLang="en-US" dirty="0" smtClean="0">
                <a:ea typeface="PMingLiU" panose="02020500000000000000" pitchFamily="18" charset="-120"/>
              </a:rPr>
              <a:t>失效的情况下切换到其它的</a:t>
            </a:r>
            <a:r>
              <a:rPr lang="en-US" altLang="zh-CN" dirty="0" smtClean="0">
                <a:ea typeface="PMingLiU" panose="02020500000000000000" pitchFamily="18" charset="-120"/>
              </a:rPr>
              <a:t>brokers</a:t>
            </a:r>
            <a:r>
              <a:rPr lang="zh-CN" altLang="en-US" dirty="0" smtClean="0">
                <a:ea typeface="PMingLiU" panose="02020500000000000000" pitchFamily="18" charset="-120"/>
              </a:rPr>
              <a:t>。然而，</a:t>
            </a:r>
            <a:r>
              <a:rPr lang="en-US" altLang="zh-CN" dirty="0" smtClean="0">
                <a:ea typeface="PMingLiU" panose="02020500000000000000" pitchFamily="18" charset="-120"/>
              </a:rPr>
              <a:t>stand alone brokers</a:t>
            </a:r>
            <a:r>
              <a:rPr lang="zh-CN" altLang="en-US" dirty="0" smtClean="0">
                <a:ea typeface="PMingLiU" panose="02020500000000000000" pitchFamily="18" charset="-120"/>
              </a:rPr>
              <a:t>并不了解其它</a:t>
            </a:r>
            <a:r>
              <a:rPr lang="en-US" altLang="zh-CN" dirty="0" smtClean="0">
                <a:ea typeface="PMingLiU" panose="02020500000000000000" pitchFamily="18" charset="-120"/>
              </a:rPr>
              <a:t>brokers</a:t>
            </a:r>
            <a:r>
              <a:rPr lang="zh-CN" altLang="en-US" dirty="0" smtClean="0">
                <a:ea typeface="PMingLiU" panose="02020500000000000000" pitchFamily="18" charset="-120"/>
              </a:rPr>
              <a:t>上的</a:t>
            </a:r>
            <a:r>
              <a:rPr lang="en-US" altLang="zh-CN" dirty="0" smtClean="0">
                <a:ea typeface="PMingLiU" panose="02020500000000000000" pitchFamily="18" charset="-120"/>
              </a:rPr>
              <a:t>consumers</a:t>
            </a:r>
            <a:r>
              <a:rPr lang="zh-CN" altLang="en-US" dirty="0" smtClean="0">
                <a:ea typeface="PMingLiU" panose="02020500000000000000" pitchFamily="18" charset="-120"/>
              </a:rPr>
              <a:t>，也就是说如果某个</a:t>
            </a:r>
            <a:r>
              <a:rPr lang="en-US" altLang="zh-CN" dirty="0" smtClean="0">
                <a:ea typeface="PMingLiU" panose="02020500000000000000" pitchFamily="18" charset="-120"/>
              </a:rPr>
              <a:t>broker</a:t>
            </a:r>
            <a:r>
              <a:rPr lang="zh-CN" altLang="en-US" dirty="0" smtClean="0">
                <a:ea typeface="PMingLiU" panose="02020500000000000000" pitchFamily="18" charset="-120"/>
              </a:rPr>
              <a:t>上没有</a:t>
            </a:r>
            <a:r>
              <a:rPr lang="en-US" altLang="zh-CN" dirty="0" smtClean="0">
                <a:ea typeface="PMingLiU" panose="02020500000000000000" pitchFamily="18" charset="-120"/>
              </a:rPr>
              <a:t>consumers</a:t>
            </a:r>
            <a:r>
              <a:rPr lang="zh-CN" altLang="en-US" dirty="0" smtClean="0">
                <a:ea typeface="PMingLiU" panose="02020500000000000000" pitchFamily="18" charset="-120"/>
              </a:rPr>
              <a:t>，那么这个</a:t>
            </a:r>
            <a:r>
              <a:rPr lang="en-US" altLang="zh-CN" dirty="0" smtClean="0">
                <a:ea typeface="PMingLiU" panose="02020500000000000000" pitchFamily="18" charset="-120"/>
              </a:rPr>
              <a:t>broker</a:t>
            </a:r>
            <a:r>
              <a:rPr lang="zh-CN" altLang="en-US" dirty="0" smtClean="0">
                <a:ea typeface="PMingLiU" panose="02020500000000000000" pitchFamily="18" charset="-120"/>
              </a:rPr>
              <a:t>上的消息可能会因得不到处理而积压起来。目前的解决方案是使用</a:t>
            </a:r>
            <a:r>
              <a:rPr lang="en-US" altLang="zh-CN" dirty="0" smtClean="0">
                <a:ea typeface="PMingLiU" panose="02020500000000000000" pitchFamily="18" charset="-120"/>
              </a:rPr>
              <a:t>Network of brokers</a:t>
            </a:r>
            <a:r>
              <a:rPr lang="zh-CN" altLang="en-US" dirty="0" smtClean="0">
                <a:ea typeface="PMingLiU" panose="02020500000000000000" pitchFamily="18" charset="-120"/>
              </a:rPr>
              <a:t>，以便在</a:t>
            </a:r>
            <a:r>
              <a:rPr lang="en-US" altLang="zh-CN" dirty="0" smtClean="0">
                <a:ea typeface="PMingLiU" panose="02020500000000000000" pitchFamily="18" charset="-120"/>
              </a:rPr>
              <a:t>broker</a:t>
            </a:r>
            <a:r>
              <a:rPr lang="zh-CN" altLang="en-US" dirty="0" smtClean="0">
                <a:ea typeface="PMingLiU" panose="02020500000000000000" pitchFamily="18" charset="-120"/>
              </a:rPr>
              <a:t>之间存储转发消息。</a:t>
            </a:r>
            <a:r>
              <a:rPr lang="en-US" altLang="zh-CN" dirty="0" err="1" smtClean="0">
                <a:ea typeface="PMingLiU" panose="02020500000000000000" pitchFamily="18" charset="-120"/>
              </a:rPr>
              <a:t>ActiveMQ</a:t>
            </a:r>
            <a:r>
              <a:rPr lang="zh-CN" altLang="en-US" dirty="0" smtClean="0">
                <a:ea typeface="PMingLiU" panose="02020500000000000000" pitchFamily="18" charset="-120"/>
              </a:rPr>
              <a:t>在未来会有更好的特性，用来在客户端处理这个问题。</a:t>
            </a:r>
            <a:br>
              <a:rPr lang="zh-CN" altLang="en-US" dirty="0" smtClean="0">
                <a:ea typeface="PMingLiU" panose="02020500000000000000" pitchFamily="18" charset="-120"/>
              </a:rPr>
            </a:br>
            <a:r>
              <a:rPr lang="zh-CN" altLang="en-US" dirty="0" smtClean="0">
                <a:ea typeface="PMingLiU" panose="02020500000000000000" pitchFamily="18" charset="-120"/>
              </a:rPr>
              <a:t>    从</a:t>
            </a:r>
            <a:r>
              <a:rPr lang="en-US" altLang="zh-CN" dirty="0" smtClean="0">
                <a:ea typeface="PMingLiU" panose="02020500000000000000" pitchFamily="18" charset="-120"/>
              </a:rPr>
              <a:t>ActiveMQ1.1</a:t>
            </a:r>
            <a:r>
              <a:rPr lang="zh-CN" altLang="en-US" dirty="0" smtClean="0">
                <a:ea typeface="PMingLiU" panose="02020500000000000000" pitchFamily="18" charset="-120"/>
              </a:rPr>
              <a:t>版本起，</a:t>
            </a:r>
            <a:r>
              <a:rPr lang="en-US" altLang="zh-CN" dirty="0" err="1" smtClean="0">
                <a:ea typeface="PMingLiU" panose="02020500000000000000" pitchFamily="18" charset="-120"/>
              </a:rPr>
              <a:t>ActiveMQ</a:t>
            </a:r>
            <a:r>
              <a:rPr lang="zh-CN" altLang="en-US" dirty="0" smtClean="0">
                <a:ea typeface="PMingLiU" panose="02020500000000000000" pitchFamily="18" charset="-120"/>
              </a:rPr>
              <a:t>支持</a:t>
            </a:r>
            <a:r>
              <a:rPr lang="en-US" altLang="zh-CN" dirty="0" smtClean="0">
                <a:ea typeface="PMingLiU" panose="02020500000000000000" pitchFamily="18" charset="-120"/>
              </a:rPr>
              <a:t>networks of brokers</a:t>
            </a:r>
            <a:r>
              <a:rPr lang="zh-CN" altLang="en-US" dirty="0" smtClean="0">
                <a:ea typeface="PMingLiU" panose="02020500000000000000" pitchFamily="18" charset="-120"/>
              </a:rPr>
              <a:t>。它支持分布式的</a:t>
            </a:r>
            <a:r>
              <a:rPr lang="en-US" altLang="zh-CN" dirty="0" smtClean="0">
                <a:ea typeface="PMingLiU" panose="02020500000000000000" pitchFamily="18" charset="-120"/>
              </a:rPr>
              <a:t>queues</a:t>
            </a:r>
            <a:r>
              <a:rPr lang="zh-CN" altLang="en-US" dirty="0" smtClean="0">
                <a:ea typeface="PMingLiU" panose="02020500000000000000" pitchFamily="18" charset="-120"/>
              </a:rPr>
              <a:t>和</a:t>
            </a:r>
            <a:r>
              <a:rPr lang="en-US" altLang="zh-CN" dirty="0" smtClean="0">
                <a:ea typeface="PMingLiU" panose="02020500000000000000" pitchFamily="18" charset="-120"/>
              </a:rPr>
              <a:t>topics</a:t>
            </a:r>
            <a:r>
              <a:rPr lang="zh-CN" altLang="en-US" dirty="0" smtClean="0">
                <a:ea typeface="PMingLiU" panose="02020500000000000000" pitchFamily="18" charset="-120"/>
              </a:rPr>
              <a:t>。一个</a:t>
            </a:r>
            <a:r>
              <a:rPr lang="en-US" altLang="zh-CN" dirty="0" smtClean="0">
                <a:ea typeface="PMingLiU" panose="02020500000000000000" pitchFamily="18" charset="-120"/>
              </a:rPr>
              <a:t>broker</a:t>
            </a:r>
            <a:r>
              <a:rPr lang="zh-CN" altLang="en-US" dirty="0" smtClean="0">
                <a:ea typeface="PMingLiU" panose="02020500000000000000" pitchFamily="18" charset="-120"/>
              </a:rPr>
              <a:t>会相同对待所有的订阅（</a:t>
            </a:r>
            <a:r>
              <a:rPr lang="en-US" altLang="zh-CN" dirty="0" smtClean="0">
                <a:ea typeface="PMingLiU" panose="02020500000000000000" pitchFamily="18" charset="-120"/>
              </a:rPr>
              <a:t>subscription</a:t>
            </a:r>
            <a:r>
              <a:rPr lang="zh-CN" altLang="en-US" dirty="0" smtClean="0">
                <a:ea typeface="PMingLiU" panose="02020500000000000000" pitchFamily="18" charset="-120"/>
              </a:rPr>
              <a:t>）：不管他们是来自本地的客户连接，还是来自远程</a:t>
            </a:r>
            <a:r>
              <a:rPr lang="en-US" altLang="zh-CN" dirty="0" smtClean="0">
                <a:ea typeface="PMingLiU" panose="02020500000000000000" pitchFamily="18" charset="-120"/>
              </a:rPr>
              <a:t>broker</a:t>
            </a:r>
            <a:r>
              <a:rPr lang="zh-CN" altLang="en-US" dirty="0" smtClean="0">
                <a:ea typeface="PMingLiU" panose="02020500000000000000" pitchFamily="18" charset="-120"/>
              </a:rPr>
              <a:t>，它都会递送有关的消息拷贝到每个订阅。远程</a:t>
            </a:r>
            <a:r>
              <a:rPr lang="en-US" altLang="zh-CN" dirty="0" smtClean="0">
                <a:ea typeface="PMingLiU" panose="02020500000000000000" pitchFamily="18" charset="-120"/>
              </a:rPr>
              <a:t>broker</a:t>
            </a:r>
            <a:r>
              <a:rPr lang="zh-CN" altLang="en-US" dirty="0" smtClean="0">
                <a:ea typeface="PMingLiU" panose="02020500000000000000" pitchFamily="18" charset="-120"/>
              </a:rPr>
              <a:t>得到这个消息拷贝后，会依次把它递送到其内部的本地连接上。有两种方式配置</a:t>
            </a:r>
            <a:r>
              <a:rPr lang="en-US" altLang="zh-CN" dirty="0" smtClean="0">
                <a:ea typeface="PMingLiU" panose="02020500000000000000" pitchFamily="18" charset="-120"/>
              </a:rPr>
              <a:t>Network of brokers</a:t>
            </a:r>
            <a:r>
              <a:rPr lang="zh-CN" altLang="en-US" dirty="0" smtClean="0">
                <a:ea typeface="PMingLiU" panose="02020500000000000000" pitchFamily="18" charset="-120"/>
              </a:rPr>
              <a:t>，一种是使用</a:t>
            </a:r>
            <a:r>
              <a:rPr lang="en-US" altLang="zh-CN" dirty="0" smtClean="0">
                <a:ea typeface="PMingLiU" panose="02020500000000000000" pitchFamily="18" charset="-120"/>
              </a:rPr>
              <a:t>static transport</a:t>
            </a:r>
            <a:r>
              <a:rPr lang="zh-CN" altLang="en-US" dirty="0" smtClean="0">
                <a:ea typeface="PMingLiU" panose="02020500000000000000" pitchFamily="18" charset="-120"/>
              </a:rPr>
              <a:t>，如下：</a:t>
            </a:r>
            <a:r>
              <a:rPr lang="zh-CN" altLang="en-US" dirty="0" smtClean="0"/>
              <a:t> </a:t>
            </a:r>
          </a:p>
          <a:p>
            <a:endParaRPr lang="zh-CN" altLang="en-US" dirty="0"/>
          </a:p>
        </p:txBody>
      </p:sp>
      <p:sp>
        <p:nvSpPr>
          <p:cNvPr id="4" name="灯片编号占位符 3"/>
          <p:cNvSpPr>
            <a:spLocks noGrp="1"/>
          </p:cNvSpPr>
          <p:nvPr>
            <p:ph type="sldNum" sz="quarter" idx="10"/>
          </p:nvPr>
        </p:nvSpPr>
        <p:spPr/>
        <p:txBody>
          <a:bodyPr/>
          <a:lstStyle/>
          <a:p>
            <a:fld id="{72C6FF6F-90E3-411A-9BA1-CBBF15E4D67B}" type="slidenum">
              <a:rPr lang="zh-CN" altLang="en-US" smtClean="0"/>
              <a:t>38</a:t>
            </a:fld>
            <a:endParaRPr lang="zh-CN" altLang="en-US"/>
          </a:p>
        </p:txBody>
      </p:sp>
    </p:spTree>
    <p:extLst>
      <p:ext uri="{BB962C8B-B14F-4D97-AF65-F5344CB8AC3E}">
        <p14:creationId xmlns:p14="http://schemas.microsoft.com/office/powerpoint/2010/main" val="40603368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dirty="0" smtClean="0"/>
              <a:t>Pure Master Slave</a:t>
            </a:r>
            <a:r>
              <a:rPr lang="zh-CN" altLang="en-US" sz="1200" dirty="0" smtClean="0"/>
              <a:t>的工作方式如下：</a:t>
            </a:r>
          </a:p>
          <a:p>
            <a:r>
              <a:rPr lang="en-US" altLang="zh-CN" sz="1200" dirty="0" smtClean="0"/>
              <a:t>Slave broker</a:t>
            </a:r>
            <a:r>
              <a:rPr lang="zh-CN" altLang="en-US" sz="1200" dirty="0" smtClean="0"/>
              <a:t>消费</a:t>
            </a:r>
            <a:r>
              <a:rPr lang="en-US" altLang="zh-CN" sz="1200" dirty="0" smtClean="0"/>
              <a:t>master broker</a:t>
            </a:r>
            <a:r>
              <a:rPr lang="zh-CN" altLang="en-US" sz="1200" dirty="0" smtClean="0"/>
              <a:t>上所有的消息状态，例如消息、确认和事务状态等。只要</a:t>
            </a:r>
            <a:r>
              <a:rPr lang="en-US" altLang="zh-CN" sz="1200" dirty="0" smtClean="0"/>
              <a:t>slave broker</a:t>
            </a:r>
            <a:r>
              <a:rPr lang="zh-CN" altLang="en-US" sz="1200" dirty="0" smtClean="0"/>
              <a:t>连接到了</a:t>
            </a:r>
            <a:r>
              <a:rPr lang="en-US" altLang="zh-CN" sz="1200" dirty="0" smtClean="0"/>
              <a:t>master broker</a:t>
            </a:r>
            <a:r>
              <a:rPr lang="zh-CN" altLang="en-US" sz="1200" dirty="0" smtClean="0"/>
              <a:t>，它不会（也不被允许）启动任何</a:t>
            </a:r>
            <a:r>
              <a:rPr lang="en-US" altLang="zh-CN" sz="1200" dirty="0" smtClean="0"/>
              <a:t>network connectors</a:t>
            </a:r>
            <a:r>
              <a:rPr lang="zh-CN" altLang="en-US" sz="1200" dirty="0" smtClean="0"/>
              <a:t>或者</a:t>
            </a:r>
            <a:r>
              <a:rPr lang="en-US" altLang="zh-CN" sz="1200" dirty="0" smtClean="0"/>
              <a:t>transport connectors</a:t>
            </a:r>
            <a:r>
              <a:rPr lang="zh-CN" altLang="en-US" sz="1200" dirty="0" smtClean="0"/>
              <a:t>，所以唯一的目的就是复制</a:t>
            </a:r>
            <a:r>
              <a:rPr lang="en-US" altLang="zh-CN" sz="1200" dirty="0" smtClean="0"/>
              <a:t>master broker</a:t>
            </a:r>
            <a:r>
              <a:rPr lang="zh-CN" altLang="en-US" sz="1200" dirty="0" smtClean="0"/>
              <a:t>的状态。 </a:t>
            </a:r>
          </a:p>
          <a:p>
            <a:r>
              <a:rPr lang="en-US" altLang="zh-CN" sz="1200" dirty="0" smtClean="0"/>
              <a:t>Master broker</a:t>
            </a:r>
            <a:r>
              <a:rPr lang="zh-CN" altLang="en-US" sz="1200" dirty="0" smtClean="0"/>
              <a:t>只有在消息成功被复制到</a:t>
            </a:r>
            <a:r>
              <a:rPr lang="en-US" altLang="zh-CN" sz="1200" dirty="0" smtClean="0"/>
              <a:t>slave broker</a:t>
            </a:r>
            <a:r>
              <a:rPr lang="zh-CN" altLang="en-US" sz="1200" dirty="0" smtClean="0"/>
              <a:t>之后才会响应客户。例如，客户的</a:t>
            </a:r>
            <a:r>
              <a:rPr lang="en-US" altLang="zh-CN" sz="1200" dirty="0" smtClean="0"/>
              <a:t>commit</a:t>
            </a:r>
            <a:r>
              <a:rPr lang="zh-CN" altLang="en-US" sz="1200" dirty="0" smtClean="0"/>
              <a:t>请求只有在</a:t>
            </a:r>
            <a:r>
              <a:rPr lang="en-US" altLang="zh-CN" sz="1200" dirty="0" smtClean="0"/>
              <a:t>master broker</a:t>
            </a:r>
            <a:r>
              <a:rPr lang="zh-CN" altLang="en-US" sz="1200" dirty="0" smtClean="0"/>
              <a:t>和</a:t>
            </a:r>
            <a:r>
              <a:rPr lang="en-US" altLang="zh-CN" sz="1200" dirty="0" smtClean="0"/>
              <a:t>slave broker</a:t>
            </a:r>
            <a:r>
              <a:rPr lang="zh-CN" altLang="en-US" sz="1200" dirty="0" smtClean="0"/>
              <a:t>都处理完毕</a:t>
            </a:r>
            <a:r>
              <a:rPr lang="en-US" altLang="zh-CN" sz="1200" dirty="0" smtClean="0"/>
              <a:t>commit</a:t>
            </a:r>
            <a:r>
              <a:rPr lang="zh-CN" altLang="en-US" sz="1200" dirty="0" smtClean="0"/>
              <a:t>请求之后才会结束。 </a:t>
            </a:r>
          </a:p>
          <a:p>
            <a:r>
              <a:rPr lang="zh-CN" altLang="en-US" sz="1200" dirty="0" smtClean="0"/>
              <a:t>当</a:t>
            </a:r>
            <a:r>
              <a:rPr lang="en-US" altLang="zh-CN" sz="1200" dirty="0" smtClean="0"/>
              <a:t>master broker</a:t>
            </a:r>
            <a:r>
              <a:rPr lang="zh-CN" altLang="en-US" sz="1200" dirty="0" smtClean="0"/>
              <a:t>失效的时候，</a:t>
            </a:r>
            <a:r>
              <a:rPr lang="en-US" altLang="zh-CN" sz="1200" dirty="0" smtClean="0"/>
              <a:t>slave broker</a:t>
            </a:r>
            <a:r>
              <a:rPr lang="zh-CN" altLang="en-US" sz="1200" dirty="0" smtClean="0"/>
              <a:t>有两种选择，一种是</a:t>
            </a:r>
            <a:r>
              <a:rPr lang="en-US" altLang="zh-CN" sz="1200" dirty="0" smtClean="0"/>
              <a:t>slave broker</a:t>
            </a:r>
            <a:r>
              <a:rPr lang="zh-CN" altLang="en-US" sz="1200" dirty="0" smtClean="0"/>
              <a:t>启动所有的</a:t>
            </a:r>
            <a:r>
              <a:rPr lang="en-US" altLang="zh-CN" sz="1200" dirty="0" smtClean="0"/>
              <a:t>network connectors</a:t>
            </a:r>
            <a:r>
              <a:rPr lang="zh-CN" altLang="en-US" sz="1200" dirty="0" smtClean="0"/>
              <a:t>和</a:t>
            </a:r>
            <a:r>
              <a:rPr lang="en-US" altLang="zh-CN" sz="1200" dirty="0" smtClean="0"/>
              <a:t>transport connectors</a:t>
            </a:r>
            <a:r>
              <a:rPr lang="zh-CN" altLang="en-US" sz="1200" dirty="0" smtClean="0"/>
              <a:t>，这允许客户端切换到</a:t>
            </a:r>
            <a:r>
              <a:rPr lang="en-US" altLang="zh-CN" sz="1200" dirty="0" smtClean="0"/>
              <a:t>slave broker</a:t>
            </a:r>
            <a:r>
              <a:rPr lang="zh-CN" altLang="en-US" sz="1200" dirty="0" smtClean="0"/>
              <a:t>；另外一种是</a:t>
            </a:r>
            <a:r>
              <a:rPr lang="en-US" altLang="zh-CN" sz="1200" dirty="0" smtClean="0"/>
              <a:t>slave broker</a:t>
            </a:r>
            <a:r>
              <a:rPr lang="zh-CN" altLang="en-US" sz="1200" dirty="0" smtClean="0"/>
              <a:t>停止。这种情况下，</a:t>
            </a:r>
            <a:r>
              <a:rPr lang="en-US" altLang="zh-CN" sz="1200" dirty="0" smtClean="0"/>
              <a:t>slave broker</a:t>
            </a:r>
            <a:r>
              <a:rPr lang="zh-CN" altLang="en-US" sz="1200" dirty="0" smtClean="0"/>
              <a:t>只是复制了</a:t>
            </a:r>
            <a:r>
              <a:rPr lang="en-US" altLang="zh-CN" sz="1200" dirty="0" smtClean="0"/>
              <a:t>master broker</a:t>
            </a:r>
            <a:r>
              <a:rPr lang="zh-CN" altLang="en-US" sz="1200" dirty="0" smtClean="0"/>
              <a:t>的状态。 </a:t>
            </a:r>
          </a:p>
          <a:p>
            <a:r>
              <a:rPr lang="zh-CN" altLang="en-US" sz="1200" dirty="0" smtClean="0"/>
              <a:t>客户应该使用</a:t>
            </a:r>
            <a:r>
              <a:rPr lang="en-US" altLang="zh-CN" sz="1200" dirty="0" smtClean="0"/>
              <a:t>failover transport</a:t>
            </a:r>
            <a:r>
              <a:rPr lang="zh-CN" altLang="en-US" sz="1200" dirty="0" smtClean="0"/>
              <a:t>并且应该首先尝试连接</a:t>
            </a:r>
            <a:r>
              <a:rPr lang="en-US" altLang="zh-CN" sz="1200" dirty="0" smtClean="0"/>
              <a:t>master broker</a:t>
            </a:r>
            <a:r>
              <a:rPr lang="zh-CN" altLang="en-US" sz="1200" dirty="0" smtClean="0"/>
              <a:t>。例如：</a:t>
            </a:r>
            <a:br>
              <a:rPr lang="zh-CN" altLang="en-US" sz="1200" dirty="0" smtClean="0"/>
            </a:br>
            <a:r>
              <a:rPr lang="en-US" altLang="zh-CN" sz="1200" dirty="0" smtClean="0"/>
              <a:t>failover://(tcp://masterhost:61616,tcp://slavehost:61616)?randomize=false</a:t>
            </a:r>
            <a:br>
              <a:rPr lang="en-US" altLang="zh-CN" sz="1200" dirty="0" smtClean="0"/>
            </a:br>
            <a:r>
              <a:rPr lang="zh-CN" altLang="en-US" sz="1200" dirty="0" smtClean="0"/>
              <a:t>设置</a:t>
            </a:r>
            <a:r>
              <a:rPr lang="en-US" altLang="zh-CN" sz="1200" dirty="0" smtClean="0"/>
              <a:t>randomize</a:t>
            </a:r>
            <a:r>
              <a:rPr lang="zh-CN" altLang="en-US" sz="1200" dirty="0" smtClean="0"/>
              <a:t>为</a:t>
            </a:r>
            <a:r>
              <a:rPr lang="en-US" altLang="zh-CN" sz="1200" dirty="0" smtClean="0"/>
              <a:t>false</a:t>
            </a:r>
            <a:r>
              <a:rPr lang="zh-CN" altLang="en-US" sz="1200" dirty="0" smtClean="0"/>
              <a:t>就可以让客户总是首先尝试连接</a:t>
            </a:r>
            <a:r>
              <a:rPr lang="en-US" altLang="zh-CN" sz="1200" dirty="0" smtClean="0"/>
              <a:t>master broker</a:t>
            </a:r>
            <a:r>
              <a:rPr lang="zh-CN" altLang="en-US" sz="1200" dirty="0" smtClean="0"/>
              <a:t>（</a:t>
            </a:r>
            <a:r>
              <a:rPr lang="en-US" altLang="zh-CN" sz="1200" dirty="0" smtClean="0"/>
              <a:t>slave broker</a:t>
            </a:r>
            <a:r>
              <a:rPr lang="zh-CN" altLang="en-US" sz="1200" dirty="0" smtClean="0"/>
              <a:t>并不会接受任何连接，直到它成为了</a:t>
            </a:r>
            <a:r>
              <a:rPr lang="en-US" altLang="zh-CN" sz="1200" dirty="0" smtClean="0"/>
              <a:t>master broker</a:t>
            </a:r>
            <a:r>
              <a:rPr lang="zh-CN" altLang="en-US" sz="1200" dirty="0" smtClean="0"/>
              <a:t>）。 </a:t>
            </a:r>
          </a:p>
          <a:p>
            <a:r>
              <a:rPr lang="zh-CN" altLang="en-US" sz="1200" dirty="0" smtClean="0"/>
              <a:t>   </a:t>
            </a:r>
            <a:r>
              <a:rPr lang="en-US" altLang="zh-CN" sz="1200" dirty="0" smtClean="0"/>
              <a:t>Pure Master Slave</a:t>
            </a:r>
            <a:r>
              <a:rPr lang="zh-CN" altLang="en-US" sz="1200" dirty="0" smtClean="0"/>
              <a:t>具有以下限制：</a:t>
            </a:r>
          </a:p>
          <a:p>
            <a:r>
              <a:rPr lang="zh-CN" altLang="en-US" sz="1200" dirty="0" smtClean="0"/>
              <a:t>只能有一个</a:t>
            </a:r>
            <a:r>
              <a:rPr lang="en-US" altLang="zh-CN" sz="1200" dirty="0" smtClean="0"/>
              <a:t>slave broker</a:t>
            </a:r>
            <a:r>
              <a:rPr lang="zh-CN" altLang="en-US" sz="1200" dirty="0" smtClean="0"/>
              <a:t>连接到</a:t>
            </a:r>
            <a:r>
              <a:rPr lang="en-US" altLang="zh-CN" sz="1200" dirty="0" smtClean="0"/>
              <a:t>master broker</a:t>
            </a:r>
            <a:r>
              <a:rPr lang="zh-CN" altLang="en-US" sz="1200" dirty="0" smtClean="0"/>
              <a:t>。 </a:t>
            </a:r>
          </a:p>
          <a:p>
            <a:r>
              <a:rPr lang="zh-CN" altLang="en-US" sz="1200" dirty="0" smtClean="0"/>
              <a:t>在因</a:t>
            </a:r>
            <a:r>
              <a:rPr lang="en-US" altLang="zh-CN" sz="1200" dirty="0" smtClean="0"/>
              <a:t>master broker</a:t>
            </a:r>
            <a:r>
              <a:rPr lang="zh-CN" altLang="en-US" sz="1200" dirty="0" smtClean="0"/>
              <a:t>失效而导致</a:t>
            </a:r>
            <a:r>
              <a:rPr lang="en-US" altLang="zh-CN" sz="1200" dirty="0" smtClean="0"/>
              <a:t>slave broker</a:t>
            </a:r>
            <a:r>
              <a:rPr lang="zh-CN" altLang="en-US" sz="1200" dirty="0" smtClean="0"/>
              <a:t>成为</a:t>
            </a:r>
            <a:r>
              <a:rPr lang="en-US" altLang="zh-CN" sz="1200" dirty="0" smtClean="0"/>
              <a:t>master</a:t>
            </a:r>
            <a:r>
              <a:rPr lang="zh-CN" altLang="en-US" sz="1200" dirty="0" smtClean="0"/>
              <a:t>之后，之前的</a:t>
            </a:r>
            <a:r>
              <a:rPr lang="en-US" altLang="zh-CN" sz="1200" dirty="0" smtClean="0"/>
              <a:t>master broker</a:t>
            </a:r>
            <a:r>
              <a:rPr lang="zh-CN" altLang="en-US" sz="1200" dirty="0" smtClean="0"/>
              <a:t>只有在当前的</a:t>
            </a:r>
            <a:r>
              <a:rPr lang="en-US" altLang="zh-CN" sz="1200" dirty="0" smtClean="0"/>
              <a:t>master broker</a:t>
            </a:r>
            <a:r>
              <a:rPr lang="zh-CN" altLang="en-US" sz="1200" dirty="0" smtClean="0"/>
              <a:t>（原</a:t>
            </a:r>
            <a:r>
              <a:rPr lang="en-US" altLang="zh-CN" sz="1200" dirty="0" smtClean="0"/>
              <a:t>slave broker</a:t>
            </a:r>
            <a:r>
              <a:rPr lang="zh-CN" altLang="en-US" sz="1200" dirty="0" smtClean="0"/>
              <a:t>）停止后才能重新生效。 </a:t>
            </a:r>
          </a:p>
          <a:p>
            <a:r>
              <a:rPr lang="en-US" altLang="zh-CN" sz="1200" dirty="0" smtClean="0"/>
              <a:t>Master broker</a:t>
            </a:r>
            <a:r>
              <a:rPr lang="zh-CN" altLang="en-US" sz="1200" dirty="0" smtClean="0"/>
              <a:t>失效后而切换到</a:t>
            </a:r>
            <a:r>
              <a:rPr lang="en-US" altLang="zh-CN" sz="1200" dirty="0" smtClean="0"/>
              <a:t>slave broker</a:t>
            </a:r>
            <a:r>
              <a:rPr lang="zh-CN" altLang="en-US" sz="1200" dirty="0" smtClean="0"/>
              <a:t>后，最安全的恢复</a:t>
            </a:r>
            <a:r>
              <a:rPr lang="en-US" altLang="zh-CN" sz="1200" dirty="0" smtClean="0"/>
              <a:t>master broker</a:t>
            </a:r>
            <a:r>
              <a:rPr lang="zh-CN" altLang="en-US" sz="1200" dirty="0" smtClean="0"/>
              <a:t>的方式是人工处理。首先要停止</a:t>
            </a:r>
            <a:r>
              <a:rPr lang="en-US" altLang="zh-CN" sz="1200" dirty="0" smtClean="0"/>
              <a:t>slave broker</a:t>
            </a:r>
            <a:r>
              <a:rPr lang="zh-CN" altLang="en-US" sz="1200" dirty="0" smtClean="0"/>
              <a:t>（这意味着所有的客户也要停止）。然后把</a:t>
            </a:r>
            <a:r>
              <a:rPr lang="en-US" altLang="zh-CN" sz="1200" dirty="0" smtClean="0"/>
              <a:t>slave broker</a:t>
            </a:r>
            <a:r>
              <a:rPr lang="zh-CN" altLang="en-US" sz="1200" dirty="0" smtClean="0"/>
              <a:t>的数据目录中所有的数据拷贝到</a:t>
            </a:r>
            <a:r>
              <a:rPr lang="en-US" altLang="zh-CN" sz="1200" dirty="0" smtClean="0"/>
              <a:t>master broker</a:t>
            </a:r>
            <a:r>
              <a:rPr lang="zh-CN" altLang="en-US" sz="1200" dirty="0" smtClean="0"/>
              <a:t>的数据目录中。然后重启</a:t>
            </a:r>
            <a:r>
              <a:rPr lang="en-US" altLang="zh-CN" sz="1200" dirty="0" smtClean="0"/>
              <a:t>master broker</a:t>
            </a:r>
            <a:r>
              <a:rPr lang="zh-CN" altLang="en-US" sz="1200" dirty="0" smtClean="0"/>
              <a:t>和</a:t>
            </a:r>
            <a:r>
              <a:rPr lang="en-US" altLang="zh-CN" sz="1200" dirty="0" smtClean="0"/>
              <a:t>slave broker</a:t>
            </a:r>
            <a:r>
              <a:rPr lang="zh-CN" altLang="en-US" sz="1200" dirty="0" smtClean="0"/>
              <a:t>。 </a:t>
            </a:r>
          </a:p>
          <a:p>
            <a:endParaRPr lang="zh-CN" altLang="en-US" sz="1200" dirty="0" smtClean="0"/>
          </a:p>
          <a:p>
            <a:endParaRPr lang="zh-CN" altLang="en-US" dirty="0"/>
          </a:p>
        </p:txBody>
      </p:sp>
      <p:sp>
        <p:nvSpPr>
          <p:cNvPr id="4" name="灯片编号占位符 3"/>
          <p:cNvSpPr>
            <a:spLocks noGrp="1"/>
          </p:cNvSpPr>
          <p:nvPr>
            <p:ph type="sldNum" sz="quarter" idx="10"/>
          </p:nvPr>
        </p:nvSpPr>
        <p:spPr/>
        <p:txBody>
          <a:bodyPr/>
          <a:lstStyle/>
          <a:p>
            <a:fld id="{72C6FF6F-90E3-411A-9BA1-CBBF15E4D67B}" type="slidenum">
              <a:rPr lang="zh-CN" altLang="en-US" smtClean="0"/>
              <a:t>39</a:t>
            </a:fld>
            <a:endParaRPr lang="zh-CN" altLang="en-US"/>
          </a:p>
        </p:txBody>
      </p:sp>
    </p:spTree>
    <p:extLst>
      <p:ext uri="{BB962C8B-B14F-4D97-AF65-F5344CB8AC3E}">
        <p14:creationId xmlns:p14="http://schemas.microsoft.com/office/powerpoint/2010/main" val="40959972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dirty="0" smtClean="0"/>
              <a:t>Pure Master Slave</a:t>
            </a:r>
            <a:r>
              <a:rPr lang="zh-CN" altLang="en-US" sz="1200" dirty="0" smtClean="0"/>
              <a:t>的工作方式如下：</a:t>
            </a:r>
          </a:p>
          <a:p>
            <a:r>
              <a:rPr lang="en-US" altLang="zh-CN" sz="1200" dirty="0" smtClean="0"/>
              <a:t>Slave broker</a:t>
            </a:r>
            <a:r>
              <a:rPr lang="zh-CN" altLang="en-US" sz="1200" dirty="0" smtClean="0"/>
              <a:t>消费</a:t>
            </a:r>
            <a:r>
              <a:rPr lang="en-US" altLang="zh-CN" sz="1200" dirty="0" smtClean="0"/>
              <a:t>master broker</a:t>
            </a:r>
            <a:r>
              <a:rPr lang="zh-CN" altLang="en-US" sz="1200" dirty="0" smtClean="0"/>
              <a:t>上所有的消息状态，例如消息、确认和事务状态等。只要</a:t>
            </a:r>
            <a:r>
              <a:rPr lang="en-US" altLang="zh-CN" sz="1200" dirty="0" smtClean="0"/>
              <a:t>slave broker</a:t>
            </a:r>
            <a:r>
              <a:rPr lang="zh-CN" altLang="en-US" sz="1200" dirty="0" smtClean="0"/>
              <a:t>连接到了</a:t>
            </a:r>
            <a:r>
              <a:rPr lang="en-US" altLang="zh-CN" sz="1200" dirty="0" smtClean="0"/>
              <a:t>master broker</a:t>
            </a:r>
            <a:r>
              <a:rPr lang="zh-CN" altLang="en-US" sz="1200" dirty="0" smtClean="0"/>
              <a:t>，它不会（也不被允许）启动任何</a:t>
            </a:r>
            <a:r>
              <a:rPr lang="en-US" altLang="zh-CN" sz="1200" dirty="0" smtClean="0"/>
              <a:t>network connectors</a:t>
            </a:r>
            <a:r>
              <a:rPr lang="zh-CN" altLang="en-US" sz="1200" dirty="0" smtClean="0"/>
              <a:t>或者</a:t>
            </a:r>
            <a:r>
              <a:rPr lang="en-US" altLang="zh-CN" sz="1200" dirty="0" smtClean="0"/>
              <a:t>transport connectors</a:t>
            </a:r>
            <a:r>
              <a:rPr lang="zh-CN" altLang="en-US" sz="1200" dirty="0" smtClean="0"/>
              <a:t>，所以唯一的目的就是复制</a:t>
            </a:r>
            <a:r>
              <a:rPr lang="en-US" altLang="zh-CN" sz="1200" dirty="0" smtClean="0"/>
              <a:t>master broker</a:t>
            </a:r>
            <a:r>
              <a:rPr lang="zh-CN" altLang="en-US" sz="1200" dirty="0" smtClean="0"/>
              <a:t>的状态。 </a:t>
            </a:r>
          </a:p>
          <a:p>
            <a:r>
              <a:rPr lang="en-US" altLang="zh-CN" sz="1200" dirty="0" smtClean="0"/>
              <a:t>Master broker</a:t>
            </a:r>
            <a:r>
              <a:rPr lang="zh-CN" altLang="en-US" sz="1200" dirty="0" smtClean="0"/>
              <a:t>只有在消息成功被复制到</a:t>
            </a:r>
            <a:r>
              <a:rPr lang="en-US" altLang="zh-CN" sz="1200" dirty="0" smtClean="0"/>
              <a:t>slave broker</a:t>
            </a:r>
            <a:r>
              <a:rPr lang="zh-CN" altLang="en-US" sz="1200" dirty="0" smtClean="0"/>
              <a:t>之后才会响应客户。例如，客户的</a:t>
            </a:r>
            <a:r>
              <a:rPr lang="en-US" altLang="zh-CN" sz="1200" dirty="0" smtClean="0"/>
              <a:t>commit</a:t>
            </a:r>
            <a:r>
              <a:rPr lang="zh-CN" altLang="en-US" sz="1200" dirty="0" smtClean="0"/>
              <a:t>请求只有在</a:t>
            </a:r>
            <a:r>
              <a:rPr lang="en-US" altLang="zh-CN" sz="1200" dirty="0" smtClean="0"/>
              <a:t>master broker</a:t>
            </a:r>
            <a:r>
              <a:rPr lang="zh-CN" altLang="en-US" sz="1200" dirty="0" smtClean="0"/>
              <a:t>和</a:t>
            </a:r>
            <a:r>
              <a:rPr lang="en-US" altLang="zh-CN" sz="1200" dirty="0" smtClean="0"/>
              <a:t>slave broker</a:t>
            </a:r>
            <a:r>
              <a:rPr lang="zh-CN" altLang="en-US" sz="1200" dirty="0" smtClean="0"/>
              <a:t>都处理完毕</a:t>
            </a:r>
            <a:r>
              <a:rPr lang="en-US" altLang="zh-CN" sz="1200" dirty="0" smtClean="0"/>
              <a:t>commit</a:t>
            </a:r>
            <a:r>
              <a:rPr lang="zh-CN" altLang="en-US" sz="1200" dirty="0" smtClean="0"/>
              <a:t>请求之后才会结束。 </a:t>
            </a:r>
          </a:p>
          <a:p>
            <a:r>
              <a:rPr lang="zh-CN" altLang="en-US" sz="1200" dirty="0" smtClean="0"/>
              <a:t>当</a:t>
            </a:r>
            <a:r>
              <a:rPr lang="en-US" altLang="zh-CN" sz="1200" dirty="0" smtClean="0"/>
              <a:t>master broker</a:t>
            </a:r>
            <a:r>
              <a:rPr lang="zh-CN" altLang="en-US" sz="1200" dirty="0" smtClean="0"/>
              <a:t>失效的时候，</a:t>
            </a:r>
            <a:r>
              <a:rPr lang="en-US" altLang="zh-CN" sz="1200" dirty="0" smtClean="0"/>
              <a:t>slave broker</a:t>
            </a:r>
            <a:r>
              <a:rPr lang="zh-CN" altLang="en-US" sz="1200" dirty="0" smtClean="0"/>
              <a:t>有两种选择，一种是</a:t>
            </a:r>
            <a:r>
              <a:rPr lang="en-US" altLang="zh-CN" sz="1200" dirty="0" smtClean="0"/>
              <a:t>slave broker</a:t>
            </a:r>
            <a:r>
              <a:rPr lang="zh-CN" altLang="en-US" sz="1200" dirty="0" smtClean="0"/>
              <a:t>启动所有的</a:t>
            </a:r>
            <a:r>
              <a:rPr lang="en-US" altLang="zh-CN" sz="1200" dirty="0" smtClean="0"/>
              <a:t>network connectors</a:t>
            </a:r>
            <a:r>
              <a:rPr lang="zh-CN" altLang="en-US" sz="1200" dirty="0" smtClean="0"/>
              <a:t>和</a:t>
            </a:r>
            <a:r>
              <a:rPr lang="en-US" altLang="zh-CN" sz="1200" dirty="0" smtClean="0"/>
              <a:t>transport connectors</a:t>
            </a:r>
            <a:r>
              <a:rPr lang="zh-CN" altLang="en-US" sz="1200" dirty="0" smtClean="0"/>
              <a:t>，这允许客户端切换到</a:t>
            </a:r>
            <a:r>
              <a:rPr lang="en-US" altLang="zh-CN" sz="1200" dirty="0" smtClean="0"/>
              <a:t>slave broker</a:t>
            </a:r>
            <a:r>
              <a:rPr lang="zh-CN" altLang="en-US" sz="1200" dirty="0" smtClean="0"/>
              <a:t>；另外一种是</a:t>
            </a:r>
            <a:r>
              <a:rPr lang="en-US" altLang="zh-CN" sz="1200" dirty="0" smtClean="0"/>
              <a:t>slave broker</a:t>
            </a:r>
            <a:r>
              <a:rPr lang="zh-CN" altLang="en-US" sz="1200" dirty="0" smtClean="0"/>
              <a:t>停止。这种情况下，</a:t>
            </a:r>
            <a:r>
              <a:rPr lang="en-US" altLang="zh-CN" sz="1200" dirty="0" smtClean="0"/>
              <a:t>slave broker</a:t>
            </a:r>
            <a:r>
              <a:rPr lang="zh-CN" altLang="en-US" sz="1200" dirty="0" smtClean="0"/>
              <a:t>只是复制了</a:t>
            </a:r>
            <a:r>
              <a:rPr lang="en-US" altLang="zh-CN" sz="1200" dirty="0" smtClean="0"/>
              <a:t>master broker</a:t>
            </a:r>
            <a:r>
              <a:rPr lang="zh-CN" altLang="en-US" sz="1200" dirty="0" smtClean="0"/>
              <a:t>的状态。 </a:t>
            </a:r>
          </a:p>
          <a:p>
            <a:r>
              <a:rPr lang="zh-CN" altLang="en-US" sz="1200" dirty="0" smtClean="0"/>
              <a:t>客户应该使用</a:t>
            </a:r>
            <a:r>
              <a:rPr lang="en-US" altLang="zh-CN" sz="1200" dirty="0" smtClean="0"/>
              <a:t>failover transport</a:t>
            </a:r>
            <a:r>
              <a:rPr lang="zh-CN" altLang="en-US" sz="1200" dirty="0" smtClean="0"/>
              <a:t>并且应该首先尝试连接</a:t>
            </a:r>
            <a:r>
              <a:rPr lang="en-US" altLang="zh-CN" sz="1200" dirty="0" smtClean="0"/>
              <a:t>master broker</a:t>
            </a:r>
            <a:r>
              <a:rPr lang="zh-CN" altLang="en-US" sz="1200" dirty="0" smtClean="0"/>
              <a:t>。例如：</a:t>
            </a:r>
            <a:br>
              <a:rPr lang="zh-CN" altLang="en-US" sz="1200" dirty="0" smtClean="0"/>
            </a:br>
            <a:r>
              <a:rPr lang="en-US" altLang="zh-CN" sz="1200" dirty="0" smtClean="0"/>
              <a:t>failover://(tcp://masterhost:61616,tcp://slavehost:61616)?randomize=false</a:t>
            </a:r>
            <a:br>
              <a:rPr lang="en-US" altLang="zh-CN" sz="1200" dirty="0" smtClean="0"/>
            </a:br>
            <a:r>
              <a:rPr lang="zh-CN" altLang="en-US" sz="1200" dirty="0" smtClean="0"/>
              <a:t>设置</a:t>
            </a:r>
            <a:r>
              <a:rPr lang="en-US" altLang="zh-CN" sz="1200" dirty="0" smtClean="0"/>
              <a:t>randomize</a:t>
            </a:r>
            <a:r>
              <a:rPr lang="zh-CN" altLang="en-US" sz="1200" dirty="0" smtClean="0"/>
              <a:t>为</a:t>
            </a:r>
            <a:r>
              <a:rPr lang="en-US" altLang="zh-CN" sz="1200" dirty="0" smtClean="0"/>
              <a:t>false</a:t>
            </a:r>
            <a:r>
              <a:rPr lang="zh-CN" altLang="en-US" sz="1200" dirty="0" smtClean="0"/>
              <a:t>就可以让客户总是首先尝试连接</a:t>
            </a:r>
            <a:r>
              <a:rPr lang="en-US" altLang="zh-CN" sz="1200" dirty="0" smtClean="0"/>
              <a:t>master broker</a:t>
            </a:r>
            <a:r>
              <a:rPr lang="zh-CN" altLang="en-US" sz="1200" dirty="0" smtClean="0"/>
              <a:t>（</a:t>
            </a:r>
            <a:r>
              <a:rPr lang="en-US" altLang="zh-CN" sz="1200" dirty="0" smtClean="0"/>
              <a:t>slave broker</a:t>
            </a:r>
            <a:r>
              <a:rPr lang="zh-CN" altLang="en-US" sz="1200" dirty="0" smtClean="0"/>
              <a:t>并不会接受任何连接，直到它成为了</a:t>
            </a:r>
            <a:r>
              <a:rPr lang="en-US" altLang="zh-CN" sz="1200" dirty="0" smtClean="0"/>
              <a:t>master broker</a:t>
            </a:r>
            <a:r>
              <a:rPr lang="zh-CN" altLang="en-US" sz="1200" dirty="0" smtClean="0"/>
              <a:t>）。 </a:t>
            </a:r>
          </a:p>
          <a:p>
            <a:r>
              <a:rPr lang="zh-CN" altLang="en-US" sz="1200" dirty="0" smtClean="0"/>
              <a:t>   </a:t>
            </a:r>
            <a:r>
              <a:rPr lang="en-US" altLang="zh-CN" sz="1200" dirty="0" smtClean="0"/>
              <a:t>Pure Master Slave</a:t>
            </a:r>
            <a:r>
              <a:rPr lang="zh-CN" altLang="en-US" sz="1200" dirty="0" smtClean="0"/>
              <a:t>具有以下限制：</a:t>
            </a:r>
          </a:p>
          <a:p>
            <a:r>
              <a:rPr lang="zh-CN" altLang="en-US" sz="1200" dirty="0" smtClean="0"/>
              <a:t>只能有一个</a:t>
            </a:r>
            <a:r>
              <a:rPr lang="en-US" altLang="zh-CN" sz="1200" dirty="0" smtClean="0"/>
              <a:t>slave broker</a:t>
            </a:r>
            <a:r>
              <a:rPr lang="zh-CN" altLang="en-US" sz="1200" dirty="0" smtClean="0"/>
              <a:t>连接到</a:t>
            </a:r>
            <a:r>
              <a:rPr lang="en-US" altLang="zh-CN" sz="1200" dirty="0" smtClean="0"/>
              <a:t>master broker</a:t>
            </a:r>
            <a:r>
              <a:rPr lang="zh-CN" altLang="en-US" sz="1200" dirty="0" smtClean="0"/>
              <a:t>。 </a:t>
            </a:r>
          </a:p>
          <a:p>
            <a:r>
              <a:rPr lang="zh-CN" altLang="en-US" sz="1200" dirty="0" smtClean="0"/>
              <a:t>在因</a:t>
            </a:r>
            <a:r>
              <a:rPr lang="en-US" altLang="zh-CN" sz="1200" dirty="0" smtClean="0"/>
              <a:t>master broker</a:t>
            </a:r>
            <a:r>
              <a:rPr lang="zh-CN" altLang="en-US" sz="1200" dirty="0" smtClean="0"/>
              <a:t>失效而导致</a:t>
            </a:r>
            <a:r>
              <a:rPr lang="en-US" altLang="zh-CN" sz="1200" dirty="0" smtClean="0"/>
              <a:t>slave broker</a:t>
            </a:r>
            <a:r>
              <a:rPr lang="zh-CN" altLang="en-US" sz="1200" dirty="0" smtClean="0"/>
              <a:t>成为</a:t>
            </a:r>
            <a:r>
              <a:rPr lang="en-US" altLang="zh-CN" sz="1200" dirty="0" smtClean="0"/>
              <a:t>master</a:t>
            </a:r>
            <a:r>
              <a:rPr lang="zh-CN" altLang="en-US" sz="1200" dirty="0" smtClean="0"/>
              <a:t>之后，之前的</a:t>
            </a:r>
            <a:r>
              <a:rPr lang="en-US" altLang="zh-CN" sz="1200" dirty="0" smtClean="0"/>
              <a:t>master broker</a:t>
            </a:r>
            <a:r>
              <a:rPr lang="zh-CN" altLang="en-US" sz="1200" dirty="0" smtClean="0"/>
              <a:t>只有在当前的</a:t>
            </a:r>
            <a:r>
              <a:rPr lang="en-US" altLang="zh-CN" sz="1200" dirty="0" smtClean="0"/>
              <a:t>master broker</a:t>
            </a:r>
            <a:r>
              <a:rPr lang="zh-CN" altLang="en-US" sz="1200" dirty="0" smtClean="0"/>
              <a:t>（原</a:t>
            </a:r>
            <a:r>
              <a:rPr lang="en-US" altLang="zh-CN" sz="1200" dirty="0" smtClean="0"/>
              <a:t>slave broker</a:t>
            </a:r>
            <a:r>
              <a:rPr lang="zh-CN" altLang="en-US" sz="1200" dirty="0" smtClean="0"/>
              <a:t>）停止后才能重新生效。 </a:t>
            </a:r>
          </a:p>
          <a:p>
            <a:r>
              <a:rPr lang="en-US" altLang="zh-CN" sz="1200" dirty="0" smtClean="0"/>
              <a:t>Master broker</a:t>
            </a:r>
            <a:r>
              <a:rPr lang="zh-CN" altLang="en-US" sz="1200" dirty="0" smtClean="0"/>
              <a:t>失效后而切换到</a:t>
            </a:r>
            <a:r>
              <a:rPr lang="en-US" altLang="zh-CN" sz="1200" dirty="0" smtClean="0"/>
              <a:t>slave broker</a:t>
            </a:r>
            <a:r>
              <a:rPr lang="zh-CN" altLang="en-US" sz="1200" dirty="0" smtClean="0"/>
              <a:t>后，最安全的恢复</a:t>
            </a:r>
            <a:r>
              <a:rPr lang="en-US" altLang="zh-CN" sz="1200" dirty="0" smtClean="0"/>
              <a:t>master broker</a:t>
            </a:r>
            <a:r>
              <a:rPr lang="zh-CN" altLang="en-US" sz="1200" dirty="0" smtClean="0"/>
              <a:t>的方式是人工处理。首先要停止</a:t>
            </a:r>
            <a:r>
              <a:rPr lang="en-US" altLang="zh-CN" sz="1200" dirty="0" smtClean="0"/>
              <a:t>slave broker</a:t>
            </a:r>
            <a:r>
              <a:rPr lang="zh-CN" altLang="en-US" sz="1200" dirty="0" smtClean="0"/>
              <a:t>（这意味着所有的客户也要停止）。然后把</a:t>
            </a:r>
            <a:r>
              <a:rPr lang="en-US" altLang="zh-CN" sz="1200" dirty="0" smtClean="0"/>
              <a:t>slave broker</a:t>
            </a:r>
            <a:r>
              <a:rPr lang="zh-CN" altLang="en-US" sz="1200" dirty="0" smtClean="0"/>
              <a:t>的数据目录中所有的数据拷贝到</a:t>
            </a:r>
            <a:r>
              <a:rPr lang="en-US" altLang="zh-CN" sz="1200" dirty="0" smtClean="0"/>
              <a:t>master broker</a:t>
            </a:r>
            <a:r>
              <a:rPr lang="zh-CN" altLang="en-US" sz="1200" dirty="0" smtClean="0"/>
              <a:t>的数据目录中。然后重启</a:t>
            </a:r>
            <a:r>
              <a:rPr lang="en-US" altLang="zh-CN" sz="1200" dirty="0" smtClean="0"/>
              <a:t>master broker</a:t>
            </a:r>
            <a:r>
              <a:rPr lang="zh-CN" altLang="en-US" sz="1200" dirty="0" smtClean="0"/>
              <a:t>和</a:t>
            </a:r>
            <a:r>
              <a:rPr lang="en-US" altLang="zh-CN" sz="1200" dirty="0" smtClean="0"/>
              <a:t>slave broker</a:t>
            </a:r>
            <a:r>
              <a:rPr lang="zh-CN" altLang="en-US" sz="1200" dirty="0" smtClean="0"/>
              <a:t>。 </a:t>
            </a:r>
          </a:p>
          <a:p>
            <a:endParaRPr lang="zh-CN" altLang="en-US" sz="1200" smtClean="0"/>
          </a:p>
          <a:p>
            <a:endParaRPr lang="zh-CN" altLang="en-US"/>
          </a:p>
        </p:txBody>
      </p:sp>
      <p:sp>
        <p:nvSpPr>
          <p:cNvPr id="4" name="灯片编号占位符 3"/>
          <p:cNvSpPr>
            <a:spLocks noGrp="1"/>
          </p:cNvSpPr>
          <p:nvPr>
            <p:ph type="sldNum" sz="quarter" idx="10"/>
          </p:nvPr>
        </p:nvSpPr>
        <p:spPr/>
        <p:txBody>
          <a:bodyPr/>
          <a:lstStyle/>
          <a:p>
            <a:fld id="{72C6FF6F-90E3-411A-9BA1-CBBF15E4D67B}" type="slidenum">
              <a:rPr lang="zh-CN" altLang="en-US" smtClean="0"/>
              <a:t>40</a:t>
            </a:fld>
            <a:endParaRPr lang="zh-CN" altLang="en-US"/>
          </a:p>
        </p:txBody>
      </p:sp>
    </p:spTree>
    <p:extLst>
      <p:ext uri="{BB962C8B-B14F-4D97-AF65-F5344CB8AC3E}">
        <p14:creationId xmlns:p14="http://schemas.microsoft.com/office/powerpoint/2010/main" val="29740523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通过增加监听客户端的并发数来验证，</a:t>
            </a:r>
            <a:r>
              <a:rPr lang="en-US" altLang="zh-CN" sz="1200" b="0" i="0" kern="1200" dirty="0" smtClean="0">
                <a:solidFill>
                  <a:schemeClr val="tx1"/>
                </a:solidFill>
                <a:effectLst/>
                <a:latin typeface="+mn-lt"/>
                <a:ea typeface="+mn-ea"/>
                <a:cs typeface="+mn-cs"/>
              </a:rPr>
              <a:t>topic</a:t>
            </a:r>
            <a:r>
              <a:rPr lang="zh-CN" altLang="en-US" sz="1200" b="0" i="0" kern="1200" dirty="0" smtClean="0">
                <a:solidFill>
                  <a:schemeClr val="tx1"/>
                </a:solidFill>
                <a:effectLst/>
                <a:latin typeface="+mn-lt"/>
                <a:ea typeface="+mn-ea"/>
                <a:cs typeface="+mn-cs"/>
              </a:rPr>
              <a:t>的消息推送，是否会因为监听客户端的并发上升而出现明显的下降，测试环境的服务器为</a:t>
            </a:r>
            <a:r>
              <a:rPr lang="en-US" altLang="zh-CN" sz="1200" b="0" i="0" kern="1200" dirty="0" smtClean="0">
                <a:solidFill>
                  <a:schemeClr val="tx1"/>
                </a:solidFill>
                <a:effectLst/>
                <a:latin typeface="+mn-lt"/>
                <a:ea typeface="+mn-ea"/>
                <a:cs typeface="+mn-cs"/>
              </a:rPr>
              <a:t>ci</a:t>
            </a:r>
            <a:r>
              <a:rPr lang="zh-CN" altLang="en-US" sz="1200" b="0" i="0" kern="1200" dirty="0" smtClean="0">
                <a:solidFill>
                  <a:schemeClr val="tx1"/>
                </a:solidFill>
                <a:effectLst/>
                <a:latin typeface="+mn-lt"/>
                <a:ea typeface="+mn-ea"/>
                <a:cs typeface="+mn-cs"/>
              </a:rPr>
              <a:t>环境的</a:t>
            </a:r>
            <a:r>
              <a:rPr lang="en-US" altLang="zh-CN" sz="1200" b="0" i="0" kern="1200" dirty="0" err="1" smtClean="0">
                <a:solidFill>
                  <a:schemeClr val="tx1"/>
                </a:solidFill>
                <a:effectLst/>
                <a:latin typeface="+mn-lt"/>
                <a:ea typeface="+mn-ea"/>
                <a:cs typeface="+mn-cs"/>
              </a:rPr>
              <a:t>ActiveMQ</a:t>
            </a:r>
            <a:r>
              <a:rPr lang="zh-CN" altLang="en-US" sz="1200" b="0" i="0" kern="1200" dirty="0" smtClean="0">
                <a:solidFill>
                  <a:schemeClr val="tx1"/>
                </a:solidFill>
                <a:effectLst/>
                <a:latin typeface="+mn-lt"/>
                <a:ea typeface="+mn-ea"/>
                <a:cs typeface="+mn-cs"/>
              </a:rPr>
              <a:t>，客户端为我的本机。</a:t>
            </a:r>
          </a:p>
          <a:p>
            <a:r>
              <a:rPr lang="zh-CN" altLang="en-US" sz="1200" b="0" i="0" kern="1200" dirty="0" smtClean="0">
                <a:solidFill>
                  <a:schemeClr val="tx1"/>
                </a:solidFill>
                <a:effectLst/>
                <a:latin typeface="+mn-lt"/>
                <a:ea typeface="+mn-ea"/>
                <a:cs typeface="+mn-cs"/>
              </a:rPr>
              <a:t>        从实测的结果来看，</a:t>
            </a:r>
            <a:r>
              <a:rPr lang="en-US" altLang="zh-CN" sz="1200" b="0" i="0" kern="1200" dirty="0" smtClean="0">
                <a:solidFill>
                  <a:schemeClr val="tx1"/>
                </a:solidFill>
                <a:effectLst/>
                <a:latin typeface="+mn-lt"/>
                <a:ea typeface="+mn-ea"/>
                <a:cs typeface="+mn-cs"/>
              </a:rPr>
              <a:t>topic</a:t>
            </a:r>
            <a:r>
              <a:rPr lang="zh-CN" altLang="en-US" sz="1200" b="0" i="0" kern="1200" dirty="0" smtClean="0">
                <a:solidFill>
                  <a:schemeClr val="tx1"/>
                </a:solidFill>
                <a:effectLst/>
                <a:latin typeface="+mn-lt"/>
                <a:ea typeface="+mn-ea"/>
                <a:cs typeface="+mn-cs"/>
              </a:rPr>
              <a:t>方式发送的消息，发送和接收的效率，在一个订阅者和</a:t>
            </a:r>
            <a:r>
              <a:rPr lang="en-US" altLang="zh-CN" sz="1200" b="0" i="0" kern="1200" dirty="0" smtClean="0">
                <a:solidFill>
                  <a:schemeClr val="tx1"/>
                </a:solidFill>
                <a:effectLst/>
                <a:latin typeface="+mn-lt"/>
                <a:ea typeface="+mn-ea"/>
                <a:cs typeface="+mn-cs"/>
              </a:rPr>
              <a:t>100</a:t>
            </a:r>
            <a:r>
              <a:rPr lang="zh-CN" altLang="en-US" sz="1200" b="0" i="0" kern="1200" dirty="0" smtClean="0">
                <a:solidFill>
                  <a:schemeClr val="tx1"/>
                </a:solidFill>
                <a:effectLst/>
                <a:latin typeface="+mn-lt"/>
                <a:ea typeface="+mn-ea"/>
                <a:cs typeface="+mn-cs"/>
              </a:rPr>
              <a:t>个订阅者的前提下没有明显差异，但在</a:t>
            </a:r>
            <a:r>
              <a:rPr lang="en-US" altLang="zh-CN" sz="1200" b="0" i="0" kern="1200" dirty="0" smtClean="0">
                <a:solidFill>
                  <a:schemeClr val="tx1"/>
                </a:solidFill>
                <a:effectLst/>
                <a:latin typeface="+mn-lt"/>
                <a:ea typeface="+mn-ea"/>
                <a:cs typeface="+mn-cs"/>
              </a:rPr>
              <a:t>500</a:t>
            </a:r>
            <a:r>
              <a:rPr lang="zh-CN" altLang="en-US" sz="1200" b="0" i="0" kern="1200" dirty="0" smtClean="0">
                <a:solidFill>
                  <a:schemeClr val="tx1"/>
                </a:solidFill>
                <a:effectLst/>
                <a:latin typeface="+mn-lt"/>
                <a:ea typeface="+mn-ea"/>
                <a:cs typeface="+mn-cs"/>
              </a:rPr>
              <a:t>个订阅者（线程）并发的前提下，效率差异很明显（由于</a:t>
            </a:r>
            <a:r>
              <a:rPr lang="en-US" altLang="zh-CN" sz="1200" b="0" i="0" kern="1200" dirty="0" smtClean="0">
                <a:solidFill>
                  <a:schemeClr val="tx1"/>
                </a:solidFill>
                <a:effectLst/>
                <a:latin typeface="+mn-lt"/>
                <a:ea typeface="+mn-ea"/>
                <a:cs typeface="+mn-cs"/>
              </a:rPr>
              <a:t>500</a:t>
            </a:r>
            <a:r>
              <a:rPr lang="zh-CN" altLang="en-US" sz="1200" b="0" i="0" kern="1200" dirty="0" smtClean="0">
                <a:solidFill>
                  <a:schemeClr val="tx1"/>
                </a:solidFill>
                <a:effectLst/>
                <a:latin typeface="+mn-lt"/>
                <a:ea typeface="+mn-ea"/>
                <a:cs typeface="+mn-cs"/>
              </a:rPr>
              <a:t>线程并发的情况下，我本机的</a:t>
            </a:r>
            <a:r>
              <a:rPr lang="en-US" altLang="zh-CN" sz="1200" b="0" i="0" kern="1200" dirty="0" err="1" smtClean="0">
                <a:solidFill>
                  <a:schemeClr val="tx1"/>
                </a:solidFill>
                <a:effectLst/>
                <a:latin typeface="+mn-lt"/>
                <a:ea typeface="+mn-ea"/>
                <a:cs typeface="+mn-cs"/>
              </a:rPr>
              <a:t>cpu</a:t>
            </a:r>
            <a:r>
              <a:rPr lang="zh-CN" altLang="en-US" sz="1200" b="0" i="0" kern="1200" dirty="0" smtClean="0">
                <a:solidFill>
                  <a:schemeClr val="tx1"/>
                </a:solidFill>
                <a:effectLst/>
                <a:latin typeface="+mn-lt"/>
                <a:ea typeface="+mn-ea"/>
                <a:cs typeface="+mn-cs"/>
              </a:rPr>
              <a:t>占用率已高达</a:t>
            </a:r>
            <a:r>
              <a:rPr lang="en-US" altLang="zh-CN" sz="1200" b="0" i="0" kern="1200" dirty="0" smtClean="0">
                <a:solidFill>
                  <a:schemeClr val="tx1"/>
                </a:solidFill>
                <a:effectLst/>
                <a:latin typeface="+mn-lt"/>
                <a:ea typeface="+mn-ea"/>
                <a:cs typeface="+mn-cs"/>
              </a:rPr>
              <a:t>70-90%</a:t>
            </a:r>
            <a:r>
              <a:rPr lang="zh-CN" altLang="en-US" sz="1200" b="0" i="0" kern="1200" dirty="0" smtClean="0">
                <a:solidFill>
                  <a:schemeClr val="tx1"/>
                </a:solidFill>
                <a:effectLst/>
                <a:latin typeface="+mn-lt"/>
                <a:ea typeface="+mn-ea"/>
                <a:cs typeface="+mn-cs"/>
              </a:rPr>
              <a:t>，所以无法确认是我本机测试造成的性能瓶颈还是</a:t>
            </a:r>
            <a:r>
              <a:rPr lang="en-US" altLang="zh-CN" sz="1200" b="0" i="0" kern="1200" dirty="0" smtClean="0">
                <a:solidFill>
                  <a:schemeClr val="tx1"/>
                </a:solidFill>
                <a:effectLst/>
                <a:latin typeface="+mn-lt"/>
                <a:ea typeface="+mn-ea"/>
                <a:cs typeface="+mn-cs"/>
              </a:rPr>
              <a:t>topic</a:t>
            </a:r>
            <a:r>
              <a:rPr lang="zh-CN" altLang="en-US" sz="1200" b="0" i="0" kern="1200" dirty="0" smtClean="0">
                <a:solidFill>
                  <a:schemeClr val="tx1"/>
                </a:solidFill>
                <a:effectLst/>
                <a:latin typeface="+mn-lt"/>
                <a:ea typeface="+mn-ea"/>
                <a:cs typeface="+mn-cs"/>
              </a:rPr>
              <a:t>消息发送方式存在性能瓶颈，造成效率下降如此明显）。</a:t>
            </a:r>
          </a:p>
          <a:p>
            <a:r>
              <a:rPr lang="zh-CN" altLang="en-US" sz="1200" b="0" i="0" kern="120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Topic</a:t>
            </a:r>
            <a:r>
              <a:rPr lang="zh-CN" altLang="en-US" sz="1200" b="0" i="0" kern="1200" dirty="0" smtClean="0">
                <a:solidFill>
                  <a:schemeClr val="tx1"/>
                </a:solidFill>
                <a:effectLst/>
                <a:latin typeface="+mn-lt"/>
                <a:ea typeface="+mn-ea"/>
                <a:cs typeface="+mn-cs"/>
              </a:rPr>
              <a:t>方式发送的消息与</a:t>
            </a:r>
            <a:r>
              <a:rPr lang="en-US" altLang="zh-CN" sz="1200" b="0" i="0" kern="1200" dirty="0" smtClean="0">
                <a:solidFill>
                  <a:schemeClr val="tx1"/>
                </a:solidFill>
                <a:effectLst/>
                <a:latin typeface="+mn-lt"/>
                <a:ea typeface="+mn-ea"/>
                <a:cs typeface="+mn-cs"/>
              </a:rPr>
              <a:t>queue</a:t>
            </a:r>
            <a:r>
              <a:rPr lang="zh-CN" altLang="en-US" sz="1200" b="0" i="0" kern="1200" dirty="0" smtClean="0">
                <a:solidFill>
                  <a:schemeClr val="tx1"/>
                </a:solidFill>
                <a:effectLst/>
                <a:latin typeface="+mn-lt"/>
                <a:ea typeface="+mn-ea"/>
                <a:cs typeface="+mn-cs"/>
              </a:rPr>
              <a:t>方式发送的消息，发送和接收的效率，在一个订阅者和</a:t>
            </a:r>
            <a:r>
              <a:rPr lang="en-US" altLang="zh-CN" sz="1200" b="0" i="0" kern="1200" dirty="0" smtClean="0">
                <a:solidFill>
                  <a:schemeClr val="tx1"/>
                </a:solidFill>
                <a:effectLst/>
                <a:latin typeface="+mn-lt"/>
                <a:ea typeface="+mn-ea"/>
                <a:cs typeface="+mn-cs"/>
              </a:rPr>
              <a:t>100</a:t>
            </a:r>
            <a:r>
              <a:rPr lang="zh-CN" altLang="en-US" sz="1200" b="0" i="0" kern="1200" dirty="0" smtClean="0">
                <a:solidFill>
                  <a:schemeClr val="tx1"/>
                </a:solidFill>
                <a:effectLst/>
                <a:latin typeface="+mn-lt"/>
                <a:ea typeface="+mn-ea"/>
                <a:cs typeface="+mn-cs"/>
              </a:rPr>
              <a:t>个订阅者的前提下没有明显差异，但在</a:t>
            </a:r>
            <a:r>
              <a:rPr lang="en-US" altLang="zh-CN" sz="1200" b="0" i="0" kern="1200" dirty="0" smtClean="0">
                <a:solidFill>
                  <a:schemeClr val="tx1"/>
                </a:solidFill>
                <a:effectLst/>
                <a:latin typeface="+mn-lt"/>
                <a:ea typeface="+mn-ea"/>
                <a:cs typeface="+mn-cs"/>
              </a:rPr>
              <a:t>500</a:t>
            </a:r>
            <a:r>
              <a:rPr lang="zh-CN" altLang="en-US" sz="1200" b="0" i="0" kern="1200" dirty="0" smtClean="0">
                <a:solidFill>
                  <a:schemeClr val="tx1"/>
                </a:solidFill>
                <a:effectLst/>
                <a:latin typeface="+mn-lt"/>
                <a:ea typeface="+mn-ea"/>
                <a:cs typeface="+mn-cs"/>
              </a:rPr>
              <a:t>个订阅者并发的前提下，</a:t>
            </a:r>
            <a:r>
              <a:rPr lang="en-US" altLang="zh-CN" sz="1200" b="0" i="0" kern="1200" dirty="0" smtClean="0">
                <a:solidFill>
                  <a:schemeClr val="tx1"/>
                </a:solidFill>
                <a:effectLst/>
                <a:latin typeface="+mn-lt"/>
                <a:ea typeface="+mn-ea"/>
                <a:cs typeface="+mn-cs"/>
              </a:rPr>
              <a:t>topic</a:t>
            </a:r>
            <a:r>
              <a:rPr lang="zh-CN" altLang="en-US" sz="1200" b="0" i="0" kern="1200" dirty="0" smtClean="0">
                <a:solidFill>
                  <a:schemeClr val="tx1"/>
                </a:solidFill>
                <a:effectLst/>
                <a:latin typeface="+mn-lt"/>
                <a:ea typeface="+mn-ea"/>
                <a:cs typeface="+mn-cs"/>
              </a:rPr>
              <a:t>方式的效率明显低于</a:t>
            </a:r>
            <a:r>
              <a:rPr lang="en-US" altLang="zh-CN" sz="1200" b="0" i="0" kern="1200" dirty="0" smtClean="0">
                <a:solidFill>
                  <a:schemeClr val="tx1"/>
                </a:solidFill>
                <a:effectLst/>
                <a:latin typeface="+mn-lt"/>
                <a:ea typeface="+mn-ea"/>
                <a:cs typeface="+mn-cs"/>
              </a:rPr>
              <a:t>queue</a:t>
            </a:r>
            <a:r>
              <a:rPr lang="zh-CN" altLang="en-US" sz="1200" b="0" i="0" kern="1200" dirty="0" smtClean="0">
                <a:solidFill>
                  <a:schemeClr val="tx1"/>
                </a:solidFill>
                <a:effectLst/>
                <a:latin typeface="+mn-lt"/>
                <a:ea typeface="+mn-ea"/>
                <a:cs typeface="+mn-cs"/>
              </a:rPr>
              <a:t>。</a:t>
            </a:r>
          </a:p>
          <a:p>
            <a:r>
              <a:rPr lang="zh-CN" altLang="en-US" sz="1200" b="0" i="0" kern="120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Queue</a:t>
            </a:r>
            <a:r>
              <a:rPr lang="zh-CN" altLang="en-US" sz="1200" b="0" i="0" kern="1200" dirty="0" smtClean="0">
                <a:solidFill>
                  <a:schemeClr val="tx1"/>
                </a:solidFill>
                <a:effectLst/>
                <a:latin typeface="+mn-lt"/>
                <a:ea typeface="+mn-ea"/>
                <a:cs typeface="+mn-cs"/>
              </a:rPr>
              <a:t>方式发送的消息，在一个订阅者、</a:t>
            </a:r>
            <a:r>
              <a:rPr lang="en-US" altLang="zh-CN" sz="1200" b="0" i="0" kern="1200" dirty="0" smtClean="0">
                <a:solidFill>
                  <a:schemeClr val="tx1"/>
                </a:solidFill>
                <a:effectLst/>
                <a:latin typeface="+mn-lt"/>
                <a:ea typeface="+mn-ea"/>
                <a:cs typeface="+mn-cs"/>
              </a:rPr>
              <a:t>100</a:t>
            </a:r>
            <a:r>
              <a:rPr lang="zh-CN" altLang="en-US" sz="1200" b="0" i="0" kern="1200" dirty="0" smtClean="0">
                <a:solidFill>
                  <a:schemeClr val="tx1"/>
                </a:solidFill>
                <a:effectLst/>
                <a:latin typeface="+mn-lt"/>
                <a:ea typeface="+mn-ea"/>
                <a:cs typeface="+mn-cs"/>
              </a:rPr>
              <a:t>个订阅者和</a:t>
            </a:r>
            <a:r>
              <a:rPr lang="en-US" altLang="zh-CN" sz="1200" b="0" i="0" kern="1200" dirty="0" smtClean="0">
                <a:solidFill>
                  <a:schemeClr val="tx1"/>
                </a:solidFill>
                <a:effectLst/>
                <a:latin typeface="+mn-lt"/>
                <a:ea typeface="+mn-ea"/>
                <a:cs typeface="+mn-cs"/>
              </a:rPr>
              <a:t>500</a:t>
            </a:r>
            <a:r>
              <a:rPr lang="zh-CN" altLang="en-US" sz="1200" b="0" i="0" kern="1200" dirty="0" smtClean="0">
                <a:solidFill>
                  <a:schemeClr val="tx1"/>
                </a:solidFill>
                <a:effectLst/>
                <a:latin typeface="+mn-lt"/>
                <a:ea typeface="+mn-ea"/>
                <a:cs typeface="+mn-cs"/>
              </a:rPr>
              <a:t>个订阅者的前提下，发送和接收的效率没有明显变化。</a:t>
            </a:r>
          </a:p>
          <a:p>
            <a:endParaRPr lang="zh-CN" altLang="en-US" dirty="0"/>
          </a:p>
        </p:txBody>
      </p:sp>
      <p:sp>
        <p:nvSpPr>
          <p:cNvPr id="4" name="灯片编号占位符 3"/>
          <p:cNvSpPr>
            <a:spLocks noGrp="1"/>
          </p:cNvSpPr>
          <p:nvPr>
            <p:ph type="sldNum" sz="quarter" idx="10"/>
          </p:nvPr>
        </p:nvSpPr>
        <p:spPr/>
        <p:txBody>
          <a:bodyPr/>
          <a:lstStyle/>
          <a:p>
            <a:fld id="{72C6FF6F-90E3-411A-9BA1-CBBF15E4D67B}" type="slidenum">
              <a:rPr lang="zh-CN" altLang="en-US" smtClean="0"/>
              <a:t>42</a:t>
            </a:fld>
            <a:endParaRPr lang="zh-CN" altLang="en-US"/>
          </a:p>
        </p:txBody>
      </p:sp>
    </p:spTree>
    <p:extLst>
      <p:ext uri="{BB962C8B-B14F-4D97-AF65-F5344CB8AC3E}">
        <p14:creationId xmlns:p14="http://schemas.microsoft.com/office/powerpoint/2010/main" val="18469854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面向消息的中间件使用消息传送提供者来协调消息传送操作。</a:t>
            </a:r>
            <a:r>
              <a:rPr lang="en-US" altLang="zh-CN" dirty="0" smtClean="0"/>
              <a:t>MOM </a:t>
            </a:r>
            <a:r>
              <a:rPr lang="zh-CN" altLang="en-US" dirty="0" smtClean="0"/>
              <a:t>系统的基本元素是客户端、消息和 </a:t>
            </a:r>
            <a:r>
              <a:rPr lang="en-US" altLang="zh-CN" dirty="0" smtClean="0"/>
              <a:t>MOM </a:t>
            </a:r>
            <a:r>
              <a:rPr lang="zh-CN" altLang="en-US" dirty="0" smtClean="0"/>
              <a:t>提供者，后者包括 </a:t>
            </a:r>
            <a:r>
              <a:rPr lang="en-US" altLang="zh-CN" dirty="0" smtClean="0"/>
              <a:t>API </a:t>
            </a:r>
            <a:r>
              <a:rPr lang="zh-CN" altLang="en-US" dirty="0" smtClean="0"/>
              <a:t>和管理工具。</a:t>
            </a:r>
            <a:r>
              <a:rPr lang="en-US" altLang="zh-CN" dirty="0" smtClean="0"/>
              <a:t>MOM </a:t>
            </a:r>
            <a:r>
              <a:rPr lang="zh-CN" altLang="en-US" dirty="0" smtClean="0"/>
              <a:t>提供者使用不同的体系结构路由和传送消息：它可以使用集中式消息服务器，也可以将路由和传送功能分布在每个客户端上。某些 </a:t>
            </a:r>
            <a:r>
              <a:rPr lang="en-US" altLang="zh-CN" dirty="0" smtClean="0"/>
              <a:t>MOM </a:t>
            </a:r>
            <a:r>
              <a:rPr lang="zh-CN" altLang="en-US" dirty="0" smtClean="0"/>
              <a:t>产品结合了这两个方法。</a:t>
            </a:r>
          </a:p>
          <a:p>
            <a:r>
              <a:rPr lang="zh-CN" altLang="en-US" dirty="0" smtClean="0"/>
              <a:t>使用 </a:t>
            </a:r>
            <a:r>
              <a:rPr lang="en-US" altLang="zh-CN" dirty="0" smtClean="0"/>
              <a:t>MOM </a:t>
            </a:r>
            <a:r>
              <a:rPr lang="zh-CN" altLang="en-US" dirty="0" smtClean="0"/>
              <a:t>系统，客户端可以进行 </a:t>
            </a:r>
            <a:r>
              <a:rPr lang="en-US" altLang="zh-CN" dirty="0" smtClean="0"/>
              <a:t>API </a:t>
            </a:r>
            <a:r>
              <a:rPr lang="zh-CN" altLang="en-US" dirty="0" smtClean="0"/>
              <a:t>调用，以便将消息发送到由提供者管理的目的地。该调用会调用提供者服务以路由和传送消息。在发送消息之后，客户端会继续执行其他工作，并确信在接收方客户 端检索该消息之前，提供者一直保留该消息。基于消息的模型与提供者的协调耦合在一起，使得创建松散耦合的组件系统成为可能。这样的系统可以继续可靠地工 作，即使在有个别组件或连接失败时也不会停机。</a:t>
            </a:r>
          </a:p>
          <a:p>
            <a:r>
              <a:rPr lang="zh-CN" altLang="en-US" dirty="0" smtClean="0"/>
              <a:t>由消息传送提供者协调客户端之间的消息传送的另一个优点是：通过添加管理界面，可以监视和调整性能。这样，客户端应用程序便不必关心发送、接收和处 理消息之外的任何问题。对于互操作性、可靠性、安全性、可伸缩性和性能之类的问题，应当由管理员通过编码实现 </a:t>
            </a:r>
            <a:r>
              <a:rPr lang="en-US" altLang="zh-CN" dirty="0" smtClean="0"/>
              <a:t>MOM </a:t>
            </a:r>
            <a:r>
              <a:rPr lang="zh-CN" altLang="en-US" dirty="0" smtClean="0"/>
              <a:t>系统来解决。 </a:t>
            </a:r>
          </a:p>
          <a:p>
            <a:r>
              <a:rPr lang="zh-CN" altLang="en-US" dirty="0" smtClean="0"/>
              <a:t>至此，我们已经介绍了使用面向消息的中间件连接分布式组件的很多优点。下面将介绍其缺点。缺点之一源自松散耦合本身。在 </a:t>
            </a:r>
            <a:r>
              <a:rPr lang="en-US" altLang="zh-CN" dirty="0" smtClean="0"/>
              <a:t>RPC </a:t>
            </a:r>
            <a:r>
              <a:rPr lang="zh-CN" altLang="en-US" dirty="0" smtClean="0"/>
              <a:t>系统中，只有在被调用函数完成任务之后，才能返回调用函数。在异步系统中，调用方客户端会继续为接收方装入工作，直到处理装入工作所需的资源耗尽且被调用 组件发生故障。当然，可以通过监视性能和调整消息流来尽量减少或避免这些情况，但对于 </a:t>
            </a:r>
            <a:r>
              <a:rPr lang="en-US" altLang="zh-CN" dirty="0" smtClean="0"/>
              <a:t>RPC </a:t>
            </a:r>
            <a:r>
              <a:rPr lang="zh-CN" altLang="en-US" dirty="0" smtClean="0"/>
              <a:t>系统却不必这样做。有一点很重要，那就是了解每种系统的优缺点。每种系统所适合执行的任务都不同。有时，您需要结合两种系统才能完全获得所需的行为。</a:t>
            </a:r>
          </a:p>
          <a:p>
            <a:endParaRPr lang="zh-CN" altLang="en-US" dirty="0"/>
          </a:p>
        </p:txBody>
      </p:sp>
      <p:sp>
        <p:nvSpPr>
          <p:cNvPr id="4" name="灯片编号占位符 3"/>
          <p:cNvSpPr>
            <a:spLocks noGrp="1"/>
          </p:cNvSpPr>
          <p:nvPr>
            <p:ph type="sldNum" sz="quarter" idx="10"/>
          </p:nvPr>
        </p:nvSpPr>
        <p:spPr/>
        <p:txBody>
          <a:bodyPr/>
          <a:lstStyle/>
          <a:p>
            <a:fld id="{72C6FF6F-90E3-411A-9BA1-CBBF15E4D67B}" type="slidenum">
              <a:rPr lang="zh-CN" altLang="en-US" smtClean="0"/>
              <a:t>4</a:t>
            </a:fld>
            <a:endParaRPr lang="zh-CN" altLang="en-US"/>
          </a:p>
        </p:txBody>
      </p:sp>
    </p:spTree>
    <p:extLst>
      <p:ext uri="{BB962C8B-B14F-4D97-AF65-F5344CB8AC3E}">
        <p14:creationId xmlns:p14="http://schemas.microsoft.com/office/powerpoint/2010/main" val="10462940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2C6FF6F-90E3-411A-9BA1-CBBF15E4D67B}" type="slidenum">
              <a:rPr lang="zh-CN" altLang="en-US" smtClean="0"/>
              <a:t>5</a:t>
            </a:fld>
            <a:endParaRPr lang="zh-CN" altLang="en-US"/>
          </a:p>
        </p:txBody>
      </p:sp>
    </p:spTree>
    <p:extLst>
      <p:ext uri="{BB962C8B-B14F-4D97-AF65-F5344CB8AC3E}">
        <p14:creationId xmlns:p14="http://schemas.microsoft.com/office/powerpoint/2010/main" val="30307283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2C6FF6F-90E3-411A-9BA1-CBBF15E4D67B}" type="slidenum">
              <a:rPr lang="zh-CN" altLang="en-US" smtClean="0"/>
              <a:t>6</a:t>
            </a:fld>
            <a:endParaRPr lang="zh-CN" altLang="en-US"/>
          </a:p>
        </p:txBody>
      </p:sp>
    </p:spTree>
    <p:extLst>
      <p:ext uri="{BB962C8B-B14F-4D97-AF65-F5344CB8AC3E}">
        <p14:creationId xmlns:p14="http://schemas.microsoft.com/office/powerpoint/2010/main" val="15399209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2C6FF6F-90E3-411A-9BA1-CBBF15E4D67B}" type="slidenum">
              <a:rPr lang="zh-CN" altLang="en-US" smtClean="0"/>
              <a:t>7</a:t>
            </a:fld>
            <a:endParaRPr lang="zh-CN" altLang="en-US"/>
          </a:p>
        </p:txBody>
      </p:sp>
    </p:spTree>
    <p:extLst>
      <p:ext uri="{BB962C8B-B14F-4D97-AF65-F5344CB8AC3E}">
        <p14:creationId xmlns:p14="http://schemas.microsoft.com/office/powerpoint/2010/main" val="4268724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JMS </a:t>
            </a:r>
            <a:r>
              <a:rPr lang="zh-CN" altLang="en-US" sz="1200" b="0" i="0" kern="1200" dirty="0" smtClean="0">
                <a:solidFill>
                  <a:schemeClr val="tx1"/>
                </a:solidFill>
                <a:effectLst/>
                <a:latin typeface="+mn-lt"/>
                <a:ea typeface="+mn-ea"/>
                <a:cs typeface="+mn-cs"/>
              </a:rPr>
              <a:t>规范创建了一个标准，该标准结合了现有 </a:t>
            </a:r>
            <a:r>
              <a:rPr lang="en-US" altLang="zh-CN" sz="1200" b="0" i="0" kern="1200" dirty="0" smtClean="0">
                <a:solidFill>
                  <a:schemeClr val="tx1"/>
                </a:solidFill>
                <a:effectLst/>
                <a:latin typeface="+mn-lt"/>
                <a:ea typeface="+mn-ea"/>
                <a:cs typeface="+mn-cs"/>
              </a:rPr>
              <a:t>MOM </a:t>
            </a:r>
            <a:r>
              <a:rPr lang="zh-CN" altLang="en-US" sz="1200" b="0" i="0" kern="1200" dirty="0" smtClean="0">
                <a:solidFill>
                  <a:schemeClr val="tx1"/>
                </a:solidFill>
                <a:effectLst/>
                <a:latin typeface="+mn-lt"/>
                <a:ea typeface="+mn-ea"/>
                <a:cs typeface="+mn-cs"/>
              </a:rPr>
              <a:t>系统的许多元素，但并不包含所有的可能元素。相反，它试图设置一个可扩展的方案来兼顾不同元素之间的区别并适应将来的发展。</a:t>
            </a:r>
            <a:r>
              <a:rPr lang="en-US" altLang="zh-CN" sz="1200" b="0" i="0" kern="1200" dirty="0" smtClean="0">
                <a:solidFill>
                  <a:schemeClr val="tx1"/>
                </a:solidFill>
                <a:effectLst/>
                <a:latin typeface="+mn-lt"/>
                <a:ea typeface="+mn-ea"/>
                <a:cs typeface="+mn-cs"/>
              </a:rPr>
              <a:t>JMS </a:t>
            </a:r>
            <a:r>
              <a:rPr lang="zh-CN" altLang="en-US" sz="1200" b="0" i="0" kern="1200" dirty="0" smtClean="0">
                <a:solidFill>
                  <a:schemeClr val="tx1"/>
                </a:solidFill>
                <a:effectLst/>
                <a:latin typeface="+mn-lt"/>
                <a:ea typeface="+mn-ea"/>
                <a:cs typeface="+mn-cs"/>
              </a:rPr>
              <a:t>的很多消息传送元素都需要各个提供者来定义和实现。其中包括负载平衡、标准错误消息、管理 </a:t>
            </a:r>
            <a:r>
              <a:rPr lang="en-US" altLang="zh-CN" sz="1200" b="0" i="0" kern="1200" dirty="0" smtClean="0">
                <a:solidFill>
                  <a:schemeClr val="tx1"/>
                </a:solidFill>
                <a:effectLst/>
                <a:latin typeface="+mn-lt"/>
                <a:ea typeface="+mn-ea"/>
                <a:cs typeface="+mn-cs"/>
              </a:rPr>
              <a:t>API</a:t>
            </a:r>
            <a:r>
              <a:rPr lang="zh-CN" altLang="en-US" sz="1200" b="0" i="0" kern="1200" dirty="0" smtClean="0">
                <a:solidFill>
                  <a:schemeClr val="tx1"/>
                </a:solidFill>
                <a:effectLst/>
                <a:latin typeface="+mn-lt"/>
                <a:ea typeface="+mn-ea"/>
                <a:cs typeface="+mn-cs"/>
              </a:rPr>
              <a:t>、安全性、底层线路协议以及消息存储库。下一节</a:t>
            </a:r>
            <a:r>
              <a:rPr lang="en-US" altLang="zh-CN" sz="1200" b="0" i="0" u="sng" kern="1200" dirty="0" smtClean="0">
                <a:solidFill>
                  <a:schemeClr val="tx1"/>
                </a:solidFill>
                <a:effectLst/>
                <a:latin typeface="+mn-lt"/>
                <a:ea typeface="+mn-ea"/>
                <a:cs typeface="+mn-cs"/>
                <a:hlinkClick r:id="rId3"/>
              </a:rPr>
              <a:t>Message Queue</a:t>
            </a:r>
            <a:r>
              <a:rPr lang="zh-CN" altLang="en-US" sz="1200" b="0" i="0" u="sng" kern="1200" dirty="0" smtClean="0">
                <a:solidFill>
                  <a:schemeClr val="tx1"/>
                </a:solidFill>
                <a:effectLst/>
                <a:latin typeface="+mn-lt"/>
                <a:ea typeface="+mn-ea"/>
                <a:cs typeface="+mn-cs"/>
                <a:hlinkClick r:id="rId3"/>
              </a:rPr>
              <a:t>：元素和功能</a:t>
            </a:r>
            <a:r>
              <a:rPr lang="zh-CN" altLang="en-US" sz="1200" b="0" i="0" kern="1200" dirty="0" smtClean="0">
                <a:solidFill>
                  <a:schemeClr val="tx1"/>
                </a:solidFill>
                <a:effectLst/>
                <a:latin typeface="+mn-lt"/>
                <a:ea typeface="+mn-ea"/>
                <a:cs typeface="+mn-cs"/>
              </a:rPr>
              <a:t>将介绍 </a:t>
            </a:r>
            <a:r>
              <a:rPr lang="en-US" altLang="zh-CN" sz="1200" b="0" i="0" kern="1200" dirty="0" smtClean="0">
                <a:solidFill>
                  <a:schemeClr val="tx1"/>
                </a:solidFill>
                <a:effectLst/>
                <a:latin typeface="+mn-lt"/>
                <a:ea typeface="+mn-ea"/>
                <a:cs typeface="+mn-cs"/>
              </a:rPr>
              <a:t>Message Queue </a:t>
            </a:r>
            <a:r>
              <a:rPr lang="zh-CN" altLang="en-US" sz="1200" b="0" i="0" kern="1200" dirty="0" smtClean="0">
                <a:solidFill>
                  <a:schemeClr val="tx1"/>
                </a:solidFill>
                <a:effectLst/>
                <a:latin typeface="+mn-lt"/>
                <a:ea typeface="+mn-ea"/>
                <a:cs typeface="+mn-cs"/>
              </a:rPr>
              <a:t>如何实现其中的很多元素及其如何扩展 </a:t>
            </a:r>
            <a:r>
              <a:rPr lang="en-US" altLang="zh-CN" sz="1200" b="0" i="0" kern="1200" dirty="0" smtClean="0">
                <a:solidFill>
                  <a:schemeClr val="tx1"/>
                </a:solidFill>
                <a:effectLst/>
                <a:latin typeface="+mn-lt"/>
                <a:ea typeface="+mn-ea"/>
                <a:cs typeface="+mn-cs"/>
              </a:rPr>
              <a:t>JMS </a:t>
            </a:r>
            <a:r>
              <a:rPr lang="zh-CN" altLang="en-US" sz="1200" b="0" i="0" kern="1200" dirty="0" smtClean="0">
                <a:solidFill>
                  <a:schemeClr val="tx1"/>
                </a:solidFill>
                <a:effectLst/>
                <a:latin typeface="+mn-lt"/>
                <a:ea typeface="+mn-ea"/>
                <a:cs typeface="+mn-cs"/>
              </a:rPr>
              <a:t>规范。</a:t>
            </a:r>
          </a:p>
          <a:p>
            <a:r>
              <a:rPr lang="en-US" altLang="zh-CN" sz="1200" b="0" i="0" kern="1200" dirty="0" smtClean="0">
                <a:solidFill>
                  <a:schemeClr val="tx1"/>
                </a:solidFill>
                <a:effectLst/>
                <a:latin typeface="+mn-lt"/>
                <a:ea typeface="+mn-ea"/>
                <a:cs typeface="+mn-cs"/>
              </a:rPr>
              <a:t>JMS </a:t>
            </a:r>
            <a:r>
              <a:rPr lang="zh-CN" altLang="en-US" sz="1200" b="0" i="0" kern="1200" dirty="0" smtClean="0">
                <a:solidFill>
                  <a:schemeClr val="tx1"/>
                </a:solidFill>
                <a:effectLst/>
                <a:latin typeface="+mn-lt"/>
                <a:ea typeface="+mn-ea"/>
                <a:cs typeface="+mn-cs"/>
              </a:rPr>
              <a:t>未完整定义的两个消息传送元素是连接工厂和目的地。尽管这些元素是 </a:t>
            </a:r>
            <a:r>
              <a:rPr lang="en-US" altLang="zh-CN" sz="1200" b="0" i="0" kern="1200" dirty="0" smtClean="0">
                <a:solidFill>
                  <a:schemeClr val="tx1"/>
                </a:solidFill>
                <a:effectLst/>
                <a:latin typeface="+mn-lt"/>
                <a:ea typeface="+mn-ea"/>
                <a:cs typeface="+mn-cs"/>
              </a:rPr>
              <a:t>JMS </a:t>
            </a:r>
            <a:r>
              <a:rPr lang="zh-CN" altLang="en-US" sz="1200" b="0" i="0" kern="1200" dirty="0" smtClean="0">
                <a:solidFill>
                  <a:schemeClr val="tx1"/>
                </a:solidFill>
                <a:effectLst/>
                <a:latin typeface="+mn-lt"/>
                <a:ea typeface="+mn-ea"/>
                <a:cs typeface="+mn-cs"/>
              </a:rPr>
              <a:t>编程模型中的基础元素，但在提供者定义和管理这些对象的方式上，存在许多现有的和预期的区别，以致于不可能也不值得创建一个公共的定义。因此，这两个对象通常使用管理工具来创建和配置，而不是以编程方式来创建。它们随后将存储在对象存储库中，</a:t>
            </a:r>
            <a:r>
              <a:rPr lang="en-US" altLang="zh-CN" sz="1200" b="0" i="0" kern="1200" dirty="0" smtClean="0">
                <a:solidFill>
                  <a:schemeClr val="tx1"/>
                </a:solidFill>
                <a:effectLst/>
                <a:latin typeface="+mn-lt"/>
                <a:ea typeface="+mn-ea"/>
                <a:cs typeface="+mn-cs"/>
              </a:rPr>
              <a:t>JMS </a:t>
            </a:r>
            <a:r>
              <a:rPr lang="zh-CN" altLang="en-US" sz="1200" b="0" i="0" kern="1200" dirty="0" smtClean="0">
                <a:solidFill>
                  <a:schemeClr val="tx1"/>
                </a:solidFill>
                <a:effectLst/>
                <a:latin typeface="+mn-lt"/>
                <a:ea typeface="+mn-ea"/>
                <a:cs typeface="+mn-cs"/>
              </a:rPr>
              <a:t>客户端可以通过标准的 </a:t>
            </a:r>
            <a:r>
              <a:rPr lang="en-US" altLang="zh-CN" sz="1200" b="0" i="0" kern="1200" dirty="0" smtClean="0">
                <a:solidFill>
                  <a:schemeClr val="tx1"/>
                </a:solidFill>
                <a:effectLst/>
                <a:latin typeface="+mn-lt"/>
                <a:ea typeface="+mn-ea"/>
                <a:cs typeface="+mn-cs"/>
              </a:rPr>
              <a:t>JNDI </a:t>
            </a:r>
            <a:r>
              <a:rPr lang="zh-CN" altLang="en-US" sz="1200" b="0" i="0" kern="1200" dirty="0" smtClean="0">
                <a:solidFill>
                  <a:schemeClr val="tx1"/>
                </a:solidFill>
                <a:effectLst/>
                <a:latin typeface="+mn-lt"/>
                <a:ea typeface="+mn-ea"/>
                <a:cs typeface="+mn-cs"/>
              </a:rPr>
              <a:t>查找功能来访问它们。</a:t>
            </a:r>
          </a:p>
          <a:p>
            <a:endParaRPr lang="zh-CN" altLang="en-US" dirty="0"/>
          </a:p>
        </p:txBody>
      </p:sp>
      <p:sp>
        <p:nvSpPr>
          <p:cNvPr id="4" name="灯片编号占位符 3"/>
          <p:cNvSpPr>
            <a:spLocks noGrp="1"/>
          </p:cNvSpPr>
          <p:nvPr>
            <p:ph type="sldNum" sz="quarter" idx="10"/>
          </p:nvPr>
        </p:nvSpPr>
        <p:spPr/>
        <p:txBody>
          <a:bodyPr/>
          <a:lstStyle/>
          <a:p>
            <a:fld id="{72C6FF6F-90E3-411A-9BA1-CBBF15E4D67B}" type="slidenum">
              <a:rPr lang="zh-CN" altLang="en-US" smtClean="0"/>
              <a:t>8</a:t>
            </a:fld>
            <a:endParaRPr lang="zh-CN" altLang="en-US"/>
          </a:p>
        </p:txBody>
      </p:sp>
    </p:spTree>
    <p:extLst>
      <p:ext uri="{BB962C8B-B14F-4D97-AF65-F5344CB8AC3E}">
        <p14:creationId xmlns:p14="http://schemas.microsoft.com/office/powerpoint/2010/main" val="10254027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以下是对这些接口的简单描述：</a:t>
            </a:r>
          </a:p>
          <a:p>
            <a:r>
              <a:rPr lang="en-US" altLang="zh-CN" sz="1200" b="0" i="0" kern="1200" dirty="0" err="1" smtClean="0">
                <a:solidFill>
                  <a:schemeClr val="tx1"/>
                </a:solidFill>
                <a:effectLst/>
                <a:latin typeface="+mn-lt"/>
                <a:ea typeface="+mn-ea"/>
                <a:cs typeface="+mn-cs"/>
              </a:rPr>
              <a:t>ConnectionFactory</a:t>
            </a:r>
            <a:r>
              <a:rPr lang="zh-CN" altLang="en-US" sz="1200" b="0" i="0" kern="1200" dirty="0" smtClean="0">
                <a:solidFill>
                  <a:schemeClr val="tx1"/>
                </a:solidFill>
                <a:effectLst/>
                <a:latin typeface="+mn-lt"/>
                <a:ea typeface="+mn-ea"/>
                <a:cs typeface="+mn-cs"/>
              </a:rPr>
              <a:t>：连接工厂，</a:t>
            </a:r>
            <a:r>
              <a:rPr lang="en-US" altLang="zh-CN" sz="1200" b="0" i="0" kern="1200" dirty="0" smtClean="0">
                <a:solidFill>
                  <a:schemeClr val="tx1"/>
                </a:solidFill>
                <a:effectLst/>
                <a:latin typeface="+mn-lt"/>
                <a:ea typeface="+mn-ea"/>
                <a:cs typeface="+mn-cs"/>
              </a:rPr>
              <a:t>JMS </a:t>
            </a:r>
            <a:r>
              <a:rPr lang="zh-CN" altLang="en-US" sz="1200" b="0" i="0" kern="1200" dirty="0" smtClean="0">
                <a:solidFill>
                  <a:schemeClr val="tx1"/>
                </a:solidFill>
                <a:effectLst/>
                <a:latin typeface="+mn-lt"/>
                <a:ea typeface="+mn-ea"/>
                <a:cs typeface="+mn-cs"/>
              </a:rPr>
              <a:t>用它创建连接</a:t>
            </a:r>
          </a:p>
          <a:p>
            <a:r>
              <a:rPr lang="en-US" altLang="zh-CN" sz="1200" b="0" i="0" kern="1200" dirty="0" smtClean="0">
                <a:solidFill>
                  <a:schemeClr val="tx1"/>
                </a:solidFill>
                <a:effectLst/>
                <a:latin typeface="+mn-lt"/>
                <a:ea typeface="+mn-ea"/>
                <a:cs typeface="+mn-cs"/>
              </a:rPr>
              <a:t>Connection</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JMS </a:t>
            </a:r>
            <a:r>
              <a:rPr lang="zh-CN" altLang="en-US" sz="1200" b="0" i="0" kern="1200" dirty="0" smtClean="0">
                <a:solidFill>
                  <a:schemeClr val="tx1"/>
                </a:solidFill>
                <a:effectLst/>
                <a:latin typeface="+mn-lt"/>
                <a:ea typeface="+mn-ea"/>
                <a:cs typeface="+mn-cs"/>
              </a:rPr>
              <a:t>客户端到</a:t>
            </a:r>
            <a:r>
              <a:rPr lang="en-US" altLang="zh-CN" sz="1200" b="0" i="0" kern="1200" dirty="0" smtClean="0">
                <a:solidFill>
                  <a:schemeClr val="tx1"/>
                </a:solidFill>
                <a:effectLst/>
                <a:latin typeface="+mn-lt"/>
                <a:ea typeface="+mn-ea"/>
                <a:cs typeface="+mn-cs"/>
              </a:rPr>
              <a:t>JMS Provider </a:t>
            </a:r>
            <a:r>
              <a:rPr lang="zh-CN" altLang="en-US" sz="1200" b="0" i="0" kern="1200" dirty="0" smtClean="0">
                <a:solidFill>
                  <a:schemeClr val="tx1"/>
                </a:solidFill>
                <a:effectLst/>
                <a:latin typeface="+mn-lt"/>
                <a:ea typeface="+mn-ea"/>
                <a:cs typeface="+mn-cs"/>
              </a:rPr>
              <a:t>的连接</a:t>
            </a:r>
          </a:p>
          <a:p>
            <a:r>
              <a:rPr lang="en-US" altLang="zh-CN" sz="1200" b="0" i="0" kern="1200" dirty="0" smtClean="0">
                <a:solidFill>
                  <a:schemeClr val="tx1"/>
                </a:solidFill>
                <a:effectLst/>
                <a:latin typeface="+mn-lt"/>
                <a:ea typeface="+mn-ea"/>
                <a:cs typeface="+mn-cs"/>
              </a:rPr>
              <a:t>Destination</a:t>
            </a:r>
            <a:r>
              <a:rPr lang="zh-CN" altLang="en-US" sz="1200" b="0" i="0" kern="1200" dirty="0" smtClean="0">
                <a:solidFill>
                  <a:schemeClr val="tx1"/>
                </a:solidFill>
                <a:effectLst/>
                <a:latin typeface="+mn-lt"/>
                <a:ea typeface="+mn-ea"/>
                <a:cs typeface="+mn-cs"/>
              </a:rPr>
              <a:t>：消息的目的地</a:t>
            </a:r>
          </a:p>
          <a:p>
            <a:r>
              <a:rPr lang="en-US" altLang="zh-CN" sz="1200" b="0" i="0" kern="1200" dirty="0" smtClean="0">
                <a:solidFill>
                  <a:schemeClr val="tx1"/>
                </a:solidFill>
                <a:effectLst/>
                <a:latin typeface="+mn-lt"/>
                <a:ea typeface="+mn-ea"/>
                <a:cs typeface="+mn-cs"/>
              </a:rPr>
              <a:t>Session</a:t>
            </a:r>
            <a:r>
              <a:rPr lang="zh-CN" altLang="en-US" sz="1200" b="0" i="0" kern="1200" dirty="0" smtClean="0">
                <a:solidFill>
                  <a:schemeClr val="tx1"/>
                </a:solidFill>
                <a:effectLst/>
                <a:latin typeface="+mn-lt"/>
                <a:ea typeface="+mn-ea"/>
                <a:cs typeface="+mn-cs"/>
              </a:rPr>
              <a:t>：一个发送或接收消息的线程</a:t>
            </a:r>
          </a:p>
          <a:p>
            <a:r>
              <a:rPr lang="en-US" altLang="zh-CN" sz="1200" b="0" i="0" kern="1200" dirty="0" err="1" smtClean="0">
                <a:solidFill>
                  <a:schemeClr val="tx1"/>
                </a:solidFill>
                <a:effectLst/>
                <a:latin typeface="+mn-lt"/>
                <a:ea typeface="+mn-ea"/>
                <a:cs typeface="+mn-cs"/>
              </a:rPr>
              <a:t>MessageProducer</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由</a:t>
            </a:r>
            <a:r>
              <a:rPr lang="en-US" altLang="zh-CN" sz="1200" b="0" i="0" kern="1200" dirty="0" smtClean="0">
                <a:solidFill>
                  <a:schemeClr val="tx1"/>
                </a:solidFill>
                <a:effectLst/>
                <a:latin typeface="+mn-lt"/>
                <a:ea typeface="+mn-ea"/>
                <a:cs typeface="+mn-cs"/>
              </a:rPr>
              <a:t>Session </a:t>
            </a:r>
            <a:r>
              <a:rPr lang="zh-CN" altLang="en-US" sz="1200" b="0" i="0" kern="1200" dirty="0" smtClean="0">
                <a:solidFill>
                  <a:schemeClr val="tx1"/>
                </a:solidFill>
                <a:effectLst/>
                <a:latin typeface="+mn-lt"/>
                <a:ea typeface="+mn-ea"/>
                <a:cs typeface="+mn-cs"/>
              </a:rPr>
              <a:t>对象创建的用来发送消息的对象</a:t>
            </a:r>
          </a:p>
          <a:p>
            <a:r>
              <a:rPr lang="en-US" altLang="zh-CN" sz="1200" b="0" i="0" kern="1200" dirty="0" err="1" smtClean="0">
                <a:solidFill>
                  <a:schemeClr val="tx1"/>
                </a:solidFill>
                <a:effectLst/>
                <a:latin typeface="+mn-lt"/>
                <a:ea typeface="+mn-ea"/>
                <a:cs typeface="+mn-cs"/>
              </a:rPr>
              <a:t>MessageConsumer</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由</a:t>
            </a:r>
            <a:r>
              <a:rPr lang="en-US" altLang="zh-CN" sz="1200" b="0" i="0" kern="1200" dirty="0" smtClean="0">
                <a:solidFill>
                  <a:schemeClr val="tx1"/>
                </a:solidFill>
                <a:effectLst/>
                <a:latin typeface="+mn-lt"/>
                <a:ea typeface="+mn-ea"/>
                <a:cs typeface="+mn-cs"/>
              </a:rPr>
              <a:t>Session </a:t>
            </a:r>
            <a:r>
              <a:rPr lang="zh-CN" altLang="en-US" sz="1200" b="0" i="0" kern="1200" dirty="0" smtClean="0">
                <a:solidFill>
                  <a:schemeClr val="tx1"/>
                </a:solidFill>
                <a:effectLst/>
                <a:latin typeface="+mn-lt"/>
                <a:ea typeface="+mn-ea"/>
                <a:cs typeface="+mn-cs"/>
              </a:rPr>
              <a:t>对象创建的用来接收消息的对象</a:t>
            </a:r>
          </a:p>
          <a:p>
            <a:endParaRPr lang="zh-CN" altLang="en-US" dirty="0" smtClean="0"/>
          </a:p>
        </p:txBody>
      </p:sp>
      <p:sp>
        <p:nvSpPr>
          <p:cNvPr id="4" name="灯片编号占位符 3"/>
          <p:cNvSpPr>
            <a:spLocks noGrp="1"/>
          </p:cNvSpPr>
          <p:nvPr>
            <p:ph type="sldNum" sz="quarter" idx="10"/>
          </p:nvPr>
        </p:nvSpPr>
        <p:spPr/>
        <p:txBody>
          <a:bodyPr/>
          <a:lstStyle/>
          <a:p>
            <a:fld id="{72C6FF6F-90E3-411A-9BA1-CBBF15E4D67B}" type="slidenum">
              <a:rPr lang="zh-CN" altLang="en-US" smtClean="0"/>
              <a:t>9</a:t>
            </a:fld>
            <a:endParaRPr lang="zh-CN" altLang="en-US"/>
          </a:p>
        </p:txBody>
      </p:sp>
    </p:spTree>
    <p:extLst>
      <p:ext uri="{BB962C8B-B14F-4D97-AF65-F5344CB8AC3E}">
        <p14:creationId xmlns:p14="http://schemas.microsoft.com/office/powerpoint/2010/main" val="1887522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2C6FF6F-90E3-411A-9BA1-CBBF15E4D67B}" type="slidenum">
              <a:rPr lang="zh-CN" altLang="en-US" smtClean="0"/>
              <a:t>13</a:t>
            </a:fld>
            <a:endParaRPr lang="zh-CN" altLang="en-US"/>
          </a:p>
        </p:txBody>
      </p:sp>
    </p:spTree>
    <p:extLst>
      <p:ext uri="{BB962C8B-B14F-4D97-AF65-F5344CB8AC3E}">
        <p14:creationId xmlns:p14="http://schemas.microsoft.com/office/powerpoint/2010/main" val="27854611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hlinkClick r:id="rId3"/>
              </a:rPr>
              <a:t>http://docs.oracle.com/cd/E19148-01/820-0533/index.html</a:t>
            </a:r>
            <a:endParaRPr lang="zh-CN" altLang="en-US" dirty="0"/>
          </a:p>
        </p:txBody>
      </p:sp>
      <p:sp>
        <p:nvSpPr>
          <p:cNvPr id="4" name="灯片编号占位符 3"/>
          <p:cNvSpPr>
            <a:spLocks noGrp="1"/>
          </p:cNvSpPr>
          <p:nvPr>
            <p:ph type="sldNum" sz="quarter" idx="10"/>
          </p:nvPr>
        </p:nvSpPr>
        <p:spPr/>
        <p:txBody>
          <a:bodyPr/>
          <a:lstStyle/>
          <a:p>
            <a:fld id="{72C6FF6F-90E3-411A-9BA1-CBBF15E4D67B}" type="slidenum">
              <a:rPr lang="zh-CN" altLang="en-US" smtClean="0"/>
              <a:t>14</a:t>
            </a:fld>
            <a:endParaRPr lang="zh-CN" altLang="en-US"/>
          </a:p>
        </p:txBody>
      </p:sp>
    </p:spTree>
    <p:extLst>
      <p:ext uri="{BB962C8B-B14F-4D97-AF65-F5344CB8AC3E}">
        <p14:creationId xmlns:p14="http://schemas.microsoft.com/office/powerpoint/2010/main" val="15417865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33657261-8EA8-475F-99BC-3B105E7468B4}" type="datetimeFigureOut">
              <a:rPr lang="zh-CN" altLang="en-US" smtClean="0"/>
              <a:t>2015/9/11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34D0363-4ED4-46BD-B82C-E5B8F8E1D169}" type="slidenum">
              <a:rPr lang="zh-CN" altLang="en-US" smtClean="0"/>
              <a:t>‹#›</a:t>
            </a:fld>
            <a:endParaRPr lang="zh-CN" altLang="en-US"/>
          </a:p>
        </p:txBody>
      </p:sp>
    </p:spTree>
    <p:extLst>
      <p:ext uri="{BB962C8B-B14F-4D97-AF65-F5344CB8AC3E}">
        <p14:creationId xmlns:p14="http://schemas.microsoft.com/office/powerpoint/2010/main" val="1312941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3657261-8EA8-475F-99BC-3B105E7468B4}" type="datetimeFigureOut">
              <a:rPr lang="zh-CN" altLang="en-US" smtClean="0"/>
              <a:t>2015/9/11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34D0363-4ED4-46BD-B82C-E5B8F8E1D169}" type="slidenum">
              <a:rPr lang="zh-CN" altLang="en-US" smtClean="0"/>
              <a:t>‹#›</a:t>
            </a:fld>
            <a:endParaRPr lang="zh-CN" altLang="en-US"/>
          </a:p>
        </p:txBody>
      </p:sp>
    </p:spTree>
    <p:extLst>
      <p:ext uri="{BB962C8B-B14F-4D97-AF65-F5344CB8AC3E}">
        <p14:creationId xmlns:p14="http://schemas.microsoft.com/office/powerpoint/2010/main" val="1289014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3657261-8EA8-475F-99BC-3B105E7468B4}" type="datetimeFigureOut">
              <a:rPr lang="zh-CN" altLang="en-US" smtClean="0"/>
              <a:t>2015/9/11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34D0363-4ED4-46BD-B82C-E5B8F8E1D169}" type="slidenum">
              <a:rPr lang="zh-CN" altLang="en-US" smtClean="0"/>
              <a:t>‹#›</a:t>
            </a:fld>
            <a:endParaRPr lang="zh-CN" altLang="en-US"/>
          </a:p>
        </p:txBody>
      </p:sp>
    </p:spTree>
    <p:extLst>
      <p:ext uri="{BB962C8B-B14F-4D97-AF65-F5344CB8AC3E}">
        <p14:creationId xmlns:p14="http://schemas.microsoft.com/office/powerpoint/2010/main" val="26216364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3657261-8EA8-475F-99BC-3B105E7468B4}" type="datetimeFigureOut">
              <a:rPr lang="zh-CN" altLang="en-US" smtClean="0"/>
              <a:t>2015/9/11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34D0363-4ED4-46BD-B82C-E5B8F8E1D169}" type="slidenum">
              <a:rPr lang="zh-CN" altLang="en-US" smtClean="0"/>
              <a:t>‹#›</a:t>
            </a:fld>
            <a:endParaRPr lang="zh-CN" altLang="en-US"/>
          </a:p>
        </p:txBody>
      </p:sp>
    </p:spTree>
    <p:extLst>
      <p:ext uri="{BB962C8B-B14F-4D97-AF65-F5344CB8AC3E}">
        <p14:creationId xmlns:p14="http://schemas.microsoft.com/office/powerpoint/2010/main" val="24749681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33657261-8EA8-475F-99BC-3B105E7468B4}" type="datetimeFigureOut">
              <a:rPr lang="zh-CN" altLang="en-US" smtClean="0"/>
              <a:t>2015/9/11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34D0363-4ED4-46BD-B82C-E5B8F8E1D169}" type="slidenum">
              <a:rPr lang="zh-CN" altLang="en-US" smtClean="0"/>
              <a:t>‹#›</a:t>
            </a:fld>
            <a:endParaRPr lang="zh-CN" altLang="en-US"/>
          </a:p>
        </p:txBody>
      </p:sp>
    </p:spTree>
    <p:extLst>
      <p:ext uri="{BB962C8B-B14F-4D97-AF65-F5344CB8AC3E}">
        <p14:creationId xmlns:p14="http://schemas.microsoft.com/office/powerpoint/2010/main" val="189594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33657261-8EA8-475F-99BC-3B105E7468B4}" type="datetimeFigureOut">
              <a:rPr lang="zh-CN" altLang="en-US" smtClean="0"/>
              <a:t>2015/9/11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34D0363-4ED4-46BD-B82C-E5B8F8E1D169}" type="slidenum">
              <a:rPr lang="zh-CN" altLang="en-US" smtClean="0"/>
              <a:t>‹#›</a:t>
            </a:fld>
            <a:endParaRPr lang="zh-CN" altLang="en-US"/>
          </a:p>
        </p:txBody>
      </p:sp>
    </p:spTree>
    <p:extLst>
      <p:ext uri="{BB962C8B-B14F-4D97-AF65-F5344CB8AC3E}">
        <p14:creationId xmlns:p14="http://schemas.microsoft.com/office/powerpoint/2010/main" val="30452124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33657261-8EA8-475F-99BC-3B105E7468B4}" type="datetimeFigureOut">
              <a:rPr lang="zh-CN" altLang="en-US" smtClean="0"/>
              <a:t>2015/9/11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34D0363-4ED4-46BD-B82C-E5B8F8E1D169}" type="slidenum">
              <a:rPr lang="zh-CN" altLang="en-US" smtClean="0"/>
              <a:t>‹#›</a:t>
            </a:fld>
            <a:endParaRPr lang="zh-CN" altLang="en-US"/>
          </a:p>
        </p:txBody>
      </p:sp>
    </p:spTree>
    <p:extLst>
      <p:ext uri="{BB962C8B-B14F-4D97-AF65-F5344CB8AC3E}">
        <p14:creationId xmlns:p14="http://schemas.microsoft.com/office/powerpoint/2010/main" val="33136737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33657261-8EA8-475F-99BC-3B105E7468B4}" type="datetimeFigureOut">
              <a:rPr lang="zh-CN" altLang="en-US" smtClean="0"/>
              <a:t>2015/9/11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34D0363-4ED4-46BD-B82C-E5B8F8E1D169}" type="slidenum">
              <a:rPr lang="zh-CN" altLang="en-US" smtClean="0"/>
              <a:t>‹#›</a:t>
            </a:fld>
            <a:endParaRPr lang="zh-CN" altLang="en-US"/>
          </a:p>
        </p:txBody>
      </p:sp>
    </p:spTree>
    <p:extLst>
      <p:ext uri="{BB962C8B-B14F-4D97-AF65-F5344CB8AC3E}">
        <p14:creationId xmlns:p14="http://schemas.microsoft.com/office/powerpoint/2010/main" val="38983638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3657261-8EA8-475F-99BC-3B105E7468B4}" type="datetimeFigureOut">
              <a:rPr lang="zh-CN" altLang="en-US" smtClean="0"/>
              <a:t>2015/9/11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34D0363-4ED4-46BD-B82C-E5B8F8E1D169}" type="slidenum">
              <a:rPr lang="zh-CN" altLang="en-US" smtClean="0"/>
              <a:t>‹#›</a:t>
            </a:fld>
            <a:endParaRPr lang="zh-CN" altLang="en-US"/>
          </a:p>
        </p:txBody>
      </p:sp>
    </p:spTree>
    <p:extLst>
      <p:ext uri="{BB962C8B-B14F-4D97-AF65-F5344CB8AC3E}">
        <p14:creationId xmlns:p14="http://schemas.microsoft.com/office/powerpoint/2010/main" val="42725228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33657261-8EA8-475F-99BC-3B105E7468B4}" type="datetimeFigureOut">
              <a:rPr lang="zh-CN" altLang="en-US" smtClean="0"/>
              <a:t>2015/9/11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34D0363-4ED4-46BD-B82C-E5B8F8E1D169}" type="slidenum">
              <a:rPr lang="zh-CN" altLang="en-US" smtClean="0"/>
              <a:t>‹#›</a:t>
            </a:fld>
            <a:endParaRPr lang="zh-CN" altLang="en-US"/>
          </a:p>
        </p:txBody>
      </p:sp>
    </p:spTree>
    <p:extLst>
      <p:ext uri="{BB962C8B-B14F-4D97-AF65-F5344CB8AC3E}">
        <p14:creationId xmlns:p14="http://schemas.microsoft.com/office/powerpoint/2010/main" val="6132472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33657261-8EA8-475F-99BC-3B105E7468B4}" type="datetimeFigureOut">
              <a:rPr lang="zh-CN" altLang="en-US" smtClean="0"/>
              <a:t>2015/9/11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34D0363-4ED4-46BD-B82C-E5B8F8E1D169}" type="slidenum">
              <a:rPr lang="zh-CN" altLang="en-US" smtClean="0"/>
              <a:t>‹#›</a:t>
            </a:fld>
            <a:endParaRPr lang="zh-CN" altLang="en-US"/>
          </a:p>
        </p:txBody>
      </p:sp>
    </p:spTree>
    <p:extLst>
      <p:ext uri="{BB962C8B-B14F-4D97-AF65-F5344CB8AC3E}">
        <p14:creationId xmlns:p14="http://schemas.microsoft.com/office/powerpoint/2010/main" val="10072891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657261-8EA8-475F-99BC-3B105E7468B4}" type="datetimeFigureOut">
              <a:rPr lang="zh-CN" altLang="en-US" smtClean="0"/>
              <a:t>2015/9/11</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4D0363-4ED4-46BD-B82C-E5B8F8E1D169}" type="slidenum">
              <a:rPr lang="zh-CN" altLang="en-US" smtClean="0"/>
              <a:t>‹#›</a:t>
            </a:fld>
            <a:endParaRPr lang="zh-CN" altLang="en-US"/>
          </a:p>
        </p:txBody>
      </p:sp>
    </p:spTree>
    <p:extLst>
      <p:ext uri="{BB962C8B-B14F-4D97-AF65-F5344CB8AC3E}">
        <p14:creationId xmlns:p14="http://schemas.microsoft.com/office/powerpoint/2010/main" val="9161191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hailiang0901@gmail.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activemq.apache.org/download-archives.html"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127.0.0.1:8161/demo/" TargetMode="External"/><Relationship Id="rId2" Type="http://schemas.openxmlformats.org/officeDocument/2006/relationships/hyperlink" Target="http://127.0.0.1:8161/admin/" TargetMode="External"/><Relationship Id="rId1" Type="http://schemas.openxmlformats.org/officeDocument/2006/relationships/slideLayout" Target="../slideLayouts/slideLayout2.xml"/><Relationship Id="rId4" Type="http://schemas.openxmlformats.org/officeDocument/2006/relationships/hyperlink" Target="http://hawt.io/" TargetMode="Externa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127.0.0.1:8161/admin/"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127.0.0.1:8161/admin/"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127.0.0.1:8161/admin/"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127.0.0.1:8161/admin/"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127.0.0.1:8161/admin/"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wiki.huihoo.com/index.php?title=Image:ActiveMQ-BrokerDiagram-1.png"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gif"/></Relationships>
</file>

<file path=ppt/slides/_rels/slide40.xml.rels><?xml version="1.0" encoding="UTF-8" standalone="yes"?>
<Relationships xmlns="http://schemas.openxmlformats.org/package/2006/relationships"><Relationship Id="rId3" Type="http://schemas.openxmlformats.org/officeDocument/2006/relationships/hyperlink" Target="http://activemq.apache.org/shared-file-system-master-slave.html"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hyperlink" Target="http://activemq.apache.org/replicated-leveldb-store.html" TargetMode="External"/><Relationship Id="rId4" Type="http://schemas.openxmlformats.org/officeDocument/2006/relationships/hyperlink" Target="http://activemq.apache.org/jdbc-master-slave.html"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hyperlink" Target="http://activemq.apache.org/articles.html" TargetMode="External"/><Relationship Id="rId2" Type="http://schemas.openxmlformats.org/officeDocument/2006/relationships/hyperlink" Target="http://activemq.apache.org/design-documents.html" TargetMode="Externa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J2EE</a:t>
            </a:r>
            <a:r>
              <a:rPr lang="zh-CN" altLang="en-US" dirty="0" smtClean="0"/>
              <a:t>消息中间件概述</a:t>
            </a:r>
            <a:endParaRPr lang="zh-CN" altLang="en-US" dirty="0"/>
          </a:p>
        </p:txBody>
      </p:sp>
      <p:sp>
        <p:nvSpPr>
          <p:cNvPr id="3" name="副标题 2"/>
          <p:cNvSpPr>
            <a:spLocks noGrp="1"/>
          </p:cNvSpPr>
          <p:nvPr>
            <p:ph type="subTitle" idx="1"/>
          </p:nvPr>
        </p:nvSpPr>
        <p:spPr/>
        <p:txBody>
          <a:bodyPr/>
          <a:lstStyle/>
          <a:p>
            <a:r>
              <a:rPr lang="zh-CN" altLang="en-US" dirty="0" smtClean="0"/>
              <a:t>胡海亮（</a:t>
            </a:r>
            <a:r>
              <a:rPr lang="en-US" altLang="zh-CN" dirty="0" smtClean="0">
                <a:hlinkClick r:id="rId2"/>
              </a:rPr>
              <a:t>hailiang0901@gmail.com</a:t>
            </a:r>
            <a:r>
              <a:rPr lang="zh-CN" altLang="en-US" dirty="0" smtClean="0"/>
              <a:t>）</a:t>
            </a:r>
            <a:endParaRPr lang="en-US" altLang="zh-CN" dirty="0" smtClean="0"/>
          </a:p>
        </p:txBody>
      </p:sp>
    </p:spTree>
    <p:extLst>
      <p:ext uri="{BB962C8B-B14F-4D97-AF65-F5344CB8AC3E}">
        <p14:creationId xmlns:p14="http://schemas.microsoft.com/office/powerpoint/2010/main" val="280543920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消息中间件原理</a:t>
            </a:r>
            <a:r>
              <a:rPr lang="en-US" altLang="zh-CN" dirty="0" smtClean="0"/>
              <a:t>-JMS</a:t>
            </a:r>
            <a:r>
              <a:rPr lang="zh-CN" altLang="en-US" dirty="0" smtClean="0"/>
              <a:t>接口</a:t>
            </a:r>
            <a:endParaRPr lang="zh-CN" altLang="en-US" dirty="0"/>
          </a:p>
        </p:txBody>
      </p:sp>
      <p:sp>
        <p:nvSpPr>
          <p:cNvPr id="3" name="内容占位符 2"/>
          <p:cNvSpPr>
            <a:spLocks noGrp="1"/>
          </p:cNvSpPr>
          <p:nvPr>
            <p:ph idx="1"/>
          </p:nvPr>
        </p:nvSpPr>
        <p:spPr/>
        <p:txBody>
          <a:bodyPr/>
          <a:lstStyle/>
          <a:p>
            <a:pPr>
              <a:lnSpc>
                <a:spcPct val="150000"/>
              </a:lnSpc>
            </a:pPr>
            <a:r>
              <a:rPr lang="en-US" altLang="zh-CN" sz="2400" dirty="0" smtClean="0">
                <a:latin typeface="微软雅黑" panose="020B0503020204020204" pitchFamily="34" charset="-122"/>
                <a:ea typeface="微软雅黑" panose="020B0503020204020204" pitchFamily="34" charset="-122"/>
              </a:rPr>
              <a:t>JMS </a:t>
            </a:r>
            <a:r>
              <a:rPr lang="zh-CN" altLang="en-US" sz="2400" dirty="0" smtClean="0">
                <a:latin typeface="微软雅黑" panose="020B0503020204020204" pitchFamily="34" charset="-122"/>
                <a:ea typeface="微软雅黑" panose="020B0503020204020204" pitchFamily="34" charset="-122"/>
              </a:rPr>
              <a:t>消息由以下几部分组成：消息头，属性，消息体</a:t>
            </a:r>
            <a:endParaRPr lang="en-US" altLang="zh-CN" sz="2400" dirty="0" smtClean="0">
              <a:latin typeface="微软雅黑" panose="020B0503020204020204" pitchFamily="34" charset="-122"/>
              <a:ea typeface="微软雅黑" panose="020B0503020204020204" pitchFamily="34" charset="-122"/>
            </a:endParaRPr>
          </a:p>
          <a:p>
            <a:pPr lvl="1"/>
            <a:r>
              <a:rPr lang="zh-CN" altLang="en-US" sz="2000" dirty="0" smtClean="0">
                <a:solidFill>
                  <a:srgbClr val="FF0000"/>
                </a:solidFill>
                <a:latin typeface="微软雅黑" panose="020B0503020204020204" pitchFamily="34" charset="-122"/>
                <a:ea typeface="微软雅黑" panose="020B0503020204020204" pitchFamily="34" charset="-122"/>
              </a:rPr>
              <a:t>消息头</a:t>
            </a:r>
            <a:r>
              <a:rPr lang="en-US" altLang="zh-CN" sz="2000" dirty="0" smtClean="0">
                <a:solidFill>
                  <a:srgbClr val="FF0000"/>
                </a:solidFill>
                <a:latin typeface="微软雅黑" panose="020B0503020204020204" pitchFamily="34" charset="-122"/>
                <a:ea typeface="微软雅黑" panose="020B0503020204020204" pitchFamily="34" charset="-122"/>
              </a:rPr>
              <a:t>(header)</a:t>
            </a:r>
            <a:r>
              <a:rPr lang="en-US" altLang="zh-CN" sz="2000" dirty="0" smtClean="0">
                <a:latin typeface="微软雅黑" panose="020B0503020204020204" pitchFamily="34" charset="-122"/>
                <a:ea typeface="微软雅黑" panose="020B0503020204020204" pitchFamily="34" charset="-122"/>
              </a:rPr>
              <a:t>：JMS</a:t>
            </a:r>
            <a:r>
              <a:rPr lang="zh-CN" altLang="en-US" sz="2000" dirty="0" smtClean="0">
                <a:latin typeface="微软雅黑" panose="020B0503020204020204" pitchFamily="34" charset="-122"/>
                <a:ea typeface="微软雅黑" panose="020B0503020204020204" pitchFamily="34" charset="-122"/>
              </a:rPr>
              <a:t>消息头包含了许多字段，它们是消息发送后由</a:t>
            </a:r>
            <a:r>
              <a:rPr lang="en-US" altLang="zh-CN" sz="2000" dirty="0" smtClean="0">
                <a:latin typeface="微软雅黑" panose="020B0503020204020204" pitchFamily="34" charset="-122"/>
                <a:ea typeface="微软雅黑" panose="020B0503020204020204" pitchFamily="34" charset="-122"/>
              </a:rPr>
              <a:t>JMS</a:t>
            </a:r>
            <a:r>
              <a:rPr lang="zh-CN" altLang="en-US" sz="2000" dirty="0" smtClean="0">
                <a:latin typeface="微软雅黑" panose="020B0503020204020204" pitchFamily="34" charset="-122"/>
                <a:ea typeface="微软雅黑" panose="020B0503020204020204" pitchFamily="34" charset="-122"/>
              </a:rPr>
              <a:t>提供者或消息发送者产生，用来表示消息、设置优先权和失效时间等等，并且为消息确定路由；</a:t>
            </a:r>
            <a:endParaRPr lang="en-US" altLang="zh-CN" sz="2000" dirty="0" smtClean="0">
              <a:latin typeface="微软雅黑" panose="020B0503020204020204" pitchFamily="34" charset="-122"/>
              <a:ea typeface="微软雅黑" panose="020B0503020204020204" pitchFamily="34" charset="-122"/>
            </a:endParaRPr>
          </a:p>
          <a:p>
            <a:pPr lvl="1"/>
            <a:r>
              <a:rPr lang="zh-CN" altLang="en-US" sz="2000" dirty="0" smtClean="0">
                <a:solidFill>
                  <a:srgbClr val="FF0000"/>
                </a:solidFill>
                <a:latin typeface="微软雅黑" panose="020B0503020204020204" pitchFamily="34" charset="-122"/>
                <a:ea typeface="微软雅黑" panose="020B0503020204020204" pitchFamily="34" charset="-122"/>
              </a:rPr>
              <a:t>属性</a:t>
            </a:r>
            <a:r>
              <a:rPr lang="en-US" altLang="zh-CN" sz="2000" dirty="0" smtClean="0">
                <a:solidFill>
                  <a:srgbClr val="FF0000"/>
                </a:solidFill>
                <a:latin typeface="微软雅黑" panose="020B0503020204020204" pitchFamily="34" charset="-122"/>
                <a:ea typeface="微软雅黑" panose="020B0503020204020204" pitchFamily="34" charset="-122"/>
              </a:rPr>
              <a:t>(property)</a:t>
            </a:r>
            <a:r>
              <a:rPr lang="en-US" altLang="zh-CN" sz="2000" dirty="0" smtClean="0">
                <a:latin typeface="微软雅黑" panose="020B0503020204020204" pitchFamily="34" charset="-122"/>
                <a:ea typeface="微软雅黑" panose="020B0503020204020204" pitchFamily="34" charset="-122"/>
              </a:rPr>
              <a:t>：</a:t>
            </a:r>
            <a:r>
              <a:rPr lang="zh-CN" altLang="en-US" sz="2000" dirty="0" smtClean="0">
                <a:latin typeface="微软雅黑" panose="020B0503020204020204" pitchFamily="34" charset="-122"/>
                <a:ea typeface="微软雅黑" panose="020B0503020204020204" pitchFamily="34" charset="-122"/>
              </a:rPr>
              <a:t>由消息发送者产生，用来添加删除消息头以外的附加信息。</a:t>
            </a:r>
            <a:endParaRPr lang="en-US" altLang="zh-CN" sz="2000" dirty="0" smtClean="0">
              <a:latin typeface="微软雅黑" panose="020B0503020204020204" pitchFamily="34" charset="-122"/>
              <a:ea typeface="微软雅黑" panose="020B0503020204020204" pitchFamily="34" charset="-122"/>
            </a:endParaRPr>
          </a:p>
          <a:p>
            <a:pPr lvl="1"/>
            <a:r>
              <a:rPr lang="zh-CN" altLang="en-US" sz="2000" dirty="0" smtClean="0">
                <a:solidFill>
                  <a:srgbClr val="FF0000"/>
                </a:solidFill>
                <a:latin typeface="微软雅黑" panose="020B0503020204020204" pitchFamily="34" charset="-122"/>
                <a:ea typeface="微软雅黑" panose="020B0503020204020204" pitchFamily="34" charset="-122"/>
              </a:rPr>
              <a:t>消息体</a:t>
            </a:r>
            <a:r>
              <a:rPr lang="en-US" altLang="zh-CN" sz="2000" dirty="0" smtClean="0">
                <a:solidFill>
                  <a:srgbClr val="FF0000"/>
                </a:solidFill>
                <a:latin typeface="微软雅黑" panose="020B0503020204020204" pitchFamily="34" charset="-122"/>
                <a:ea typeface="微软雅黑" panose="020B0503020204020204" pitchFamily="34" charset="-122"/>
              </a:rPr>
              <a:t>(body)</a:t>
            </a:r>
            <a:r>
              <a:rPr lang="en-US" altLang="zh-CN" sz="2000" dirty="0" smtClean="0">
                <a:latin typeface="微软雅黑" panose="020B0503020204020204" pitchFamily="34" charset="-122"/>
                <a:ea typeface="微软雅黑" panose="020B0503020204020204" pitchFamily="34" charset="-122"/>
              </a:rPr>
              <a:t>：</a:t>
            </a:r>
            <a:r>
              <a:rPr lang="zh-CN" altLang="en-US" sz="2000" dirty="0" smtClean="0">
                <a:latin typeface="微软雅黑" panose="020B0503020204020204" pitchFamily="34" charset="-122"/>
                <a:ea typeface="微软雅黑" panose="020B0503020204020204" pitchFamily="34" charset="-122"/>
              </a:rPr>
              <a:t>由消息发送者产生，</a:t>
            </a:r>
            <a:r>
              <a:rPr lang="en-US" altLang="zh-CN" sz="2000" dirty="0" smtClean="0">
                <a:latin typeface="微软雅黑" panose="020B0503020204020204" pitchFamily="34" charset="-122"/>
                <a:ea typeface="微软雅黑" panose="020B0503020204020204" pitchFamily="34" charset="-122"/>
              </a:rPr>
              <a:t>JMS</a:t>
            </a:r>
            <a:r>
              <a:rPr lang="zh-CN" altLang="en-US" sz="2000" dirty="0" smtClean="0">
                <a:latin typeface="微软雅黑" panose="020B0503020204020204" pitchFamily="34" charset="-122"/>
                <a:ea typeface="微软雅黑" panose="020B0503020204020204" pitchFamily="34" charset="-122"/>
              </a:rPr>
              <a:t>中定义了</a:t>
            </a:r>
            <a:r>
              <a:rPr lang="en-US" altLang="zh-CN" sz="2000" dirty="0" smtClean="0">
                <a:latin typeface="微软雅黑" panose="020B0503020204020204" pitchFamily="34" charset="-122"/>
                <a:ea typeface="微软雅黑" panose="020B0503020204020204" pitchFamily="34" charset="-122"/>
              </a:rPr>
              <a:t>5</a:t>
            </a:r>
            <a:r>
              <a:rPr lang="zh-CN" altLang="en-US" sz="2000" dirty="0" smtClean="0">
                <a:latin typeface="微软雅黑" panose="020B0503020204020204" pitchFamily="34" charset="-122"/>
                <a:ea typeface="微软雅黑" panose="020B0503020204020204" pitchFamily="34" charset="-122"/>
              </a:rPr>
              <a:t>种消息体：</a:t>
            </a:r>
            <a:r>
              <a:rPr lang="en-US" altLang="zh-CN" sz="2000" dirty="0" err="1" smtClean="0">
                <a:latin typeface="微软雅黑" panose="020B0503020204020204" pitchFamily="34" charset="-122"/>
                <a:ea typeface="微软雅黑" panose="020B0503020204020204" pitchFamily="34" charset="-122"/>
              </a:rPr>
              <a:t>ByteMessage、MapMessage、ObjectMessage、StreamMessage</a:t>
            </a:r>
            <a:r>
              <a:rPr lang="zh-CN" altLang="en-US" sz="2000" dirty="0" smtClean="0">
                <a:latin typeface="微软雅黑" panose="020B0503020204020204" pitchFamily="34" charset="-122"/>
                <a:ea typeface="微软雅黑" panose="020B0503020204020204" pitchFamily="34" charset="-122"/>
              </a:rPr>
              <a:t>和</a:t>
            </a:r>
            <a:r>
              <a:rPr lang="en-US" altLang="zh-CN" sz="2000" dirty="0" err="1" smtClean="0">
                <a:latin typeface="微软雅黑" panose="020B0503020204020204" pitchFamily="34" charset="-122"/>
                <a:ea typeface="微软雅黑" panose="020B0503020204020204" pitchFamily="34" charset="-122"/>
              </a:rPr>
              <a:t>TextMessage</a:t>
            </a:r>
            <a:endParaRPr lang="en-US" altLang="zh-CN" sz="2000" dirty="0" smtClean="0">
              <a:latin typeface="微软雅黑" panose="020B0503020204020204" pitchFamily="34" charset="-122"/>
              <a:ea typeface="微软雅黑" panose="020B0503020204020204" pitchFamily="34" charset="-122"/>
            </a:endParaRPr>
          </a:p>
          <a:p>
            <a:endParaRPr lang="zh-CN" altLang="en-US" dirty="0"/>
          </a:p>
        </p:txBody>
      </p:sp>
    </p:spTree>
    <p:extLst>
      <p:ext uri="{BB962C8B-B14F-4D97-AF65-F5344CB8AC3E}">
        <p14:creationId xmlns:p14="http://schemas.microsoft.com/office/powerpoint/2010/main" val="260624494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消息中间件原理</a:t>
            </a:r>
            <a:r>
              <a:rPr lang="en-US" altLang="zh-CN" dirty="0" smtClean="0"/>
              <a:t>-JMS</a:t>
            </a:r>
            <a:r>
              <a:rPr lang="zh-CN" altLang="en-US" dirty="0" smtClean="0"/>
              <a:t>接口</a:t>
            </a:r>
            <a:endParaRPr lang="zh-CN" altLang="en-US" dirty="0"/>
          </a:p>
        </p:txBody>
      </p:sp>
      <p:pic>
        <p:nvPicPr>
          <p:cNvPr id="4" name="图片 3" descr="jmshierarchy2.gi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177544" y="1408834"/>
            <a:ext cx="6495401" cy="5212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6709040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消息中间件原理</a:t>
            </a:r>
            <a:r>
              <a:rPr lang="en-US" altLang="zh-CN" dirty="0" smtClean="0"/>
              <a:t>-JMS</a:t>
            </a:r>
            <a:r>
              <a:rPr lang="zh-CN" altLang="en-US" dirty="0" smtClean="0"/>
              <a:t>接口</a:t>
            </a:r>
            <a:endParaRPr lang="zh-CN" altLang="en-US" dirty="0"/>
          </a:p>
        </p:txBody>
      </p:sp>
      <p:pic>
        <p:nvPicPr>
          <p:cNvPr id="6" name="图片 5" descr="JMSProgrammingModel.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39345" y="2295523"/>
            <a:ext cx="5361709" cy="3980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文本框 6"/>
          <p:cNvSpPr txBox="1"/>
          <p:nvPr/>
        </p:nvSpPr>
        <p:spPr>
          <a:xfrm>
            <a:off x="374073" y="1975534"/>
            <a:ext cx="6165272" cy="3970318"/>
          </a:xfrm>
          <a:prstGeom prst="rect">
            <a:avLst/>
          </a:prstGeom>
          <a:noFill/>
        </p:spPr>
        <p:txBody>
          <a:bodyPr wrap="square" rtlCol="0">
            <a:spAutoFit/>
          </a:bodyPr>
          <a:lstStyle/>
          <a:p>
            <a:r>
              <a:rPr lang="zh-CN" altLang="en-US" dirty="0" smtClean="0">
                <a:latin typeface="微软雅黑" panose="020B0503020204020204" pitchFamily="34" charset="-122"/>
                <a:ea typeface="微软雅黑" panose="020B0503020204020204" pitchFamily="34" charset="-122"/>
              </a:rPr>
              <a:t>开发</a:t>
            </a:r>
            <a:r>
              <a:rPr lang="en-US" altLang="zh-CN" dirty="0" smtClean="0">
                <a:latin typeface="微软雅黑" panose="020B0503020204020204" pitchFamily="34" charset="-122"/>
                <a:ea typeface="微软雅黑" panose="020B0503020204020204" pitchFamily="34" charset="-122"/>
              </a:rPr>
              <a:t>JMS</a:t>
            </a:r>
            <a:r>
              <a:rPr lang="zh-CN" altLang="en-US" dirty="0" smtClean="0">
                <a:latin typeface="微软雅黑" panose="020B0503020204020204" pitchFamily="34" charset="-122"/>
                <a:ea typeface="微软雅黑" panose="020B0503020204020204" pitchFamily="34" charset="-122"/>
              </a:rPr>
              <a:t>客户端应用步骤：　   </a:t>
            </a:r>
          </a:p>
          <a:p>
            <a:pPr marL="342900" indent="-342900">
              <a:buFont typeface="+mj-lt"/>
              <a:buAutoNum type="arabicPeriod"/>
            </a:pPr>
            <a:r>
              <a:rPr lang="zh-CN" altLang="en-US" dirty="0" smtClean="0">
                <a:latin typeface="微软雅黑" panose="020B0503020204020204" pitchFamily="34" charset="-122"/>
                <a:ea typeface="微软雅黑" panose="020B0503020204020204" pitchFamily="34" charset="-122"/>
              </a:rPr>
              <a:t>用</a:t>
            </a:r>
            <a:r>
              <a:rPr lang="en-US" altLang="zh-CN" dirty="0" smtClean="0">
                <a:latin typeface="微软雅黑" panose="020B0503020204020204" pitchFamily="34" charset="-122"/>
                <a:ea typeface="微软雅黑" panose="020B0503020204020204" pitchFamily="34" charset="-122"/>
              </a:rPr>
              <a:t>JNDI </a:t>
            </a:r>
            <a:r>
              <a:rPr lang="zh-CN" altLang="en-US" dirty="0" smtClean="0">
                <a:latin typeface="微软雅黑" panose="020B0503020204020204" pitchFamily="34" charset="-122"/>
                <a:ea typeface="微软雅黑" panose="020B0503020204020204" pitchFamily="34" charset="-122"/>
              </a:rPr>
              <a:t>得到</a:t>
            </a:r>
            <a:r>
              <a:rPr lang="en-US" altLang="zh-CN" dirty="0" err="1" smtClean="0">
                <a:latin typeface="微软雅黑" panose="020B0503020204020204" pitchFamily="34" charset="-122"/>
                <a:ea typeface="微软雅黑" panose="020B0503020204020204" pitchFamily="34" charset="-122"/>
              </a:rPr>
              <a:t>ConnectionFactory</a:t>
            </a:r>
            <a:r>
              <a:rPr lang="zh-CN" altLang="en-US" dirty="0" smtClean="0">
                <a:latin typeface="微软雅黑" panose="020B0503020204020204" pitchFamily="34" charset="-122"/>
                <a:ea typeface="微软雅黑" panose="020B0503020204020204" pitchFamily="34" charset="-122"/>
              </a:rPr>
              <a:t>对象</a:t>
            </a:r>
            <a:r>
              <a:rPr lang="en-US" altLang="zh-CN" dirty="0" smtClean="0">
                <a:latin typeface="微软雅黑" panose="020B0503020204020204" pitchFamily="34" charset="-122"/>
                <a:ea typeface="微软雅黑" panose="020B0503020204020204" pitchFamily="34" charset="-122"/>
              </a:rPr>
              <a:t>;</a:t>
            </a:r>
          </a:p>
          <a:p>
            <a:pPr marL="342900" indent="-342900">
              <a:buFont typeface="+mj-lt"/>
              <a:buAutoNum type="arabicPeriod"/>
            </a:pPr>
            <a:r>
              <a:rPr lang="zh-CN" altLang="en-US" dirty="0" smtClean="0">
                <a:latin typeface="微软雅黑" panose="020B0503020204020204" pitchFamily="34" charset="-122"/>
                <a:ea typeface="微软雅黑" panose="020B0503020204020204" pitchFamily="34" charset="-122"/>
              </a:rPr>
              <a:t>用</a:t>
            </a:r>
            <a:r>
              <a:rPr lang="en-US" altLang="zh-CN" dirty="0" smtClean="0">
                <a:latin typeface="微软雅黑" panose="020B0503020204020204" pitchFamily="34" charset="-122"/>
                <a:ea typeface="微软雅黑" panose="020B0503020204020204" pitchFamily="34" charset="-122"/>
              </a:rPr>
              <a:t>JNDI </a:t>
            </a:r>
            <a:r>
              <a:rPr lang="zh-CN" altLang="en-US" dirty="0" smtClean="0">
                <a:latin typeface="微软雅黑" panose="020B0503020204020204" pitchFamily="34" charset="-122"/>
                <a:ea typeface="微软雅黑" panose="020B0503020204020204" pitchFamily="34" charset="-122"/>
              </a:rPr>
              <a:t>得到目标队列或主题对象，即</a:t>
            </a:r>
            <a:r>
              <a:rPr lang="en-US" altLang="zh-CN" dirty="0" smtClean="0">
                <a:latin typeface="微软雅黑" panose="020B0503020204020204" pitchFamily="34" charset="-122"/>
                <a:ea typeface="微软雅黑" panose="020B0503020204020204" pitchFamily="34" charset="-122"/>
              </a:rPr>
              <a:t>Destination</a:t>
            </a:r>
            <a:r>
              <a:rPr lang="zh-CN" altLang="en-US" dirty="0" smtClean="0">
                <a:latin typeface="微软雅黑" panose="020B0503020204020204" pitchFamily="34" charset="-122"/>
                <a:ea typeface="微软雅黑" panose="020B0503020204020204" pitchFamily="34" charset="-122"/>
              </a:rPr>
              <a:t>对象</a:t>
            </a:r>
            <a:r>
              <a:rPr lang="en-US" altLang="zh-CN" dirty="0" smtClean="0">
                <a:latin typeface="微软雅黑" panose="020B0503020204020204" pitchFamily="34" charset="-122"/>
                <a:ea typeface="微软雅黑" panose="020B0503020204020204" pitchFamily="34" charset="-122"/>
              </a:rPr>
              <a:t>;</a:t>
            </a:r>
          </a:p>
          <a:p>
            <a:pPr marL="342900" indent="-342900">
              <a:buFont typeface="+mj-lt"/>
              <a:buAutoNum type="arabicPeriod"/>
            </a:pPr>
            <a:r>
              <a:rPr lang="zh-CN" altLang="en-US" dirty="0" smtClean="0">
                <a:latin typeface="微软雅黑" panose="020B0503020204020204" pitchFamily="34" charset="-122"/>
                <a:ea typeface="微软雅黑" panose="020B0503020204020204" pitchFamily="34" charset="-122"/>
              </a:rPr>
              <a:t>用</a:t>
            </a:r>
            <a:r>
              <a:rPr lang="en-US" altLang="zh-CN" dirty="0" err="1" smtClean="0">
                <a:latin typeface="微软雅黑" panose="020B0503020204020204" pitchFamily="34" charset="-122"/>
                <a:ea typeface="微软雅黑" panose="020B0503020204020204" pitchFamily="34" charset="-122"/>
              </a:rPr>
              <a:t>ConnectionFactory</a:t>
            </a:r>
            <a:r>
              <a:rPr lang="zh-CN" altLang="en-US" dirty="0" smtClean="0">
                <a:latin typeface="微软雅黑" panose="020B0503020204020204" pitchFamily="34" charset="-122"/>
                <a:ea typeface="微软雅黑" panose="020B0503020204020204" pitchFamily="34" charset="-122"/>
              </a:rPr>
              <a:t>创建</a:t>
            </a:r>
            <a:r>
              <a:rPr lang="en-US" altLang="zh-CN" dirty="0" smtClean="0">
                <a:latin typeface="微软雅黑" panose="020B0503020204020204" pitchFamily="34" charset="-122"/>
                <a:ea typeface="微软雅黑" panose="020B0503020204020204" pitchFamily="34" charset="-122"/>
              </a:rPr>
              <a:t>Connection </a:t>
            </a:r>
            <a:r>
              <a:rPr lang="zh-CN" altLang="en-US" dirty="0" smtClean="0">
                <a:latin typeface="微软雅黑" panose="020B0503020204020204" pitchFamily="34" charset="-122"/>
                <a:ea typeface="微软雅黑" panose="020B0503020204020204" pitchFamily="34" charset="-122"/>
              </a:rPr>
              <a:t>对象</a:t>
            </a:r>
            <a:r>
              <a:rPr lang="en-US" altLang="zh-CN" dirty="0" smtClean="0">
                <a:latin typeface="微软雅黑" panose="020B0503020204020204" pitchFamily="34" charset="-122"/>
                <a:ea typeface="微软雅黑" panose="020B0503020204020204" pitchFamily="34" charset="-122"/>
              </a:rPr>
              <a:t>;</a:t>
            </a:r>
          </a:p>
          <a:p>
            <a:pPr marL="342900" indent="-342900">
              <a:buFont typeface="+mj-lt"/>
              <a:buAutoNum type="arabicPeriod"/>
            </a:pPr>
            <a:r>
              <a:rPr lang="zh-CN" altLang="en-US" dirty="0" smtClean="0">
                <a:latin typeface="微软雅黑" panose="020B0503020204020204" pitchFamily="34" charset="-122"/>
                <a:ea typeface="微软雅黑" panose="020B0503020204020204" pitchFamily="34" charset="-122"/>
              </a:rPr>
              <a:t>用</a:t>
            </a:r>
            <a:r>
              <a:rPr lang="en-US" altLang="zh-CN" dirty="0" smtClean="0">
                <a:latin typeface="微软雅黑" panose="020B0503020204020204" pitchFamily="34" charset="-122"/>
                <a:ea typeface="微软雅黑" panose="020B0503020204020204" pitchFamily="34" charset="-122"/>
              </a:rPr>
              <a:t>Connection</a:t>
            </a:r>
            <a:r>
              <a:rPr lang="zh-CN" altLang="en-US" dirty="0" smtClean="0">
                <a:latin typeface="微软雅黑" panose="020B0503020204020204" pitchFamily="34" charset="-122"/>
                <a:ea typeface="微软雅黑" panose="020B0503020204020204" pitchFamily="34" charset="-122"/>
              </a:rPr>
              <a:t>对象创建一个或多个</a:t>
            </a:r>
            <a:r>
              <a:rPr lang="en-US" altLang="zh-CN" dirty="0" smtClean="0">
                <a:latin typeface="微软雅黑" panose="020B0503020204020204" pitchFamily="34" charset="-122"/>
                <a:ea typeface="微软雅黑" panose="020B0503020204020204" pitchFamily="34" charset="-122"/>
              </a:rPr>
              <a:t>JMS Session;</a:t>
            </a:r>
          </a:p>
          <a:p>
            <a:pPr marL="342900" indent="-342900">
              <a:buFont typeface="+mj-lt"/>
              <a:buAutoNum type="arabicPeriod"/>
            </a:pPr>
            <a:r>
              <a:rPr lang="zh-CN" altLang="en-US" dirty="0" smtClean="0">
                <a:latin typeface="微软雅黑" panose="020B0503020204020204" pitchFamily="34" charset="-122"/>
                <a:ea typeface="微软雅黑" panose="020B0503020204020204" pitchFamily="34" charset="-122"/>
              </a:rPr>
              <a:t>用</a:t>
            </a:r>
            <a:r>
              <a:rPr lang="en-US" altLang="zh-CN" dirty="0" smtClean="0">
                <a:latin typeface="微软雅黑" panose="020B0503020204020204" pitchFamily="34" charset="-122"/>
                <a:ea typeface="微软雅黑" panose="020B0503020204020204" pitchFamily="34" charset="-122"/>
              </a:rPr>
              <a:t>Session </a:t>
            </a:r>
            <a:r>
              <a:rPr lang="zh-CN" altLang="en-US" dirty="0" smtClean="0">
                <a:latin typeface="微软雅黑" panose="020B0503020204020204" pitchFamily="34" charset="-122"/>
                <a:ea typeface="微软雅黑" panose="020B0503020204020204" pitchFamily="34" charset="-122"/>
              </a:rPr>
              <a:t>和</a:t>
            </a:r>
            <a:r>
              <a:rPr lang="en-US" altLang="zh-CN" dirty="0" smtClean="0">
                <a:latin typeface="微软雅黑" panose="020B0503020204020204" pitchFamily="34" charset="-122"/>
                <a:ea typeface="微软雅黑" panose="020B0503020204020204" pitchFamily="34" charset="-122"/>
              </a:rPr>
              <a:t>Destination </a:t>
            </a:r>
            <a:r>
              <a:rPr lang="zh-CN" altLang="en-US" dirty="0" smtClean="0">
                <a:latin typeface="微软雅黑" panose="020B0503020204020204" pitchFamily="34" charset="-122"/>
                <a:ea typeface="微软雅黑" panose="020B0503020204020204" pitchFamily="34" charset="-122"/>
              </a:rPr>
              <a:t>创建</a:t>
            </a:r>
            <a:r>
              <a:rPr lang="en-US" altLang="zh-CN" dirty="0" err="1" smtClean="0">
                <a:latin typeface="微软雅黑" panose="020B0503020204020204" pitchFamily="34" charset="-122"/>
                <a:ea typeface="微软雅黑" panose="020B0503020204020204" pitchFamily="34" charset="-122"/>
              </a:rPr>
              <a:t>MessageProducer</a:t>
            </a:r>
            <a:r>
              <a:rPr lang="zh-CN" altLang="en-US" dirty="0" smtClean="0">
                <a:latin typeface="微软雅黑" panose="020B0503020204020204" pitchFamily="34" charset="-122"/>
                <a:ea typeface="微软雅黑" panose="020B0503020204020204" pitchFamily="34" charset="-122"/>
              </a:rPr>
              <a:t>和</a:t>
            </a:r>
            <a:r>
              <a:rPr lang="en-US" altLang="zh-CN" dirty="0" err="1" smtClean="0">
                <a:latin typeface="微软雅黑" panose="020B0503020204020204" pitchFamily="34" charset="-122"/>
                <a:ea typeface="微软雅黑" panose="020B0503020204020204" pitchFamily="34" charset="-122"/>
              </a:rPr>
              <a:t>MessageConsumer</a:t>
            </a:r>
            <a:r>
              <a:rPr lang="en-US" altLang="zh-CN" dirty="0" smtClean="0">
                <a:latin typeface="微软雅黑" panose="020B0503020204020204" pitchFamily="34" charset="-122"/>
                <a:ea typeface="微软雅黑" panose="020B0503020204020204" pitchFamily="34" charset="-122"/>
              </a:rPr>
              <a:t>;</a:t>
            </a:r>
          </a:p>
          <a:p>
            <a:pPr marL="342900" indent="-342900">
              <a:buFont typeface="+mj-lt"/>
              <a:buAutoNum type="arabicPeriod"/>
            </a:pPr>
            <a:r>
              <a:rPr lang="zh-CN" altLang="en-US" dirty="0" smtClean="0">
                <a:latin typeface="微软雅黑" panose="020B0503020204020204" pitchFamily="34" charset="-122"/>
                <a:ea typeface="微软雅黑" panose="020B0503020204020204" pitchFamily="34" charset="-122"/>
              </a:rPr>
              <a:t>通知</a:t>
            </a:r>
            <a:r>
              <a:rPr lang="en-US" altLang="zh-CN" dirty="0" smtClean="0">
                <a:latin typeface="微软雅黑" panose="020B0503020204020204" pitchFamily="34" charset="-122"/>
                <a:ea typeface="微软雅黑" panose="020B0503020204020204" pitchFamily="34" charset="-122"/>
              </a:rPr>
              <a:t>Connection </a:t>
            </a:r>
            <a:r>
              <a:rPr lang="zh-CN" altLang="en-US" dirty="0" smtClean="0">
                <a:latin typeface="微软雅黑" panose="020B0503020204020204" pitchFamily="34" charset="-122"/>
                <a:ea typeface="微软雅黑" panose="020B0503020204020204" pitchFamily="34" charset="-122"/>
              </a:rPr>
              <a:t>开始传递消息。</a:t>
            </a:r>
          </a:p>
          <a:p>
            <a:endParaRPr lang="en-US" altLang="zh-CN" dirty="0" smtClean="0">
              <a:latin typeface="微软雅黑" panose="020B0503020204020204" pitchFamily="34" charset="-122"/>
              <a:ea typeface="微软雅黑" panose="020B0503020204020204" pitchFamily="34" charset="-122"/>
            </a:endParaRPr>
          </a:p>
          <a:p>
            <a:endParaRPr lang="en-US" altLang="zh-CN" dirty="0" smtClean="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r>
              <a:rPr lang="en-US" altLang="zh-CN" dirty="0" smtClean="0">
                <a:latin typeface="微软雅黑" panose="020B0503020204020204" pitchFamily="34" charset="-122"/>
                <a:ea typeface="微软雅黑" panose="020B0503020204020204" pitchFamily="34" charset="-122"/>
              </a:rPr>
              <a:t>DEMO</a:t>
            </a:r>
            <a:r>
              <a:rPr lang="zh-CN" altLang="en-US" dirty="0" smtClean="0">
                <a:latin typeface="微软雅黑" panose="020B0503020204020204" pitchFamily="34" charset="-122"/>
                <a:ea typeface="微软雅黑" panose="020B0503020204020204" pitchFamily="34" charset="-122"/>
              </a:rPr>
              <a:t>代码：</a:t>
            </a:r>
            <a:endParaRPr lang="en-US" altLang="zh-CN" dirty="0" smtClean="0">
              <a:latin typeface="微软雅黑" panose="020B0503020204020204" pitchFamily="34" charset="-122"/>
              <a:ea typeface="微软雅黑" panose="020B0503020204020204" pitchFamily="34" charset="-122"/>
            </a:endParaRPr>
          </a:p>
          <a:p>
            <a:r>
              <a:rPr lang="en-US" altLang="zh-CN" b="1" dirty="0" smtClean="0"/>
              <a:t>org</a:t>
            </a:r>
            <a:r>
              <a:rPr lang="en-US" altLang="zh-CN" b="1" dirty="0" smtClean="0">
                <a:effectLst/>
              </a:rPr>
              <a:t>.</a:t>
            </a:r>
            <a:r>
              <a:rPr lang="en-US" altLang="zh-CN" b="1" dirty="0" smtClean="0"/>
              <a:t>ydd</a:t>
            </a:r>
            <a:r>
              <a:rPr lang="en-US" altLang="zh-CN" b="1" dirty="0" smtClean="0">
                <a:effectLst/>
              </a:rPr>
              <a:t>.</a:t>
            </a:r>
            <a:r>
              <a:rPr lang="en-US" altLang="zh-CN" b="1" dirty="0" smtClean="0"/>
              <a:t>study</a:t>
            </a:r>
            <a:r>
              <a:rPr lang="en-US" altLang="zh-CN" b="1" dirty="0" smtClean="0">
                <a:effectLst/>
              </a:rPr>
              <a:t>.</a:t>
            </a:r>
            <a:r>
              <a:rPr lang="en-US" altLang="zh-CN" b="1" dirty="0" smtClean="0"/>
              <a:t>lesson01</a:t>
            </a:r>
            <a:r>
              <a:rPr lang="en-US" altLang="zh-CN" b="1" dirty="0" smtClean="0">
                <a:effectLst/>
              </a:rPr>
              <a:t>.JMXMessageReceiver</a:t>
            </a:r>
          </a:p>
          <a:p>
            <a:r>
              <a:rPr lang="en-US" altLang="zh-CN" b="1" dirty="0"/>
              <a:t>org</a:t>
            </a:r>
            <a:r>
              <a:rPr lang="en-US" altLang="zh-CN" b="1" dirty="0" smtClean="0">
                <a:effectLst/>
              </a:rPr>
              <a:t>.</a:t>
            </a:r>
            <a:r>
              <a:rPr lang="en-US" altLang="zh-CN" b="1" dirty="0"/>
              <a:t>ydd</a:t>
            </a:r>
            <a:r>
              <a:rPr lang="en-US" altLang="zh-CN" b="1" dirty="0" smtClean="0">
                <a:effectLst/>
              </a:rPr>
              <a:t>.</a:t>
            </a:r>
            <a:r>
              <a:rPr lang="en-US" altLang="zh-CN" b="1" dirty="0"/>
              <a:t>study</a:t>
            </a:r>
            <a:r>
              <a:rPr lang="en-US" altLang="zh-CN" b="1" dirty="0" smtClean="0">
                <a:effectLst/>
              </a:rPr>
              <a:t>.</a:t>
            </a:r>
            <a:r>
              <a:rPr lang="en-US" altLang="zh-CN" b="1" dirty="0"/>
              <a:t>lesson01</a:t>
            </a:r>
            <a:r>
              <a:rPr lang="en-US" altLang="zh-CN" b="1" dirty="0" smtClean="0">
                <a:effectLst/>
              </a:rPr>
              <a:t>.JMXMessageSender</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0666089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消息中间件原理</a:t>
            </a:r>
            <a:r>
              <a:rPr lang="en-US" altLang="zh-CN" dirty="0" smtClean="0"/>
              <a:t>-MQ</a:t>
            </a:r>
            <a:r>
              <a:rPr lang="zh-CN" altLang="en-US" dirty="0" smtClean="0"/>
              <a:t>服务</a:t>
            </a:r>
            <a:endParaRPr lang="zh-CN" altLang="en-US" dirty="0"/>
          </a:p>
        </p:txBody>
      </p:sp>
      <p:sp>
        <p:nvSpPr>
          <p:cNvPr id="3" name="内容占位符 2"/>
          <p:cNvSpPr>
            <a:spLocks noGrp="1"/>
          </p:cNvSpPr>
          <p:nvPr>
            <p:ph idx="1"/>
          </p:nvPr>
        </p:nvSpPr>
        <p:spPr>
          <a:xfrm>
            <a:off x="838200" y="1825625"/>
            <a:ext cx="10515600" cy="2441575"/>
          </a:xfrm>
        </p:spPr>
        <p:txBody>
          <a:bodyPr/>
          <a:lstStyle/>
          <a:p>
            <a:r>
              <a:rPr lang="zh-CN" altLang="en-US" sz="2000" b="1" dirty="0" smtClean="0">
                <a:latin typeface="微软雅黑" panose="020B0503020204020204" pitchFamily="34" charset="-122"/>
                <a:ea typeface="微软雅黑" panose="020B0503020204020204" pitchFamily="34" charset="-122"/>
              </a:rPr>
              <a:t>定义</a:t>
            </a:r>
            <a:r>
              <a:rPr lang="zh-CN" altLang="en-US" sz="2000" dirty="0" smtClean="0">
                <a:latin typeface="微软雅黑" panose="020B0503020204020204" pitchFamily="34" charset="-122"/>
                <a:ea typeface="微软雅黑" panose="020B0503020204020204" pitchFamily="34" charset="-122"/>
              </a:rPr>
              <a:t>：消息队列</a:t>
            </a:r>
            <a:r>
              <a:rPr lang="en-US" altLang="zh-CN" sz="2000" dirty="0" smtClean="0">
                <a:latin typeface="微软雅黑" panose="020B0503020204020204" pitchFamily="34" charset="-122"/>
                <a:ea typeface="微软雅黑" panose="020B0503020204020204" pitchFamily="34" charset="-122"/>
              </a:rPr>
              <a:t>(MQ)</a:t>
            </a:r>
            <a:r>
              <a:rPr lang="zh-CN" altLang="en-US" sz="2000" dirty="0" smtClean="0">
                <a:latin typeface="微软雅黑" panose="020B0503020204020204" pitchFamily="34" charset="-122"/>
                <a:ea typeface="微软雅黑" panose="020B0503020204020204" pitchFamily="34" charset="-122"/>
              </a:rPr>
              <a:t>技术是</a:t>
            </a:r>
            <a:r>
              <a:rPr lang="zh-CN" altLang="en-US" sz="2000" dirty="0" smtClean="0">
                <a:solidFill>
                  <a:srgbClr val="FF0000"/>
                </a:solidFill>
                <a:latin typeface="微软雅黑" panose="020B0503020204020204" pitchFamily="34" charset="-122"/>
                <a:ea typeface="微软雅黑" panose="020B0503020204020204" pitchFamily="34" charset="-122"/>
              </a:rPr>
              <a:t>分布式应用</a:t>
            </a:r>
            <a:r>
              <a:rPr lang="zh-CN" altLang="en-US" sz="2000" dirty="0" smtClean="0">
                <a:latin typeface="微软雅黑" panose="020B0503020204020204" pitchFamily="34" charset="-122"/>
                <a:ea typeface="微软雅黑" panose="020B0503020204020204" pitchFamily="34" charset="-122"/>
              </a:rPr>
              <a:t>间</a:t>
            </a:r>
            <a:r>
              <a:rPr lang="zh-CN" altLang="en-US" sz="2000" dirty="0" smtClean="0">
                <a:solidFill>
                  <a:srgbClr val="FF0000"/>
                </a:solidFill>
                <a:latin typeface="微软雅黑" panose="020B0503020204020204" pitchFamily="34" charset="-122"/>
                <a:ea typeface="微软雅黑" panose="020B0503020204020204" pitchFamily="34" charset="-122"/>
              </a:rPr>
              <a:t>交换信息</a:t>
            </a:r>
            <a:r>
              <a:rPr lang="zh-CN" altLang="en-US" sz="2000" dirty="0" smtClean="0">
                <a:latin typeface="微软雅黑" panose="020B0503020204020204" pitchFamily="34" charset="-122"/>
                <a:ea typeface="微软雅黑" panose="020B0503020204020204" pitchFamily="34" charset="-122"/>
              </a:rPr>
              <a:t>的一种技术。</a:t>
            </a:r>
            <a:endParaRPr lang="en-US" altLang="zh-CN" sz="2000" dirty="0" smtClean="0">
              <a:latin typeface="微软雅黑" panose="020B0503020204020204" pitchFamily="34" charset="-122"/>
              <a:ea typeface="微软雅黑" panose="020B0503020204020204" pitchFamily="34" charset="-122"/>
            </a:endParaRPr>
          </a:p>
          <a:p>
            <a:r>
              <a:rPr lang="zh-CN" altLang="en-US" sz="2000" b="1" dirty="0" smtClean="0">
                <a:latin typeface="微软雅黑" panose="020B0503020204020204" pitchFamily="34" charset="-122"/>
                <a:ea typeface="微软雅黑" panose="020B0503020204020204" pitchFamily="34" charset="-122"/>
              </a:rPr>
              <a:t>持久化</a:t>
            </a:r>
            <a:r>
              <a:rPr lang="zh-CN" altLang="en-US" sz="2000" dirty="0" smtClean="0">
                <a:latin typeface="微软雅黑" panose="020B0503020204020204" pitchFamily="34" charset="-122"/>
                <a:ea typeface="微软雅黑" panose="020B0503020204020204" pitchFamily="34" charset="-122"/>
              </a:rPr>
              <a:t>：消息队列可驻留在</a:t>
            </a:r>
            <a:r>
              <a:rPr lang="zh-CN" altLang="en-US" sz="2000" dirty="0" smtClean="0">
                <a:solidFill>
                  <a:srgbClr val="FF0000"/>
                </a:solidFill>
                <a:latin typeface="微软雅黑" panose="020B0503020204020204" pitchFamily="34" charset="-122"/>
                <a:ea typeface="微软雅黑" panose="020B0503020204020204" pitchFamily="34" charset="-122"/>
              </a:rPr>
              <a:t>内存或磁盘上</a:t>
            </a:r>
            <a:r>
              <a:rPr lang="en-US" altLang="zh-CN" sz="2000" dirty="0" smtClean="0">
                <a:latin typeface="微软雅黑" panose="020B0503020204020204" pitchFamily="34" charset="-122"/>
                <a:ea typeface="微软雅黑" panose="020B0503020204020204" pitchFamily="34" charset="-122"/>
              </a:rPr>
              <a:t>,</a:t>
            </a:r>
            <a:r>
              <a:rPr lang="zh-CN" altLang="en-US" sz="2000" dirty="0" smtClean="0">
                <a:latin typeface="微软雅黑" panose="020B0503020204020204" pitchFamily="34" charset="-122"/>
                <a:ea typeface="微软雅黑" panose="020B0503020204020204" pitchFamily="34" charset="-122"/>
              </a:rPr>
              <a:t>队列存储消息直到它们被应用程序读走。</a:t>
            </a:r>
            <a:endParaRPr lang="en-US" altLang="zh-CN" sz="2000" dirty="0" smtClean="0">
              <a:latin typeface="微软雅黑" panose="020B0503020204020204" pitchFamily="34" charset="-122"/>
              <a:ea typeface="微软雅黑" panose="020B0503020204020204" pitchFamily="34" charset="-122"/>
            </a:endParaRPr>
          </a:p>
          <a:p>
            <a:r>
              <a:rPr lang="zh-CN" altLang="en-US" sz="2000" b="1" dirty="0" smtClean="0">
                <a:latin typeface="微软雅黑" panose="020B0503020204020204" pitchFamily="34" charset="-122"/>
                <a:ea typeface="微软雅黑" panose="020B0503020204020204" pitchFamily="34" charset="-122"/>
              </a:rPr>
              <a:t>作用</a:t>
            </a:r>
            <a:r>
              <a:rPr lang="zh-CN" altLang="en-US" sz="2000" dirty="0" smtClean="0">
                <a:latin typeface="微软雅黑" panose="020B0503020204020204" pitchFamily="34" charset="-122"/>
                <a:ea typeface="微软雅黑" panose="020B0503020204020204" pitchFamily="34" charset="-122"/>
              </a:rPr>
              <a:t>：通过</a:t>
            </a:r>
            <a:r>
              <a:rPr lang="en-US" altLang="zh-CN" sz="2000" dirty="0" smtClean="0">
                <a:latin typeface="微软雅黑" panose="020B0503020204020204" pitchFamily="34" charset="-122"/>
                <a:ea typeface="微软雅黑" panose="020B0503020204020204" pitchFamily="34" charset="-122"/>
              </a:rPr>
              <a:t>MQ</a:t>
            </a:r>
            <a:r>
              <a:rPr lang="zh-CN" altLang="en-US" sz="2000" dirty="0" smtClean="0">
                <a:latin typeface="微软雅黑" panose="020B0503020204020204" pitchFamily="34" charset="-122"/>
                <a:ea typeface="微软雅黑" panose="020B0503020204020204" pitchFamily="34" charset="-122"/>
              </a:rPr>
              <a:t>应用程序可</a:t>
            </a:r>
            <a:r>
              <a:rPr lang="zh-CN" altLang="en-US" sz="2000" dirty="0" smtClean="0">
                <a:solidFill>
                  <a:srgbClr val="FF0000"/>
                </a:solidFill>
                <a:latin typeface="微软雅黑" panose="020B0503020204020204" pitchFamily="34" charset="-122"/>
                <a:ea typeface="微软雅黑" panose="020B0503020204020204" pitchFamily="34" charset="-122"/>
              </a:rPr>
              <a:t>独立地执行</a:t>
            </a:r>
            <a:r>
              <a:rPr lang="en-US" altLang="zh-CN" sz="2000" dirty="0" smtClean="0">
                <a:latin typeface="微软雅黑" panose="020B0503020204020204" pitchFamily="34" charset="-122"/>
                <a:ea typeface="微软雅黑" panose="020B0503020204020204" pitchFamily="34" charset="-122"/>
              </a:rPr>
              <a:t>--</a:t>
            </a:r>
            <a:r>
              <a:rPr lang="zh-CN" altLang="en-US" sz="2000" dirty="0" smtClean="0">
                <a:latin typeface="微软雅黑" panose="020B0503020204020204" pitchFamily="34" charset="-122"/>
                <a:ea typeface="微软雅黑" panose="020B0503020204020204" pitchFamily="34" charset="-122"/>
              </a:rPr>
              <a:t>它们不需要知道彼此的位置、或在继续执行前不需要等待接收程序接收此消息。</a:t>
            </a:r>
            <a:endParaRPr lang="en-US" altLang="zh-CN" sz="2000" dirty="0" smtClean="0">
              <a:latin typeface="微软雅黑" panose="020B0503020204020204" pitchFamily="34" charset="-122"/>
              <a:ea typeface="微软雅黑" panose="020B0503020204020204" pitchFamily="34" charset="-122"/>
            </a:endParaRPr>
          </a:p>
          <a:p>
            <a:r>
              <a:rPr lang="zh-CN" altLang="en-US" sz="2000" b="1" dirty="0" smtClean="0">
                <a:latin typeface="微软雅黑" panose="020B0503020204020204" pitchFamily="34" charset="-122"/>
                <a:ea typeface="微软雅黑" panose="020B0503020204020204" pitchFamily="34" charset="-122"/>
              </a:rPr>
              <a:t>形式</a:t>
            </a:r>
            <a:r>
              <a:rPr lang="zh-CN" altLang="en-US" sz="2000" dirty="0" smtClean="0">
                <a:latin typeface="微软雅黑" panose="020B0503020204020204" pitchFamily="34" charset="-122"/>
                <a:ea typeface="微软雅黑" panose="020B0503020204020204" pitchFamily="34" charset="-122"/>
              </a:rPr>
              <a:t>：构造以</a:t>
            </a:r>
            <a:r>
              <a:rPr lang="zh-CN" altLang="en-US" sz="2000" dirty="0" smtClean="0">
                <a:solidFill>
                  <a:srgbClr val="FF0000"/>
                </a:solidFill>
                <a:latin typeface="微软雅黑" panose="020B0503020204020204" pitchFamily="34" charset="-122"/>
                <a:ea typeface="微软雅黑" panose="020B0503020204020204" pitchFamily="34" charset="-122"/>
              </a:rPr>
              <a:t>同步或异步方式</a:t>
            </a:r>
            <a:r>
              <a:rPr lang="zh-CN" altLang="en-US" sz="2000" dirty="0" smtClean="0">
                <a:latin typeface="微软雅黑" panose="020B0503020204020204" pitchFamily="34" charset="-122"/>
                <a:ea typeface="微软雅黑" panose="020B0503020204020204" pitchFamily="34" charset="-122"/>
              </a:rPr>
              <a:t>实现的分布式应用提供了</a:t>
            </a:r>
            <a:r>
              <a:rPr lang="zh-CN" altLang="en-US" sz="2000" dirty="0" smtClean="0">
                <a:solidFill>
                  <a:srgbClr val="FF0000"/>
                </a:solidFill>
                <a:latin typeface="微软雅黑" panose="020B0503020204020204" pitchFamily="34" charset="-122"/>
                <a:ea typeface="微软雅黑" panose="020B0503020204020204" pitchFamily="34" charset="-122"/>
              </a:rPr>
              <a:t>松耦合</a:t>
            </a:r>
            <a:r>
              <a:rPr lang="zh-CN" altLang="en-US" sz="2000" dirty="0" smtClean="0">
                <a:latin typeface="微软雅黑" panose="020B0503020204020204" pitchFamily="34" charset="-122"/>
                <a:ea typeface="微软雅黑" panose="020B0503020204020204" pitchFamily="34" charset="-122"/>
              </a:rPr>
              <a:t>方法。</a:t>
            </a:r>
            <a:endParaRPr lang="en-US" altLang="zh-CN" sz="2000" dirty="0" smtClean="0">
              <a:latin typeface="微软雅黑" panose="020B0503020204020204" pitchFamily="34" charset="-122"/>
              <a:ea typeface="微软雅黑" panose="020B0503020204020204" pitchFamily="34" charset="-122"/>
            </a:endParaRPr>
          </a:p>
          <a:p>
            <a:r>
              <a:rPr lang="zh-CN" altLang="en-US" sz="2000" b="1" dirty="0" smtClean="0">
                <a:latin typeface="微软雅黑" panose="020B0503020204020204" pitchFamily="34" charset="-122"/>
                <a:ea typeface="微软雅黑" panose="020B0503020204020204" pitchFamily="34" charset="-122"/>
              </a:rPr>
              <a:t>功能</a:t>
            </a:r>
            <a:r>
              <a:rPr lang="zh-CN" altLang="en-US" sz="2000" dirty="0" smtClean="0">
                <a:latin typeface="微软雅黑" panose="020B0503020204020204" pitchFamily="34" charset="-122"/>
                <a:ea typeface="微软雅黑" panose="020B0503020204020204" pitchFamily="34" charset="-122"/>
              </a:rPr>
              <a:t>：可用在应用中以执行</a:t>
            </a:r>
            <a:r>
              <a:rPr lang="zh-CN" altLang="en-US" sz="2000" dirty="0" smtClean="0">
                <a:solidFill>
                  <a:srgbClr val="FF0000"/>
                </a:solidFill>
                <a:latin typeface="微软雅黑" panose="020B0503020204020204" pitchFamily="34" charset="-122"/>
                <a:ea typeface="微软雅黑" panose="020B0503020204020204" pitchFamily="34" charset="-122"/>
              </a:rPr>
              <a:t>多种功能</a:t>
            </a:r>
            <a:r>
              <a:rPr lang="zh-CN" altLang="en-US" sz="2000" dirty="0" smtClean="0">
                <a:latin typeface="微软雅黑" panose="020B0503020204020204" pitchFamily="34" charset="-122"/>
                <a:ea typeface="微软雅黑" panose="020B0503020204020204" pitchFamily="34" charset="-122"/>
              </a:rPr>
              <a:t>，比如要求服务、交换信息或异步处理等。</a:t>
            </a:r>
          </a:p>
          <a:p>
            <a:endParaRPr lang="zh-CN" altLang="en-US" dirty="0"/>
          </a:p>
        </p:txBody>
      </p:sp>
      <p:grpSp>
        <p:nvGrpSpPr>
          <p:cNvPr id="6" name="组合 30"/>
          <p:cNvGrpSpPr>
            <a:grpSpLocks/>
          </p:cNvGrpSpPr>
          <p:nvPr/>
        </p:nvGrpSpPr>
        <p:grpSpPr bwMode="auto">
          <a:xfrm>
            <a:off x="3164031" y="4402137"/>
            <a:ext cx="5214938" cy="2171430"/>
            <a:chOff x="2071670" y="3857628"/>
            <a:chExt cx="5214974" cy="2170883"/>
          </a:xfrm>
        </p:grpSpPr>
        <p:grpSp>
          <p:nvGrpSpPr>
            <p:cNvPr id="7" name="组合 15"/>
            <p:cNvGrpSpPr>
              <a:grpSpLocks/>
            </p:cNvGrpSpPr>
            <p:nvPr/>
          </p:nvGrpSpPr>
          <p:grpSpPr bwMode="auto">
            <a:xfrm>
              <a:off x="3357554" y="5072074"/>
              <a:ext cx="2214579" cy="500066"/>
              <a:chOff x="3714744" y="4429132"/>
              <a:chExt cx="2214579" cy="500066"/>
            </a:xfrm>
          </p:grpSpPr>
          <p:sp>
            <p:nvSpPr>
              <p:cNvPr id="15" name="矩形 3"/>
              <p:cNvSpPr>
                <a:spLocks noChangeArrowheads="1"/>
              </p:cNvSpPr>
              <p:nvPr/>
            </p:nvSpPr>
            <p:spPr bwMode="auto">
              <a:xfrm>
                <a:off x="4071934" y="4429132"/>
                <a:ext cx="1500198" cy="500066"/>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cxnSp>
            <p:nvCxnSpPr>
              <p:cNvPr id="16" name="直接连接符 5"/>
              <p:cNvCxnSpPr>
                <a:cxnSpLocks noChangeShapeType="1"/>
              </p:cNvCxnSpPr>
              <p:nvPr/>
            </p:nvCxnSpPr>
            <p:spPr bwMode="auto">
              <a:xfrm rot="10800000">
                <a:off x="3714744" y="4429132"/>
                <a:ext cx="357190" cy="1588"/>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17" name="直接连接符 6"/>
              <p:cNvCxnSpPr>
                <a:cxnSpLocks noChangeShapeType="1"/>
              </p:cNvCxnSpPr>
              <p:nvPr/>
            </p:nvCxnSpPr>
            <p:spPr bwMode="auto">
              <a:xfrm rot="10800000">
                <a:off x="3714745" y="4927609"/>
                <a:ext cx="357190" cy="1588"/>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18" name="直接连接符 7"/>
              <p:cNvCxnSpPr>
                <a:cxnSpLocks noChangeShapeType="1"/>
              </p:cNvCxnSpPr>
              <p:nvPr/>
            </p:nvCxnSpPr>
            <p:spPr bwMode="auto">
              <a:xfrm rot="10800000">
                <a:off x="5572132" y="4429132"/>
                <a:ext cx="357190" cy="1588"/>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19" name="直接连接符 8"/>
              <p:cNvCxnSpPr>
                <a:cxnSpLocks noChangeShapeType="1"/>
              </p:cNvCxnSpPr>
              <p:nvPr/>
            </p:nvCxnSpPr>
            <p:spPr bwMode="auto">
              <a:xfrm rot="10800000">
                <a:off x="5572133" y="4927609"/>
                <a:ext cx="357190" cy="1588"/>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20" name="直接连接符 9"/>
              <p:cNvCxnSpPr>
                <a:cxnSpLocks noChangeShapeType="1"/>
              </p:cNvCxnSpPr>
              <p:nvPr/>
            </p:nvCxnSpPr>
            <p:spPr bwMode="auto">
              <a:xfrm rot="5400000" flipH="1" flipV="1">
                <a:off x="4464843" y="4678371"/>
                <a:ext cx="500066" cy="1588"/>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21" name="直接连接符 12"/>
              <p:cNvCxnSpPr>
                <a:cxnSpLocks noChangeShapeType="1"/>
              </p:cNvCxnSpPr>
              <p:nvPr/>
            </p:nvCxnSpPr>
            <p:spPr bwMode="auto">
              <a:xfrm rot="5400000" flipH="1" flipV="1">
                <a:off x="5035553" y="4678371"/>
                <a:ext cx="500066" cy="1588"/>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22" name="直接连接符 13"/>
              <p:cNvCxnSpPr>
                <a:cxnSpLocks noChangeShapeType="1"/>
              </p:cNvCxnSpPr>
              <p:nvPr/>
            </p:nvCxnSpPr>
            <p:spPr bwMode="auto">
              <a:xfrm rot="5400000" flipH="1" flipV="1">
                <a:off x="4749801" y="4678371"/>
                <a:ext cx="500066" cy="1588"/>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23" name="直接连接符 14"/>
              <p:cNvCxnSpPr>
                <a:cxnSpLocks noChangeShapeType="1"/>
              </p:cNvCxnSpPr>
              <p:nvPr/>
            </p:nvCxnSpPr>
            <p:spPr bwMode="auto">
              <a:xfrm rot="5400000" flipH="1" flipV="1">
                <a:off x="4178297" y="4678371"/>
                <a:ext cx="500066" cy="1588"/>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grpSp>
        <p:sp>
          <p:nvSpPr>
            <p:cNvPr id="8" name="圆角矩形 20"/>
            <p:cNvSpPr>
              <a:spLocks noChangeArrowheads="1"/>
            </p:cNvSpPr>
            <p:nvPr/>
          </p:nvSpPr>
          <p:spPr bwMode="auto">
            <a:xfrm>
              <a:off x="2214546" y="3929066"/>
              <a:ext cx="1071570" cy="500066"/>
            </a:xfrm>
            <a:prstGeom prst="roundRect">
              <a:avLst>
                <a:gd name="adj" fmla="val 16667"/>
              </a:avLst>
            </a:prstGeom>
            <a:solidFill>
              <a:schemeClr val="accent1"/>
            </a:solidFill>
            <a:ln w="9525" algn="ctr">
              <a:solidFill>
                <a:schemeClr val="tx1"/>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dirty="0" smtClean="0"/>
                <a:t>生产者</a:t>
              </a:r>
              <a:endParaRPr lang="zh-CN" altLang="en-US" dirty="0"/>
            </a:p>
          </p:txBody>
        </p:sp>
        <p:cxnSp>
          <p:nvCxnSpPr>
            <p:cNvPr id="9" name="形状 22"/>
            <p:cNvCxnSpPr>
              <a:cxnSpLocks noChangeShapeType="1"/>
              <a:stCxn id="8" idx="2"/>
            </p:cNvCxnSpPr>
            <p:nvPr/>
          </p:nvCxnSpPr>
          <p:spPr bwMode="auto">
            <a:xfrm rot="16200000" flipH="1">
              <a:off x="2786050" y="4393412"/>
              <a:ext cx="892975" cy="964413"/>
            </a:xfrm>
            <a:prstGeom prst="bentConnector2">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10" name="圆角矩形 24"/>
            <p:cNvSpPr>
              <a:spLocks noChangeArrowheads="1"/>
            </p:cNvSpPr>
            <p:nvPr/>
          </p:nvSpPr>
          <p:spPr bwMode="auto">
            <a:xfrm>
              <a:off x="5715008" y="3857628"/>
              <a:ext cx="1071570" cy="500066"/>
            </a:xfrm>
            <a:prstGeom prst="roundRect">
              <a:avLst>
                <a:gd name="adj" fmla="val 16667"/>
              </a:avLst>
            </a:prstGeom>
            <a:solidFill>
              <a:schemeClr val="accent1"/>
            </a:solidFill>
            <a:ln w="9525" algn="ctr">
              <a:solidFill>
                <a:schemeClr val="tx1"/>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dirty="0" smtClean="0"/>
                <a:t>消费者</a:t>
              </a:r>
              <a:endParaRPr lang="zh-CN" altLang="en-US" dirty="0"/>
            </a:p>
          </p:txBody>
        </p:sp>
        <p:cxnSp>
          <p:nvCxnSpPr>
            <p:cNvPr id="11" name="形状 26"/>
            <p:cNvCxnSpPr>
              <a:cxnSpLocks noChangeShapeType="1"/>
              <a:endCxn id="10" idx="2"/>
            </p:cNvCxnSpPr>
            <p:nvPr/>
          </p:nvCxnSpPr>
          <p:spPr bwMode="auto">
            <a:xfrm flipV="1">
              <a:off x="5214942" y="4357694"/>
              <a:ext cx="1035851" cy="964413"/>
            </a:xfrm>
            <a:prstGeom prst="bentConnector2">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12" name="TextBox 27"/>
            <p:cNvSpPr txBox="1">
              <a:spLocks noChangeArrowheads="1"/>
            </p:cNvSpPr>
            <p:nvPr/>
          </p:nvSpPr>
          <p:spPr bwMode="auto">
            <a:xfrm>
              <a:off x="3714743" y="5659272"/>
              <a:ext cx="1785950" cy="369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dirty="0" smtClean="0">
                  <a:solidFill>
                    <a:srgbClr val="FF0000"/>
                  </a:solidFill>
                </a:rPr>
                <a:t>MQ:</a:t>
              </a:r>
              <a:r>
                <a:rPr lang="zh-CN" altLang="en-US" dirty="0" smtClean="0">
                  <a:solidFill>
                    <a:srgbClr val="FF0000"/>
                  </a:solidFill>
                </a:rPr>
                <a:t>消息队列</a:t>
              </a:r>
              <a:endParaRPr lang="zh-CN" altLang="en-US" dirty="0">
                <a:solidFill>
                  <a:srgbClr val="FF0000"/>
                </a:solidFill>
              </a:endParaRPr>
            </a:p>
          </p:txBody>
        </p:sp>
        <p:sp>
          <p:nvSpPr>
            <p:cNvPr id="13" name="TextBox 28"/>
            <p:cNvSpPr txBox="1">
              <a:spLocks noChangeArrowheads="1"/>
            </p:cNvSpPr>
            <p:nvPr/>
          </p:nvSpPr>
          <p:spPr bwMode="auto">
            <a:xfrm>
              <a:off x="2071670" y="4643446"/>
              <a:ext cx="171451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dirty="0"/>
                <a:t>Send Message</a:t>
              </a:r>
              <a:endParaRPr lang="zh-CN" altLang="en-US" dirty="0"/>
            </a:p>
          </p:txBody>
        </p:sp>
        <p:sp>
          <p:nvSpPr>
            <p:cNvPr id="14" name="TextBox 29"/>
            <p:cNvSpPr txBox="1">
              <a:spLocks noChangeArrowheads="1"/>
            </p:cNvSpPr>
            <p:nvPr/>
          </p:nvSpPr>
          <p:spPr bwMode="auto">
            <a:xfrm>
              <a:off x="5357818" y="4643446"/>
              <a:ext cx="192882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t>receive Message</a:t>
              </a:r>
              <a:endParaRPr lang="zh-CN" altLang="en-US"/>
            </a:p>
          </p:txBody>
        </p:sp>
      </p:grpSp>
    </p:spTree>
    <p:extLst>
      <p:ext uri="{BB962C8B-B14F-4D97-AF65-F5344CB8AC3E}">
        <p14:creationId xmlns:p14="http://schemas.microsoft.com/office/powerpoint/2010/main" val="366812017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消息中间件原理</a:t>
            </a:r>
            <a:r>
              <a:rPr lang="en-US" altLang="zh-CN" dirty="0" smtClean="0"/>
              <a:t>-MQ</a:t>
            </a:r>
            <a:r>
              <a:rPr lang="zh-CN" altLang="en-US" dirty="0" smtClean="0"/>
              <a:t>服务</a:t>
            </a:r>
            <a:endParaRPr lang="zh-CN" altLang="en-US" dirty="0"/>
          </a:p>
        </p:txBody>
      </p:sp>
      <p:sp>
        <p:nvSpPr>
          <p:cNvPr id="3" name="内容占位符 2"/>
          <p:cNvSpPr>
            <a:spLocks noGrp="1"/>
          </p:cNvSpPr>
          <p:nvPr>
            <p:ph idx="1"/>
          </p:nvPr>
        </p:nvSpPr>
        <p:spPr>
          <a:xfrm>
            <a:off x="838200" y="1825625"/>
            <a:ext cx="5964382" cy="4351338"/>
          </a:xfrm>
        </p:spPr>
        <p:txBody>
          <a:bodyPr/>
          <a:lstStyle/>
          <a:p>
            <a:pPr marL="0" indent="0">
              <a:buNone/>
            </a:pPr>
            <a:r>
              <a:rPr lang="en-US" altLang="zh-CN" dirty="0" smtClean="0">
                <a:latin typeface="微软雅黑" panose="020B0503020204020204" pitchFamily="34" charset="-122"/>
                <a:ea typeface="微软雅黑" panose="020B0503020204020204" pitchFamily="34" charset="-122"/>
              </a:rPr>
              <a:t>MQ</a:t>
            </a:r>
            <a:r>
              <a:rPr lang="zh-CN" altLang="en-US" dirty="0" smtClean="0">
                <a:latin typeface="微软雅黑" panose="020B0503020204020204" pitchFamily="34" charset="-122"/>
                <a:ea typeface="微软雅黑" panose="020B0503020204020204" pitchFamily="34" charset="-122"/>
              </a:rPr>
              <a:t>中的概念：</a:t>
            </a:r>
            <a:endParaRPr lang="en-US" altLang="zh-CN" dirty="0" smtClean="0">
              <a:latin typeface="微软雅黑" panose="020B0503020204020204" pitchFamily="34" charset="-122"/>
              <a:ea typeface="微软雅黑" panose="020B0503020204020204" pitchFamily="34" charset="-122"/>
            </a:endParaRPr>
          </a:p>
          <a:p>
            <a:r>
              <a:rPr lang="zh-CN" altLang="en-US" sz="2000" dirty="0" smtClean="0">
                <a:latin typeface="微软雅黑" panose="020B0503020204020204" pitchFamily="34" charset="-122"/>
                <a:ea typeface="微软雅黑" panose="020B0503020204020204" pitchFamily="34" charset="-122"/>
              </a:rPr>
              <a:t>队列管理器</a:t>
            </a:r>
            <a:endParaRPr lang="en-US" altLang="zh-CN" sz="2000" dirty="0" smtClean="0">
              <a:latin typeface="微软雅黑" panose="020B0503020204020204" pitchFamily="34" charset="-122"/>
              <a:ea typeface="微软雅黑" panose="020B0503020204020204" pitchFamily="34" charset="-122"/>
            </a:endParaRPr>
          </a:p>
          <a:p>
            <a:r>
              <a:rPr lang="zh-CN" altLang="en-US" sz="2000" dirty="0" smtClean="0">
                <a:latin typeface="微软雅黑" panose="020B0503020204020204" pitchFamily="34" charset="-122"/>
                <a:ea typeface="微软雅黑" panose="020B0503020204020204" pitchFamily="34" charset="-122"/>
              </a:rPr>
              <a:t>消息</a:t>
            </a:r>
            <a:endParaRPr lang="en-US" altLang="zh-CN" sz="2000" dirty="0" smtClean="0">
              <a:latin typeface="微软雅黑" panose="020B0503020204020204" pitchFamily="34" charset="-122"/>
              <a:ea typeface="微软雅黑" panose="020B0503020204020204" pitchFamily="34" charset="-122"/>
            </a:endParaRPr>
          </a:p>
          <a:p>
            <a:r>
              <a:rPr lang="zh-CN" altLang="en-US" sz="2000" dirty="0" smtClean="0">
                <a:latin typeface="微软雅黑" panose="020B0503020204020204" pitchFamily="34" charset="-122"/>
                <a:ea typeface="微软雅黑" panose="020B0503020204020204" pitchFamily="34" charset="-122"/>
              </a:rPr>
              <a:t>队列</a:t>
            </a:r>
            <a:endParaRPr lang="en-US" altLang="zh-CN" sz="2000" dirty="0" smtClean="0">
              <a:latin typeface="微软雅黑" panose="020B0503020204020204" pitchFamily="34" charset="-122"/>
              <a:ea typeface="微软雅黑" panose="020B0503020204020204" pitchFamily="34" charset="-122"/>
            </a:endParaRPr>
          </a:p>
          <a:p>
            <a:r>
              <a:rPr lang="zh-CN" altLang="en-US" sz="2000" dirty="0" smtClean="0">
                <a:latin typeface="微软雅黑" panose="020B0503020204020204" pitchFamily="34" charset="-122"/>
                <a:ea typeface="微软雅黑" panose="020B0503020204020204" pitchFamily="34" charset="-122"/>
              </a:rPr>
              <a:t>通道</a:t>
            </a:r>
            <a:endParaRPr lang="en-US" altLang="zh-CN" sz="2000" dirty="0" smtClean="0">
              <a:latin typeface="微软雅黑" panose="020B0503020204020204" pitchFamily="34" charset="-122"/>
              <a:ea typeface="微软雅黑" panose="020B0503020204020204" pitchFamily="34" charset="-122"/>
            </a:endParaRPr>
          </a:p>
          <a:p>
            <a:endParaRPr lang="zh-CN" altLang="en-US" dirty="0"/>
          </a:p>
        </p:txBody>
      </p:sp>
      <p:pic>
        <p:nvPicPr>
          <p:cNvPr id="5122" name="Picture 2" descr="Message Queue 服务的组件。对象存储库、客户端、客户端运行时、代理、管理控制台。图采用文本进行说明。"/>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45036" y="1562893"/>
            <a:ext cx="4772891" cy="50385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526318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消息中间件原理</a:t>
            </a:r>
            <a:r>
              <a:rPr lang="en-US" altLang="zh-CN" dirty="0" smtClean="0"/>
              <a:t>-MQ</a:t>
            </a:r>
            <a:r>
              <a:rPr lang="zh-CN" altLang="en-US" dirty="0" smtClean="0"/>
              <a:t>服务</a:t>
            </a:r>
            <a:endParaRPr lang="zh-CN" altLang="en-US" dirty="0"/>
          </a:p>
        </p:txBody>
      </p:sp>
      <p:sp>
        <p:nvSpPr>
          <p:cNvPr id="3" name="内容占位符 2"/>
          <p:cNvSpPr>
            <a:spLocks noGrp="1"/>
          </p:cNvSpPr>
          <p:nvPr>
            <p:ph idx="1"/>
          </p:nvPr>
        </p:nvSpPr>
        <p:spPr/>
        <p:txBody>
          <a:bodyPr/>
          <a:lstStyle/>
          <a:p>
            <a:r>
              <a:rPr lang="zh-CN" altLang="en-US" sz="2000" dirty="0" smtClean="0">
                <a:latin typeface="微软雅黑" panose="020B0503020204020204" pitchFamily="34" charset="-122"/>
                <a:ea typeface="微软雅黑" panose="020B0503020204020204" pitchFamily="34" charset="-122"/>
              </a:rPr>
              <a:t>队列管理器</a:t>
            </a:r>
            <a:r>
              <a:rPr lang="en-US" altLang="zh-CN" sz="2000" dirty="0" smtClean="0">
                <a:latin typeface="微软雅黑" panose="020B0503020204020204" pitchFamily="34" charset="-122"/>
                <a:ea typeface="微软雅黑" panose="020B0503020204020204" pitchFamily="34" charset="-122"/>
              </a:rPr>
              <a:t>——</a:t>
            </a:r>
            <a:r>
              <a:rPr lang="zh-CN" altLang="en-US" sz="2000" dirty="0" smtClean="0">
                <a:latin typeface="微软雅黑" panose="020B0503020204020204" pitchFamily="34" charset="-122"/>
                <a:ea typeface="微软雅黑" panose="020B0503020204020204" pitchFamily="34" charset="-122"/>
              </a:rPr>
              <a:t>队列管理器是</a:t>
            </a:r>
            <a:r>
              <a:rPr lang="en-US" altLang="zh-CN" sz="2000" dirty="0" smtClean="0">
                <a:latin typeface="微软雅黑" panose="020B0503020204020204" pitchFamily="34" charset="-122"/>
                <a:ea typeface="微软雅黑" panose="020B0503020204020204" pitchFamily="34" charset="-122"/>
              </a:rPr>
              <a:t>MQ</a:t>
            </a:r>
            <a:r>
              <a:rPr lang="zh-CN" altLang="en-US" sz="2000" dirty="0" smtClean="0">
                <a:latin typeface="微软雅黑" panose="020B0503020204020204" pitchFamily="34" charset="-122"/>
                <a:ea typeface="微软雅黑" panose="020B0503020204020204" pitchFamily="34" charset="-122"/>
              </a:rPr>
              <a:t>系统中最上层的一个概念，由它为我们</a:t>
            </a:r>
            <a:r>
              <a:rPr lang="zh-CN" altLang="en-US" sz="2000" dirty="0" smtClean="0">
                <a:solidFill>
                  <a:srgbClr val="FF0000"/>
                </a:solidFill>
                <a:latin typeface="微软雅黑" panose="020B0503020204020204" pitchFamily="34" charset="-122"/>
                <a:ea typeface="微软雅黑" panose="020B0503020204020204" pitchFamily="34" charset="-122"/>
              </a:rPr>
              <a:t>提供基于队列的消息服务</a:t>
            </a:r>
            <a:r>
              <a:rPr lang="zh-CN" altLang="en-US" sz="2000" dirty="0" smtClean="0">
                <a:latin typeface="微软雅黑" panose="020B0503020204020204" pitchFamily="34" charset="-122"/>
                <a:ea typeface="微软雅黑" panose="020B0503020204020204" pitchFamily="34" charset="-122"/>
              </a:rPr>
              <a:t>。</a:t>
            </a:r>
            <a:endParaRPr lang="en-US" altLang="zh-CN" sz="2000" dirty="0" smtClean="0">
              <a:latin typeface="微软雅黑" panose="020B0503020204020204" pitchFamily="34" charset="-122"/>
              <a:ea typeface="微软雅黑" panose="020B0503020204020204" pitchFamily="34" charset="-122"/>
            </a:endParaRPr>
          </a:p>
          <a:p>
            <a:r>
              <a:rPr lang="zh-CN" altLang="en-US" sz="2000" dirty="0" smtClean="0">
                <a:latin typeface="微软雅黑" panose="020B0503020204020204" pitchFamily="34" charset="-122"/>
                <a:ea typeface="微软雅黑" panose="020B0503020204020204" pitchFamily="34" charset="-122"/>
              </a:rPr>
              <a:t>消息</a:t>
            </a:r>
            <a:r>
              <a:rPr lang="en-US" altLang="zh-CN" sz="2000" dirty="0" smtClean="0">
                <a:latin typeface="微软雅黑" panose="020B0503020204020204" pitchFamily="34" charset="-122"/>
                <a:ea typeface="微软雅黑" panose="020B0503020204020204" pitchFamily="34" charset="-122"/>
              </a:rPr>
              <a:t>——</a:t>
            </a:r>
            <a:r>
              <a:rPr lang="zh-CN" altLang="en-US" sz="2000" dirty="0" smtClean="0">
                <a:latin typeface="微软雅黑" panose="020B0503020204020204" pitchFamily="34" charset="-122"/>
                <a:ea typeface="微软雅黑" panose="020B0503020204020204" pitchFamily="34" charset="-122"/>
              </a:rPr>
              <a:t>在</a:t>
            </a:r>
            <a:r>
              <a:rPr lang="en-US" altLang="zh-CN" sz="2000" dirty="0" smtClean="0">
                <a:latin typeface="微软雅黑" panose="020B0503020204020204" pitchFamily="34" charset="-122"/>
                <a:ea typeface="微软雅黑" panose="020B0503020204020204" pitchFamily="34" charset="-122"/>
              </a:rPr>
              <a:t>MQ</a:t>
            </a:r>
            <a:r>
              <a:rPr lang="zh-CN" altLang="en-US" sz="2000" dirty="0" smtClean="0">
                <a:latin typeface="微软雅黑" panose="020B0503020204020204" pitchFamily="34" charset="-122"/>
                <a:ea typeface="微软雅黑" panose="020B0503020204020204" pitchFamily="34" charset="-122"/>
              </a:rPr>
              <a:t>中，我们把应用程序交由</a:t>
            </a:r>
            <a:r>
              <a:rPr lang="en-US" altLang="zh-CN" sz="2000" dirty="0" smtClean="0">
                <a:latin typeface="微软雅黑" panose="020B0503020204020204" pitchFamily="34" charset="-122"/>
                <a:ea typeface="微软雅黑" panose="020B0503020204020204" pitchFamily="34" charset="-122"/>
              </a:rPr>
              <a:t>MQ</a:t>
            </a:r>
            <a:r>
              <a:rPr lang="zh-CN" altLang="en-US" sz="2000" dirty="0" smtClean="0">
                <a:solidFill>
                  <a:srgbClr val="FF0000"/>
                </a:solidFill>
                <a:latin typeface="微软雅黑" panose="020B0503020204020204" pitchFamily="34" charset="-122"/>
                <a:ea typeface="微软雅黑" panose="020B0503020204020204" pitchFamily="34" charset="-122"/>
              </a:rPr>
              <a:t>传输的数据</a:t>
            </a:r>
            <a:r>
              <a:rPr lang="zh-CN" altLang="en-US" sz="2000" dirty="0" smtClean="0">
                <a:latin typeface="微软雅黑" panose="020B0503020204020204" pitchFamily="34" charset="-122"/>
                <a:ea typeface="微软雅黑" panose="020B0503020204020204" pitchFamily="34" charset="-122"/>
              </a:rPr>
              <a:t>定义为消息。</a:t>
            </a:r>
            <a:endParaRPr lang="en-US" altLang="zh-CN" sz="2000" dirty="0" smtClean="0">
              <a:latin typeface="微软雅黑" panose="020B0503020204020204" pitchFamily="34" charset="-122"/>
              <a:ea typeface="微软雅黑" panose="020B0503020204020204" pitchFamily="34" charset="-122"/>
            </a:endParaRPr>
          </a:p>
          <a:p>
            <a:pPr lvl="1"/>
            <a:r>
              <a:rPr lang="zh-CN" altLang="en-US" sz="1800" dirty="0" smtClean="0">
                <a:latin typeface="微软雅黑" panose="020B0503020204020204" pitchFamily="34" charset="-122"/>
                <a:ea typeface="微软雅黑" panose="020B0503020204020204" pitchFamily="34" charset="-122"/>
              </a:rPr>
              <a:t>消息的组成：</a:t>
            </a:r>
            <a:endParaRPr lang="en-US" altLang="zh-CN" sz="1800" dirty="0" smtClean="0">
              <a:latin typeface="微软雅黑" panose="020B0503020204020204" pitchFamily="34" charset="-122"/>
              <a:ea typeface="微软雅黑" panose="020B0503020204020204" pitchFamily="34" charset="-122"/>
            </a:endParaRPr>
          </a:p>
          <a:p>
            <a:pPr marL="1257300" lvl="2" indent="-342900">
              <a:buFontTx/>
              <a:buAutoNum type="arabicPeriod"/>
            </a:pPr>
            <a:r>
              <a:rPr lang="zh-CN" altLang="en-US" sz="1600" dirty="0" smtClean="0">
                <a:solidFill>
                  <a:srgbClr val="FF0000"/>
                </a:solidFill>
                <a:latin typeface="微软雅黑" panose="020B0503020204020204" pitchFamily="34" charset="-122"/>
                <a:ea typeface="微软雅黑" panose="020B0503020204020204" pitchFamily="34" charset="-122"/>
              </a:rPr>
              <a:t>消息描述符</a:t>
            </a:r>
            <a:r>
              <a:rPr lang="en-US" altLang="zh-CN" sz="1600" dirty="0" smtClean="0">
                <a:latin typeface="微软雅黑" panose="020B0503020204020204" pitchFamily="34" charset="-122"/>
                <a:ea typeface="微软雅黑" panose="020B0503020204020204" pitchFamily="34" charset="-122"/>
              </a:rPr>
              <a:t>(Message </a:t>
            </a:r>
            <a:r>
              <a:rPr lang="en-US" altLang="zh-CN" sz="1600" dirty="0" err="1" smtClean="0">
                <a:latin typeface="微软雅黑" panose="020B0503020204020204" pitchFamily="34" charset="-122"/>
                <a:ea typeface="微软雅黑" panose="020B0503020204020204" pitchFamily="34" charset="-122"/>
              </a:rPr>
              <a:t>Discription</a:t>
            </a:r>
            <a:r>
              <a:rPr lang="zh-CN" altLang="en-US" sz="1600" dirty="0" smtClean="0">
                <a:latin typeface="微软雅黑" panose="020B0503020204020204" pitchFamily="34" charset="-122"/>
                <a:ea typeface="微软雅黑" panose="020B0503020204020204" pitchFamily="34" charset="-122"/>
              </a:rPr>
              <a:t>或</a:t>
            </a:r>
            <a:r>
              <a:rPr lang="en-US" altLang="zh-CN" sz="1600" dirty="0" smtClean="0">
                <a:latin typeface="微软雅黑" panose="020B0503020204020204" pitchFamily="34" charset="-122"/>
                <a:ea typeface="微软雅黑" panose="020B0503020204020204" pitchFamily="34" charset="-122"/>
              </a:rPr>
              <a:t>Message Header)</a:t>
            </a:r>
            <a:r>
              <a:rPr lang="zh-CN" altLang="en-US" sz="1600" dirty="0" smtClean="0">
                <a:latin typeface="微软雅黑" panose="020B0503020204020204" pitchFamily="34" charset="-122"/>
                <a:ea typeface="微软雅黑" panose="020B0503020204020204" pitchFamily="34" charset="-122"/>
              </a:rPr>
              <a:t>，描述消息的特征，如：消息的优先级、生命周期、消息</a:t>
            </a:r>
            <a:r>
              <a:rPr lang="en-US" altLang="zh-CN" sz="1600" dirty="0" smtClean="0">
                <a:latin typeface="微软雅黑" panose="020B0503020204020204" pitchFamily="34" charset="-122"/>
                <a:ea typeface="微软雅黑" panose="020B0503020204020204" pitchFamily="34" charset="-122"/>
              </a:rPr>
              <a:t>Id</a:t>
            </a:r>
            <a:r>
              <a:rPr lang="zh-CN" altLang="en-US" sz="1600" dirty="0" smtClean="0">
                <a:latin typeface="微软雅黑" panose="020B0503020204020204" pitchFamily="34" charset="-122"/>
                <a:ea typeface="微软雅黑" panose="020B0503020204020204" pitchFamily="34" charset="-122"/>
              </a:rPr>
              <a:t>等；</a:t>
            </a:r>
          </a:p>
          <a:p>
            <a:pPr marL="1257300" lvl="2" indent="-342900">
              <a:buFontTx/>
              <a:buAutoNum type="arabicPeriod"/>
            </a:pPr>
            <a:r>
              <a:rPr lang="zh-CN" altLang="en-US" sz="1600" dirty="0" smtClean="0">
                <a:solidFill>
                  <a:srgbClr val="FF0000"/>
                </a:solidFill>
                <a:latin typeface="微软雅黑" panose="020B0503020204020204" pitchFamily="34" charset="-122"/>
                <a:ea typeface="微软雅黑" panose="020B0503020204020204" pitchFamily="34" charset="-122"/>
              </a:rPr>
              <a:t>消息体</a:t>
            </a:r>
            <a:r>
              <a:rPr lang="en-US" altLang="zh-CN" sz="1600" dirty="0" smtClean="0">
                <a:latin typeface="微软雅黑" panose="020B0503020204020204" pitchFamily="34" charset="-122"/>
                <a:ea typeface="微软雅黑" panose="020B0503020204020204" pitchFamily="34" charset="-122"/>
              </a:rPr>
              <a:t>(Message Body)</a:t>
            </a:r>
            <a:r>
              <a:rPr lang="zh-CN" altLang="en-US" sz="1600" dirty="0" smtClean="0">
                <a:latin typeface="微软雅黑" panose="020B0503020204020204" pitchFamily="34" charset="-122"/>
                <a:ea typeface="微软雅黑" panose="020B0503020204020204" pitchFamily="34" charset="-122"/>
              </a:rPr>
              <a:t>，即用户数据部分。</a:t>
            </a:r>
            <a:endParaRPr lang="en-US" altLang="zh-CN" sz="1600" dirty="0" smtClean="0">
              <a:latin typeface="微软雅黑" panose="020B0503020204020204" pitchFamily="34" charset="-122"/>
              <a:ea typeface="微软雅黑" panose="020B0503020204020204" pitchFamily="34" charset="-122"/>
            </a:endParaRPr>
          </a:p>
          <a:p>
            <a:pPr marL="914400" lvl="2" indent="0">
              <a:buNone/>
            </a:pPr>
            <a:endParaRPr lang="en-US" altLang="zh-CN" sz="1600" dirty="0" smtClean="0">
              <a:latin typeface="微软雅黑" panose="020B0503020204020204" pitchFamily="34" charset="-122"/>
              <a:ea typeface="微软雅黑" panose="020B0503020204020204" pitchFamily="34" charset="-122"/>
            </a:endParaRPr>
          </a:p>
          <a:p>
            <a:pPr lvl="1"/>
            <a:r>
              <a:rPr lang="zh-CN" altLang="en-US" sz="1800" dirty="0" smtClean="0">
                <a:latin typeface="微软雅黑" panose="020B0503020204020204" pitchFamily="34" charset="-122"/>
                <a:ea typeface="微软雅黑" panose="020B0503020204020204" pitchFamily="34" charset="-122"/>
              </a:rPr>
              <a:t>消息的分类：</a:t>
            </a:r>
            <a:endParaRPr lang="en-US" altLang="zh-CN" sz="1800" dirty="0" smtClean="0">
              <a:latin typeface="微软雅黑" panose="020B0503020204020204" pitchFamily="34" charset="-122"/>
              <a:ea typeface="微软雅黑" panose="020B0503020204020204" pitchFamily="34" charset="-122"/>
            </a:endParaRPr>
          </a:p>
          <a:p>
            <a:pPr marL="1257300" lvl="2" indent="-342900">
              <a:buFontTx/>
              <a:buAutoNum type="arabicPeriod"/>
            </a:pPr>
            <a:r>
              <a:rPr lang="zh-CN" altLang="en-US" sz="1600" dirty="0" smtClean="0">
                <a:latin typeface="微软雅黑" panose="020B0503020204020204" pitchFamily="34" charset="-122"/>
                <a:ea typeface="微软雅黑" panose="020B0503020204020204" pitchFamily="34" charset="-122"/>
              </a:rPr>
              <a:t>非永久性消息</a:t>
            </a:r>
            <a:r>
              <a:rPr lang="en-US" altLang="zh-CN" sz="1600" dirty="0" smtClean="0">
                <a:latin typeface="微软雅黑" panose="020B0503020204020204" pitchFamily="34" charset="-122"/>
                <a:ea typeface="微软雅黑" panose="020B0503020204020204" pitchFamily="34" charset="-122"/>
              </a:rPr>
              <a:t>(non-persistent),</a:t>
            </a:r>
            <a:r>
              <a:rPr lang="zh-CN" altLang="en-US" sz="1600" dirty="0" smtClean="0">
                <a:latin typeface="微软雅黑" panose="020B0503020204020204" pitchFamily="34" charset="-122"/>
                <a:ea typeface="微软雅黑" panose="020B0503020204020204" pitchFamily="34" charset="-122"/>
              </a:rPr>
              <a:t> 是</a:t>
            </a:r>
            <a:r>
              <a:rPr lang="zh-CN" altLang="en-US" sz="1600" dirty="0" smtClean="0">
                <a:solidFill>
                  <a:srgbClr val="FF0000"/>
                </a:solidFill>
                <a:latin typeface="微软雅黑" panose="020B0503020204020204" pitchFamily="34" charset="-122"/>
                <a:ea typeface="微软雅黑" panose="020B0503020204020204" pitchFamily="34" charset="-122"/>
              </a:rPr>
              <a:t>存储在内存中</a:t>
            </a:r>
            <a:r>
              <a:rPr lang="zh-CN" altLang="en-US" sz="1600" dirty="0" smtClean="0">
                <a:latin typeface="微软雅黑" panose="020B0503020204020204" pitchFamily="34" charset="-122"/>
                <a:ea typeface="微软雅黑" panose="020B0503020204020204" pitchFamily="34" charset="-122"/>
              </a:rPr>
              <a:t>的，它是为了提高性能而设计的，当系统掉电或</a:t>
            </a:r>
            <a:r>
              <a:rPr lang="en-US" altLang="zh-CN" sz="1600" dirty="0" smtClean="0">
                <a:latin typeface="微软雅黑" panose="020B0503020204020204" pitchFamily="34" charset="-122"/>
                <a:ea typeface="微软雅黑" panose="020B0503020204020204" pitchFamily="34" charset="-122"/>
              </a:rPr>
              <a:t>MQ</a:t>
            </a:r>
            <a:r>
              <a:rPr lang="zh-CN" altLang="en-US" sz="1600" dirty="0" smtClean="0">
                <a:latin typeface="微软雅黑" panose="020B0503020204020204" pitchFamily="34" charset="-122"/>
                <a:ea typeface="微软雅黑" panose="020B0503020204020204" pitchFamily="34" charset="-122"/>
              </a:rPr>
              <a:t>队列管理器重新启动时，将</a:t>
            </a:r>
            <a:r>
              <a:rPr lang="zh-CN" altLang="en-US" sz="1600" dirty="0" smtClean="0">
                <a:solidFill>
                  <a:srgbClr val="FF0000"/>
                </a:solidFill>
                <a:latin typeface="微软雅黑" panose="020B0503020204020204" pitchFamily="34" charset="-122"/>
                <a:ea typeface="微软雅黑" panose="020B0503020204020204" pitchFamily="34" charset="-122"/>
              </a:rPr>
              <a:t>不可恢复</a:t>
            </a:r>
            <a:r>
              <a:rPr lang="zh-CN" altLang="en-US" sz="1600" dirty="0" smtClean="0">
                <a:latin typeface="微软雅黑" panose="020B0503020204020204" pitchFamily="34" charset="-122"/>
                <a:ea typeface="微软雅黑" panose="020B0503020204020204" pitchFamily="34" charset="-122"/>
              </a:rPr>
              <a:t>。当用户对消息的可靠性要求不高，而侧重系统的性能表现时，可以采用该种类型的消息</a:t>
            </a:r>
            <a:endParaRPr lang="en-US" altLang="zh-CN" sz="1600" dirty="0" smtClean="0">
              <a:latin typeface="微软雅黑" panose="020B0503020204020204" pitchFamily="34" charset="-122"/>
              <a:ea typeface="微软雅黑" panose="020B0503020204020204" pitchFamily="34" charset="-122"/>
            </a:endParaRPr>
          </a:p>
          <a:p>
            <a:pPr marL="1257300" lvl="2" indent="-342900">
              <a:buFontTx/>
              <a:buAutoNum type="arabicPeriod"/>
            </a:pPr>
            <a:r>
              <a:rPr lang="zh-CN" altLang="en-US" sz="1600" dirty="0" smtClean="0">
                <a:latin typeface="微软雅黑" panose="020B0503020204020204" pitchFamily="34" charset="-122"/>
                <a:ea typeface="微软雅黑" panose="020B0503020204020204" pitchFamily="34" charset="-122"/>
              </a:rPr>
              <a:t>永久性消息</a:t>
            </a:r>
            <a:r>
              <a:rPr lang="en-US" altLang="zh-CN" sz="1600" dirty="0" smtClean="0">
                <a:latin typeface="微软雅黑" panose="020B0503020204020204" pitchFamily="34" charset="-122"/>
                <a:ea typeface="微软雅黑" panose="020B0503020204020204" pitchFamily="34" charset="-122"/>
              </a:rPr>
              <a:t>(persistent), </a:t>
            </a:r>
            <a:r>
              <a:rPr lang="zh-CN" altLang="en-US" sz="1600" dirty="0" smtClean="0">
                <a:solidFill>
                  <a:srgbClr val="FF0000"/>
                </a:solidFill>
                <a:latin typeface="微软雅黑" panose="020B0503020204020204" pitchFamily="34" charset="-122"/>
                <a:ea typeface="微软雅黑" panose="020B0503020204020204" pitchFamily="34" charset="-122"/>
              </a:rPr>
              <a:t>是存储在硬盘上</a:t>
            </a:r>
            <a:r>
              <a:rPr lang="zh-CN" altLang="en-US" sz="1600" dirty="0" smtClean="0">
                <a:latin typeface="微软雅黑" panose="020B0503020204020204" pitchFamily="34" charset="-122"/>
                <a:ea typeface="微软雅黑" panose="020B0503020204020204" pitchFamily="34" charset="-122"/>
              </a:rPr>
              <a:t>，并且记录数据日志的，它具有高可靠性，在网络和系统发生故障等情况下都能确保消息</a:t>
            </a:r>
            <a:r>
              <a:rPr lang="zh-CN" altLang="en-US" sz="1600" dirty="0" smtClean="0">
                <a:solidFill>
                  <a:srgbClr val="FF0000"/>
                </a:solidFill>
                <a:latin typeface="微软雅黑" panose="020B0503020204020204" pitchFamily="34" charset="-122"/>
                <a:ea typeface="微软雅黑" panose="020B0503020204020204" pitchFamily="34" charset="-122"/>
              </a:rPr>
              <a:t>不丢、不重</a:t>
            </a:r>
            <a:r>
              <a:rPr lang="zh-CN" altLang="en-US" sz="1600" dirty="0" smtClean="0">
                <a:latin typeface="微软雅黑" panose="020B0503020204020204" pitchFamily="34" charset="-122"/>
                <a:ea typeface="微软雅黑" panose="020B0503020204020204" pitchFamily="34" charset="-122"/>
              </a:rPr>
              <a:t>。</a:t>
            </a:r>
            <a:endParaRPr lang="en-US" altLang="zh-CN" sz="1600" dirty="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5771804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消息中间件原理</a:t>
            </a:r>
            <a:r>
              <a:rPr lang="en-US" altLang="zh-CN" dirty="0" smtClean="0"/>
              <a:t>-MQ</a:t>
            </a:r>
            <a:r>
              <a:rPr lang="zh-CN" altLang="en-US" dirty="0" smtClean="0"/>
              <a:t>服务</a:t>
            </a:r>
            <a:endParaRPr lang="zh-CN" altLang="en-US" dirty="0"/>
          </a:p>
        </p:txBody>
      </p:sp>
      <p:sp>
        <p:nvSpPr>
          <p:cNvPr id="3" name="内容占位符 2"/>
          <p:cNvSpPr>
            <a:spLocks noGrp="1"/>
          </p:cNvSpPr>
          <p:nvPr>
            <p:ph idx="1"/>
          </p:nvPr>
        </p:nvSpPr>
        <p:spPr>
          <a:xfrm>
            <a:off x="838200" y="1825624"/>
            <a:ext cx="10515600" cy="4616739"/>
          </a:xfrm>
        </p:spPr>
        <p:txBody>
          <a:bodyPr>
            <a:normAutofit fontScale="92500" lnSpcReduction="10000"/>
          </a:bodyPr>
          <a:lstStyle/>
          <a:p>
            <a:r>
              <a:rPr lang="zh-CN" altLang="en-US" sz="2000" dirty="0" smtClean="0">
                <a:latin typeface="微软雅黑" panose="020B0503020204020204" pitchFamily="34" charset="-122"/>
                <a:ea typeface="微软雅黑" panose="020B0503020204020204" pitchFamily="34" charset="-122"/>
              </a:rPr>
              <a:t>队列</a:t>
            </a:r>
            <a:r>
              <a:rPr lang="en-US" altLang="zh-CN" sz="2000" dirty="0" smtClean="0">
                <a:latin typeface="微软雅黑" panose="020B0503020204020204" pitchFamily="34" charset="-122"/>
                <a:ea typeface="微软雅黑" panose="020B0503020204020204" pitchFamily="34" charset="-122"/>
              </a:rPr>
              <a:t>——</a:t>
            </a:r>
            <a:r>
              <a:rPr lang="zh-CN" altLang="en-US" sz="2000" dirty="0" smtClean="0">
                <a:latin typeface="微软雅黑" panose="020B0503020204020204" pitchFamily="34" charset="-122"/>
                <a:ea typeface="微软雅黑" panose="020B0503020204020204" pitchFamily="34" charset="-122"/>
              </a:rPr>
              <a:t>队列是消息的</a:t>
            </a:r>
            <a:r>
              <a:rPr lang="zh-CN" altLang="en-US" sz="2000" dirty="0" smtClean="0">
                <a:solidFill>
                  <a:srgbClr val="FF0000"/>
                </a:solidFill>
                <a:latin typeface="微软雅黑" panose="020B0503020204020204" pitchFamily="34" charset="-122"/>
                <a:ea typeface="微软雅黑" panose="020B0503020204020204" pitchFamily="34" charset="-122"/>
              </a:rPr>
              <a:t>安全存放地</a:t>
            </a:r>
            <a:r>
              <a:rPr lang="en-US" altLang="zh-CN" sz="2000" dirty="0" smtClean="0">
                <a:latin typeface="微软雅黑" panose="020B0503020204020204" pitchFamily="34" charset="-122"/>
                <a:ea typeface="微软雅黑" panose="020B0503020204020204" pitchFamily="34" charset="-122"/>
              </a:rPr>
              <a:t>(</a:t>
            </a:r>
            <a:r>
              <a:rPr lang="zh-CN" altLang="en-US" sz="2000" dirty="0" smtClean="0">
                <a:solidFill>
                  <a:srgbClr val="FF0000"/>
                </a:solidFill>
                <a:latin typeface="微软雅黑" panose="020B0503020204020204" pitchFamily="34" charset="-122"/>
                <a:ea typeface="微软雅黑" panose="020B0503020204020204" pitchFamily="34" charset="-122"/>
              </a:rPr>
              <a:t>容器</a:t>
            </a:r>
            <a:r>
              <a:rPr lang="en-US" altLang="zh-CN" sz="2000" dirty="0" smtClean="0">
                <a:latin typeface="微软雅黑" panose="020B0503020204020204" pitchFamily="34" charset="-122"/>
                <a:ea typeface="微软雅黑" panose="020B0503020204020204" pitchFamily="34" charset="-122"/>
              </a:rPr>
              <a:t>)</a:t>
            </a:r>
            <a:r>
              <a:rPr lang="zh-CN" altLang="en-US" sz="2000" dirty="0" smtClean="0">
                <a:latin typeface="微软雅黑" panose="020B0503020204020204" pitchFamily="34" charset="-122"/>
                <a:ea typeface="微软雅黑" panose="020B0503020204020204" pitchFamily="34" charset="-122"/>
              </a:rPr>
              <a:t>，队列存储消息直到它被应用程序处理。</a:t>
            </a:r>
            <a:endParaRPr lang="en-US" altLang="zh-CN" sz="2000" dirty="0" smtClean="0">
              <a:latin typeface="微软雅黑" panose="020B0503020204020204" pitchFamily="34" charset="-122"/>
              <a:ea typeface="微软雅黑" panose="020B0503020204020204" pitchFamily="34" charset="-122"/>
            </a:endParaRPr>
          </a:p>
          <a:p>
            <a:pPr lvl="1"/>
            <a:r>
              <a:rPr lang="zh-CN" altLang="en-US" sz="1800" dirty="0" smtClean="0">
                <a:latin typeface="微软雅黑" panose="020B0503020204020204" pitchFamily="34" charset="-122"/>
                <a:ea typeface="微软雅黑" panose="020B0503020204020204" pitchFamily="34" charset="-122"/>
              </a:rPr>
              <a:t>队列分类：</a:t>
            </a:r>
            <a:endParaRPr lang="en-US" altLang="zh-CN" sz="1800" dirty="0" smtClean="0">
              <a:latin typeface="微软雅黑" panose="020B0503020204020204" pitchFamily="34" charset="-122"/>
              <a:ea typeface="微软雅黑" panose="020B0503020204020204" pitchFamily="34" charset="-122"/>
            </a:endParaRPr>
          </a:p>
          <a:p>
            <a:pPr marL="1257300" lvl="2" indent="-342900">
              <a:buFontTx/>
              <a:buAutoNum type="arabicPeriod"/>
            </a:pPr>
            <a:r>
              <a:rPr lang="zh-CN" altLang="en-US" sz="1600" dirty="0" smtClean="0">
                <a:latin typeface="微软雅黑" panose="020B0503020204020204" pitchFamily="34" charset="-122"/>
                <a:ea typeface="微软雅黑" panose="020B0503020204020204" pitchFamily="34" charset="-122"/>
              </a:rPr>
              <a:t>本地队列</a:t>
            </a:r>
            <a:r>
              <a:rPr lang="en-US" altLang="zh-CN" sz="1600" dirty="0" smtClean="0">
                <a:latin typeface="微软雅黑" panose="020B0503020204020204" pitchFamily="34" charset="-122"/>
                <a:ea typeface="微软雅黑" panose="020B0503020204020204" pitchFamily="34" charset="-122"/>
              </a:rPr>
              <a:t>——</a:t>
            </a:r>
            <a:r>
              <a:rPr lang="zh-CN" altLang="en-US" sz="1600" dirty="0" smtClean="0">
                <a:latin typeface="微软雅黑" panose="020B0503020204020204" pitchFamily="34" charset="-122"/>
                <a:ea typeface="微软雅黑" panose="020B0503020204020204" pitchFamily="34" charset="-122"/>
              </a:rPr>
              <a:t>是真正意义上的队列实体，可以</a:t>
            </a:r>
            <a:r>
              <a:rPr lang="zh-CN" altLang="en-US" sz="1600" dirty="0" smtClean="0">
                <a:solidFill>
                  <a:srgbClr val="FF0000"/>
                </a:solidFill>
                <a:latin typeface="微软雅黑" panose="020B0503020204020204" pitchFamily="34" charset="-122"/>
                <a:ea typeface="微软雅黑" panose="020B0503020204020204" pitchFamily="34" charset="-122"/>
              </a:rPr>
              <a:t>用来存放消息</a:t>
            </a:r>
            <a:r>
              <a:rPr lang="zh-CN" altLang="en-US" sz="1600" dirty="0" smtClean="0">
                <a:latin typeface="微软雅黑" panose="020B0503020204020204" pitchFamily="34" charset="-122"/>
                <a:ea typeface="微软雅黑" panose="020B0503020204020204" pitchFamily="34" charset="-122"/>
              </a:rPr>
              <a:t>。分为普通本地队列和传输队列。普通本地队列是应用程序通过</a:t>
            </a:r>
            <a:r>
              <a:rPr lang="en-US" altLang="zh-CN" sz="1600" dirty="0" smtClean="0">
                <a:latin typeface="微软雅黑" panose="020B0503020204020204" pitchFamily="34" charset="-122"/>
                <a:ea typeface="微软雅黑" panose="020B0503020204020204" pitchFamily="34" charset="-122"/>
              </a:rPr>
              <a:t>API</a:t>
            </a:r>
            <a:r>
              <a:rPr lang="zh-CN" altLang="en-US" sz="1600" dirty="0" smtClean="0">
                <a:latin typeface="微软雅黑" panose="020B0503020204020204" pitchFamily="34" charset="-122"/>
                <a:ea typeface="微软雅黑" panose="020B0503020204020204" pitchFamily="34" charset="-122"/>
              </a:rPr>
              <a:t>对其进行读写操作的队列；传输队列可以理解为</a:t>
            </a:r>
            <a:r>
              <a:rPr lang="zh-CN" altLang="en-US" sz="1600" dirty="0" smtClean="0">
                <a:solidFill>
                  <a:srgbClr val="FF0000"/>
                </a:solidFill>
                <a:latin typeface="微软雅黑" panose="020B0503020204020204" pitchFamily="34" charset="-122"/>
                <a:ea typeface="微软雅黑" panose="020B0503020204020204" pitchFamily="34" charset="-122"/>
              </a:rPr>
              <a:t>存储</a:t>
            </a:r>
            <a:r>
              <a:rPr lang="en-US" altLang="zh-CN" sz="1600" dirty="0" smtClean="0">
                <a:solidFill>
                  <a:srgbClr val="FF0000"/>
                </a:solidFill>
                <a:latin typeface="微软雅黑" panose="020B0503020204020204" pitchFamily="34" charset="-122"/>
                <a:ea typeface="微软雅黑" panose="020B0503020204020204" pitchFamily="34" charset="-122"/>
              </a:rPr>
              <a:t>-</a:t>
            </a:r>
            <a:r>
              <a:rPr lang="zh-CN" altLang="en-US" sz="1600" dirty="0" smtClean="0">
                <a:solidFill>
                  <a:srgbClr val="FF0000"/>
                </a:solidFill>
                <a:latin typeface="微软雅黑" panose="020B0503020204020204" pitchFamily="34" charset="-122"/>
                <a:ea typeface="微软雅黑" panose="020B0503020204020204" pitchFamily="34" charset="-122"/>
              </a:rPr>
              <a:t>转发队列</a:t>
            </a:r>
            <a:r>
              <a:rPr lang="zh-CN" altLang="en-US" sz="1600" dirty="0" smtClean="0">
                <a:latin typeface="微软雅黑" panose="020B0503020204020204" pitchFamily="34" charset="-122"/>
                <a:ea typeface="微软雅黑" panose="020B0503020204020204" pitchFamily="34" charset="-122"/>
              </a:rPr>
              <a:t>。</a:t>
            </a:r>
            <a:endParaRPr lang="en-US" altLang="zh-CN" sz="1600" dirty="0" smtClean="0">
              <a:latin typeface="微软雅黑" panose="020B0503020204020204" pitchFamily="34" charset="-122"/>
              <a:ea typeface="微软雅黑" panose="020B0503020204020204" pitchFamily="34" charset="-122"/>
            </a:endParaRPr>
          </a:p>
          <a:p>
            <a:pPr marL="1257300" lvl="2" indent="-342900">
              <a:buFontTx/>
              <a:buAutoNum type="arabicPeriod"/>
            </a:pPr>
            <a:r>
              <a:rPr lang="zh-CN" altLang="en-US" sz="1600" dirty="0" smtClean="0">
                <a:latin typeface="微软雅黑" panose="020B0503020204020204" pitchFamily="34" charset="-122"/>
                <a:ea typeface="微软雅黑" panose="020B0503020204020204" pitchFamily="34" charset="-122"/>
              </a:rPr>
              <a:t>远程队列</a:t>
            </a:r>
            <a:r>
              <a:rPr lang="en-US" altLang="zh-CN" sz="1600" dirty="0" smtClean="0">
                <a:latin typeface="微软雅黑" panose="020B0503020204020204" pitchFamily="34" charset="-122"/>
                <a:ea typeface="微软雅黑" panose="020B0503020204020204" pitchFamily="34" charset="-122"/>
              </a:rPr>
              <a:t>——</a:t>
            </a:r>
            <a:r>
              <a:rPr lang="zh-CN" altLang="en-US" sz="1600" dirty="0" smtClean="0">
                <a:latin typeface="微软雅黑" panose="020B0503020204020204" pitchFamily="34" charset="-122"/>
                <a:ea typeface="微软雅黑" panose="020B0503020204020204" pitchFamily="34" charset="-122"/>
              </a:rPr>
              <a:t>是目的队列在本地的定义，它类似一个地址指针，指向</a:t>
            </a:r>
            <a:r>
              <a:rPr lang="zh-CN" altLang="en-US" sz="1600" dirty="0" smtClean="0">
                <a:solidFill>
                  <a:srgbClr val="FF0000"/>
                </a:solidFill>
                <a:latin typeface="微软雅黑" panose="020B0503020204020204" pitchFamily="34" charset="-122"/>
                <a:ea typeface="微软雅黑" panose="020B0503020204020204" pitchFamily="34" charset="-122"/>
              </a:rPr>
              <a:t>远程主机上的某个目的队列</a:t>
            </a:r>
            <a:r>
              <a:rPr lang="zh-CN" altLang="en-US" sz="1600" dirty="0" smtClean="0">
                <a:latin typeface="微软雅黑" panose="020B0503020204020204" pitchFamily="34" charset="-122"/>
                <a:ea typeface="微软雅黑" panose="020B0503020204020204" pitchFamily="34" charset="-122"/>
              </a:rPr>
              <a:t>，它仅仅是个定义，不真正占用磁盘存储空间。</a:t>
            </a:r>
            <a:endParaRPr lang="en-US" altLang="zh-CN" sz="1600" dirty="0" smtClean="0">
              <a:latin typeface="微软雅黑" panose="020B0503020204020204" pitchFamily="34" charset="-122"/>
              <a:ea typeface="微软雅黑" panose="020B0503020204020204" pitchFamily="34" charset="-122"/>
            </a:endParaRPr>
          </a:p>
          <a:p>
            <a:pPr marL="1257300" lvl="2" indent="-342900">
              <a:buFontTx/>
              <a:buAutoNum type="arabicPeriod"/>
            </a:pPr>
            <a:r>
              <a:rPr lang="zh-CN" altLang="en-US" sz="1600" dirty="0" smtClean="0">
                <a:latin typeface="微软雅黑" panose="020B0503020204020204" pitchFamily="34" charset="-122"/>
                <a:ea typeface="微软雅黑" panose="020B0503020204020204" pitchFamily="34" charset="-122"/>
              </a:rPr>
              <a:t>模板队列</a:t>
            </a:r>
            <a:r>
              <a:rPr lang="en-US" altLang="zh-CN" sz="1600" dirty="0" smtClean="0">
                <a:latin typeface="微软雅黑" panose="020B0503020204020204" pitchFamily="34" charset="-122"/>
                <a:ea typeface="微软雅黑" panose="020B0503020204020204" pitchFamily="34" charset="-122"/>
              </a:rPr>
              <a:t>——</a:t>
            </a:r>
            <a:r>
              <a:rPr lang="zh-CN" altLang="en-US" sz="1600" dirty="0" smtClean="0">
                <a:latin typeface="微软雅黑" panose="020B0503020204020204" pitchFamily="34" charset="-122"/>
                <a:ea typeface="微软雅黑" panose="020B0503020204020204" pitchFamily="34" charset="-122"/>
              </a:rPr>
              <a:t>模型队列定义了一套本地队列的属性集合。一旦打开模型队列，队列管理器就会按照这些属性</a:t>
            </a:r>
            <a:r>
              <a:rPr lang="zh-CN" altLang="en-US" sz="1600" dirty="0" smtClean="0">
                <a:solidFill>
                  <a:srgbClr val="FF0000"/>
                </a:solidFill>
                <a:latin typeface="微软雅黑" panose="020B0503020204020204" pitchFamily="34" charset="-122"/>
                <a:ea typeface="微软雅黑" panose="020B0503020204020204" pitchFamily="34" charset="-122"/>
              </a:rPr>
              <a:t>动态创建一个本地队列</a:t>
            </a:r>
            <a:r>
              <a:rPr lang="zh-CN" altLang="en-US" sz="1600" dirty="0" smtClean="0">
                <a:latin typeface="微软雅黑" panose="020B0503020204020204" pitchFamily="34" charset="-122"/>
                <a:ea typeface="微软雅黑" panose="020B0503020204020204" pitchFamily="34" charset="-122"/>
              </a:rPr>
              <a:t>。模型队列创建的动态队列分为</a:t>
            </a:r>
            <a:r>
              <a:rPr lang="zh-CN" altLang="en-US" sz="1600" dirty="0" smtClean="0">
                <a:solidFill>
                  <a:srgbClr val="FF0000"/>
                </a:solidFill>
                <a:latin typeface="微软雅黑" panose="020B0503020204020204" pitchFamily="34" charset="-122"/>
                <a:ea typeface="微软雅黑" panose="020B0503020204020204" pitchFamily="34" charset="-122"/>
              </a:rPr>
              <a:t>永久动态度列和临时动态队列</a:t>
            </a:r>
            <a:r>
              <a:rPr lang="zh-CN" altLang="en-US" sz="1600" dirty="0" smtClean="0">
                <a:latin typeface="微软雅黑" panose="020B0503020204020204" pitchFamily="34" charset="-122"/>
                <a:ea typeface="微软雅黑" panose="020B0503020204020204" pitchFamily="34" charset="-122"/>
              </a:rPr>
              <a:t>。若为临时队列我们可以在关闭它的同时将它删除，若为永久队列，我们可以将它永久保留，为我所用。</a:t>
            </a:r>
            <a:endParaRPr lang="en-US" altLang="zh-CN" sz="1600" dirty="0" smtClean="0">
              <a:latin typeface="微软雅黑" panose="020B0503020204020204" pitchFamily="34" charset="-122"/>
              <a:ea typeface="微软雅黑" panose="020B0503020204020204" pitchFamily="34" charset="-122"/>
            </a:endParaRPr>
          </a:p>
          <a:p>
            <a:pPr marL="1257300" lvl="2" indent="-342900">
              <a:buFontTx/>
              <a:buAutoNum type="arabicPeriod"/>
            </a:pPr>
            <a:r>
              <a:rPr lang="zh-CN" altLang="en-US" sz="1600" dirty="0" smtClean="0">
                <a:latin typeface="微软雅黑" panose="020B0503020204020204" pitchFamily="34" charset="-122"/>
                <a:ea typeface="微软雅黑" panose="020B0503020204020204" pitchFamily="34" charset="-122"/>
              </a:rPr>
              <a:t>别名队列</a:t>
            </a:r>
            <a:r>
              <a:rPr lang="en-US" altLang="zh-CN" sz="1600" dirty="0" smtClean="0">
                <a:latin typeface="微软雅黑" panose="020B0503020204020204" pitchFamily="34" charset="-122"/>
                <a:ea typeface="微软雅黑" panose="020B0503020204020204" pitchFamily="34" charset="-122"/>
              </a:rPr>
              <a:t>——</a:t>
            </a:r>
            <a:r>
              <a:rPr lang="zh-CN" altLang="en-US" sz="1600" dirty="0" smtClean="0">
                <a:latin typeface="微软雅黑" panose="020B0503020204020204" pitchFamily="34" charset="-122"/>
                <a:ea typeface="微软雅黑" panose="020B0503020204020204" pitchFamily="34" charset="-122"/>
              </a:rPr>
              <a:t>别名队列的</a:t>
            </a:r>
            <a:r>
              <a:rPr lang="en-US" altLang="zh-CN" sz="1600" dirty="0" smtClean="0">
                <a:latin typeface="微软雅黑" panose="020B0503020204020204" pitchFamily="34" charset="-122"/>
                <a:ea typeface="微软雅黑" panose="020B0503020204020204" pitchFamily="34" charset="-122"/>
              </a:rPr>
              <a:t>TARGQ</a:t>
            </a:r>
            <a:r>
              <a:rPr lang="zh-CN" altLang="en-US" sz="1600" dirty="0" smtClean="0">
                <a:latin typeface="微软雅黑" panose="020B0503020204020204" pitchFamily="34" charset="-122"/>
                <a:ea typeface="微软雅黑" panose="020B0503020204020204" pitchFamily="34" charset="-122"/>
              </a:rPr>
              <a:t>属性指名了其代表的</a:t>
            </a:r>
            <a:r>
              <a:rPr lang="zh-CN" altLang="en-US" sz="1600" dirty="0" smtClean="0">
                <a:solidFill>
                  <a:srgbClr val="FF0000"/>
                </a:solidFill>
                <a:latin typeface="微软雅黑" panose="020B0503020204020204" pitchFamily="34" charset="-122"/>
                <a:ea typeface="微软雅黑" panose="020B0503020204020204" pitchFamily="34" charset="-122"/>
              </a:rPr>
              <a:t>目标队列名称</a:t>
            </a:r>
            <a:r>
              <a:rPr lang="zh-CN" altLang="en-US" sz="1600" dirty="0" smtClean="0">
                <a:latin typeface="微软雅黑" panose="020B0503020204020204" pitchFamily="34" charset="-122"/>
                <a:ea typeface="微软雅黑" panose="020B0503020204020204" pitchFamily="34" charset="-122"/>
              </a:rPr>
              <a:t>，目标队列通常是</a:t>
            </a:r>
            <a:r>
              <a:rPr lang="zh-CN" altLang="en-US" sz="1600" dirty="0" smtClean="0">
                <a:solidFill>
                  <a:srgbClr val="FF0000"/>
                </a:solidFill>
                <a:latin typeface="微软雅黑" panose="020B0503020204020204" pitchFamily="34" charset="-122"/>
                <a:ea typeface="微软雅黑" panose="020B0503020204020204" pitchFamily="34" charset="-122"/>
              </a:rPr>
              <a:t>本地队列</a:t>
            </a:r>
            <a:r>
              <a:rPr lang="zh-CN" altLang="en-US" sz="1600" dirty="0" smtClean="0">
                <a:latin typeface="微软雅黑" panose="020B0503020204020204" pitchFamily="34" charset="-122"/>
                <a:ea typeface="微软雅黑" panose="020B0503020204020204" pitchFamily="34" charset="-122"/>
              </a:rPr>
              <a:t>。可以将别名队列理解为指针。</a:t>
            </a:r>
            <a:endParaRPr lang="en-US" altLang="zh-CN" sz="1600" dirty="0">
              <a:latin typeface="微软雅黑" panose="020B0503020204020204" pitchFamily="34" charset="-122"/>
              <a:ea typeface="微软雅黑" panose="020B0503020204020204" pitchFamily="34" charset="-122"/>
            </a:endParaRPr>
          </a:p>
          <a:p>
            <a:pPr marL="1257300" lvl="2" indent="-342900">
              <a:buFontTx/>
              <a:buAutoNum type="arabicPeriod"/>
            </a:pPr>
            <a:endParaRPr lang="en-US" altLang="zh-CN" sz="1600" dirty="0" smtClean="0">
              <a:latin typeface="微软雅黑" panose="020B0503020204020204" pitchFamily="34" charset="-122"/>
              <a:ea typeface="微软雅黑" panose="020B0503020204020204" pitchFamily="34" charset="-122"/>
            </a:endParaRPr>
          </a:p>
          <a:p>
            <a:r>
              <a:rPr lang="zh-CN" altLang="en-US" sz="2000" dirty="0" smtClean="0">
                <a:latin typeface="微软雅黑" panose="020B0503020204020204" pitchFamily="34" charset="-122"/>
                <a:ea typeface="微软雅黑" panose="020B0503020204020204" pitchFamily="34" charset="-122"/>
              </a:rPr>
              <a:t>通道</a:t>
            </a:r>
            <a:r>
              <a:rPr lang="en-US" altLang="zh-CN" sz="2000" dirty="0" smtClean="0">
                <a:latin typeface="微软雅黑" panose="020B0503020204020204" pitchFamily="34" charset="-122"/>
                <a:ea typeface="微软雅黑" panose="020B0503020204020204" pitchFamily="34" charset="-122"/>
              </a:rPr>
              <a:t>——</a:t>
            </a:r>
            <a:r>
              <a:rPr lang="zh-CN" altLang="en-US" sz="2000" dirty="0" smtClean="0">
                <a:latin typeface="微软雅黑" panose="020B0503020204020204" pitchFamily="34" charset="-122"/>
                <a:ea typeface="微软雅黑" panose="020B0503020204020204" pitchFamily="34" charset="-122"/>
              </a:rPr>
              <a:t>通道是</a:t>
            </a:r>
            <a:r>
              <a:rPr lang="en-US" altLang="zh-CN" sz="2000" dirty="0" smtClean="0">
                <a:latin typeface="微软雅黑" panose="020B0503020204020204" pitchFamily="34" charset="-122"/>
                <a:ea typeface="微软雅黑" panose="020B0503020204020204" pitchFamily="34" charset="-122"/>
              </a:rPr>
              <a:t>MQ</a:t>
            </a:r>
            <a:r>
              <a:rPr lang="zh-CN" altLang="en-US" sz="2000" dirty="0" smtClean="0">
                <a:latin typeface="微软雅黑" panose="020B0503020204020204" pitchFamily="34" charset="-122"/>
                <a:ea typeface="微软雅黑" panose="020B0503020204020204" pitchFamily="34" charset="-122"/>
              </a:rPr>
              <a:t>系统中</a:t>
            </a:r>
            <a:r>
              <a:rPr lang="zh-CN" altLang="en-US" sz="2000" dirty="0" smtClean="0">
                <a:solidFill>
                  <a:srgbClr val="FF0000"/>
                </a:solidFill>
                <a:latin typeface="微软雅黑" panose="020B0503020204020204" pitchFamily="34" charset="-122"/>
                <a:ea typeface="微软雅黑" panose="020B0503020204020204" pitchFamily="34" charset="-122"/>
              </a:rPr>
              <a:t>队列管理器之间传递消息的管道</a:t>
            </a:r>
            <a:r>
              <a:rPr lang="zh-CN" altLang="en-US" sz="2000" dirty="0" smtClean="0">
                <a:latin typeface="微软雅黑" panose="020B0503020204020204" pitchFamily="34" charset="-122"/>
                <a:ea typeface="微软雅黑" panose="020B0503020204020204" pitchFamily="34" charset="-122"/>
              </a:rPr>
              <a:t>，它是建立在物理的网络连接之上的一个逻辑概念，也是</a:t>
            </a:r>
            <a:r>
              <a:rPr lang="en-US" altLang="zh-CN" sz="2000" dirty="0" smtClean="0">
                <a:latin typeface="微软雅黑" panose="020B0503020204020204" pitchFamily="34" charset="-122"/>
                <a:ea typeface="微软雅黑" panose="020B0503020204020204" pitchFamily="34" charset="-122"/>
              </a:rPr>
              <a:t>MQ</a:t>
            </a:r>
            <a:r>
              <a:rPr lang="zh-CN" altLang="en-US" sz="2000" dirty="0" smtClean="0">
                <a:latin typeface="微软雅黑" panose="020B0503020204020204" pitchFamily="34" charset="-122"/>
                <a:ea typeface="微软雅黑" panose="020B0503020204020204" pitchFamily="34" charset="-122"/>
              </a:rPr>
              <a:t>产品的精华。</a:t>
            </a:r>
            <a:endParaRPr lang="en-US" altLang="zh-CN" sz="2000" dirty="0" smtClean="0">
              <a:latin typeface="微软雅黑" panose="020B0503020204020204" pitchFamily="34" charset="-122"/>
              <a:ea typeface="微软雅黑" panose="020B0503020204020204" pitchFamily="34" charset="-122"/>
            </a:endParaRPr>
          </a:p>
          <a:p>
            <a:pPr lvl="1"/>
            <a:r>
              <a:rPr lang="zh-CN" altLang="en-US" sz="1800" dirty="0" smtClean="0">
                <a:latin typeface="微软雅黑" panose="020B0503020204020204" pitchFamily="34" charset="-122"/>
                <a:ea typeface="微软雅黑" panose="020B0503020204020204" pitchFamily="34" charset="-122"/>
              </a:rPr>
              <a:t>通道分类：</a:t>
            </a:r>
            <a:endParaRPr lang="en-US" altLang="zh-CN" sz="1800" dirty="0" smtClean="0">
              <a:latin typeface="微软雅黑" panose="020B0503020204020204" pitchFamily="34" charset="-122"/>
              <a:ea typeface="微软雅黑" panose="020B0503020204020204" pitchFamily="34" charset="-122"/>
            </a:endParaRPr>
          </a:p>
          <a:p>
            <a:pPr marL="1257300" lvl="2" indent="-342900">
              <a:buFontTx/>
              <a:buAutoNum type="arabicPeriod"/>
            </a:pPr>
            <a:r>
              <a:rPr lang="zh-CN" altLang="en-US" sz="1600" dirty="0" smtClean="0">
                <a:latin typeface="微软雅黑" panose="020B0503020204020204" pitchFamily="34" charset="-122"/>
                <a:ea typeface="微软雅黑" panose="020B0503020204020204" pitchFamily="34" charset="-122"/>
              </a:rPr>
              <a:t>消息通道</a:t>
            </a:r>
            <a:r>
              <a:rPr lang="en-US" altLang="zh-CN" sz="1600" dirty="0" smtClean="0">
                <a:latin typeface="微软雅黑" panose="020B0503020204020204" pitchFamily="34" charset="-122"/>
                <a:ea typeface="微软雅黑" panose="020B0503020204020204" pitchFamily="34" charset="-122"/>
              </a:rPr>
              <a:t>——</a:t>
            </a:r>
            <a:r>
              <a:rPr lang="zh-CN" altLang="en-US" sz="1600" dirty="0" smtClean="0">
                <a:latin typeface="微软雅黑" panose="020B0503020204020204" pitchFamily="34" charset="-122"/>
                <a:ea typeface="微软雅黑" panose="020B0503020204020204" pitchFamily="34" charset="-122"/>
              </a:rPr>
              <a:t>用于在</a:t>
            </a:r>
            <a:r>
              <a:rPr lang="en-US" altLang="zh-CN" sz="1600" dirty="0" smtClean="0">
                <a:latin typeface="微软雅黑" panose="020B0503020204020204" pitchFamily="34" charset="-122"/>
                <a:ea typeface="微软雅黑" panose="020B0503020204020204" pitchFamily="34" charset="-122"/>
              </a:rPr>
              <a:t>MQ</a:t>
            </a:r>
            <a:r>
              <a:rPr lang="zh-CN" altLang="en-US" sz="1600" dirty="0" smtClean="0">
                <a:latin typeface="微软雅黑" panose="020B0503020204020204" pitchFamily="34" charset="-122"/>
                <a:ea typeface="微软雅黑" panose="020B0503020204020204" pitchFamily="34" charset="-122"/>
              </a:rPr>
              <a:t>的</a:t>
            </a:r>
            <a:r>
              <a:rPr lang="zh-CN" altLang="en-US" sz="1600" dirty="0" smtClean="0">
                <a:solidFill>
                  <a:srgbClr val="FF0000"/>
                </a:solidFill>
                <a:latin typeface="微软雅黑" panose="020B0503020204020204" pitchFamily="34" charset="-122"/>
                <a:ea typeface="微软雅黑" panose="020B0503020204020204" pitchFamily="34" charset="-122"/>
              </a:rPr>
              <a:t>服务器和服务器之间</a:t>
            </a:r>
            <a:r>
              <a:rPr lang="zh-CN" altLang="en-US" sz="1600" dirty="0" smtClean="0">
                <a:latin typeface="微软雅黑" panose="020B0503020204020204" pitchFamily="34" charset="-122"/>
                <a:ea typeface="微软雅黑" panose="020B0503020204020204" pitchFamily="34" charset="-122"/>
              </a:rPr>
              <a:t>传输消息的，需要强调指出的是，该</a:t>
            </a:r>
            <a:r>
              <a:rPr lang="zh-CN" altLang="en-US" sz="1600" dirty="0" smtClean="0">
                <a:solidFill>
                  <a:srgbClr val="FF0000"/>
                </a:solidFill>
                <a:latin typeface="微软雅黑" panose="020B0503020204020204" pitchFamily="34" charset="-122"/>
                <a:ea typeface="微软雅黑" panose="020B0503020204020204" pitchFamily="34" charset="-122"/>
              </a:rPr>
              <a:t>通道是单向的</a:t>
            </a:r>
            <a:r>
              <a:rPr lang="zh-CN" altLang="en-US" sz="1600" dirty="0" smtClean="0">
                <a:latin typeface="微软雅黑" panose="020B0503020204020204" pitchFamily="34" charset="-122"/>
                <a:ea typeface="微软雅黑" panose="020B0503020204020204" pitchFamily="34" charset="-122"/>
              </a:rPr>
              <a:t>，它又包括：发送</a:t>
            </a:r>
            <a:r>
              <a:rPr lang="en-US" altLang="zh-CN" sz="1600" dirty="0" smtClean="0">
                <a:latin typeface="微软雅黑" panose="020B0503020204020204" pitchFamily="34" charset="-122"/>
                <a:ea typeface="微软雅黑" panose="020B0503020204020204" pitchFamily="34" charset="-122"/>
              </a:rPr>
              <a:t>(sender)</a:t>
            </a:r>
            <a:r>
              <a:rPr lang="zh-CN" altLang="en-US" sz="1600" dirty="0" smtClean="0">
                <a:latin typeface="微软雅黑" panose="020B0503020204020204" pitchFamily="34" charset="-122"/>
                <a:ea typeface="微软雅黑" panose="020B0503020204020204" pitchFamily="34" charset="-122"/>
              </a:rPr>
              <a:t>、接收</a:t>
            </a:r>
            <a:r>
              <a:rPr lang="en-US" altLang="zh-CN" sz="1600" dirty="0" smtClean="0">
                <a:latin typeface="微软雅黑" panose="020B0503020204020204" pitchFamily="34" charset="-122"/>
                <a:ea typeface="微软雅黑" panose="020B0503020204020204" pitchFamily="34" charset="-122"/>
              </a:rPr>
              <a:t>(receive)</a:t>
            </a:r>
            <a:r>
              <a:rPr lang="zh-CN" altLang="en-US" sz="1600" dirty="0" smtClean="0">
                <a:latin typeface="微软雅黑" panose="020B0503020204020204" pitchFamily="34" charset="-122"/>
                <a:ea typeface="微软雅黑" panose="020B0503020204020204" pitchFamily="34" charset="-122"/>
              </a:rPr>
              <a:t>、</a:t>
            </a:r>
            <a:r>
              <a:rPr lang="en-US" altLang="zh-CN" sz="1600" dirty="0" smtClean="0">
                <a:latin typeface="微软雅黑" panose="020B0503020204020204" pitchFamily="34" charset="-122"/>
                <a:ea typeface="微软雅黑" panose="020B0503020204020204" pitchFamily="34" charset="-122"/>
              </a:rPr>
              <a:t> </a:t>
            </a:r>
            <a:r>
              <a:rPr lang="zh-CN" altLang="en-US" sz="1600" dirty="0" smtClean="0">
                <a:latin typeface="微软雅黑" panose="020B0503020204020204" pitchFamily="34" charset="-122"/>
                <a:ea typeface="微软雅黑" panose="020B0503020204020204" pitchFamily="34" charset="-122"/>
              </a:rPr>
              <a:t>请求者</a:t>
            </a:r>
            <a:r>
              <a:rPr lang="en-US" altLang="zh-CN" sz="1600" dirty="0" smtClean="0">
                <a:latin typeface="微软雅黑" panose="020B0503020204020204" pitchFamily="34" charset="-122"/>
                <a:ea typeface="微软雅黑" panose="020B0503020204020204" pitchFamily="34" charset="-122"/>
              </a:rPr>
              <a:t>(requestor),</a:t>
            </a:r>
            <a:r>
              <a:rPr lang="zh-CN" altLang="en-US" sz="1600" dirty="0" smtClean="0">
                <a:latin typeface="微软雅黑" panose="020B0503020204020204" pitchFamily="34" charset="-122"/>
                <a:ea typeface="微软雅黑" panose="020B0503020204020204" pitchFamily="34" charset="-122"/>
              </a:rPr>
              <a:t>和服务者</a:t>
            </a:r>
            <a:r>
              <a:rPr lang="en-US" altLang="zh-CN" sz="1600" dirty="0" smtClean="0">
                <a:latin typeface="微软雅黑" panose="020B0503020204020204" pitchFamily="34" charset="-122"/>
                <a:ea typeface="微软雅黑" panose="020B0503020204020204" pitchFamily="34" charset="-122"/>
              </a:rPr>
              <a:t>(server)</a:t>
            </a:r>
            <a:r>
              <a:rPr lang="zh-CN" altLang="en-US" sz="1600" dirty="0" smtClean="0">
                <a:latin typeface="微软雅黑" panose="020B0503020204020204" pitchFamily="34" charset="-122"/>
                <a:ea typeface="微软雅黑" panose="020B0503020204020204" pitchFamily="34" charset="-122"/>
              </a:rPr>
              <a:t>等类型。</a:t>
            </a:r>
            <a:endParaRPr lang="en-US" altLang="zh-CN" sz="1600" dirty="0" smtClean="0">
              <a:latin typeface="微软雅黑" panose="020B0503020204020204" pitchFamily="34" charset="-122"/>
              <a:ea typeface="微软雅黑" panose="020B0503020204020204" pitchFamily="34" charset="-122"/>
            </a:endParaRPr>
          </a:p>
          <a:p>
            <a:pPr marL="1257300" lvl="2" indent="-342900">
              <a:buFontTx/>
              <a:buAutoNum type="arabicPeriod"/>
            </a:pPr>
            <a:r>
              <a:rPr lang="en-US" altLang="zh-CN" sz="1600" dirty="0" smtClean="0">
                <a:latin typeface="微软雅黑" panose="020B0503020204020204" pitchFamily="34" charset="-122"/>
                <a:ea typeface="微软雅黑" panose="020B0503020204020204" pitchFamily="34" charset="-122"/>
              </a:rPr>
              <a:t>MQI</a:t>
            </a:r>
            <a:r>
              <a:rPr lang="zh-CN" altLang="en-US" sz="1600" dirty="0" smtClean="0">
                <a:latin typeface="微软雅黑" panose="020B0503020204020204" pitchFamily="34" charset="-122"/>
                <a:ea typeface="微软雅黑" panose="020B0503020204020204" pitchFamily="34" charset="-122"/>
              </a:rPr>
              <a:t>通道是</a:t>
            </a:r>
            <a:r>
              <a:rPr lang="en-US" altLang="zh-CN" sz="1600" dirty="0" smtClean="0">
                <a:solidFill>
                  <a:srgbClr val="FF0000"/>
                </a:solidFill>
                <a:latin typeface="微软雅黑" panose="020B0503020204020204" pitchFamily="34" charset="-122"/>
                <a:ea typeface="微软雅黑" panose="020B0503020204020204" pitchFamily="34" charset="-122"/>
              </a:rPr>
              <a:t>MQ Client</a:t>
            </a:r>
            <a:r>
              <a:rPr lang="zh-CN" altLang="en-US" sz="1600" dirty="0" smtClean="0">
                <a:solidFill>
                  <a:srgbClr val="FF0000"/>
                </a:solidFill>
                <a:latin typeface="微软雅黑" panose="020B0503020204020204" pitchFamily="34" charset="-122"/>
                <a:ea typeface="微软雅黑" panose="020B0503020204020204" pitchFamily="34" charset="-122"/>
              </a:rPr>
              <a:t>和</a:t>
            </a:r>
            <a:r>
              <a:rPr lang="en-US" altLang="zh-CN" sz="1600" dirty="0" smtClean="0">
                <a:solidFill>
                  <a:srgbClr val="FF0000"/>
                </a:solidFill>
                <a:latin typeface="微软雅黑" panose="020B0503020204020204" pitchFamily="34" charset="-122"/>
                <a:ea typeface="微软雅黑" panose="020B0503020204020204" pitchFamily="34" charset="-122"/>
              </a:rPr>
              <a:t>MQ Server</a:t>
            </a:r>
            <a:r>
              <a:rPr lang="zh-CN" altLang="en-US" sz="1600" dirty="0" smtClean="0">
                <a:solidFill>
                  <a:srgbClr val="FF0000"/>
                </a:solidFill>
                <a:latin typeface="微软雅黑" panose="020B0503020204020204" pitchFamily="34" charset="-122"/>
                <a:ea typeface="微软雅黑" panose="020B0503020204020204" pitchFamily="34" charset="-122"/>
              </a:rPr>
              <a:t>之间</a:t>
            </a:r>
            <a:r>
              <a:rPr lang="zh-CN" altLang="en-US" sz="1600" dirty="0" smtClean="0">
                <a:latin typeface="微软雅黑" panose="020B0503020204020204" pitchFamily="34" charset="-122"/>
                <a:ea typeface="微软雅黑" panose="020B0503020204020204" pitchFamily="34" charset="-122"/>
              </a:rPr>
              <a:t>通讯和传输消息用的，与消息通道不同，它的传输是</a:t>
            </a:r>
            <a:r>
              <a:rPr lang="zh-CN" altLang="en-US" sz="1600" dirty="0" smtClean="0">
                <a:solidFill>
                  <a:srgbClr val="FF0000"/>
                </a:solidFill>
                <a:latin typeface="微软雅黑" panose="020B0503020204020204" pitchFamily="34" charset="-122"/>
                <a:ea typeface="微软雅黑" panose="020B0503020204020204" pitchFamily="34" charset="-122"/>
              </a:rPr>
              <a:t>双向</a:t>
            </a:r>
            <a:r>
              <a:rPr lang="zh-CN" altLang="en-US" sz="1600" dirty="0" smtClean="0">
                <a:latin typeface="微软雅黑" panose="020B0503020204020204" pitchFamily="34" charset="-122"/>
                <a:ea typeface="微软雅黑" panose="020B0503020204020204" pitchFamily="34" charset="-122"/>
              </a:rPr>
              <a:t>的。</a:t>
            </a:r>
            <a:endParaRPr lang="en-US" altLang="zh-CN" sz="1600" dirty="0" smtClean="0">
              <a:latin typeface="微软雅黑" panose="020B0503020204020204" pitchFamily="34" charset="-122"/>
              <a:ea typeface="微软雅黑" panose="020B0503020204020204" pitchFamily="34" charset="-122"/>
            </a:endParaRPr>
          </a:p>
          <a:p>
            <a:pPr marL="1257300" lvl="2" indent="-342900">
              <a:buFontTx/>
              <a:buAutoNum type="arabicPeriod"/>
            </a:pPr>
            <a:r>
              <a:rPr lang="zh-CN" altLang="en-US" sz="1600" dirty="0" smtClean="0">
                <a:latin typeface="微软雅黑" panose="020B0503020204020204" pitchFamily="34" charset="-122"/>
                <a:ea typeface="微软雅黑" panose="020B0503020204020204" pitchFamily="34" charset="-122"/>
              </a:rPr>
              <a:t>群集</a:t>
            </a:r>
            <a:r>
              <a:rPr lang="en-US" altLang="zh-CN" sz="1600" dirty="0" smtClean="0">
                <a:latin typeface="微软雅黑" panose="020B0503020204020204" pitchFamily="34" charset="-122"/>
                <a:ea typeface="微软雅黑" panose="020B0503020204020204" pitchFamily="34" charset="-122"/>
              </a:rPr>
              <a:t>(Cluster)</a:t>
            </a:r>
            <a:r>
              <a:rPr lang="zh-CN" altLang="en-US" sz="1600" dirty="0" smtClean="0">
                <a:latin typeface="微软雅黑" panose="020B0503020204020204" pitchFamily="34" charset="-122"/>
                <a:ea typeface="微软雅黑" panose="020B0503020204020204" pitchFamily="34" charset="-122"/>
              </a:rPr>
              <a:t>通道是位于同一个</a:t>
            </a:r>
            <a:r>
              <a:rPr lang="en-US" altLang="zh-CN" sz="1600" dirty="0" smtClean="0">
                <a:solidFill>
                  <a:srgbClr val="FF0000"/>
                </a:solidFill>
                <a:latin typeface="微软雅黑" panose="020B0503020204020204" pitchFamily="34" charset="-122"/>
                <a:ea typeface="微软雅黑" panose="020B0503020204020204" pitchFamily="34" charset="-122"/>
              </a:rPr>
              <a:t>MQ </a:t>
            </a:r>
            <a:r>
              <a:rPr lang="zh-CN" altLang="en-US" sz="1600" dirty="0" smtClean="0">
                <a:solidFill>
                  <a:srgbClr val="FF0000"/>
                </a:solidFill>
                <a:latin typeface="微软雅黑" panose="020B0503020204020204" pitchFamily="34" charset="-122"/>
                <a:ea typeface="微软雅黑" panose="020B0503020204020204" pitchFamily="34" charset="-122"/>
              </a:rPr>
              <a:t>群集内部</a:t>
            </a:r>
            <a:r>
              <a:rPr lang="zh-CN" altLang="en-US" sz="1600" dirty="0" smtClean="0">
                <a:latin typeface="微软雅黑" panose="020B0503020204020204" pitchFamily="34" charset="-122"/>
                <a:ea typeface="微软雅黑" panose="020B0503020204020204" pitchFamily="34" charset="-122"/>
              </a:rPr>
              <a:t>的队列管理器之间通讯使用的</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744857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消息中间件横向对比</a:t>
            </a:r>
            <a:endParaRPr lang="en-US" altLang="zh-CN" dirty="0" smtClean="0"/>
          </a:p>
        </p:txBody>
      </p:sp>
      <p:graphicFrame>
        <p:nvGraphicFramePr>
          <p:cNvPr id="11" name="表格 10"/>
          <p:cNvGraphicFramePr>
            <a:graphicFrameLocks noGrp="1"/>
          </p:cNvGraphicFramePr>
          <p:nvPr>
            <p:extLst>
              <p:ext uri="{D42A27DB-BD31-4B8C-83A1-F6EECF244321}">
                <p14:modId xmlns:p14="http://schemas.microsoft.com/office/powerpoint/2010/main" val="2837810324"/>
              </p:ext>
            </p:extLst>
          </p:nvPr>
        </p:nvGraphicFramePr>
        <p:xfrm>
          <a:off x="124688" y="1505268"/>
          <a:ext cx="11942620" cy="5209828"/>
        </p:xfrm>
        <a:graphic>
          <a:graphicData uri="http://schemas.openxmlformats.org/drawingml/2006/table">
            <a:tbl>
              <a:tblPr firstRow="1" bandRow="1">
                <a:tableStyleId>{5940675A-B579-460E-94D1-54222C63F5DA}</a:tableStyleId>
              </a:tblPr>
              <a:tblGrid>
                <a:gridCol w="1194262"/>
                <a:gridCol w="1194262"/>
                <a:gridCol w="1194262"/>
                <a:gridCol w="1194262"/>
                <a:gridCol w="1194262"/>
                <a:gridCol w="1194262"/>
                <a:gridCol w="1194262"/>
                <a:gridCol w="1194262"/>
                <a:gridCol w="1194262"/>
                <a:gridCol w="1194262"/>
              </a:tblGrid>
              <a:tr h="370840">
                <a:tc>
                  <a:txBody>
                    <a:bodyPr/>
                    <a:lstStyle/>
                    <a:p>
                      <a:endParaRPr lang="zh-CN" altLang="en-US" sz="1400" dirty="0">
                        <a:latin typeface="微软雅黑" panose="020B0503020204020204" pitchFamily="34" charset="-122"/>
                        <a:ea typeface="微软雅黑" panose="020B0503020204020204" pitchFamily="34" charset="-122"/>
                      </a:endParaRPr>
                    </a:p>
                  </a:txBody>
                  <a:tcPr>
                    <a:solidFill>
                      <a:schemeClr val="accent6">
                        <a:lumMod val="60000"/>
                        <a:lumOff val="40000"/>
                      </a:schemeClr>
                    </a:solidFill>
                  </a:tcPr>
                </a:tc>
                <a:tc>
                  <a:txBody>
                    <a:bodyPr/>
                    <a:lstStyle/>
                    <a:p>
                      <a:pPr algn="l">
                        <a:spcAft>
                          <a:spcPts val="0"/>
                        </a:spcAft>
                      </a:pPr>
                      <a:r>
                        <a:rPr lang="zh-CN" sz="1400" b="1" kern="0" dirty="0">
                          <a:solidFill>
                            <a:srgbClr val="FF0000"/>
                          </a:solidFill>
                          <a:effectLst/>
                          <a:latin typeface="微软雅黑" panose="020B0503020204020204" pitchFamily="34" charset="-122"/>
                          <a:ea typeface="微软雅黑" panose="020B0503020204020204" pitchFamily="34" charset="-122"/>
                        </a:rPr>
                        <a:t> </a:t>
                      </a:r>
                      <a:r>
                        <a:rPr lang="en-US" sz="1400" b="1" kern="0" dirty="0" err="1">
                          <a:solidFill>
                            <a:srgbClr val="FF0000"/>
                          </a:solidFill>
                          <a:effectLst/>
                          <a:latin typeface="微软雅黑" panose="020B0503020204020204" pitchFamily="34" charset="-122"/>
                          <a:ea typeface="微软雅黑" panose="020B0503020204020204" pitchFamily="34" charset="-122"/>
                        </a:rPr>
                        <a:t>ActiveMQ</a:t>
                      </a:r>
                      <a:r>
                        <a:rPr lang="en-US" sz="1400" b="1" kern="0" dirty="0">
                          <a:solidFill>
                            <a:srgbClr val="FF0000"/>
                          </a:solidFill>
                          <a:effectLst/>
                          <a:latin typeface="微软雅黑" panose="020B0503020204020204" pitchFamily="34" charset="-122"/>
                          <a:ea typeface="微软雅黑" panose="020B0503020204020204" pitchFamily="34" charset="-122"/>
                        </a:rPr>
                        <a:t> </a:t>
                      </a:r>
                      <a:endParaRPr lang="zh-CN" sz="1400" b="1" kern="100" dirty="0">
                        <a:solidFill>
                          <a:srgbClr val="FF0000"/>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solidFill>
                      <a:schemeClr val="accent6">
                        <a:lumMod val="60000"/>
                        <a:lumOff val="40000"/>
                      </a:schemeClr>
                    </a:solidFill>
                  </a:tcPr>
                </a:tc>
                <a:tc>
                  <a:txBody>
                    <a:bodyPr/>
                    <a:lstStyle/>
                    <a:p>
                      <a:pPr algn="l">
                        <a:spcAft>
                          <a:spcPts val="0"/>
                        </a:spcAft>
                      </a:pPr>
                      <a:r>
                        <a:rPr lang="en-US" sz="1400" b="1" kern="0" dirty="0" err="1">
                          <a:solidFill>
                            <a:srgbClr val="FF0000"/>
                          </a:solidFill>
                          <a:effectLst/>
                          <a:latin typeface="微软雅黑" panose="020B0503020204020204" pitchFamily="34" charset="-122"/>
                          <a:ea typeface="微软雅黑" panose="020B0503020204020204" pitchFamily="34" charset="-122"/>
                        </a:rPr>
                        <a:t>RabbitMQ</a:t>
                      </a:r>
                      <a:r>
                        <a:rPr lang="en-US" sz="1400" b="1" kern="0" dirty="0">
                          <a:solidFill>
                            <a:srgbClr val="FF0000"/>
                          </a:solidFill>
                          <a:effectLst/>
                          <a:latin typeface="微软雅黑" panose="020B0503020204020204" pitchFamily="34" charset="-122"/>
                          <a:ea typeface="微软雅黑" panose="020B0503020204020204" pitchFamily="34" charset="-122"/>
                        </a:rPr>
                        <a:t> </a:t>
                      </a:r>
                      <a:endParaRPr lang="zh-CN" sz="1400" b="1" kern="100" dirty="0">
                        <a:solidFill>
                          <a:srgbClr val="FF0000"/>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solidFill>
                      <a:schemeClr val="accent6">
                        <a:lumMod val="60000"/>
                        <a:lumOff val="40000"/>
                      </a:schemeClr>
                    </a:solidFill>
                  </a:tcPr>
                </a:tc>
                <a:tc>
                  <a:txBody>
                    <a:bodyPr/>
                    <a:lstStyle/>
                    <a:p>
                      <a:pPr algn="l">
                        <a:spcAft>
                          <a:spcPts val="0"/>
                        </a:spcAft>
                      </a:pPr>
                      <a:r>
                        <a:rPr lang="en-US" sz="1400" b="1" kern="0" dirty="0" err="1">
                          <a:solidFill>
                            <a:srgbClr val="FF0000"/>
                          </a:solidFill>
                          <a:effectLst/>
                          <a:latin typeface="微软雅黑" panose="020B0503020204020204" pitchFamily="34" charset="-122"/>
                          <a:ea typeface="微软雅黑" panose="020B0503020204020204" pitchFamily="34" charset="-122"/>
                        </a:rPr>
                        <a:t>RocketMq</a:t>
                      </a:r>
                      <a:r>
                        <a:rPr lang="en-US" sz="1400" b="1" kern="0" dirty="0">
                          <a:solidFill>
                            <a:srgbClr val="FF0000"/>
                          </a:solidFill>
                          <a:effectLst/>
                          <a:latin typeface="微软雅黑" panose="020B0503020204020204" pitchFamily="34" charset="-122"/>
                          <a:ea typeface="微软雅黑" panose="020B0503020204020204" pitchFamily="34" charset="-122"/>
                        </a:rPr>
                        <a:t> </a:t>
                      </a:r>
                      <a:endParaRPr lang="zh-CN" sz="1400" b="1" kern="100" dirty="0">
                        <a:solidFill>
                          <a:srgbClr val="FF0000"/>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solidFill>
                      <a:schemeClr val="accent6">
                        <a:lumMod val="60000"/>
                        <a:lumOff val="40000"/>
                      </a:schemeClr>
                    </a:solidFill>
                  </a:tcPr>
                </a:tc>
                <a:tc>
                  <a:txBody>
                    <a:bodyPr/>
                    <a:lstStyle/>
                    <a:p>
                      <a:pPr algn="l">
                        <a:spcAft>
                          <a:spcPts val="0"/>
                        </a:spcAft>
                      </a:pPr>
                      <a:r>
                        <a:rPr lang="en-US" sz="1400" kern="0" dirty="0" err="1">
                          <a:effectLst/>
                          <a:latin typeface="微软雅黑" panose="020B0503020204020204" pitchFamily="34" charset="-122"/>
                          <a:ea typeface="微软雅黑" panose="020B0503020204020204" pitchFamily="34" charset="-122"/>
                        </a:rPr>
                        <a:t>Joram</a:t>
                      </a:r>
                      <a:r>
                        <a:rPr lang="en-US" sz="1400" kern="0" dirty="0">
                          <a:effectLst/>
                          <a:latin typeface="微软雅黑" panose="020B0503020204020204" pitchFamily="34" charset="-122"/>
                          <a:ea typeface="微软雅黑" panose="020B0503020204020204" pitchFamily="34" charset="-122"/>
                        </a:rPr>
                        <a:t> </a:t>
                      </a:r>
                      <a:endParaRPr lang="zh-CN" sz="1400" b="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solidFill>
                      <a:schemeClr val="accent6">
                        <a:lumMod val="60000"/>
                        <a:lumOff val="40000"/>
                      </a:schemeClr>
                    </a:solidFill>
                  </a:tcPr>
                </a:tc>
                <a:tc>
                  <a:txBody>
                    <a:bodyPr/>
                    <a:lstStyle/>
                    <a:p>
                      <a:pPr algn="l">
                        <a:spcAft>
                          <a:spcPts val="0"/>
                        </a:spcAft>
                      </a:pPr>
                      <a:r>
                        <a:rPr lang="en-US" sz="1400" kern="0" dirty="0" err="1">
                          <a:effectLst/>
                          <a:latin typeface="微软雅黑" panose="020B0503020204020204" pitchFamily="34" charset="-122"/>
                          <a:ea typeface="微软雅黑" panose="020B0503020204020204" pitchFamily="34" charset="-122"/>
                        </a:rPr>
                        <a:t>HornetQ</a:t>
                      </a:r>
                      <a:r>
                        <a:rPr lang="en-US" sz="1400" kern="0" dirty="0">
                          <a:effectLst/>
                          <a:latin typeface="微软雅黑" panose="020B0503020204020204" pitchFamily="34" charset="-122"/>
                          <a:ea typeface="微软雅黑" panose="020B0503020204020204" pitchFamily="34" charset="-122"/>
                        </a:rPr>
                        <a:t> </a:t>
                      </a:r>
                      <a:endParaRPr lang="zh-CN" sz="1400" b="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solidFill>
                      <a:schemeClr val="accent6">
                        <a:lumMod val="60000"/>
                        <a:lumOff val="40000"/>
                      </a:schemeClr>
                    </a:solidFill>
                  </a:tcPr>
                </a:tc>
                <a:tc>
                  <a:txBody>
                    <a:bodyPr/>
                    <a:lstStyle/>
                    <a:p>
                      <a:pPr algn="l">
                        <a:spcAft>
                          <a:spcPts val="0"/>
                        </a:spcAft>
                      </a:pPr>
                      <a:r>
                        <a:rPr lang="en-US" sz="1400" kern="0" dirty="0" err="1">
                          <a:effectLst/>
                          <a:latin typeface="微软雅黑" panose="020B0503020204020204" pitchFamily="34" charset="-122"/>
                          <a:ea typeface="微软雅黑" panose="020B0503020204020204" pitchFamily="34" charset="-122"/>
                        </a:rPr>
                        <a:t>OpenMQ</a:t>
                      </a:r>
                      <a:r>
                        <a:rPr lang="en-US" sz="1400" kern="0" dirty="0">
                          <a:effectLst/>
                          <a:latin typeface="微软雅黑" panose="020B0503020204020204" pitchFamily="34" charset="-122"/>
                          <a:ea typeface="微软雅黑" panose="020B0503020204020204" pitchFamily="34" charset="-122"/>
                        </a:rPr>
                        <a:t> </a:t>
                      </a:r>
                      <a:endParaRPr lang="zh-CN" sz="1400" b="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solidFill>
                      <a:schemeClr val="accent6">
                        <a:lumMod val="60000"/>
                        <a:lumOff val="40000"/>
                      </a:schemeClr>
                    </a:solidFill>
                  </a:tcPr>
                </a:tc>
                <a:tc>
                  <a:txBody>
                    <a:bodyPr/>
                    <a:lstStyle/>
                    <a:p>
                      <a:pPr algn="l">
                        <a:spcAft>
                          <a:spcPts val="0"/>
                        </a:spcAft>
                      </a:pPr>
                      <a:r>
                        <a:rPr lang="en-US" sz="1400" kern="0" dirty="0" err="1">
                          <a:effectLst/>
                          <a:latin typeface="微软雅黑" panose="020B0503020204020204" pitchFamily="34" charset="-122"/>
                          <a:ea typeface="微软雅黑" panose="020B0503020204020204" pitchFamily="34" charset="-122"/>
                        </a:rPr>
                        <a:t>MuleMQ</a:t>
                      </a:r>
                      <a:r>
                        <a:rPr lang="en-US" sz="1400" kern="0" dirty="0">
                          <a:effectLst/>
                          <a:latin typeface="微软雅黑" panose="020B0503020204020204" pitchFamily="34" charset="-122"/>
                          <a:ea typeface="微软雅黑" panose="020B0503020204020204" pitchFamily="34" charset="-122"/>
                        </a:rPr>
                        <a:t> </a:t>
                      </a:r>
                      <a:endParaRPr lang="zh-CN" sz="1400" b="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solidFill>
                      <a:schemeClr val="accent6">
                        <a:lumMod val="60000"/>
                        <a:lumOff val="40000"/>
                      </a:schemeClr>
                    </a:solidFill>
                  </a:tcPr>
                </a:tc>
                <a:tc>
                  <a:txBody>
                    <a:bodyPr/>
                    <a:lstStyle/>
                    <a:p>
                      <a:pPr algn="l">
                        <a:spcAft>
                          <a:spcPts val="0"/>
                        </a:spcAft>
                      </a:pPr>
                      <a:r>
                        <a:rPr lang="en-US" sz="1400" kern="0" dirty="0" err="1">
                          <a:effectLst/>
                          <a:latin typeface="微软雅黑" panose="020B0503020204020204" pitchFamily="34" charset="-122"/>
                          <a:ea typeface="微软雅黑" panose="020B0503020204020204" pitchFamily="34" charset="-122"/>
                        </a:rPr>
                        <a:t>SonicMQ</a:t>
                      </a:r>
                      <a:r>
                        <a:rPr lang="en-US" sz="1400" kern="0" dirty="0">
                          <a:effectLst/>
                          <a:latin typeface="微软雅黑" panose="020B0503020204020204" pitchFamily="34" charset="-122"/>
                          <a:ea typeface="微软雅黑" panose="020B0503020204020204" pitchFamily="34" charset="-122"/>
                        </a:rPr>
                        <a:t> </a:t>
                      </a:r>
                      <a:endParaRPr lang="zh-CN" sz="1400" b="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solidFill>
                      <a:schemeClr val="accent6">
                        <a:lumMod val="60000"/>
                        <a:lumOff val="40000"/>
                      </a:schemeClr>
                    </a:solidFill>
                  </a:tcPr>
                </a:tc>
                <a:tc>
                  <a:txBody>
                    <a:bodyPr/>
                    <a:lstStyle/>
                    <a:p>
                      <a:pPr algn="l">
                        <a:spcAft>
                          <a:spcPts val="0"/>
                        </a:spcAft>
                      </a:pPr>
                      <a:r>
                        <a:rPr lang="en-US" sz="1400" kern="0" dirty="0" err="1">
                          <a:effectLst/>
                          <a:latin typeface="微软雅黑" panose="020B0503020204020204" pitchFamily="34" charset="-122"/>
                          <a:ea typeface="微软雅黑" panose="020B0503020204020204" pitchFamily="34" charset="-122"/>
                        </a:rPr>
                        <a:t>ZeroMQ</a:t>
                      </a:r>
                      <a:r>
                        <a:rPr lang="en-US" sz="1400" kern="0" dirty="0">
                          <a:effectLst/>
                          <a:latin typeface="微软雅黑" panose="020B0503020204020204" pitchFamily="34" charset="-122"/>
                          <a:ea typeface="微软雅黑" panose="020B0503020204020204" pitchFamily="34" charset="-122"/>
                        </a:rPr>
                        <a:t> </a:t>
                      </a:r>
                      <a:endParaRPr lang="zh-CN" sz="1400" b="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solidFill>
                      <a:schemeClr val="accent6">
                        <a:lumMod val="60000"/>
                        <a:lumOff val="40000"/>
                      </a:schemeClr>
                    </a:solidFill>
                  </a:tcPr>
                </a:tc>
              </a:tr>
              <a:tr h="370840">
                <a:tc>
                  <a:txBody>
                    <a:bodyPr/>
                    <a:lstStyle/>
                    <a:p>
                      <a:pPr marL="0" algn="l" defTabSz="914400" rtl="0" eaLnBrk="1" latinLnBrk="0" hangingPunct="1">
                        <a:spcAft>
                          <a:spcPts val="0"/>
                        </a:spcAft>
                      </a:pPr>
                      <a:r>
                        <a:rPr lang="zh-CN" sz="1400" b="1" kern="0" dirty="0">
                          <a:solidFill>
                            <a:schemeClr val="tx1"/>
                          </a:solidFill>
                          <a:effectLst/>
                          <a:latin typeface="微软雅黑" panose="020B0503020204020204" pitchFamily="34" charset="-122"/>
                          <a:ea typeface="微软雅黑" panose="020B0503020204020204" pitchFamily="34" charset="-122"/>
                          <a:cs typeface="+mn-cs"/>
                        </a:rPr>
                        <a:t>所属社区</a:t>
                      </a:r>
                    </a:p>
                  </a:txBody>
                  <a:tcPr marL="68580" marR="68580" marT="0" marB="0"/>
                </a:tc>
                <a:tc>
                  <a:txBody>
                    <a:bodyPr/>
                    <a:lstStyle/>
                    <a:p>
                      <a:pPr marL="0" algn="l" defTabSz="914400" rtl="0" eaLnBrk="1" latinLnBrk="0" hangingPunct="1">
                        <a:spcAft>
                          <a:spcPts val="0"/>
                        </a:spcAft>
                      </a:pPr>
                      <a:r>
                        <a:rPr lang="en-US" sz="1400" kern="0">
                          <a:solidFill>
                            <a:schemeClr val="tx1"/>
                          </a:solidFill>
                          <a:effectLst/>
                          <a:latin typeface="微软雅黑" panose="020B0503020204020204" pitchFamily="34" charset="-122"/>
                          <a:ea typeface="微软雅黑" panose="020B0503020204020204" pitchFamily="34" charset="-122"/>
                          <a:cs typeface="+mn-cs"/>
                        </a:rPr>
                        <a:t>Apache </a:t>
                      </a:r>
                      <a:endParaRPr lang="zh-CN" sz="1400" kern="0">
                        <a:solidFill>
                          <a:schemeClr val="tx1"/>
                        </a:solidFill>
                        <a:effectLst/>
                        <a:latin typeface="微软雅黑" panose="020B0503020204020204" pitchFamily="34" charset="-122"/>
                        <a:ea typeface="微软雅黑" panose="020B0503020204020204" pitchFamily="34" charset="-122"/>
                        <a:cs typeface="+mn-cs"/>
                      </a:endParaRPr>
                    </a:p>
                  </a:txBody>
                  <a:tcPr marL="68580" marR="68580" marT="0" marB="0"/>
                </a:tc>
                <a:tc>
                  <a:txBody>
                    <a:bodyPr/>
                    <a:lstStyle/>
                    <a:p>
                      <a:pPr marL="0" algn="l" defTabSz="914400" rtl="0" eaLnBrk="1" latinLnBrk="0" hangingPunct="1">
                        <a:spcAft>
                          <a:spcPts val="0"/>
                        </a:spcAft>
                      </a:pPr>
                      <a:r>
                        <a:rPr lang="en-US" sz="1400" kern="0" dirty="0">
                          <a:solidFill>
                            <a:schemeClr val="tx1"/>
                          </a:solidFill>
                          <a:effectLst/>
                          <a:latin typeface="微软雅黑" panose="020B0503020204020204" pitchFamily="34" charset="-122"/>
                          <a:ea typeface="微软雅黑" panose="020B0503020204020204" pitchFamily="34" charset="-122"/>
                          <a:cs typeface="+mn-cs"/>
                        </a:rPr>
                        <a:t>Mozilla Public License </a:t>
                      </a:r>
                      <a:endParaRPr lang="zh-CN" sz="1400" kern="0" dirty="0">
                        <a:solidFill>
                          <a:schemeClr val="tx1"/>
                        </a:solidFill>
                        <a:effectLst/>
                        <a:latin typeface="微软雅黑" panose="020B0503020204020204" pitchFamily="34" charset="-122"/>
                        <a:ea typeface="微软雅黑" panose="020B0503020204020204" pitchFamily="34" charset="-122"/>
                        <a:cs typeface="+mn-cs"/>
                      </a:endParaRPr>
                    </a:p>
                  </a:txBody>
                  <a:tcPr marL="68580" marR="68580" marT="0" marB="0"/>
                </a:tc>
                <a:tc>
                  <a:txBody>
                    <a:bodyPr/>
                    <a:lstStyle/>
                    <a:p>
                      <a:pPr marL="0" algn="l" defTabSz="914400" rtl="0" eaLnBrk="1" latinLnBrk="0" hangingPunct="1">
                        <a:spcAft>
                          <a:spcPts val="0"/>
                        </a:spcAft>
                      </a:pPr>
                      <a:r>
                        <a:rPr lang="en-US" sz="1400" kern="0">
                          <a:solidFill>
                            <a:schemeClr val="tx1"/>
                          </a:solidFill>
                          <a:effectLst/>
                          <a:latin typeface="微软雅黑" panose="020B0503020204020204" pitchFamily="34" charset="-122"/>
                          <a:ea typeface="微软雅黑" panose="020B0503020204020204" pitchFamily="34" charset="-122"/>
                          <a:cs typeface="+mn-cs"/>
                        </a:rPr>
                        <a:t>Alibaba </a:t>
                      </a:r>
                      <a:endParaRPr lang="zh-CN" sz="1400" kern="0">
                        <a:solidFill>
                          <a:schemeClr val="tx1"/>
                        </a:solidFill>
                        <a:effectLst/>
                        <a:latin typeface="微软雅黑" panose="020B0503020204020204" pitchFamily="34" charset="-122"/>
                        <a:ea typeface="微软雅黑" panose="020B0503020204020204" pitchFamily="34" charset="-122"/>
                        <a:cs typeface="+mn-cs"/>
                      </a:endParaRPr>
                    </a:p>
                  </a:txBody>
                  <a:tcPr marL="68580" marR="68580" marT="0" marB="0"/>
                </a:tc>
                <a:tc>
                  <a:txBody>
                    <a:bodyPr/>
                    <a:lstStyle/>
                    <a:p>
                      <a:pPr marL="0" algn="l" defTabSz="914400" rtl="0" eaLnBrk="1" latinLnBrk="0" hangingPunct="1">
                        <a:spcAft>
                          <a:spcPts val="0"/>
                        </a:spcAft>
                      </a:pPr>
                      <a:r>
                        <a:rPr lang="en-US" sz="1400" kern="0" dirty="0">
                          <a:solidFill>
                            <a:schemeClr val="tx1"/>
                          </a:solidFill>
                          <a:effectLst/>
                          <a:latin typeface="微软雅黑" panose="020B0503020204020204" pitchFamily="34" charset="-122"/>
                          <a:ea typeface="微软雅黑" panose="020B0503020204020204" pitchFamily="34" charset="-122"/>
                          <a:cs typeface="+mn-cs"/>
                        </a:rPr>
                        <a:t>OW2 </a:t>
                      </a:r>
                      <a:endParaRPr lang="zh-CN" sz="1400" kern="0" dirty="0">
                        <a:solidFill>
                          <a:schemeClr val="tx1"/>
                        </a:solidFill>
                        <a:effectLst/>
                        <a:latin typeface="微软雅黑" panose="020B0503020204020204" pitchFamily="34" charset="-122"/>
                        <a:ea typeface="微软雅黑" panose="020B0503020204020204" pitchFamily="34" charset="-122"/>
                        <a:cs typeface="+mn-cs"/>
                      </a:endParaRPr>
                    </a:p>
                  </a:txBody>
                  <a:tcPr marL="68580" marR="68580" marT="0" marB="0"/>
                </a:tc>
                <a:tc>
                  <a:txBody>
                    <a:bodyPr/>
                    <a:lstStyle/>
                    <a:p>
                      <a:pPr marL="0" algn="l" defTabSz="914400" rtl="0" eaLnBrk="1" latinLnBrk="0" hangingPunct="1">
                        <a:spcAft>
                          <a:spcPts val="0"/>
                        </a:spcAft>
                      </a:pPr>
                      <a:r>
                        <a:rPr lang="en-US" sz="1400" kern="0">
                          <a:solidFill>
                            <a:schemeClr val="tx1"/>
                          </a:solidFill>
                          <a:effectLst/>
                          <a:latin typeface="微软雅黑" panose="020B0503020204020204" pitchFamily="34" charset="-122"/>
                          <a:ea typeface="微软雅黑" panose="020B0503020204020204" pitchFamily="34" charset="-122"/>
                          <a:cs typeface="+mn-cs"/>
                        </a:rPr>
                        <a:t>Jboss </a:t>
                      </a:r>
                      <a:endParaRPr lang="zh-CN" sz="1400" kern="0">
                        <a:solidFill>
                          <a:schemeClr val="tx1"/>
                        </a:solidFill>
                        <a:effectLst/>
                        <a:latin typeface="微软雅黑" panose="020B0503020204020204" pitchFamily="34" charset="-122"/>
                        <a:ea typeface="微软雅黑" panose="020B0503020204020204" pitchFamily="34" charset="-122"/>
                        <a:cs typeface="+mn-cs"/>
                      </a:endParaRPr>
                    </a:p>
                  </a:txBody>
                  <a:tcPr marL="68580" marR="68580" marT="0" marB="0"/>
                </a:tc>
                <a:tc>
                  <a:txBody>
                    <a:bodyPr/>
                    <a:lstStyle/>
                    <a:p>
                      <a:pPr marL="0" algn="l" defTabSz="914400" rtl="0" eaLnBrk="1" latinLnBrk="0" hangingPunct="1">
                        <a:spcAft>
                          <a:spcPts val="0"/>
                        </a:spcAft>
                      </a:pPr>
                      <a:r>
                        <a:rPr lang="en-US" sz="1400" kern="0">
                          <a:solidFill>
                            <a:schemeClr val="tx1"/>
                          </a:solidFill>
                          <a:effectLst/>
                          <a:latin typeface="微软雅黑" panose="020B0503020204020204" pitchFamily="34" charset="-122"/>
                          <a:ea typeface="微软雅黑" panose="020B0503020204020204" pitchFamily="34" charset="-122"/>
                          <a:cs typeface="+mn-cs"/>
                        </a:rPr>
                        <a:t>Sun </a:t>
                      </a:r>
                      <a:endParaRPr lang="zh-CN" sz="1400" kern="0">
                        <a:solidFill>
                          <a:schemeClr val="tx1"/>
                        </a:solidFill>
                        <a:effectLst/>
                        <a:latin typeface="微软雅黑" panose="020B0503020204020204" pitchFamily="34" charset="-122"/>
                        <a:ea typeface="微软雅黑" panose="020B0503020204020204" pitchFamily="34" charset="-122"/>
                        <a:cs typeface="+mn-cs"/>
                      </a:endParaRPr>
                    </a:p>
                  </a:txBody>
                  <a:tcPr marL="68580" marR="68580" marT="0" marB="0"/>
                </a:tc>
                <a:tc>
                  <a:txBody>
                    <a:bodyPr/>
                    <a:lstStyle/>
                    <a:p>
                      <a:pPr marL="0" algn="l" defTabSz="914400" rtl="0" eaLnBrk="1" latinLnBrk="0" hangingPunct="1">
                        <a:spcAft>
                          <a:spcPts val="0"/>
                        </a:spcAft>
                      </a:pPr>
                      <a:r>
                        <a:rPr lang="en-US" sz="1400" kern="0">
                          <a:solidFill>
                            <a:schemeClr val="tx1"/>
                          </a:solidFill>
                          <a:effectLst/>
                          <a:latin typeface="微软雅黑" panose="020B0503020204020204" pitchFamily="34" charset="-122"/>
                          <a:ea typeface="微软雅黑" panose="020B0503020204020204" pitchFamily="34" charset="-122"/>
                          <a:cs typeface="+mn-cs"/>
                        </a:rPr>
                        <a:t>Mule </a:t>
                      </a:r>
                      <a:endParaRPr lang="zh-CN" sz="1400" kern="0">
                        <a:solidFill>
                          <a:schemeClr val="tx1"/>
                        </a:solidFill>
                        <a:effectLst/>
                        <a:latin typeface="微软雅黑" panose="020B0503020204020204" pitchFamily="34" charset="-122"/>
                        <a:ea typeface="微软雅黑" panose="020B0503020204020204" pitchFamily="34" charset="-122"/>
                        <a:cs typeface="+mn-cs"/>
                      </a:endParaRPr>
                    </a:p>
                  </a:txBody>
                  <a:tcPr marL="68580" marR="68580" marT="0" marB="0"/>
                </a:tc>
                <a:tc>
                  <a:txBody>
                    <a:bodyPr/>
                    <a:lstStyle/>
                    <a:p>
                      <a:pPr marL="0" algn="l" defTabSz="914400" rtl="0" eaLnBrk="1" latinLnBrk="0" hangingPunct="1">
                        <a:spcAft>
                          <a:spcPts val="0"/>
                        </a:spcAft>
                      </a:pPr>
                      <a:r>
                        <a:rPr lang="en-US" sz="1400" kern="0">
                          <a:solidFill>
                            <a:schemeClr val="tx1"/>
                          </a:solidFill>
                          <a:effectLst/>
                          <a:latin typeface="微软雅黑" panose="020B0503020204020204" pitchFamily="34" charset="-122"/>
                          <a:ea typeface="微软雅黑" panose="020B0503020204020204" pitchFamily="34" charset="-122"/>
                          <a:cs typeface="+mn-cs"/>
                        </a:rPr>
                        <a:t>Progress </a:t>
                      </a:r>
                      <a:endParaRPr lang="zh-CN" sz="1400" kern="0">
                        <a:solidFill>
                          <a:schemeClr val="tx1"/>
                        </a:solidFill>
                        <a:effectLst/>
                        <a:latin typeface="微软雅黑" panose="020B0503020204020204" pitchFamily="34" charset="-122"/>
                        <a:ea typeface="微软雅黑" panose="020B0503020204020204" pitchFamily="34" charset="-122"/>
                        <a:cs typeface="+mn-cs"/>
                      </a:endParaRPr>
                    </a:p>
                  </a:txBody>
                  <a:tcPr marL="68580" marR="68580" marT="0" marB="0"/>
                </a:tc>
                <a:tc>
                  <a:txBody>
                    <a:bodyPr/>
                    <a:lstStyle/>
                    <a:p>
                      <a:pPr marL="0" algn="l" defTabSz="914400" rtl="0" eaLnBrk="1" latinLnBrk="0" hangingPunct="1">
                        <a:spcAft>
                          <a:spcPts val="0"/>
                        </a:spcAft>
                      </a:pPr>
                      <a:r>
                        <a:rPr lang="en-US" sz="1400" kern="0" dirty="0">
                          <a:solidFill>
                            <a:schemeClr val="tx1"/>
                          </a:solidFill>
                          <a:effectLst/>
                          <a:latin typeface="微软雅黑" panose="020B0503020204020204" pitchFamily="34" charset="-122"/>
                          <a:ea typeface="微软雅黑" panose="020B0503020204020204" pitchFamily="34" charset="-122"/>
                          <a:cs typeface="+mn-cs"/>
                        </a:rPr>
                        <a:t> </a:t>
                      </a:r>
                      <a:endParaRPr lang="zh-CN" sz="1400" kern="0" dirty="0">
                        <a:solidFill>
                          <a:schemeClr val="tx1"/>
                        </a:solidFill>
                        <a:effectLst/>
                        <a:latin typeface="微软雅黑" panose="020B0503020204020204" pitchFamily="34" charset="-122"/>
                        <a:ea typeface="微软雅黑" panose="020B0503020204020204" pitchFamily="34" charset="-122"/>
                        <a:cs typeface="+mn-cs"/>
                      </a:endParaRPr>
                    </a:p>
                  </a:txBody>
                  <a:tcPr marL="68580" marR="68580" marT="0" marB="0"/>
                </a:tc>
              </a:tr>
              <a:tr h="296285">
                <a:tc>
                  <a:txBody>
                    <a:bodyPr/>
                    <a:lstStyle/>
                    <a:p>
                      <a:pPr marL="0" algn="l" defTabSz="914400" rtl="0" eaLnBrk="1" latinLnBrk="0" hangingPunct="1">
                        <a:spcAft>
                          <a:spcPts val="0"/>
                        </a:spcAft>
                      </a:pPr>
                      <a:r>
                        <a:rPr lang="zh-CN" sz="1400" b="1" kern="0" dirty="0">
                          <a:solidFill>
                            <a:schemeClr val="tx1"/>
                          </a:solidFill>
                          <a:effectLst/>
                          <a:latin typeface="微软雅黑" panose="020B0503020204020204" pitchFamily="34" charset="-122"/>
                          <a:ea typeface="微软雅黑" panose="020B0503020204020204" pitchFamily="34" charset="-122"/>
                          <a:cs typeface="+mn-cs"/>
                        </a:rPr>
                        <a:t> 关注度 </a:t>
                      </a:r>
                    </a:p>
                  </a:txBody>
                  <a:tcPr marL="68580" marR="68580" marT="0" marB="0"/>
                </a:tc>
                <a:tc>
                  <a:txBody>
                    <a:bodyPr/>
                    <a:lstStyle/>
                    <a:p>
                      <a:pPr marL="0" algn="l" defTabSz="914400" rtl="0" eaLnBrk="1" latinLnBrk="0" hangingPunct="1">
                        <a:spcAft>
                          <a:spcPts val="0"/>
                        </a:spcAft>
                      </a:pPr>
                      <a:r>
                        <a:rPr lang="zh-CN" sz="1400" kern="0" dirty="0">
                          <a:solidFill>
                            <a:srgbClr val="FF0000"/>
                          </a:solidFill>
                          <a:effectLst/>
                          <a:latin typeface="微软雅黑" panose="020B0503020204020204" pitchFamily="34" charset="-122"/>
                          <a:ea typeface="微软雅黑" panose="020B0503020204020204" pitchFamily="34" charset="-122"/>
                          <a:cs typeface="+mn-cs"/>
                        </a:rPr>
                        <a:t>高 </a:t>
                      </a:r>
                    </a:p>
                  </a:txBody>
                  <a:tcPr marL="68580" marR="68580" marT="0" marB="0"/>
                </a:tc>
                <a:tc>
                  <a:txBody>
                    <a:bodyPr/>
                    <a:lstStyle/>
                    <a:p>
                      <a:pPr marL="0" algn="l" defTabSz="914400" rtl="0" eaLnBrk="1" latinLnBrk="0" hangingPunct="1">
                        <a:spcAft>
                          <a:spcPts val="0"/>
                        </a:spcAft>
                      </a:pPr>
                      <a:r>
                        <a:rPr lang="zh-CN" sz="1400" kern="0" dirty="0">
                          <a:solidFill>
                            <a:srgbClr val="FF0000"/>
                          </a:solidFill>
                          <a:effectLst/>
                          <a:latin typeface="微软雅黑" panose="020B0503020204020204" pitchFamily="34" charset="-122"/>
                          <a:ea typeface="微软雅黑" panose="020B0503020204020204" pitchFamily="34" charset="-122"/>
                          <a:cs typeface="+mn-cs"/>
                        </a:rPr>
                        <a:t>高</a:t>
                      </a:r>
                      <a:r>
                        <a:rPr lang="zh-CN" sz="1400" kern="0" dirty="0">
                          <a:solidFill>
                            <a:schemeClr val="tx1"/>
                          </a:solidFill>
                          <a:effectLst/>
                          <a:latin typeface="微软雅黑" panose="020B0503020204020204" pitchFamily="34" charset="-122"/>
                          <a:ea typeface="微软雅黑" panose="020B0503020204020204" pitchFamily="34" charset="-122"/>
                          <a:cs typeface="+mn-cs"/>
                        </a:rPr>
                        <a:t> </a:t>
                      </a:r>
                    </a:p>
                  </a:txBody>
                  <a:tcPr marL="68580" marR="68580" marT="0" marB="0"/>
                </a:tc>
                <a:tc>
                  <a:txBody>
                    <a:bodyPr/>
                    <a:lstStyle/>
                    <a:p>
                      <a:pPr marL="0" algn="l" defTabSz="914400" rtl="0" eaLnBrk="1" latinLnBrk="0" hangingPunct="1">
                        <a:spcAft>
                          <a:spcPts val="0"/>
                        </a:spcAft>
                      </a:pPr>
                      <a:r>
                        <a:rPr lang="zh-CN" sz="1400" kern="0">
                          <a:solidFill>
                            <a:schemeClr val="tx1"/>
                          </a:solidFill>
                          <a:effectLst/>
                          <a:latin typeface="微软雅黑" panose="020B0503020204020204" pitchFamily="34" charset="-122"/>
                          <a:ea typeface="微软雅黑" panose="020B0503020204020204" pitchFamily="34" charset="-122"/>
                          <a:cs typeface="+mn-cs"/>
                        </a:rPr>
                        <a:t>中 </a:t>
                      </a:r>
                    </a:p>
                  </a:txBody>
                  <a:tcPr marL="68580" marR="68580" marT="0" marB="0"/>
                </a:tc>
                <a:tc>
                  <a:txBody>
                    <a:bodyPr/>
                    <a:lstStyle/>
                    <a:p>
                      <a:pPr marL="0" algn="l" defTabSz="914400" rtl="0" eaLnBrk="1" latinLnBrk="0" hangingPunct="1">
                        <a:spcAft>
                          <a:spcPts val="0"/>
                        </a:spcAft>
                      </a:pPr>
                      <a:r>
                        <a:rPr lang="zh-CN" sz="1400" kern="0">
                          <a:solidFill>
                            <a:schemeClr val="tx1"/>
                          </a:solidFill>
                          <a:effectLst/>
                          <a:latin typeface="微软雅黑" panose="020B0503020204020204" pitchFamily="34" charset="-122"/>
                          <a:ea typeface="微软雅黑" panose="020B0503020204020204" pitchFamily="34" charset="-122"/>
                          <a:cs typeface="+mn-cs"/>
                        </a:rPr>
                        <a:t>中 </a:t>
                      </a:r>
                    </a:p>
                  </a:txBody>
                  <a:tcPr marL="68580" marR="68580" marT="0" marB="0"/>
                </a:tc>
                <a:tc>
                  <a:txBody>
                    <a:bodyPr/>
                    <a:lstStyle/>
                    <a:p>
                      <a:pPr marL="0" algn="l" defTabSz="914400" rtl="0" eaLnBrk="1" latinLnBrk="0" hangingPunct="1">
                        <a:spcAft>
                          <a:spcPts val="0"/>
                        </a:spcAft>
                      </a:pPr>
                      <a:r>
                        <a:rPr lang="zh-CN" sz="1400" kern="0" dirty="0">
                          <a:solidFill>
                            <a:schemeClr val="tx1"/>
                          </a:solidFill>
                          <a:effectLst/>
                          <a:latin typeface="微软雅黑" panose="020B0503020204020204" pitchFamily="34" charset="-122"/>
                          <a:ea typeface="微软雅黑" panose="020B0503020204020204" pitchFamily="34" charset="-122"/>
                          <a:cs typeface="+mn-cs"/>
                        </a:rPr>
                        <a:t>中 </a:t>
                      </a:r>
                    </a:p>
                  </a:txBody>
                  <a:tcPr marL="68580" marR="68580" marT="0" marB="0"/>
                </a:tc>
                <a:tc>
                  <a:txBody>
                    <a:bodyPr/>
                    <a:lstStyle/>
                    <a:p>
                      <a:pPr marL="0" algn="l" defTabSz="914400" rtl="0" eaLnBrk="1" latinLnBrk="0" hangingPunct="1">
                        <a:spcAft>
                          <a:spcPts val="0"/>
                        </a:spcAft>
                      </a:pPr>
                      <a:r>
                        <a:rPr lang="zh-CN" sz="1400" kern="0">
                          <a:solidFill>
                            <a:schemeClr val="tx1"/>
                          </a:solidFill>
                          <a:effectLst/>
                          <a:latin typeface="微软雅黑" panose="020B0503020204020204" pitchFamily="34" charset="-122"/>
                          <a:ea typeface="微软雅黑" panose="020B0503020204020204" pitchFamily="34" charset="-122"/>
                          <a:cs typeface="+mn-cs"/>
                        </a:rPr>
                        <a:t>中 </a:t>
                      </a:r>
                    </a:p>
                  </a:txBody>
                  <a:tcPr marL="68580" marR="68580" marT="0" marB="0"/>
                </a:tc>
                <a:tc>
                  <a:txBody>
                    <a:bodyPr/>
                    <a:lstStyle/>
                    <a:p>
                      <a:pPr marL="0" algn="l" defTabSz="914400" rtl="0" eaLnBrk="1" latinLnBrk="0" hangingPunct="1">
                        <a:spcAft>
                          <a:spcPts val="0"/>
                        </a:spcAft>
                      </a:pPr>
                      <a:r>
                        <a:rPr lang="zh-CN" sz="1400" kern="0">
                          <a:solidFill>
                            <a:schemeClr val="tx1"/>
                          </a:solidFill>
                          <a:effectLst/>
                          <a:latin typeface="微软雅黑" panose="020B0503020204020204" pitchFamily="34" charset="-122"/>
                          <a:ea typeface="微软雅黑" panose="020B0503020204020204" pitchFamily="34" charset="-122"/>
                          <a:cs typeface="+mn-cs"/>
                        </a:rPr>
                        <a:t>低 </a:t>
                      </a:r>
                    </a:p>
                  </a:txBody>
                  <a:tcPr marL="68580" marR="68580" marT="0" marB="0"/>
                </a:tc>
                <a:tc>
                  <a:txBody>
                    <a:bodyPr/>
                    <a:lstStyle/>
                    <a:p>
                      <a:pPr marL="0" algn="l" defTabSz="914400" rtl="0" eaLnBrk="1" latinLnBrk="0" hangingPunct="1">
                        <a:spcAft>
                          <a:spcPts val="0"/>
                        </a:spcAft>
                      </a:pPr>
                      <a:r>
                        <a:rPr lang="zh-CN" sz="1400" kern="0">
                          <a:solidFill>
                            <a:schemeClr val="tx1"/>
                          </a:solidFill>
                          <a:effectLst/>
                          <a:latin typeface="微软雅黑" panose="020B0503020204020204" pitchFamily="34" charset="-122"/>
                          <a:ea typeface="微软雅黑" panose="020B0503020204020204" pitchFamily="34" charset="-122"/>
                          <a:cs typeface="+mn-cs"/>
                        </a:rPr>
                        <a:t>低 </a:t>
                      </a:r>
                    </a:p>
                  </a:txBody>
                  <a:tcPr marL="68580" marR="68580" marT="0" marB="0"/>
                </a:tc>
                <a:tc>
                  <a:txBody>
                    <a:bodyPr/>
                    <a:lstStyle/>
                    <a:p>
                      <a:pPr marL="0" algn="l" defTabSz="914400" rtl="0" eaLnBrk="1" latinLnBrk="0" hangingPunct="1">
                        <a:spcAft>
                          <a:spcPts val="0"/>
                        </a:spcAft>
                      </a:pPr>
                      <a:r>
                        <a:rPr lang="zh-CN" sz="1400" kern="0" dirty="0">
                          <a:solidFill>
                            <a:schemeClr val="tx1"/>
                          </a:solidFill>
                          <a:effectLst/>
                          <a:latin typeface="微软雅黑" panose="020B0503020204020204" pitchFamily="34" charset="-122"/>
                          <a:ea typeface="微软雅黑" panose="020B0503020204020204" pitchFamily="34" charset="-122"/>
                          <a:cs typeface="+mn-cs"/>
                        </a:rPr>
                        <a:t>中 </a:t>
                      </a:r>
                    </a:p>
                  </a:txBody>
                  <a:tcPr marL="68580" marR="68580" marT="0" marB="0"/>
                </a:tc>
              </a:tr>
              <a:tr h="285663">
                <a:tc>
                  <a:txBody>
                    <a:bodyPr/>
                    <a:lstStyle/>
                    <a:p>
                      <a:pPr marL="0" algn="l" defTabSz="914400" rtl="0" eaLnBrk="1" latinLnBrk="0" hangingPunct="1">
                        <a:spcAft>
                          <a:spcPts val="0"/>
                        </a:spcAft>
                      </a:pPr>
                      <a:r>
                        <a:rPr lang="zh-CN" sz="1400" kern="0" dirty="0">
                          <a:solidFill>
                            <a:schemeClr val="tx1"/>
                          </a:solidFill>
                          <a:effectLst/>
                          <a:latin typeface="微软雅黑" panose="020B0503020204020204" pitchFamily="34" charset="-122"/>
                          <a:ea typeface="微软雅黑" panose="020B0503020204020204" pitchFamily="34" charset="-122"/>
                          <a:cs typeface="+mn-cs"/>
                        </a:rPr>
                        <a:t> </a:t>
                      </a:r>
                      <a:r>
                        <a:rPr lang="zh-CN" sz="1400" b="1" kern="0" dirty="0">
                          <a:solidFill>
                            <a:schemeClr val="tx1"/>
                          </a:solidFill>
                          <a:effectLst/>
                          <a:latin typeface="微软雅黑" panose="020B0503020204020204" pitchFamily="34" charset="-122"/>
                          <a:ea typeface="微软雅黑" panose="020B0503020204020204" pitchFamily="34" charset="-122"/>
                          <a:cs typeface="+mn-cs"/>
                        </a:rPr>
                        <a:t>成熟度</a:t>
                      </a:r>
                      <a:r>
                        <a:rPr lang="zh-CN" sz="1400" kern="0" dirty="0">
                          <a:solidFill>
                            <a:schemeClr val="tx1"/>
                          </a:solidFill>
                          <a:effectLst/>
                          <a:latin typeface="微软雅黑" panose="020B0503020204020204" pitchFamily="34" charset="-122"/>
                          <a:ea typeface="微软雅黑" panose="020B0503020204020204" pitchFamily="34" charset="-122"/>
                          <a:cs typeface="+mn-cs"/>
                        </a:rPr>
                        <a:t> </a:t>
                      </a:r>
                    </a:p>
                  </a:txBody>
                  <a:tcPr marL="68580" marR="68580" marT="0" marB="0"/>
                </a:tc>
                <a:tc>
                  <a:txBody>
                    <a:bodyPr/>
                    <a:lstStyle/>
                    <a:p>
                      <a:pPr marL="0" algn="l" defTabSz="914400" rtl="0" eaLnBrk="1" latinLnBrk="0" hangingPunct="1">
                        <a:spcAft>
                          <a:spcPts val="0"/>
                        </a:spcAft>
                      </a:pPr>
                      <a:r>
                        <a:rPr lang="zh-CN" sz="1400" kern="0">
                          <a:solidFill>
                            <a:srgbClr val="FF0000"/>
                          </a:solidFill>
                          <a:effectLst/>
                          <a:latin typeface="微软雅黑" panose="020B0503020204020204" pitchFamily="34" charset="-122"/>
                          <a:ea typeface="微软雅黑" panose="020B0503020204020204" pitchFamily="34" charset="-122"/>
                          <a:cs typeface="+mn-cs"/>
                        </a:rPr>
                        <a:t>成熟 </a:t>
                      </a:r>
                    </a:p>
                  </a:txBody>
                  <a:tcPr marL="68580" marR="68580" marT="0" marB="0"/>
                </a:tc>
                <a:tc>
                  <a:txBody>
                    <a:bodyPr/>
                    <a:lstStyle/>
                    <a:p>
                      <a:pPr marL="0" algn="l" defTabSz="914400" rtl="0" eaLnBrk="1" latinLnBrk="0" hangingPunct="1">
                        <a:spcAft>
                          <a:spcPts val="0"/>
                        </a:spcAft>
                      </a:pPr>
                      <a:r>
                        <a:rPr lang="zh-CN" sz="1400" kern="0" dirty="0">
                          <a:solidFill>
                            <a:srgbClr val="FF0000"/>
                          </a:solidFill>
                          <a:effectLst/>
                          <a:latin typeface="微软雅黑" panose="020B0503020204020204" pitchFamily="34" charset="-122"/>
                          <a:ea typeface="微软雅黑" panose="020B0503020204020204" pitchFamily="34" charset="-122"/>
                          <a:cs typeface="+mn-cs"/>
                        </a:rPr>
                        <a:t>成熟 </a:t>
                      </a:r>
                    </a:p>
                  </a:txBody>
                  <a:tcPr marL="68580" marR="68580" marT="0" marB="0"/>
                </a:tc>
                <a:tc>
                  <a:txBody>
                    <a:bodyPr/>
                    <a:lstStyle/>
                    <a:p>
                      <a:pPr marL="0" algn="l" defTabSz="914400" rtl="0" eaLnBrk="1" latinLnBrk="0" hangingPunct="1">
                        <a:spcAft>
                          <a:spcPts val="0"/>
                        </a:spcAft>
                      </a:pPr>
                      <a:r>
                        <a:rPr lang="zh-CN" sz="1400" kern="0">
                          <a:solidFill>
                            <a:schemeClr val="tx1"/>
                          </a:solidFill>
                          <a:effectLst/>
                          <a:latin typeface="微软雅黑" panose="020B0503020204020204" pitchFamily="34" charset="-122"/>
                          <a:ea typeface="微软雅黑" panose="020B0503020204020204" pitchFamily="34" charset="-122"/>
                          <a:cs typeface="+mn-cs"/>
                        </a:rPr>
                        <a:t>比较成熟 </a:t>
                      </a:r>
                    </a:p>
                  </a:txBody>
                  <a:tcPr marL="68580" marR="68580" marT="0" marB="0"/>
                </a:tc>
                <a:tc>
                  <a:txBody>
                    <a:bodyPr/>
                    <a:lstStyle/>
                    <a:p>
                      <a:pPr marL="0" algn="l" defTabSz="914400" rtl="0" eaLnBrk="1" latinLnBrk="0" hangingPunct="1">
                        <a:spcAft>
                          <a:spcPts val="0"/>
                        </a:spcAft>
                      </a:pPr>
                      <a:r>
                        <a:rPr lang="zh-CN" sz="1400" kern="0" dirty="0">
                          <a:solidFill>
                            <a:schemeClr val="tx1"/>
                          </a:solidFill>
                          <a:effectLst/>
                          <a:latin typeface="微软雅黑" panose="020B0503020204020204" pitchFamily="34" charset="-122"/>
                          <a:ea typeface="微软雅黑" panose="020B0503020204020204" pitchFamily="34" charset="-122"/>
                          <a:cs typeface="+mn-cs"/>
                        </a:rPr>
                        <a:t>比较成熟 </a:t>
                      </a:r>
                    </a:p>
                  </a:txBody>
                  <a:tcPr marL="68580" marR="68580" marT="0" marB="0"/>
                </a:tc>
                <a:tc>
                  <a:txBody>
                    <a:bodyPr/>
                    <a:lstStyle/>
                    <a:p>
                      <a:pPr marL="0" algn="l" defTabSz="914400" rtl="0" eaLnBrk="1" latinLnBrk="0" hangingPunct="1">
                        <a:spcAft>
                          <a:spcPts val="0"/>
                        </a:spcAft>
                      </a:pPr>
                      <a:r>
                        <a:rPr lang="zh-CN" sz="1400" kern="0" dirty="0">
                          <a:solidFill>
                            <a:schemeClr val="tx1"/>
                          </a:solidFill>
                          <a:effectLst/>
                          <a:latin typeface="微软雅黑" panose="020B0503020204020204" pitchFamily="34" charset="-122"/>
                          <a:ea typeface="微软雅黑" panose="020B0503020204020204" pitchFamily="34" charset="-122"/>
                          <a:cs typeface="+mn-cs"/>
                        </a:rPr>
                        <a:t>比较成熟 </a:t>
                      </a:r>
                    </a:p>
                  </a:txBody>
                  <a:tcPr marL="68580" marR="68580" marT="0" marB="0"/>
                </a:tc>
                <a:tc>
                  <a:txBody>
                    <a:bodyPr/>
                    <a:lstStyle/>
                    <a:p>
                      <a:pPr marL="0" algn="l" defTabSz="914400" rtl="0" eaLnBrk="1" latinLnBrk="0" hangingPunct="1">
                        <a:spcAft>
                          <a:spcPts val="0"/>
                        </a:spcAft>
                      </a:pPr>
                      <a:r>
                        <a:rPr lang="zh-CN" sz="1400" kern="0" dirty="0">
                          <a:solidFill>
                            <a:schemeClr val="tx1"/>
                          </a:solidFill>
                          <a:effectLst/>
                          <a:latin typeface="微软雅黑" panose="020B0503020204020204" pitchFamily="34" charset="-122"/>
                          <a:ea typeface="微软雅黑" panose="020B0503020204020204" pitchFamily="34" charset="-122"/>
                          <a:cs typeface="+mn-cs"/>
                        </a:rPr>
                        <a:t>比较成熟 </a:t>
                      </a:r>
                    </a:p>
                  </a:txBody>
                  <a:tcPr marL="68580" marR="68580" marT="0" marB="0"/>
                </a:tc>
                <a:tc>
                  <a:txBody>
                    <a:bodyPr/>
                    <a:lstStyle/>
                    <a:p>
                      <a:pPr marL="0" algn="l" defTabSz="914400" rtl="0" eaLnBrk="1" latinLnBrk="0" hangingPunct="1">
                        <a:spcAft>
                          <a:spcPts val="0"/>
                        </a:spcAft>
                      </a:pPr>
                      <a:r>
                        <a:rPr lang="zh-CN" sz="1400" kern="0" dirty="0" smtClean="0">
                          <a:solidFill>
                            <a:schemeClr val="tx1"/>
                          </a:solidFill>
                          <a:effectLst/>
                          <a:latin typeface="微软雅黑" panose="020B0503020204020204" pitchFamily="34" charset="-122"/>
                          <a:ea typeface="微软雅黑" panose="020B0503020204020204" pitchFamily="34" charset="-122"/>
                          <a:cs typeface="+mn-cs"/>
                        </a:rPr>
                        <a:t>新产品</a:t>
                      </a:r>
                      <a:endParaRPr lang="zh-CN" sz="1400" kern="0" dirty="0">
                        <a:solidFill>
                          <a:schemeClr val="tx1"/>
                        </a:solidFill>
                        <a:effectLst/>
                        <a:latin typeface="微软雅黑" panose="020B0503020204020204" pitchFamily="34" charset="-122"/>
                        <a:ea typeface="微软雅黑" panose="020B0503020204020204" pitchFamily="34" charset="-122"/>
                        <a:cs typeface="+mn-cs"/>
                      </a:endParaRPr>
                    </a:p>
                  </a:txBody>
                  <a:tcPr marL="68580" marR="68580" marT="0" marB="0"/>
                </a:tc>
                <a:tc>
                  <a:txBody>
                    <a:bodyPr/>
                    <a:lstStyle/>
                    <a:p>
                      <a:pPr marL="0" algn="l" defTabSz="914400" rtl="0" eaLnBrk="1" latinLnBrk="0" hangingPunct="1">
                        <a:spcAft>
                          <a:spcPts val="0"/>
                        </a:spcAft>
                      </a:pPr>
                      <a:r>
                        <a:rPr lang="zh-CN" sz="1400" kern="0">
                          <a:solidFill>
                            <a:schemeClr val="tx1"/>
                          </a:solidFill>
                          <a:effectLst/>
                          <a:latin typeface="微软雅黑" panose="020B0503020204020204" pitchFamily="34" charset="-122"/>
                          <a:ea typeface="微软雅黑" panose="020B0503020204020204" pitchFamily="34" charset="-122"/>
                          <a:cs typeface="+mn-cs"/>
                        </a:rPr>
                        <a:t>成熟 </a:t>
                      </a:r>
                    </a:p>
                  </a:txBody>
                  <a:tcPr marL="68580" marR="68580" marT="0" marB="0"/>
                </a:tc>
                <a:tc>
                  <a:txBody>
                    <a:bodyPr/>
                    <a:lstStyle/>
                    <a:p>
                      <a:pPr marL="0" algn="l" defTabSz="914400" rtl="0" eaLnBrk="1" latinLnBrk="0" hangingPunct="1">
                        <a:spcAft>
                          <a:spcPts val="0"/>
                        </a:spcAft>
                      </a:pPr>
                      <a:r>
                        <a:rPr lang="zh-CN" sz="1400" kern="0" dirty="0">
                          <a:solidFill>
                            <a:schemeClr val="tx1"/>
                          </a:solidFill>
                          <a:effectLst/>
                          <a:latin typeface="微软雅黑" panose="020B0503020204020204" pitchFamily="34" charset="-122"/>
                          <a:ea typeface="微软雅黑" panose="020B0503020204020204" pitchFamily="34" charset="-122"/>
                          <a:cs typeface="+mn-cs"/>
                        </a:rPr>
                        <a:t>不成熟 </a:t>
                      </a:r>
                    </a:p>
                  </a:txBody>
                  <a:tcPr marL="68580" marR="68580" marT="0" marB="0"/>
                </a:tc>
              </a:tr>
              <a:tr h="370840">
                <a:tc>
                  <a:txBody>
                    <a:bodyPr/>
                    <a:lstStyle/>
                    <a:p>
                      <a:pPr marL="0" algn="l" defTabSz="914400" rtl="0" eaLnBrk="1" latinLnBrk="0" hangingPunct="1">
                        <a:spcAft>
                          <a:spcPts val="0"/>
                        </a:spcAft>
                      </a:pPr>
                      <a:r>
                        <a:rPr lang="zh-CN" sz="1400" b="1" kern="0">
                          <a:solidFill>
                            <a:schemeClr val="tx1"/>
                          </a:solidFill>
                          <a:effectLst/>
                          <a:latin typeface="微软雅黑" panose="020B0503020204020204" pitchFamily="34" charset="-122"/>
                          <a:ea typeface="微软雅黑" panose="020B0503020204020204" pitchFamily="34" charset="-122"/>
                          <a:cs typeface="+mn-cs"/>
                        </a:rPr>
                        <a:t>授权方式 </a:t>
                      </a:r>
                    </a:p>
                  </a:txBody>
                  <a:tcPr marL="68580" marR="68580" marT="0" marB="0"/>
                </a:tc>
                <a:tc>
                  <a:txBody>
                    <a:bodyPr/>
                    <a:lstStyle/>
                    <a:p>
                      <a:pPr marL="0" algn="l" defTabSz="914400" rtl="0" eaLnBrk="1" latinLnBrk="0" hangingPunct="1">
                        <a:spcAft>
                          <a:spcPts val="0"/>
                        </a:spcAft>
                      </a:pPr>
                      <a:r>
                        <a:rPr lang="zh-CN" sz="1400" b="0" kern="0" dirty="0">
                          <a:solidFill>
                            <a:srgbClr val="FF0000"/>
                          </a:solidFill>
                          <a:effectLst/>
                          <a:latin typeface="微软雅黑" panose="020B0503020204020204" pitchFamily="34" charset="-122"/>
                          <a:ea typeface="微软雅黑" panose="020B0503020204020204" pitchFamily="34" charset="-122"/>
                          <a:cs typeface="+mn-cs"/>
                        </a:rPr>
                        <a:t>开源 </a:t>
                      </a:r>
                    </a:p>
                  </a:txBody>
                  <a:tcPr marL="68580" marR="68580" marT="0" marB="0"/>
                </a:tc>
                <a:tc>
                  <a:txBody>
                    <a:bodyPr/>
                    <a:lstStyle/>
                    <a:p>
                      <a:pPr marL="0" algn="l" defTabSz="914400" rtl="0" eaLnBrk="1" latinLnBrk="0" hangingPunct="1">
                        <a:spcAft>
                          <a:spcPts val="0"/>
                        </a:spcAft>
                      </a:pPr>
                      <a:r>
                        <a:rPr lang="zh-CN" sz="1400" b="0" kern="0" dirty="0">
                          <a:solidFill>
                            <a:srgbClr val="FF0000"/>
                          </a:solidFill>
                          <a:effectLst/>
                          <a:latin typeface="微软雅黑" panose="020B0503020204020204" pitchFamily="34" charset="-122"/>
                          <a:ea typeface="微软雅黑" panose="020B0503020204020204" pitchFamily="34" charset="-122"/>
                          <a:cs typeface="+mn-cs"/>
                        </a:rPr>
                        <a:t>开源 </a:t>
                      </a:r>
                    </a:p>
                  </a:txBody>
                  <a:tcPr marL="68580" marR="68580" marT="0" marB="0"/>
                </a:tc>
                <a:tc>
                  <a:txBody>
                    <a:bodyPr/>
                    <a:lstStyle/>
                    <a:p>
                      <a:pPr marL="0" algn="l" defTabSz="914400" rtl="0" eaLnBrk="1" latinLnBrk="0" hangingPunct="1">
                        <a:spcAft>
                          <a:spcPts val="0"/>
                        </a:spcAft>
                      </a:pPr>
                      <a:r>
                        <a:rPr lang="zh-CN" sz="1400" b="0" kern="0" dirty="0">
                          <a:solidFill>
                            <a:srgbClr val="FF0000"/>
                          </a:solidFill>
                          <a:effectLst/>
                          <a:latin typeface="微软雅黑" panose="020B0503020204020204" pitchFamily="34" charset="-122"/>
                          <a:ea typeface="微软雅黑" panose="020B0503020204020204" pitchFamily="34" charset="-122"/>
                          <a:cs typeface="+mn-cs"/>
                        </a:rPr>
                        <a:t>开源 </a:t>
                      </a:r>
                    </a:p>
                  </a:txBody>
                  <a:tcPr marL="68580" marR="68580" marT="0" marB="0"/>
                </a:tc>
                <a:tc>
                  <a:txBody>
                    <a:bodyPr/>
                    <a:lstStyle/>
                    <a:p>
                      <a:pPr marL="0" algn="l" defTabSz="914400" rtl="0" eaLnBrk="1" latinLnBrk="0" hangingPunct="1">
                        <a:spcAft>
                          <a:spcPts val="0"/>
                        </a:spcAft>
                      </a:pPr>
                      <a:r>
                        <a:rPr lang="zh-CN" sz="1400" kern="0" dirty="0">
                          <a:solidFill>
                            <a:schemeClr val="tx1"/>
                          </a:solidFill>
                          <a:effectLst/>
                          <a:latin typeface="微软雅黑" panose="020B0503020204020204" pitchFamily="34" charset="-122"/>
                          <a:ea typeface="微软雅黑" panose="020B0503020204020204" pitchFamily="34" charset="-122"/>
                          <a:cs typeface="+mn-cs"/>
                        </a:rPr>
                        <a:t>开源 </a:t>
                      </a:r>
                    </a:p>
                  </a:txBody>
                  <a:tcPr marL="68580" marR="68580" marT="0" marB="0"/>
                </a:tc>
                <a:tc>
                  <a:txBody>
                    <a:bodyPr/>
                    <a:lstStyle/>
                    <a:p>
                      <a:pPr marL="0" algn="l" defTabSz="914400" rtl="0" eaLnBrk="1" latinLnBrk="0" hangingPunct="1">
                        <a:spcAft>
                          <a:spcPts val="0"/>
                        </a:spcAft>
                      </a:pPr>
                      <a:r>
                        <a:rPr lang="zh-CN" sz="1400" kern="0">
                          <a:solidFill>
                            <a:schemeClr val="tx1"/>
                          </a:solidFill>
                          <a:effectLst/>
                          <a:latin typeface="微软雅黑" panose="020B0503020204020204" pitchFamily="34" charset="-122"/>
                          <a:ea typeface="微软雅黑" panose="020B0503020204020204" pitchFamily="34" charset="-122"/>
                          <a:cs typeface="+mn-cs"/>
                        </a:rPr>
                        <a:t>开源 </a:t>
                      </a:r>
                    </a:p>
                  </a:txBody>
                  <a:tcPr marL="68580" marR="68580" marT="0" marB="0"/>
                </a:tc>
                <a:tc>
                  <a:txBody>
                    <a:bodyPr/>
                    <a:lstStyle/>
                    <a:p>
                      <a:pPr marL="0" algn="l" defTabSz="914400" rtl="0" eaLnBrk="1" latinLnBrk="0" hangingPunct="1">
                        <a:spcAft>
                          <a:spcPts val="0"/>
                        </a:spcAft>
                      </a:pPr>
                      <a:r>
                        <a:rPr lang="zh-CN" sz="1400" kern="0" dirty="0">
                          <a:solidFill>
                            <a:schemeClr val="tx1"/>
                          </a:solidFill>
                          <a:effectLst/>
                          <a:latin typeface="微软雅黑" panose="020B0503020204020204" pitchFamily="34" charset="-122"/>
                          <a:ea typeface="微软雅黑" panose="020B0503020204020204" pitchFamily="34" charset="-122"/>
                          <a:cs typeface="+mn-cs"/>
                        </a:rPr>
                        <a:t>开源 </a:t>
                      </a:r>
                    </a:p>
                  </a:txBody>
                  <a:tcPr marL="68580" marR="68580" marT="0" marB="0"/>
                </a:tc>
                <a:tc>
                  <a:txBody>
                    <a:bodyPr/>
                    <a:lstStyle/>
                    <a:p>
                      <a:pPr marL="0" algn="l" defTabSz="914400" rtl="0" eaLnBrk="1" latinLnBrk="0" hangingPunct="1">
                        <a:spcAft>
                          <a:spcPts val="0"/>
                        </a:spcAft>
                      </a:pPr>
                      <a:r>
                        <a:rPr lang="zh-CN" sz="1400" kern="0">
                          <a:solidFill>
                            <a:schemeClr val="tx1"/>
                          </a:solidFill>
                          <a:effectLst/>
                          <a:latin typeface="微软雅黑" panose="020B0503020204020204" pitchFamily="34" charset="-122"/>
                          <a:ea typeface="微软雅黑" panose="020B0503020204020204" pitchFamily="34" charset="-122"/>
                          <a:cs typeface="+mn-cs"/>
                        </a:rPr>
                        <a:t>商业 </a:t>
                      </a:r>
                    </a:p>
                  </a:txBody>
                  <a:tcPr marL="68580" marR="68580" marT="0" marB="0"/>
                </a:tc>
                <a:tc>
                  <a:txBody>
                    <a:bodyPr/>
                    <a:lstStyle/>
                    <a:p>
                      <a:pPr marL="0" algn="l" defTabSz="914400" rtl="0" eaLnBrk="1" latinLnBrk="0" hangingPunct="1">
                        <a:spcAft>
                          <a:spcPts val="0"/>
                        </a:spcAft>
                      </a:pPr>
                      <a:r>
                        <a:rPr lang="zh-CN" sz="1400" kern="0">
                          <a:solidFill>
                            <a:schemeClr val="tx1"/>
                          </a:solidFill>
                          <a:effectLst/>
                          <a:latin typeface="微软雅黑" panose="020B0503020204020204" pitchFamily="34" charset="-122"/>
                          <a:ea typeface="微软雅黑" panose="020B0503020204020204" pitchFamily="34" charset="-122"/>
                          <a:cs typeface="+mn-cs"/>
                        </a:rPr>
                        <a:t>商业 </a:t>
                      </a:r>
                    </a:p>
                  </a:txBody>
                  <a:tcPr marL="68580" marR="68580" marT="0" marB="0"/>
                </a:tc>
                <a:tc>
                  <a:txBody>
                    <a:bodyPr/>
                    <a:lstStyle/>
                    <a:p>
                      <a:pPr marL="0" algn="l" defTabSz="914400" rtl="0" eaLnBrk="1" latinLnBrk="0" hangingPunct="1">
                        <a:spcAft>
                          <a:spcPts val="0"/>
                        </a:spcAft>
                      </a:pPr>
                      <a:r>
                        <a:rPr lang="zh-CN" sz="1400" kern="0" dirty="0">
                          <a:solidFill>
                            <a:schemeClr val="tx1"/>
                          </a:solidFill>
                          <a:effectLst/>
                          <a:latin typeface="微软雅黑" panose="020B0503020204020204" pitchFamily="34" charset="-122"/>
                          <a:ea typeface="微软雅黑" panose="020B0503020204020204" pitchFamily="34" charset="-122"/>
                          <a:cs typeface="+mn-cs"/>
                        </a:rPr>
                        <a:t>开源 </a:t>
                      </a:r>
                    </a:p>
                  </a:txBody>
                  <a:tcPr marL="68580" marR="68580" marT="0" marB="0"/>
                </a:tc>
              </a:tr>
              <a:tr h="370840">
                <a:tc>
                  <a:txBody>
                    <a:bodyPr/>
                    <a:lstStyle/>
                    <a:p>
                      <a:pPr marL="0" algn="l" defTabSz="914400" rtl="0" eaLnBrk="1" latinLnBrk="0" hangingPunct="1">
                        <a:spcAft>
                          <a:spcPts val="0"/>
                        </a:spcAft>
                      </a:pPr>
                      <a:r>
                        <a:rPr lang="zh-CN" sz="1400" b="1" kern="0" dirty="0">
                          <a:solidFill>
                            <a:schemeClr val="tx1"/>
                          </a:solidFill>
                          <a:effectLst/>
                          <a:latin typeface="微软雅黑" panose="020B0503020204020204" pitchFamily="34" charset="-122"/>
                          <a:ea typeface="微软雅黑" panose="020B0503020204020204" pitchFamily="34" charset="-122"/>
                          <a:cs typeface="+mn-cs"/>
                        </a:rPr>
                        <a:t>社区活跃度 </a:t>
                      </a:r>
                    </a:p>
                  </a:txBody>
                  <a:tcPr marL="68580" marR="68580" marT="0" marB="0"/>
                </a:tc>
                <a:tc>
                  <a:txBody>
                    <a:bodyPr/>
                    <a:lstStyle/>
                    <a:p>
                      <a:pPr marL="0" algn="l" defTabSz="914400" rtl="0" eaLnBrk="1" latinLnBrk="0" hangingPunct="1">
                        <a:spcAft>
                          <a:spcPts val="0"/>
                        </a:spcAft>
                      </a:pPr>
                      <a:r>
                        <a:rPr lang="zh-CN" sz="1400" kern="0" dirty="0">
                          <a:solidFill>
                            <a:srgbClr val="FF0000"/>
                          </a:solidFill>
                          <a:effectLst/>
                          <a:latin typeface="微软雅黑" panose="020B0503020204020204" pitchFamily="34" charset="-122"/>
                          <a:ea typeface="微软雅黑" panose="020B0503020204020204" pitchFamily="34" charset="-122"/>
                          <a:cs typeface="+mn-cs"/>
                        </a:rPr>
                        <a:t>高 </a:t>
                      </a:r>
                    </a:p>
                  </a:txBody>
                  <a:tcPr marL="68580" marR="68580" marT="0" marB="0"/>
                </a:tc>
                <a:tc>
                  <a:txBody>
                    <a:bodyPr/>
                    <a:lstStyle/>
                    <a:p>
                      <a:pPr marL="0" algn="l" defTabSz="914400" rtl="0" eaLnBrk="1" latinLnBrk="0" hangingPunct="1">
                        <a:spcAft>
                          <a:spcPts val="0"/>
                        </a:spcAft>
                      </a:pPr>
                      <a:r>
                        <a:rPr lang="zh-CN" sz="1400" kern="0" dirty="0">
                          <a:solidFill>
                            <a:srgbClr val="FF0000"/>
                          </a:solidFill>
                          <a:effectLst/>
                          <a:latin typeface="微软雅黑" panose="020B0503020204020204" pitchFamily="34" charset="-122"/>
                          <a:ea typeface="微软雅黑" panose="020B0503020204020204" pitchFamily="34" charset="-122"/>
                          <a:cs typeface="+mn-cs"/>
                        </a:rPr>
                        <a:t>高 </a:t>
                      </a:r>
                    </a:p>
                  </a:txBody>
                  <a:tcPr marL="68580" marR="68580" marT="0" marB="0"/>
                </a:tc>
                <a:tc>
                  <a:txBody>
                    <a:bodyPr/>
                    <a:lstStyle/>
                    <a:p>
                      <a:pPr marL="0" algn="l" defTabSz="914400" rtl="0" eaLnBrk="1" latinLnBrk="0" hangingPunct="1">
                        <a:spcAft>
                          <a:spcPts val="0"/>
                        </a:spcAft>
                      </a:pPr>
                      <a:r>
                        <a:rPr lang="zh-CN" sz="1400" kern="0" dirty="0">
                          <a:solidFill>
                            <a:schemeClr val="tx1"/>
                          </a:solidFill>
                          <a:effectLst/>
                          <a:latin typeface="微软雅黑" panose="020B0503020204020204" pitchFamily="34" charset="-122"/>
                          <a:ea typeface="微软雅黑" panose="020B0503020204020204" pitchFamily="34" charset="-122"/>
                          <a:cs typeface="+mn-cs"/>
                        </a:rPr>
                        <a:t>中 </a:t>
                      </a:r>
                    </a:p>
                  </a:txBody>
                  <a:tcPr marL="68580" marR="68580" marT="0" marB="0"/>
                </a:tc>
                <a:tc>
                  <a:txBody>
                    <a:bodyPr/>
                    <a:lstStyle/>
                    <a:p>
                      <a:pPr marL="0" algn="l" defTabSz="914400" rtl="0" eaLnBrk="1" latinLnBrk="0" hangingPunct="1">
                        <a:spcAft>
                          <a:spcPts val="0"/>
                        </a:spcAft>
                      </a:pPr>
                      <a:r>
                        <a:rPr lang="zh-CN" sz="1400" kern="0" dirty="0">
                          <a:solidFill>
                            <a:schemeClr val="tx1"/>
                          </a:solidFill>
                          <a:effectLst/>
                          <a:latin typeface="微软雅黑" panose="020B0503020204020204" pitchFamily="34" charset="-122"/>
                          <a:ea typeface="微软雅黑" panose="020B0503020204020204" pitchFamily="34" charset="-122"/>
                          <a:cs typeface="+mn-cs"/>
                        </a:rPr>
                        <a:t>中 </a:t>
                      </a:r>
                    </a:p>
                  </a:txBody>
                  <a:tcPr marL="68580" marR="68580" marT="0" marB="0"/>
                </a:tc>
                <a:tc>
                  <a:txBody>
                    <a:bodyPr/>
                    <a:lstStyle/>
                    <a:p>
                      <a:pPr marL="0" algn="l" defTabSz="914400" rtl="0" eaLnBrk="1" latinLnBrk="0" hangingPunct="1">
                        <a:spcAft>
                          <a:spcPts val="0"/>
                        </a:spcAft>
                      </a:pPr>
                      <a:r>
                        <a:rPr lang="zh-CN" sz="1400" kern="0" dirty="0">
                          <a:solidFill>
                            <a:schemeClr val="tx1"/>
                          </a:solidFill>
                          <a:effectLst/>
                          <a:latin typeface="微软雅黑" panose="020B0503020204020204" pitchFamily="34" charset="-122"/>
                          <a:ea typeface="微软雅黑" panose="020B0503020204020204" pitchFamily="34" charset="-122"/>
                          <a:cs typeface="+mn-cs"/>
                        </a:rPr>
                        <a:t>中 </a:t>
                      </a:r>
                    </a:p>
                  </a:txBody>
                  <a:tcPr marL="68580" marR="68580" marT="0" marB="0"/>
                </a:tc>
                <a:tc>
                  <a:txBody>
                    <a:bodyPr/>
                    <a:lstStyle/>
                    <a:p>
                      <a:pPr marL="0" algn="l" defTabSz="914400" rtl="0" eaLnBrk="1" latinLnBrk="0" hangingPunct="1">
                        <a:spcAft>
                          <a:spcPts val="0"/>
                        </a:spcAft>
                      </a:pPr>
                      <a:r>
                        <a:rPr lang="zh-CN" sz="1400" kern="0" dirty="0">
                          <a:solidFill>
                            <a:schemeClr val="tx1"/>
                          </a:solidFill>
                          <a:effectLst/>
                          <a:latin typeface="微软雅黑" panose="020B0503020204020204" pitchFamily="34" charset="-122"/>
                          <a:ea typeface="微软雅黑" panose="020B0503020204020204" pitchFamily="34" charset="-122"/>
                          <a:cs typeface="+mn-cs"/>
                        </a:rPr>
                        <a:t>低 </a:t>
                      </a:r>
                    </a:p>
                  </a:txBody>
                  <a:tcPr marL="68580" marR="68580" marT="0" marB="0"/>
                </a:tc>
                <a:tc>
                  <a:txBody>
                    <a:bodyPr/>
                    <a:lstStyle/>
                    <a:p>
                      <a:pPr marL="0" algn="l" defTabSz="914400" rtl="0" eaLnBrk="1" latinLnBrk="0" hangingPunct="1">
                        <a:spcAft>
                          <a:spcPts val="0"/>
                        </a:spcAft>
                      </a:pPr>
                      <a:r>
                        <a:rPr lang="zh-CN" sz="1400" kern="0" dirty="0">
                          <a:solidFill>
                            <a:schemeClr val="tx1"/>
                          </a:solidFill>
                          <a:effectLst/>
                          <a:latin typeface="微软雅黑" panose="020B0503020204020204" pitchFamily="34" charset="-122"/>
                          <a:ea typeface="微软雅黑" panose="020B0503020204020204" pitchFamily="34" charset="-122"/>
                          <a:cs typeface="+mn-cs"/>
                        </a:rPr>
                        <a:t>高 </a:t>
                      </a:r>
                    </a:p>
                  </a:txBody>
                  <a:tcPr marL="68580" marR="68580" marT="0" marB="0"/>
                </a:tc>
                <a:tc>
                  <a:txBody>
                    <a:bodyPr/>
                    <a:lstStyle/>
                    <a:p>
                      <a:pPr marL="0" algn="l" defTabSz="914400" rtl="0" eaLnBrk="1" latinLnBrk="0" hangingPunct="1">
                        <a:spcAft>
                          <a:spcPts val="0"/>
                        </a:spcAft>
                      </a:pPr>
                      <a:r>
                        <a:rPr lang="zh-CN" sz="1400" kern="0" dirty="0">
                          <a:solidFill>
                            <a:schemeClr val="tx1"/>
                          </a:solidFill>
                          <a:effectLst/>
                          <a:latin typeface="微软雅黑" panose="020B0503020204020204" pitchFamily="34" charset="-122"/>
                          <a:ea typeface="微软雅黑" panose="020B0503020204020204" pitchFamily="34" charset="-122"/>
                          <a:cs typeface="+mn-cs"/>
                        </a:rPr>
                        <a:t>低 </a:t>
                      </a:r>
                    </a:p>
                  </a:txBody>
                  <a:tcPr marL="68580" marR="68580" marT="0" marB="0"/>
                </a:tc>
                <a:tc>
                  <a:txBody>
                    <a:bodyPr/>
                    <a:lstStyle/>
                    <a:p>
                      <a:pPr marL="0" algn="l" defTabSz="914400" rtl="0" eaLnBrk="1" latinLnBrk="0" hangingPunct="1">
                        <a:spcAft>
                          <a:spcPts val="0"/>
                        </a:spcAft>
                      </a:pPr>
                      <a:r>
                        <a:rPr lang="zh-CN" sz="1400" kern="0" dirty="0">
                          <a:solidFill>
                            <a:schemeClr val="tx1"/>
                          </a:solidFill>
                          <a:effectLst/>
                          <a:latin typeface="微软雅黑" panose="020B0503020204020204" pitchFamily="34" charset="-122"/>
                          <a:ea typeface="微软雅黑" panose="020B0503020204020204" pitchFamily="34" charset="-122"/>
                          <a:cs typeface="+mn-cs"/>
                        </a:rPr>
                        <a:t>低 </a:t>
                      </a:r>
                    </a:p>
                  </a:txBody>
                  <a:tcPr marL="68580" marR="68580" marT="0" marB="0"/>
                </a:tc>
              </a:tr>
              <a:tr h="370840">
                <a:tc>
                  <a:txBody>
                    <a:bodyPr/>
                    <a:lstStyle/>
                    <a:p>
                      <a:pPr marL="0" algn="l" defTabSz="914400" rtl="0" eaLnBrk="1" latinLnBrk="0" hangingPunct="1">
                        <a:spcAft>
                          <a:spcPts val="0"/>
                        </a:spcAft>
                      </a:pPr>
                      <a:r>
                        <a:rPr lang="zh-CN" sz="1400" b="1" kern="0" dirty="0">
                          <a:solidFill>
                            <a:schemeClr val="tx1"/>
                          </a:solidFill>
                          <a:effectLst/>
                          <a:latin typeface="微软雅黑" panose="020B0503020204020204" pitchFamily="34" charset="-122"/>
                          <a:ea typeface="微软雅黑" panose="020B0503020204020204" pitchFamily="34" charset="-122"/>
                          <a:cs typeface="+mn-cs"/>
                        </a:rPr>
                        <a:t>文档 </a:t>
                      </a:r>
                    </a:p>
                  </a:txBody>
                  <a:tcPr marL="68580" marR="68580" marT="0" marB="0"/>
                </a:tc>
                <a:tc>
                  <a:txBody>
                    <a:bodyPr/>
                    <a:lstStyle/>
                    <a:p>
                      <a:pPr marL="0" algn="l" defTabSz="914400" rtl="0" eaLnBrk="1" latinLnBrk="0" hangingPunct="1">
                        <a:spcAft>
                          <a:spcPts val="0"/>
                        </a:spcAft>
                      </a:pPr>
                      <a:r>
                        <a:rPr lang="zh-CN" sz="1400" kern="0">
                          <a:solidFill>
                            <a:srgbClr val="FF0000"/>
                          </a:solidFill>
                          <a:effectLst/>
                          <a:latin typeface="微软雅黑" panose="020B0503020204020204" pitchFamily="34" charset="-122"/>
                          <a:ea typeface="微软雅黑" panose="020B0503020204020204" pitchFamily="34" charset="-122"/>
                          <a:cs typeface="+mn-cs"/>
                        </a:rPr>
                        <a:t>多 </a:t>
                      </a:r>
                    </a:p>
                  </a:txBody>
                  <a:tcPr marL="68580" marR="68580" marT="0" marB="0"/>
                </a:tc>
                <a:tc>
                  <a:txBody>
                    <a:bodyPr/>
                    <a:lstStyle/>
                    <a:p>
                      <a:pPr marL="0" algn="l" defTabSz="914400" rtl="0" eaLnBrk="1" latinLnBrk="0" hangingPunct="1">
                        <a:spcAft>
                          <a:spcPts val="0"/>
                        </a:spcAft>
                      </a:pPr>
                      <a:r>
                        <a:rPr lang="zh-CN" sz="1400" kern="0" dirty="0">
                          <a:solidFill>
                            <a:srgbClr val="FF0000"/>
                          </a:solidFill>
                          <a:effectLst/>
                          <a:latin typeface="微软雅黑" panose="020B0503020204020204" pitchFamily="34" charset="-122"/>
                          <a:ea typeface="微软雅黑" panose="020B0503020204020204" pitchFamily="34" charset="-122"/>
                          <a:cs typeface="+mn-cs"/>
                        </a:rPr>
                        <a:t>多 </a:t>
                      </a:r>
                    </a:p>
                  </a:txBody>
                  <a:tcPr marL="68580" marR="68580" marT="0" marB="0"/>
                </a:tc>
                <a:tc>
                  <a:txBody>
                    <a:bodyPr/>
                    <a:lstStyle/>
                    <a:p>
                      <a:pPr marL="0" algn="l" defTabSz="914400" rtl="0" eaLnBrk="1" latinLnBrk="0" hangingPunct="1">
                        <a:spcAft>
                          <a:spcPts val="0"/>
                        </a:spcAft>
                      </a:pPr>
                      <a:r>
                        <a:rPr lang="zh-CN" sz="1400" kern="0">
                          <a:solidFill>
                            <a:schemeClr val="tx1"/>
                          </a:solidFill>
                          <a:effectLst/>
                          <a:latin typeface="微软雅黑" panose="020B0503020204020204" pitchFamily="34" charset="-122"/>
                          <a:ea typeface="微软雅黑" panose="020B0503020204020204" pitchFamily="34" charset="-122"/>
                          <a:cs typeface="+mn-cs"/>
                        </a:rPr>
                        <a:t>中 </a:t>
                      </a:r>
                    </a:p>
                  </a:txBody>
                  <a:tcPr marL="68580" marR="68580" marT="0" marB="0"/>
                </a:tc>
                <a:tc>
                  <a:txBody>
                    <a:bodyPr/>
                    <a:lstStyle/>
                    <a:p>
                      <a:pPr marL="0" algn="l" defTabSz="914400" rtl="0" eaLnBrk="1" latinLnBrk="0" hangingPunct="1">
                        <a:spcAft>
                          <a:spcPts val="0"/>
                        </a:spcAft>
                      </a:pPr>
                      <a:r>
                        <a:rPr lang="zh-CN" sz="1400" kern="0">
                          <a:solidFill>
                            <a:schemeClr val="tx1"/>
                          </a:solidFill>
                          <a:effectLst/>
                          <a:latin typeface="微软雅黑" panose="020B0503020204020204" pitchFamily="34" charset="-122"/>
                          <a:ea typeface="微软雅黑" panose="020B0503020204020204" pitchFamily="34" charset="-122"/>
                          <a:cs typeface="+mn-cs"/>
                        </a:rPr>
                        <a:t>多 </a:t>
                      </a:r>
                    </a:p>
                  </a:txBody>
                  <a:tcPr marL="68580" marR="68580" marT="0" marB="0"/>
                </a:tc>
                <a:tc>
                  <a:txBody>
                    <a:bodyPr/>
                    <a:lstStyle/>
                    <a:p>
                      <a:pPr marL="0" algn="l" defTabSz="914400" rtl="0" eaLnBrk="1" latinLnBrk="0" hangingPunct="1">
                        <a:spcAft>
                          <a:spcPts val="0"/>
                        </a:spcAft>
                      </a:pPr>
                      <a:r>
                        <a:rPr lang="zh-CN" sz="1400" kern="0">
                          <a:solidFill>
                            <a:schemeClr val="tx1"/>
                          </a:solidFill>
                          <a:effectLst/>
                          <a:latin typeface="微软雅黑" panose="020B0503020204020204" pitchFamily="34" charset="-122"/>
                          <a:ea typeface="微软雅黑" panose="020B0503020204020204" pitchFamily="34" charset="-122"/>
                          <a:cs typeface="+mn-cs"/>
                        </a:rPr>
                        <a:t>中 </a:t>
                      </a:r>
                    </a:p>
                  </a:txBody>
                  <a:tcPr marL="68580" marR="68580" marT="0" marB="0"/>
                </a:tc>
                <a:tc>
                  <a:txBody>
                    <a:bodyPr/>
                    <a:lstStyle/>
                    <a:p>
                      <a:pPr marL="0" algn="l" defTabSz="914400" rtl="0" eaLnBrk="1" latinLnBrk="0" hangingPunct="1">
                        <a:spcAft>
                          <a:spcPts val="0"/>
                        </a:spcAft>
                      </a:pPr>
                      <a:r>
                        <a:rPr lang="zh-CN" sz="1400" kern="0">
                          <a:solidFill>
                            <a:schemeClr val="tx1"/>
                          </a:solidFill>
                          <a:effectLst/>
                          <a:latin typeface="微软雅黑" panose="020B0503020204020204" pitchFamily="34" charset="-122"/>
                          <a:ea typeface="微软雅黑" panose="020B0503020204020204" pitchFamily="34" charset="-122"/>
                          <a:cs typeface="+mn-cs"/>
                        </a:rPr>
                        <a:t>中 </a:t>
                      </a:r>
                    </a:p>
                  </a:txBody>
                  <a:tcPr marL="68580" marR="68580" marT="0" marB="0"/>
                </a:tc>
                <a:tc>
                  <a:txBody>
                    <a:bodyPr/>
                    <a:lstStyle/>
                    <a:p>
                      <a:pPr marL="0" algn="l" defTabSz="914400" rtl="0" eaLnBrk="1" latinLnBrk="0" hangingPunct="1">
                        <a:spcAft>
                          <a:spcPts val="0"/>
                        </a:spcAft>
                      </a:pPr>
                      <a:r>
                        <a:rPr lang="zh-CN" sz="1400" kern="0">
                          <a:solidFill>
                            <a:schemeClr val="tx1"/>
                          </a:solidFill>
                          <a:effectLst/>
                          <a:latin typeface="微软雅黑" panose="020B0503020204020204" pitchFamily="34" charset="-122"/>
                          <a:ea typeface="微软雅黑" panose="020B0503020204020204" pitchFamily="34" charset="-122"/>
                          <a:cs typeface="+mn-cs"/>
                        </a:rPr>
                        <a:t>少 </a:t>
                      </a:r>
                    </a:p>
                  </a:txBody>
                  <a:tcPr marL="68580" marR="68580" marT="0" marB="0"/>
                </a:tc>
                <a:tc>
                  <a:txBody>
                    <a:bodyPr/>
                    <a:lstStyle/>
                    <a:p>
                      <a:pPr marL="0" algn="l" defTabSz="914400" rtl="0" eaLnBrk="1" latinLnBrk="0" hangingPunct="1">
                        <a:spcAft>
                          <a:spcPts val="0"/>
                        </a:spcAft>
                      </a:pPr>
                      <a:r>
                        <a:rPr lang="zh-CN" sz="1400" kern="0">
                          <a:solidFill>
                            <a:schemeClr val="tx1"/>
                          </a:solidFill>
                          <a:effectLst/>
                          <a:latin typeface="微软雅黑" panose="020B0503020204020204" pitchFamily="34" charset="-122"/>
                          <a:ea typeface="微软雅黑" panose="020B0503020204020204" pitchFamily="34" charset="-122"/>
                          <a:cs typeface="+mn-cs"/>
                        </a:rPr>
                        <a:t>少 </a:t>
                      </a:r>
                    </a:p>
                  </a:txBody>
                  <a:tcPr marL="68580" marR="68580" marT="0" marB="0"/>
                </a:tc>
                <a:tc>
                  <a:txBody>
                    <a:bodyPr/>
                    <a:lstStyle/>
                    <a:p>
                      <a:pPr marL="0" algn="l" defTabSz="914400" rtl="0" eaLnBrk="1" latinLnBrk="0" hangingPunct="1">
                        <a:spcAft>
                          <a:spcPts val="0"/>
                        </a:spcAft>
                      </a:pPr>
                      <a:r>
                        <a:rPr lang="zh-CN" sz="1400" kern="0" dirty="0">
                          <a:solidFill>
                            <a:schemeClr val="tx1"/>
                          </a:solidFill>
                          <a:effectLst/>
                          <a:latin typeface="微软雅黑" panose="020B0503020204020204" pitchFamily="34" charset="-122"/>
                          <a:ea typeface="微软雅黑" panose="020B0503020204020204" pitchFamily="34" charset="-122"/>
                          <a:cs typeface="+mn-cs"/>
                        </a:rPr>
                        <a:t>中 </a:t>
                      </a:r>
                    </a:p>
                  </a:txBody>
                  <a:tcPr marL="68580" marR="68580" marT="0" marB="0"/>
                </a:tc>
              </a:tr>
              <a:tr h="370840">
                <a:tc>
                  <a:txBody>
                    <a:bodyPr/>
                    <a:lstStyle/>
                    <a:p>
                      <a:pPr marL="0" algn="l" defTabSz="914400" rtl="0" eaLnBrk="1" latinLnBrk="0" hangingPunct="1">
                        <a:spcAft>
                          <a:spcPts val="0"/>
                        </a:spcAft>
                      </a:pPr>
                      <a:r>
                        <a:rPr lang="zh-CN" sz="1400" b="1" kern="0" dirty="0">
                          <a:solidFill>
                            <a:schemeClr val="tx1"/>
                          </a:solidFill>
                          <a:effectLst/>
                          <a:latin typeface="微软雅黑" panose="020B0503020204020204" pitchFamily="34" charset="-122"/>
                          <a:ea typeface="微软雅黑" panose="020B0503020204020204" pitchFamily="34" charset="-122"/>
                          <a:cs typeface="+mn-cs"/>
                        </a:rPr>
                        <a:t>特点</a:t>
                      </a:r>
                    </a:p>
                  </a:txBody>
                  <a:tcPr marL="68580" marR="68580" marT="0" marB="0"/>
                </a:tc>
                <a:tc>
                  <a:txBody>
                    <a:bodyPr/>
                    <a:lstStyle/>
                    <a:p>
                      <a:pPr marL="0" algn="l" defTabSz="914400" rtl="0" eaLnBrk="1" latinLnBrk="0" hangingPunct="1">
                        <a:spcAft>
                          <a:spcPts val="0"/>
                        </a:spcAft>
                      </a:pPr>
                      <a:r>
                        <a:rPr lang="zh-CN" sz="1400" kern="0">
                          <a:solidFill>
                            <a:schemeClr val="tx1"/>
                          </a:solidFill>
                          <a:effectLst/>
                          <a:latin typeface="微软雅黑" panose="020B0503020204020204" pitchFamily="34" charset="-122"/>
                          <a:ea typeface="微软雅黑" panose="020B0503020204020204" pitchFamily="34" charset="-122"/>
                          <a:cs typeface="+mn-cs"/>
                        </a:rPr>
                        <a:t>功能齐全，被大量开源项目使用</a:t>
                      </a:r>
                    </a:p>
                  </a:txBody>
                  <a:tcPr marL="68580" marR="68580" marT="0" marB="0"/>
                </a:tc>
                <a:tc>
                  <a:txBody>
                    <a:bodyPr/>
                    <a:lstStyle/>
                    <a:p>
                      <a:pPr marL="0" algn="l" defTabSz="914400" rtl="0" eaLnBrk="1" latinLnBrk="0" hangingPunct="1">
                        <a:spcAft>
                          <a:spcPts val="0"/>
                        </a:spcAft>
                      </a:pPr>
                      <a:r>
                        <a:rPr lang="zh-CN" sz="1400" kern="0" dirty="0">
                          <a:solidFill>
                            <a:schemeClr val="tx1"/>
                          </a:solidFill>
                          <a:effectLst/>
                          <a:latin typeface="微软雅黑" panose="020B0503020204020204" pitchFamily="34" charset="-122"/>
                          <a:ea typeface="微软雅黑" panose="020B0503020204020204" pitchFamily="34" charset="-122"/>
                          <a:cs typeface="+mn-cs"/>
                        </a:rPr>
                        <a:t>由于</a:t>
                      </a:r>
                      <a:r>
                        <a:rPr lang="en-US" sz="1400" kern="0" dirty="0" err="1">
                          <a:solidFill>
                            <a:schemeClr val="tx1"/>
                          </a:solidFill>
                          <a:effectLst/>
                          <a:latin typeface="微软雅黑" panose="020B0503020204020204" pitchFamily="34" charset="-122"/>
                          <a:ea typeface="微软雅黑" panose="020B0503020204020204" pitchFamily="34" charset="-122"/>
                          <a:cs typeface="+mn-cs"/>
                        </a:rPr>
                        <a:t>Erlang</a:t>
                      </a:r>
                      <a:r>
                        <a:rPr lang="zh-CN" sz="1400" kern="0" dirty="0">
                          <a:solidFill>
                            <a:schemeClr val="tx1"/>
                          </a:solidFill>
                          <a:effectLst/>
                          <a:latin typeface="微软雅黑" panose="020B0503020204020204" pitchFamily="34" charset="-122"/>
                          <a:ea typeface="微软雅黑" panose="020B0503020204020204" pitchFamily="34" charset="-122"/>
                          <a:cs typeface="+mn-cs"/>
                        </a:rPr>
                        <a:t>语言的并发能力，性能很好</a:t>
                      </a:r>
                    </a:p>
                  </a:txBody>
                  <a:tcPr marL="68580" marR="68580" marT="0" marB="0"/>
                </a:tc>
                <a:tc>
                  <a:txBody>
                    <a:bodyPr/>
                    <a:lstStyle/>
                    <a:p>
                      <a:pPr marL="0" algn="l" defTabSz="914400" rtl="0" eaLnBrk="1" latinLnBrk="0" hangingPunct="1">
                        <a:spcAft>
                          <a:spcPts val="0"/>
                        </a:spcAft>
                      </a:pPr>
                      <a:r>
                        <a:rPr lang="zh-CN" sz="1400" kern="0" dirty="0" smtClean="0">
                          <a:solidFill>
                            <a:schemeClr val="tx1"/>
                          </a:solidFill>
                          <a:effectLst/>
                          <a:latin typeface="微软雅黑" panose="020B0503020204020204" pitchFamily="34" charset="-122"/>
                          <a:ea typeface="微软雅黑" panose="020B0503020204020204" pitchFamily="34" charset="-122"/>
                          <a:cs typeface="+mn-cs"/>
                        </a:rPr>
                        <a:t>主从</a:t>
                      </a:r>
                      <a:r>
                        <a:rPr lang="en-US" sz="1400" kern="0" dirty="0">
                          <a:solidFill>
                            <a:schemeClr val="tx1"/>
                          </a:solidFill>
                          <a:effectLst/>
                          <a:latin typeface="微软雅黑" panose="020B0503020204020204" pitchFamily="34" charset="-122"/>
                          <a:ea typeface="微软雅黑" panose="020B0503020204020204" pitchFamily="34" charset="-122"/>
                          <a:cs typeface="+mn-cs"/>
                        </a:rPr>
                        <a:t>HA</a:t>
                      </a:r>
                      <a:r>
                        <a:rPr lang="zh-CN" sz="1400" kern="0" dirty="0">
                          <a:solidFill>
                            <a:schemeClr val="tx1"/>
                          </a:solidFill>
                          <a:effectLst/>
                          <a:latin typeface="微软雅黑" panose="020B0503020204020204" pitchFamily="34" charset="-122"/>
                          <a:ea typeface="微软雅黑" panose="020B0503020204020204" pitchFamily="34" charset="-122"/>
                          <a:cs typeface="+mn-cs"/>
                        </a:rPr>
                        <a:t>；支持上万个队列；多种消费模式；性能很好</a:t>
                      </a:r>
                    </a:p>
                  </a:txBody>
                  <a:tcPr marL="68580" marR="68580" marT="0" marB="0"/>
                </a:tc>
                <a:tc>
                  <a:txBody>
                    <a:bodyPr/>
                    <a:lstStyle/>
                    <a:p>
                      <a:pPr marL="0" algn="l" defTabSz="914400" rtl="0" eaLnBrk="1" latinLnBrk="0" hangingPunct="1">
                        <a:spcAft>
                          <a:spcPts val="0"/>
                        </a:spcAft>
                      </a:pPr>
                      <a:r>
                        <a:rPr lang="en-US" sz="1400" kern="0" dirty="0">
                          <a:solidFill>
                            <a:schemeClr val="tx1"/>
                          </a:solidFill>
                          <a:effectLst/>
                          <a:latin typeface="微软雅黑" panose="020B0503020204020204" pitchFamily="34" charset="-122"/>
                          <a:ea typeface="微软雅黑" panose="020B0503020204020204" pitchFamily="34" charset="-122"/>
                          <a:cs typeface="+mn-cs"/>
                        </a:rPr>
                        <a:t> </a:t>
                      </a:r>
                      <a:endParaRPr lang="zh-CN" sz="1400" kern="0" dirty="0">
                        <a:solidFill>
                          <a:schemeClr val="tx1"/>
                        </a:solidFill>
                        <a:effectLst/>
                        <a:latin typeface="微软雅黑" panose="020B0503020204020204" pitchFamily="34" charset="-122"/>
                        <a:ea typeface="微软雅黑" panose="020B0503020204020204" pitchFamily="34" charset="-122"/>
                        <a:cs typeface="+mn-cs"/>
                      </a:endParaRPr>
                    </a:p>
                  </a:txBody>
                  <a:tcPr marL="68580" marR="68580" marT="0" marB="0"/>
                </a:tc>
                <a:tc>
                  <a:txBody>
                    <a:bodyPr/>
                    <a:lstStyle/>
                    <a:p>
                      <a:pPr marL="0" algn="l" defTabSz="914400" rtl="0" eaLnBrk="1" latinLnBrk="0" hangingPunct="1">
                        <a:spcAft>
                          <a:spcPts val="0"/>
                        </a:spcAft>
                      </a:pPr>
                      <a:r>
                        <a:rPr lang="zh-CN" sz="1400" kern="0" dirty="0">
                          <a:solidFill>
                            <a:schemeClr val="tx1"/>
                          </a:solidFill>
                          <a:effectLst/>
                          <a:latin typeface="微软雅黑" panose="020B0503020204020204" pitchFamily="34" charset="-122"/>
                          <a:ea typeface="微软雅黑" panose="020B0503020204020204" pitchFamily="34" charset="-122"/>
                          <a:cs typeface="+mn-cs"/>
                        </a:rPr>
                        <a:t>在</a:t>
                      </a:r>
                      <a:r>
                        <a:rPr lang="en-US" sz="1400" kern="0" dirty="0">
                          <a:solidFill>
                            <a:schemeClr val="tx1"/>
                          </a:solidFill>
                          <a:effectLst/>
                          <a:latin typeface="微软雅黑" panose="020B0503020204020204" pitchFamily="34" charset="-122"/>
                          <a:ea typeface="微软雅黑" panose="020B0503020204020204" pitchFamily="34" charset="-122"/>
                          <a:cs typeface="+mn-cs"/>
                        </a:rPr>
                        <a:t>Linux</a:t>
                      </a:r>
                      <a:r>
                        <a:rPr lang="zh-CN" sz="1400" kern="0" dirty="0">
                          <a:solidFill>
                            <a:schemeClr val="tx1"/>
                          </a:solidFill>
                          <a:effectLst/>
                          <a:latin typeface="微软雅黑" panose="020B0503020204020204" pitchFamily="34" charset="-122"/>
                          <a:ea typeface="微软雅黑" panose="020B0503020204020204" pitchFamily="34" charset="-122"/>
                          <a:cs typeface="+mn-cs"/>
                        </a:rPr>
                        <a:t>平台上直接调用操作系统的</a:t>
                      </a:r>
                      <a:r>
                        <a:rPr lang="en-US" sz="1400" kern="0" dirty="0">
                          <a:solidFill>
                            <a:schemeClr val="tx1"/>
                          </a:solidFill>
                          <a:effectLst/>
                          <a:latin typeface="微软雅黑" panose="020B0503020204020204" pitchFamily="34" charset="-122"/>
                          <a:ea typeface="微软雅黑" panose="020B0503020204020204" pitchFamily="34" charset="-122"/>
                          <a:cs typeface="+mn-cs"/>
                        </a:rPr>
                        <a:t>AIO</a:t>
                      </a:r>
                      <a:r>
                        <a:rPr lang="zh-CN" sz="1400" kern="0" dirty="0">
                          <a:solidFill>
                            <a:schemeClr val="tx1"/>
                          </a:solidFill>
                          <a:effectLst/>
                          <a:latin typeface="微软雅黑" panose="020B0503020204020204" pitchFamily="34" charset="-122"/>
                          <a:ea typeface="微软雅黑" panose="020B0503020204020204" pitchFamily="34" charset="-122"/>
                          <a:cs typeface="+mn-cs"/>
                        </a:rPr>
                        <a:t>，</a:t>
                      </a:r>
                      <a:r>
                        <a:rPr lang="zh-CN" sz="1400" kern="0" dirty="0" smtClean="0">
                          <a:solidFill>
                            <a:schemeClr val="tx1"/>
                          </a:solidFill>
                          <a:effectLst/>
                          <a:latin typeface="微软雅黑" panose="020B0503020204020204" pitchFamily="34" charset="-122"/>
                          <a:ea typeface="微软雅黑" panose="020B0503020204020204" pitchFamily="34" charset="-122"/>
                          <a:cs typeface="+mn-cs"/>
                        </a:rPr>
                        <a:t>性能很大</a:t>
                      </a:r>
                      <a:r>
                        <a:rPr lang="zh-CN" sz="1400" kern="0" dirty="0">
                          <a:solidFill>
                            <a:schemeClr val="tx1"/>
                          </a:solidFill>
                          <a:effectLst/>
                          <a:latin typeface="微软雅黑" panose="020B0503020204020204" pitchFamily="34" charset="-122"/>
                          <a:ea typeface="微软雅黑" panose="020B0503020204020204" pitchFamily="34" charset="-122"/>
                          <a:cs typeface="+mn-cs"/>
                        </a:rPr>
                        <a:t>的提升</a:t>
                      </a:r>
                    </a:p>
                  </a:txBody>
                  <a:tcPr marL="68580" marR="68580" marT="0" marB="0"/>
                </a:tc>
                <a:tc>
                  <a:txBody>
                    <a:bodyPr/>
                    <a:lstStyle/>
                    <a:p>
                      <a:pPr marL="0" algn="l" defTabSz="914400" rtl="0" eaLnBrk="1" latinLnBrk="0" hangingPunct="1">
                        <a:spcAft>
                          <a:spcPts val="0"/>
                        </a:spcAft>
                      </a:pPr>
                      <a:r>
                        <a:rPr lang="en-US" sz="1400" kern="0">
                          <a:solidFill>
                            <a:schemeClr val="tx1"/>
                          </a:solidFill>
                          <a:effectLst/>
                          <a:latin typeface="微软雅黑" panose="020B0503020204020204" pitchFamily="34" charset="-122"/>
                          <a:ea typeface="微软雅黑" panose="020B0503020204020204" pitchFamily="34" charset="-122"/>
                          <a:cs typeface="+mn-cs"/>
                        </a:rPr>
                        <a:t> </a:t>
                      </a:r>
                      <a:endParaRPr lang="zh-CN" sz="1400" kern="0">
                        <a:solidFill>
                          <a:schemeClr val="tx1"/>
                        </a:solidFill>
                        <a:effectLst/>
                        <a:latin typeface="微软雅黑" panose="020B0503020204020204" pitchFamily="34" charset="-122"/>
                        <a:ea typeface="微软雅黑" panose="020B0503020204020204" pitchFamily="34" charset="-122"/>
                        <a:cs typeface="+mn-cs"/>
                      </a:endParaRPr>
                    </a:p>
                  </a:txBody>
                  <a:tcPr marL="68580" marR="68580" marT="0" marB="0"/>
                </a:tc>
                <a:tc>
                  <a:txBody>
                    <a:bodyPr/>
                    <a:lstStyle/>
                    <a:p>
                      <a:pPr marL="0" algn="l" defTabSz="914400" rtl="0" eaLnBrk="1" latinLnBrk="0" hangingPunct="1">
                        <a:spcAft>
                          <a:spcPts val="0"/>
                        </a:spcAft>
                      </a:pPr>
                      <a:r>
                        <a:rPr lang="zh-CN" sz="1400" kern="0">
                          <a:solidFill>
                            <a:schemeClr val="tx1"/>
                          </a:solidFill>
                          <a:effectLst/>
                          <a:latin typeface="微软雅黑" panose="020B0503020204020204" pitchFamily="34" charset="-122"/>
                          <a:ea typeface="微软雅黑" panose="020B0503020204020204" pitchFamily="34" charset="-122"/>
                          <a:cs typeface="+mn-cs"/>
                        </a:rPr>
                        <a:t>性能非常好，与</a:t>
                      </a:r>
                      <a:r>
                        <a:rPr lang="en-US" sz="1400" kern="0">
                          <a:solidFill>
                            <a:schemeClr val="tx1"/>
                          </a:solidFill>
                          <a:effectLst/>
                          <a:latin typeface="微软雅黑" panose="020B0503020204020204" pitchFamily="34" charset="-122"/>
                          <a:ea typeface="微软雅黑" panose="020B0503020204020204" pitchFamily="34" charset="-122"/>
                          <a:cs typeface="+mn-cs"/>
                        </a:rPr>
                        <a:t>MuleESB</a:t>
                      </a:r>
                      <a:r>
                        <a:rPr lang="zh-CN" sz="1400" kern="0">
                          <a:solidFill>
                            <a:schemeClr val="tx1"/>
                          </a:solidFill>
                          <a:effectLst/>
                          <a:latin typeface="微软雅黑" panose="020B0503020204020204" pitchFamily="34" charset="-122"/>
                          <a:ea typeface="微软雅黑" panose="020B0503020204020204" pitchFamily="34" charset="-122"/>
                          <a:cs typeface="+mn-cs"/>
                        </a:rPr>
                        <a:t>无缝整合</a:t>
                      </a:r>
                    </a:p>
                  </a:txBody>
                  <a:tcPr marL="68580" marR="68580" marT="0" marB="0"/>
                </a:tc>
                <a:tc>
                  <a:txBody>
                    <a:bodyPr/>
                    <a:lstStyle/>
                    <a:p>
                      <a:pPr marL="0" algn="l" defTabSz="914400" rtl="0" eaLnBrk="1" latinLnBrk="0" hangingPunct="1">
                        <a:spcAft>
                          <a:spcPts val="0"/>
                        </a:spcAft>
                      </a:pPr>
                      <a:r>
                        <a:rPr lang="zh-CN" sz="1400" kern="0">
                          <a:solidFill>
                            <a:schemeClr val="tx1"/>
                          </a:solidFill>
                          <a:effectLst/>
                          <a:latin typeface="微软雅黑" panose="020B0503020204020204" pitchFamily="34" charset="-122"/>
                          <a:ea typeface="微软雅黑" panose="020B0503020204020204" pitchFamily="34" charset="-122"/>
                          <a:cs typeface="+mn-cs"/>
                        </a:rPr>
                        <a:t>性能优越的商业</a:t>
                      </a:r>
                      <a:r>
                        <a:rPr lang="en-US" sz="1400" kern="0">
                          <a:solidFill>
                            <a:schemeClr val="tx1"/>
                          </a:solidFill>
                          <a:effectLst/>
                          <a:latin typeface="微软雅黑" panose="020B0503020204020204" pitchFamily="34" charset="-122"/>
                          <a:ea typeface="微软雅黑" panose="020B0503020204020204" pitchFamily="34" charset="-122"/>
                          <a:cs typeface="+mn-cs"/>
                        </a:rPr>
                        <a:t>MQ</a:t>
                      </a:r>
                      <a:endParaRPr lang="zh-CN" sz="1400" kern="0">
                        <a:solidFill>
                          <a:schemeClr val="tx1"/>
                        </a:solidFill>
                        <a:effectLst/>
                        <a:latin typeface="微软雅黑" panose="020B0503020204020204" pitchFamily="34" charset="-122"/>
                        <a:ea typeface="微软雅黑" panose="020B0503020204020204" pitchFamily="34" charset="-122"/>
                        <a:cs typeface="+mn-cs"/>
                      </a:endParaRPr>
                    </a:p>
                  </a:txBody>
                  <a:tcPr marL="68580" marR="68580" marT="0" marB="0"/>
                </a:tc>
                <a:tc>
                  <a:txBody>
                    <a:bodyPr/>
                    <a:lstStyle/>
                    <a:p>
                      <a:pPr marL="0" algn="l" defTabSz="914400" rtl="0" eaLnBrk="1" latinLnBrk="0" hangingPunct="1">
                        <a:spcAft>
                          <a:spcPts val="0"/>
                        </a:spcAft>
                      </a:pPr>
                      <a:r>
                        <a:rPr lang="zh-CN" sz="1400" kern="0" dirty="0">
                          <a:solidFill>
                            <a:schemeClr val="tx1"/>
                          </a:solidFill>
                          <a:effectLst/>
                          <a:latin typeface="微软雅黑" panose="020B0503020204020204" pitchFamily="34" charset="-122"/>
                          <a:ea typeface="微软雅黑" panose="020B0503020204020204" pitchFamily="34" charset="-122"/>
                          <a:cs typeface="+mn-cs"/>
                        </a:rPr>
                        <a:t>低延时，高性能，最高</a:t>
                      </a:r>
                      <a:r>
                        <a:rPr lang="en-US" sz="1400" kern="0" dirty="0">
                          <a:solidFill>
                            <a:schemeClr val="tx1"/>
                          </a:solidFill>
                          <a:effectLst/>
                          <a:latin typeface="微软雅黑" panose="020B0503020204020204" pitchFamily="34" charset="-122"/>
                          <a:ea typeface="微软雅黑" panose="020B0503020204020204" pitchFamily="34" charset="-122"/>
                          <a:cs typeface="+mn-cs"/>
                        </a:rPr>
                        <a:t>43</a:t>
                      </a:r>
                      <a:r>
                        <a:rPr lang="zh-CN" sz="1400" kern="0" dirty="0">
                          <a:solidFill>
                            <a:schemeClr val="tx1"/>
                          </a:solidFill>
                          <a:effectLst/>
                          <a:latin typeface="微软雅黑" panose="020B0503020204020204" pitchFamily="34" charset="-122"/>
                          <a:ea typeface="微软雅黑" panose="020B0503020204020204" pitchFamily="34" charset="-122"/>
                          <a:cs typeface="+mn-cs"/>
                        </a:rPr>
                        <a:t>万条消息每秒</a:t>
                      </a:r>
                    </a:p>
                  </a:txBody>
                  <a:tcPr marL="68580" marR="68580" marT="0" marB="0"/>
                </a:tc>
              </a:tr>
              <a:tr h="370840">
                <a:tc>
                  <a:txBody>
                    <a:bodyPr/>
                    <a:lstStyle/>
                    <a:p>
                      <a:pPr algn="l">
                        <a:spcAft>
                          <a:spcPts val="0"/>
                        </a:spcAft>
                      </a:pPr>
                      <a:r>
                        <a:rPr lang="zh-CN" sz="1400" b="1" kern="0" dirty="0">
                          <a:solidFill>
                            <a:schemeClr val="tx1"/>
                          </a:solidFill>
                          <a:effectLst/>
                          <a:latin typeface="微软雅黑" panose="020B0503020204020204" pitchFamily="34" charset="-122"/>
                          <a:ea typeface="微软雅黑" panose="020B0503020204020204" pitchFamily="34" charset="-122"/>
                          <a:cs typeface="+mn-cs"/>
                        </a:rPr>
                        <a:t>开发语言 </a:t>
                      </a:r>
                    </a:p>
                  </a:txBody>
                  <a:tcPr marL="68580" marR="68580" marT="0" marB="0"/>
                </a:tc>
                <a:tc>
                  <a:txBody>
                    <a:bodyPr/>
                    <a:lstStyle/>
                    <a:p>
                      <a:pPr algn="l">
                        <a:spcAft>
                          <a:spcPts val="0"/>
                        </a:spcAft>
                      </a:pPr>
                      <a:r>
                        <a:rPr lang="en-US" sz="1400" kern="0" dirty="0">
                          <a:solidFill>
                            <a:srgbClr val="FF0000"/>
                          </a:solidFill>
                          <a:effectLst/>
                          <a:latin typeface="微软雅黑" panose="020B0503020204020204" pitchFamily="34" charset="-122"/>
                          <a:ea typeface="微软雅黑" panose="020B0503020204020204" pitchFamily="34" charset="-122"/>
                          <a:cs typeface="+mn-cs"/>
                        </a:rPr>
                        <a:t>Java </a:t>
                      </a:r>
                      <a:endParaRPr lang="zh-CN" sz="1400" kern="0" dirty="0">
                        <a:solidFill>
                          <a:srgbClr val="FF0000"/>
                        </a:solidFill>
                        <a:effectLst/>
                        <a:latin typeface="微软雅黑" panose="020B0503020204020204" pitchFamily="34" charset="-122"/>
                        <a:ea typeface="微软雅黑" panose="020B0503020204020204" pitchFamily="34" charset="-122"/>
                        <a:cs typeface="+mn-cs"/>
                      </a:endParaRPr>
                    </a:p>
                  </a:txBody>
                  <a:tcPr marL="68580" marR="68580" marT="0" marB="0"/>
                </a:tc>
                <a:tc>
                  <a:txBody>
                    <a:bodyPr/>
                    <a:lstStyle/>
                    <a:p>
                      <a:pPr algn="l">
                        <a:spcAft>
                          <a:spcPts val="0"/>
                        </a:spcAft>
                      </a:pPr>
                      <a:r>
                        <a:rPr lang="en-US" sz="1400" kern="0">
                          <a:solidFill>
                            <a:schemeClr val="tx1"/>
                          </a:solidFill>
                          <a:effectLst/>
                          <a:latin typeface="微软雅黑" panose="020B0503020204020204" pitchFamily="34" charset="-122"/>
                          <a:ea typeface="微软雅黑" panose="020B0503020204020204" pitchFamily="34" charset="-122"/>
                          <a:cs typeface="+mn-cs"/>
                        </a:rPr>
                        <a:t>Erlang </a:t>
                      </a:r>
                      <a:endParaRPr lang="zh-CN" sz="1400" kern="0">
                        <a:solidFill>
                          <a:schemeClr val="tx1"/>
                        </a:solidFill>
                        <a:effectLst/>
                        <a:latin typeface="微软雅黑" panose="020B0503020204020204" pitchFamily="34" charset="-122"/>
                        <a:ea typeface="微软雅黑" panose="020B0503020204020204" pitchFamily="34" charset="-122"/>
                        <a:cs typeface="+mn-cs"/>
                      </a:endParaRPr>
                    </a:p>
                  </a:txBody>
                  <a:tcPr marL="68580" marR="68580" marT="0" marB="0"/>
                </a:tc>
                <a:tc>
                  <a:txBody>
                    <a:bodyPr/>
                    <a:lstStyle/>
                    <a:p>
                      <a:pPr algn="l">
                        <a:spcAft>
                          <a:spcPts val="0"/>
                        </a:spcAft>
                      </a:pPr>
                      <a:r>
                        <a:rPr lang="en-US" sz="1400" kern="0" dirty="0">
                          <a:solidFill>
                            <a:srgbClr val="FF0000"/>
                          </a:solidFill>
                          <a:effectLst/>
                          <a:latin typeface="微软雅黑" panose="020B0503020204020204" pitchFamily="34" charset="-122"/>
                          <a:ea typeface="微软雅黑" panose="020B0503020204020204" pitchFamily="34" charset="-122"/>
                          <a:cs typeface="+mn-cs"/>
                        </a:rPr>
                        <a:t>Java </a:t>
                      </a:r>
                      <a:endParaRPr lang="zh-CN" sz="1400" kern="0" dirty="0">
                        <a:solidFill>
                          <a:srgbClr val="FF0000"/>
                        </a:solidFill>
                        <a:effectLst/>
                        <a:latin typeface="微软雅黑" panose="020B0503020204020204" pitchFamily="34" charset="-122"/>
                        <a:ea typeface="微软雅黑" panose="020B0503020204020204" pitchFamily="34" charset="-122"/>
                        <a:cs typeface="+mn-cs"/>
                      </a:endParaRPr>
                    </a:p>
                  </a:txBody>
                  <a:tcPr marL="68580" marR="68580" marT="0" marB="0"/>
                </a:tc>
                <a:tc>
                  <a:txBody>
                    <a:bodyPr/>
                    <a:lstStyle/>
                    <a:p>
                      <a:pPr algn="l">
                        <a:spcAft>
                          <a:spcPts val="0"/>
                        </a:spcAft>
                      </a:pPr>
                      <a:r>
                        <a:rPr lang="en-US" sz="1400" kern="0" dirty="0">
                          <a:solidFill>
                            <a:schemeClr val="tx1"/>
                          </a:solidFill>
                          <a:effectLst/>
                          <a:latin typeface="微软雅黑" panose="020B0503020204020204" pitchFamily="34" charset="-122"/>
                          <a:ea typeface="微软雅黑" panose="020B0503020204020204" pitchFamily="34" charset="-122"/>
                          <a:cs typeface="+mn-cs"/>
                        </a:rPr>
                        <a:t>Java </a:t>
                      </a:r>
                      <a:endParaRPr lang="zh-CN" sz="1400" kern="0" dirty="0">
                        <a:solidFill>
                          <a:schemeClr val="tx1"/>
                        </a:solidFill>
                        <a:effectLst/>
                        <a:latin typeface="微软雅黑" panose="020B0503020204020204" pitchFamily="34" charset="-122"/>
                        <a:ea typeface="微软雅黑" panose="020B0503020204020204" pitchFamily="34" charset="-122"/>
                        <a:cs typeface="+mn-cs"/>
                      </a:endParaRPr>
                    </a:p>
                  </a:txBody>
                  <a:tcPr marL="68580" marR="68580" marT="0" marB="0"/>
                </a:tc>
                <a:tc>
                  <a:txBody>
                    <a:bodyPr/>
                    <a:lstStyle/>
                    <a:p>
                      <a:pPr algn="l">
                        <a:spcAft>
                          <a:spcPts val="0"/>
                        </a:spcAft>
                      </a:pPr>
                      <a:r>
                        <a:rPr lang="en-US" sz="1400" kern="0">
                          <a:solidFill>
                            <a:schemeClr val="tx1"/>
                          </a:solidFill>
                          <a:effectLst/>
                          <a:latin typeface="微软雅黑" panose="020B0503020204020204" pitchFamily="34" charset="-122"/>
                          <a:ea typeface="微软雅黑" panose="020B0503020204020204" pitchFamily="34" charset="-122"/>
                          <a:cs typeface="+mn-cs"/>
                        </a:rPr>
                        <a:t>Java </a:t>
                      </a:r>
                      <a:endParaRPr lang="zh-CN" sz="1400" kern="0">
                        <a:solidFill>
                          <a:schemeClr val="tx1"/>
                        </a:solidFill>
                        <a:effectLst/>
                        <a:latin typeface="微软雅黑" panose="020B0503020204020204" pitchFamily="34" charset="-122"/>
                        <a:ea typeface="微软雅黑" panose="020B0503020204020204" pitchFamily="34" charset="-122"/>
                        <a:cs typeface="+mn-cs"/>
                      </a:endParaRPr>
                    </a:p>
                  </a:txBody>
                  <a:tcPr marL="68580" marR="68580" marT="0" marB="0"/>
                </a:tc>
                <a:tc>
                  <a:txBody>
                    <a:bodyPr/>
                    <a:lstStyle/>
                    <a:p>
                      <a:pPr algn="l">
                        <a:spcAft>
                          <a:spcPts val="0"/>
                        </a:spcAft>
                      </a:pPr>
                      <a:r>
                        <a:rPr lang="en-US" sz="1400" kern="0">
                          <a:solidFill>
                            <a:schemeClr val="tx1"/>
                          </a:solidFill>
                          <a:effectLst/>
                          <a:latin typeface="微软雅黑" panose="020B0503020204020204" pitchFamily="34" charset="-122"/>
                          <a:ea typeface="微软雅黑" panose="020B0503020204020204" pitchFamily="34" charset="-122"/>
                          <a:cs typeface="+mn-cs"/>
                        </a:rPr>
                        <a:t>Java </a:t>
                      </a:r>
                      <a:endParaRPr lang="zh-CN" sz="1400" kern="0">
                        <a:solidFill>
                          <a:schemeClr val="tx1"/>
                        </a:solidFill>
                        <a:effectLst/>
                        <a:latin typeface="微软雅黑" panose="020B0503020204020204" pitchFamily="34" charset="-122"/>
                        <a:ea typeface="微软雅黑" panose="020B0503020204020204" pitchFamily="34" charset="-122"/>
                        <a:cs typeface="+mn-cs"/>
                      </a:endParaRPr>
                    </a:p>
                  </a:txBody>
                  <a:tcPr marL="68580" marR="68580" marT="0" marB="0"/>
                </a:tc>
                <a:tc>
                  <a:txBody>
                    <a:bodyPr/>
                    <a:lstStyle/>
                    <a:p>
                      <a:pPr algn="l">
                        <a:spcAft>
                          <a:spcPts val="0"/>
                        </a:spcAft>
                      </a:pPr>
                      <a:r>
                        <a:rPr lang="en-US" sz="1400" kern="0">
                          <a:solidFill>
                            <a:schemeClr val="tx1"/>
                          </a:solidFill>
                          <a:effectLst/>
                          <a:latin typeface="微软雅黑" panose="020B0503020204020204" pitchFamily="34" charset="-122"/>
                          <a:ea typeface="微软雅黑" panose="020B0503020204020204" pitchFamily="34" charset="-122"/>
                          <a:cs typeface="+mn-cs"/>
                        </a:rPr>
                        <a:t>Java </a:t>
                      </a:r>
                      <a:endParaRPr lang="zh-CN" sz="1400" kern="0">
                        <a:solidFill>
                          <a:schemeClr val="tx1"/>
                        </a:solidFill>
                        <a:effectLst/>
                        <a:latin typeface="微软雅黑" panose="020B0503020204020204" pitchFamily="34" charset="-122"/>
                        <a:ea typeface="微软雅黑" panose="020B0503020204020204" pitchFamily="34" charset="-122"/>
                        <a:cs typeface="+mn-cs"/>
                      </a:endParaRPr>
                    </a:p>
                  </a:txBody>
                  <a:tcPr marL="68580" marR="68580" marT="0" marB="0"/>
                </a:tc>
                <a:tc>
                  <a:txBody>
                    <a:bodyPr/>
                    <a:lstStyle/>
                    <a:p>
                      <a:pPr algn="l">
                        <a:spcAft>
                          <a:spcPts val="0"/>
                        </a:spcAft>
                      </a:pPr>
                      <a:r>
                        <a:rPr lang="en-US" sz="1400" kern="0">
                          <a:solidFill>
                            <a:schemeClr val="tx1"/>
                          </a:solidFill>
                          <a:effectLst/>
                          <a:latin typeface="微软雅黑" panose="020B0503020204020204" pitchFamily="34" charset="-122"/>
                          <a:ea typeface="微软雅黑" panose="020B0503020204020204" pitchFamily="34" charset="-122"/>
                          <a:cs typeface="+mn-cs"/>
                        </a:rPr>
                        <a:t>Java </a:t>
                      </a:r>
                      <a:endParaRPr lang="zh-CN" sz="1400" kern="0">
                        <a:solidFill>
                          <a:schemeClr val="tx1"/>
                        </a:solidFill>
                        <a:effectLst/>
                        <a:latin typeface="微软雅黑" panose="020B0503020204020204" pitchFamily="34" charset="-122"/>
                        <a:ea typeface="微软雅黑" panose="020B0503020204020204" pitchFamily="34" charset="-122"/>
                        <a:cs typeface="+mn-cs"/>
                      </a:endParaRPr>
                    </a:p>
                  </a:txBody>
                  <a:tcPr marL="68580" marR="68580" marT="0" marB="0"/>
                </a:tc>
                <a:tc>
                  <a:txBody>
                    <a:bodyPr/>
                    <a:lstStyle/>
                    <a:p>
                      <a:pPr algn="l">
                        <a:spcAft>
                          <a:spcPts val="0"/>
                        </a:spcAft>
                      </a:pPr>
                      <a:r>
                        <a:rPr lang="en-US" sz="1400" kern="0" dirty="0">
                          <a:solidFill>
                            <a:schemeClr val="tx1"/>
                          </a:solidFill>
                          <a:effectLst/>
                          <a:latin typeface="微软雅黑" panose="020B0503020204020204" pitchFamily="34" charset="-122"/>
                          <a:ea typeface="微软雅黑" panose="020B0503020204020204" pitchFamily="34" charset="-122"/>
                          <a:cs typeface="+mn-cs"/>
                        </a:rPr>
                        <a:t>C </a:t>
                      </a:r>
                      <a:endParaRPr lang="zh-CN" sz="1400" kern="0" dirty="0">
                        <a:solidFill>
                          <a:schemeClr val="tx1"/>
                        </a:solidFill>
                        <a:effectLst/>
                        <a:latin typeface="微软雅黑" panose="020B0503020204020204" pitchFamily="34" charset="-122"/>
                        <a:ea typeface="微软雅黑" panose="020B0503020204020204" pitchFamily="34" charset="-122"/>
                        <a:cs typeface="+mn-cs"/>
                      </a:endParaRPr>
                    </a:p>
                  </a:txBody>
                  <a:tcPr marL="68580" marR="68580" marT="0" marB="0"/>
                </a:tc>
              </a:tr>
              <a:tr h="370840">
                <a:tc>
                  <a:txBody>
                    <a:bodyPr/>
                    <a:lstStyle/>
                    <a:p>
                      <a:pPr algn="l">
                        <a:spcAft>
                          <a:spcPts val="0"/>
                        </a:spcAft>
                      </a:pPr>
                      <a:r>
                        <a:rPr lang="zh-CN" sz="1400" kern="0">
                          <a:solidFill>
                            <a:schemeClr val="tx1"/>
                          </a:solidFill>
                          <a:effectLst/>
                          <a:latin typeface="微软雅黑" panose="020B0503020204020204" pitchFamily="34" charset="-122"/>
                          <a:ea typeface="微软雅黑" panose="020B0503020204020204" pitchFamily="34" charset="-122"/>
                          <a:cs typeface="+mn-cs"/>
                        </a:rPr>
                        <a:t>支持的协议 </a:t>
                      </a:r>
                    </a:p>
                  </a:txBody>
                  <a:tcPr marL="68580" marR="68580" marT="0" marB="0"/>
                </a:tc>
                <a:tc>
                  <a:txBody>
                    <a:bodyPr/>
                    <a:lstStyle/>
                    <a:p>
                      <a:pPr algn="l">
                        <a:spcAft>
                          <a:spcPts val="0"/>
                        </a:spcAft>
                      </a:pPr>
                      <a:r>
                        <a:rPr lang="en-US" sz="1400" kern="0" dirty="0" err="1">
                          <a:solidFill>
                            <a:srgbClr val="FF0000"/>
                          </a:solidFill>
                          <a:effectLst/>
                          <a:latin typeface="微软雅黑" panose="020B0503020204020204" pitchFamily="34" charset="-122"/>
                          <a:ea typeface="微软雅黑" panose="020B0503020204020204" pitchFamily="34" charset="-122"/>
                          <a:cs typeface="+mn-cs"/>
                        </a:rPr>
                        <a:t>OpenWire</a:t>
                      </a:r>
                      <a:r>
                        <a:rPr lang="zh-CN" sz="1400" kern="0" dirty="0">
                          <a:solidFill>
                            <a:srgbClr val="FF0000"/>
                          </a:solidFill>
                          <a:effectLst/>
                          <a:latin typeface="微软雅黑" panose="020B0503020204020204" pitchFamily="34" charset="-122"/>
                          <a:ea typeface="微软雅黑" panose="020B0503020204020204" pitchFamily="34" charset="-122"/>
                          <a:cs typeface="+mn-cs"/>
                        </a:rPr>
                        <a:t>、</a:t>
                      </a:r>
                      <a:r>
                        <a:rPr lang="en-US" sz="1400" kern="0" dirty="0">
                          <a:solidFill>
                            <a:srgbClr val="FF0000"/>
                          </a:solidFill>
                          <a:effectLst/>
                          <a:latin typeface="微软雅黑" panose="020B0503020204020204" pitchFamily="34" charset="-122"/>
                          <a:ea typeface="微软雅黑" panose="020B0503020204020204" pitchFamily="34" charset="-122"/>
                          <a:cs typeface="+mn-cs"/>
                        </a:rPr>
                        <a:t>STOMP</a:t>
                      </a:r>
                      <a:r>
                        <a:rPr lang="zh-CN" sz="1400" kern="0" dirty="0">
                          <a:solidFill>
                            <a:srgbClr val="FF0000"/>
                          </a:solidFill>
                          <a:effectLst/>
                          <a:latin typeface="微软雅黑" panose="020B0503020204020204" pitchFamily="34" charset="-122"/>
                          <a:ea typeface="微软雅黑" panose="020B0503020204020204" pitchFamily="34" charset="-122"/>
                          <a:cs typeface="+mn-cs"/>
                        </a:rPr>
                        <a:t>、</a:t>
                      </a:r>
                      <a:r>
                        <a:rPr lang="en-US" sz="1400" kern="0" dirty="0">
                          <a:solidFill>
                            <a:srgbClr val="FF0000"/>
                          </a:solidFill>
                          <a:effectLst/>
                          <a:latin typeface="微软雅黑" panose="020B0503020204020204" pitchFamily="34" charset="-122"/>
                          <a:ea typeface="微软雅黑" panose="020B0503020204020204" pitchFamily="34" charset="-122"/>
                          <a:cs typeface="+mn-cs"/>
                        </a:rPr>
                        <a:t>REST</a:t>
                      </a:r>
                      <a:r>
                        <a:rPr lang="zh-CN" sz="1400" kern="0" dirty="0">
                          <a:solidFill>
                            <a:srgbClr val="FF0000"/>
                          </a:solidFill>
                          <a:effectLst/>
                          <a:latin typeface="微软雅黑" panose="020B0503020204020204" pitchFamily="34" charset="-122"/>
                          <a:ea typeface="微软雅黑" panose="020B0503020204020204" pitchFamily="34" charset="-122"/>
                          <a:cs typeface="+mn-cs"/>
                        </a:rPr>
                        <a:t>、</a:t>
                      </a:r>
                      <a:r>
                        <a:rPr lang="en-US" sz="1400" kern="0" dirty="0">
                          <a:solidFill>
                            <a:srgbClr val="FF0000"/>
                          </a:solidFill>
                          <a:effectLst/>
                          <a:latin typeface="微软雅黑" panose="020B0503020204020204" pitchFamily="34" charset="-122"/>
                          <a:ea typeface="微软雅黑" panose="020B0503020204020204" pitchFamily="34" charset="-122"/>
                          <a:cs typeface="+mn-cs"/>
                        </a:rPr>
                        <a:t>XMPP</a:t>
                      </a:r>
                      <a:r>
                        <a:rPr lang="zh-CN" sz="1400" kern="0" dirty="0">
                          <a:solidFill>
                            <a:srgbClr val="FF0000"/>
                          </a:solidFill>
                          <a:effectLst/>
                          <a:latin typeface="微软雅黑" panose="020B0503020204020204" pitchFamily="34" charset="-122"/>
                          <a:ea typeface="微软雅黑" panose="020B0503020204020204" pitchFamily="34" charset="-122"/>
                          <a:cs typeface="+mn-cs"/>
                        </a:rPr>
                        <a:t>、</a:t>
                      </a:r>
                      <a:r>
                        <a:rPr lang="en-US" sz="1400" kern="0" dirty="0">
                          <a:solidFill>
                            <a:srgbClr val="FF0000"/>
                          </a:solidFill>
                          <a:effectLst/>
                          <a:latin typeface="微软雅黑" panose="020B0503020204020204" pitchFamily="34" charset="-122"/>
                          <a:ea typeface="微软雅黑" panose="020B0503020204020204" pitchFamily="34" charset="-122"/>
                          <a:cs typeface="+mn-cs"/>
                        </a:rPr>
                        <a:t>AMQP </a:t>
                      </a:r>
                      <a:endParaRPr lang="zh-CN" sz="1400" kern="0" dirty="0">
                        <a:solidFill>
                          <a:srgbClr val="FF0000"/>
                        </a:solidFill>
                        <a:effectLst/>
                        <a:latin typeface="微软雅黑" panose="020B0503020204020204" pitchFamily="34" charset="-122"/>
                        <a:ea typeface="微软雅黑" panose="020B0503020204020204" pitchFamily="34" charset="-122"/>
                        <a:cs typeface="+mn-cs"/>
                      </a:endParaRPr>
                    </a:p>
                  </a:txBody>
                  <a:tcPr marL="68580" marR="68580" marT="0" marB="0"/>
                </a:tc>
                <a:tc>
                  <a:txBody>
                    <a:bodyPr/>
                    <a:lstStyle/>
                    <a:p>
                      <a:pPr algn="l">
                        <a:spcAft>
                          <a:spcPts val="0"/>
                        </a:spcAft>
                      </a:pPr>
                      <a:r>
                        <a:rPr lang="en-US" sz="1400" kern="0" dirty="0">
                          <a:solidFill>
                            <a:srgbClr val="FF0000"/>
                          </a:solidFill>
                          <a:effectLst/>
                          <a:latin typeface="微软雅黑" panose="020B0503020204020204" pitchFamily="34" charset="-122"/>
                          <a:ea typeface="微软雅黑" panose="020B0503020204020204" pitchFamily="34" charset="-122"/>
                          <a:cs typeface="+mn-cs"/>
                        </a:rPr>
                        <a:t>AMQP </a:t>
                      </a:r>
                      <a:endParaRPr lang="zh-CN" sz="1400" kern="0" dirty="0">
                        <a:solidFill>
                          <a:srgbClr val="FF0000"/>
                        </a:solidFill>
                        <a:effectLst/>
                        <a:latin typeface="微软雅黑" panose="020B0503020204020204" pitchFamily="34" charset="-122"/>
                        <a:ea typeface="微软雅黑" panose="020B0503020204020204" pitchFamily="34" charset="-122"/>
                        <a:cs typeface="+mn-cs"/>
                      </a:endParaRPr>
                    </a:p>
                  </a:txBody>
                  <a:tcPr marL="68580" marR="68580" marT="0" marB="0"/>
                </a:tc>
                <a:tc>
                  <a:txBody>
                    <a:bodyPr/>
                    <a:lstStyle/>
                    <a:p>
                      <a:pPr algn="l">
                        <a:spcAft>
                          <a:spcPts val="0"/>
                        </a:spcAft>
                      </a:pPr>
                      <a:r>
                        <a:rPr lang="zh-CN" sz="1400" kern="0" dirty="0">
                          <a:solidFill>
                            <a:srgbClr val="FF0000"/>
                          </a:solidFill>
                          <a:effectLst/>
                          <a:latin typeface="微软雅黑" panose="020B0503020204020204" pitchFamily="34" charset="-122"/>
                          <a:ea typeface="微软雅黑" panose="020B0503020204020204" pitchFamily="34" charset="-122"/>
                          <a:cs typeface="+mn-cs"/>
                        </a:rPr>
                        <a:t>自己定义的一套</a:t>
                      </a:r>
                      <a:r>
                        <a:rPr lang="en-US" sz="1400" kern="0" dirty="0">
                          <a:solidFill>
                            <a:srgbClr val="FF0000"/>
                          </a:solidFill>
                          <a:effectLst/>
                          <a:latin typeface="微软雅黑" panose="020B0503020204020204" pitchFamily="34" charset="-122"/>
                          <a:ea typeface="微软雅黑" panose="020B0503020204020204" pitchFamily="34" charset="-122"/>
                          <a:cs typeface="+mn-cs"/>
                        </a:rPr>
                        <a:t>(</a:t>
                      </a:r>
                      <a:r>
                        <a:rPr lang="zh-CN" sz="1400" kern="0" dirty="0">
                          <a:solidFill>
                            <a:srgbClr val="FF0000"/>
                          </a:solidFill>
                          <a:effectLst/>
                          <a:latin typeface="微软雅黑" panose="020B0503020204020204" pitchFamily="34" charset="-122"/>
                          <a:ea typeface="微软雅黑" panose="020B0503020204020204" pitchFamily="34" charset="-122"/>
                          <a:cs typeface="+mn-cs"/>
                        </a:rPr>
                        <a:t>社区提供</a:t>
                      </a:r>
                      <a:r>
                        <a:rPr lang="en-US" sz="1400" kern="0" dirty="0">
                          <a:solidFill>
                            <a:srgbClr val="FF0000"/>
                          </a:solidFill>
                          <a:effectLst/>
                          <a:latin typeface="微软雅黑" panose="020B0503020204020204" pitchFamily="34" charset="-122"/>
                          <a:ea typeface="微软雅黑" panose="020B0503020204020204" pitchFamily="34" charset="-122"/>
                          <a:cs typeface="+mn-cs"/>
                        </a:rPr>
                        <a:t>JMS--</a:t>
                      </a:r>
                      <a:r>
                        <a:rPr lang="zh-CN" sz="1400" kern="0" dirty="0">
                          <a:solidFill>
                            <a:srgbClr val="FF0000"/>
                          </a:solidFill>
                          <a:effectLst/>
                          <a:latin typeface="微软雅黑" panose="020B0503020204020204" pitchFamily="34" charset="-122"/>
                          <a:ea typeface="微软雅黑" panose="020B0503020204020204" pitchFamily="34" charset="-122"/>
                          <a:cs typeface="+mn-cs"/>
                        </a:rPr>
                        <a:t>不成熟</a:t>
                      </a:r>
                      <a:r>
                        <a:rPr lang="en-US" sz="1400" kern="0" dirty="0">
                          <a:solidFill>
                            <a:srgbClr val="FF0000"/>
                          </a:solidFill>
                          <a:effectLst/>
                          <a:latin typeface="微软雅黑" panose="020B0503020204020204" pitchFamily="34" charset="-122"/>
                          <a:ea typeface="微软雅黑" panose="020B0503020204020204" pitchFamily="34" charset="-122"/>
                          <a:cs typeface="+mn-cs"/>
                        </a:rPr>
                        <a:t>) </a:t>
                      </a:r>
                      <a:endParaRPr lang="zh-CN" sz="1400" kern="0" dirty="0">
                        <a:solidFill>
                          <a:srgbClr val="FF0000"/>
                        </a:solidFill>
                        <a:effectLst/>
                        <a:latin typeface="微软雅黑" panose="020B0503020204020204" pitchFamily="34" charset="-122"/>
                        <a:ea typeface="微软雅黑" panose="020B0503020204020204" pitchFamily="34" charset="-122"/>
                        <a:cs typeface="+mn-cs"/>
                      </a:endParaRPr>
                    </a:p>
                  </a:txBody>
                  <a:tcPr marL="68580" marR="68580" marT="0" marB="0"/>
                </a:tc>
                <a:tc>
                  <a:txBody>
                    <a:bodyPr/>
                    <a:lstStyle/>
                    <a:p>
                      <a:pPr algn="l">
                        <a:spcAft>
                          <a:spcPts val="0"/>
                        </a:spcAft>
                      </a:pPr>
                      <a:r>
                        <a:rPr lang="en-US" sz="1400" kern="0">
                          <a:solidFill>
                            <a:schemeClr val="tx1"/>
                          </a:solidFill>
                          <a:effectLst/>
                          <a:latin typeface="微软雅黑" panose="020B0503020204020204" pitchFamily="34" charset="-122"/>
                          <a:ea typeface="微软雅黑" panose="020B0503020204020204" pitchFamily="34" charset="-122"/>
                          <a:cs typeface="+mn-cs"/>
                        </a:rPr>
                        <a:t>JMS </a:t>
                      </a:r>
                      <a:endParaRPr lang="zh-CN" sz="1400" kern="0">
                        <a:solidFill>
                          <a:schemeClr val="tx1"/>
                        </a:solidFill>
                        <a:effectLst/>
                        <a:latin typeface="微软雅黑" panose="020B0503020204020204" pitchFamily="34" charset="-122"/>
                        <a:ea typeface="微软雅黑" panose="020B0503020204020204" pitchFamily="34" charset="-122"/>
                        <a:cs typeface="+mn-cs"/>
                      </a:endParaRPr>
                    </a:p>
                  </a:txBody>
                  <a:tcPr marL="68580" marR="68580" marT="0" marB="0"/>
                </a:tc>
                <a:tc>
                  <a:txBody>
                    <a:bodyPr/>
                    <a:lstStyle/>
                    <a:p>
                      <a:pPr algn="l">
                        <a:spcAft>
                          <a:spcPts val="0"/>
                        </a:spcAft>
                      </a:pPr>
                      <a:r>
                        <a:rPr lang="en-US" sz="1400" kern="0">
                          <a:solidFill>
                            <a:schemeClr val="tx1"/>
                          </a:solidFill>
                          <a:effectLst/>
                          <a:latin typeface="微软雅黑" panose="020B0503020204020204" pitchFamily="34" charset="-122"/>
                          <a:ea typeface="微软雅黑" panose="020B0503020204020204" pitchFamily="34" charset="-122"/>
                          <a:cs typeface="+mn-cs"/>
                        </a:rPr>
                        <a:t>JMS </a:t>
                      </a:r>
                      <a:endParaRPr lang="zh-CN" sz="1400" kern="0">
                        <a:solidFill>
                          <a:schemeClr val="tx1"/>
                        </a:solidFill>
                        <a:effectLst/>
                        <a:latin typeface="微软雅黑" panose="020B0503020204020204" pitchFamily="34" charset="-122"/>
                        <a:ea typeface="微软雅黑" panose="020B0503020204020204" pitchFamily="34" charset="-122"/>
                        <a:cs typeface="+mn-cs"/>
                      </a:endParaRPr>
                    </a:p>
                  </a:txBody>
                  <a:tcPr marL="68580" marR="68580" marT="0" marB="0"/>
                </a:tc>
                <a:tc>
                  <a:txBody>
                    <a:bodyPr/>
                    <a:lstStyle/>
                    <a:p>
                      <a:pPr algn="l">
                        <a:spcAft>
                          <a:spcPts val="0"/>
                        </a:spcAft>
                      </a:pPr>
                      <a:r>
                        <a:rPr lang="en-US" sz="1400" kern="0" dirty="0">
                          <a:solidFill>
                            <a:schemeClr val="tx1"/>
                          </a:solidFill>
                          <a:effectLst/>
                          <a:latin typeface="微软雅黑" panose="020B0503020204020204" pitchFamily="34" charset="-122"/>
                          <a:ea typeface="微软雅黑" panose="020B0503020204020204" pitchFamily="34" charset="-122"/>
                          <a:cs typeface="+mn-cs"/>
                        </a:rPr>
                        <a:t>JMS </a:t>
                      </a:r>
                      <a:endParaRPr lang="zh-CN" sz="1400" kern="0" dirty="0">
                        <a:solidFill>
                          <a:schemeClr val="tx1"/>
                        </a:solidFill>
                        <a:effectLst/>
                        <a:latin typeface="微软雅黑" panose="020B0503020204020204" pitchFamily="34" charset="-122"/>
                        <a:ea typeface="微软雅黑" panose="020B0503020204020204" pitchFamily="34" charset="-122"/>
                        <a:cs typeface="+mn-cs"/>
                      </a:endParaRPr>
                    </a:p>
                  </a:txBody>
                  <a:tcPr marL="68580" marR="68580" marT="0" marB="0"/>
                </a:tc>
                <a:tc>
                  <a:txBody>
                    <a:bodyPr/>
                    <a:lstStyle/>
                    <a:p>
                      <a:pPr algn="l">
                        <a:spcAft>
                          <a:spcPts val="0"/>
                        </a:spcAft>
                      </a:pPr>
                      <a:r>
                        <a:rPr lang="en-US" sz="1400" kern="0">
                          <a:solidFill>
                            <a:schemeClr val="tx1"/>
                          </a:solidFill>
                          <a:effectLst/>
                          <a:latin typeface="微软雅黑" panose="020B0503020204020204" pitchFamily="34" charset="-122"/>
                          <a:ea typeface="微软雅黑" panose="020B0503020204020204" pitchFamily="34" charset="-122"/>
                          <a:cs typeface="+mn-cs"/>
                        </a:rPr>
                        <a:t>JMS </a:t>
                      </a:r>
                      <a:endParaRPr lang="zh-CN" sz="1400" kern="0">
                        <a:solidFill>
                          <a:schemeClr val="tx1"/>
                        </a:solidFill>
                        <a:effectLst/>
                        <a:latin typeface="微软雅黑" panose="020B0503020204020204" pitchFamily="34" charset="-122"/>
                        <a:ea typeface="微软雅黑" panose="020B0503020204020204" pitchFamily="34" charset="-122"/>
                        <a:cs typeface="+mn-cs"/>
                      </a:endParaRPr>
                    </a:p>
                  </a:txBody>
                  <a:tcPr marL="68580" marR="68580" marT="0" marB="0"/>
                </a:tc>
                <a:tc>
                  <a:txBody>
                    <a:bodyPr/>
                    <a:lstStyle/>
                    <a:p>
                      <a:pPr algn="l">
                        <a:spcAft>
                          <a:spcPts val="0"/>
                        </a:spcAft>
                      </a:pPr>
                      <a:r>
                        <a:rPr lang="en-US" sz="1400" kern="0">
                          <a:solidFill>
                            <a:schemeClr val="tx1"/>
                          </a:solidFill>
                          <a:effectLst/>
                          <a:latin typeface="微软雅黑" panose="020B0503020204020204" pitchFamily="34" charset="-122"/>
                          <a:ea typeface="微软雅黑" panose="020B0503020204020204" pitchFamily="34" charset="-122"/>
                          <a:cs typeface="+mn-cs"/>
                        </a:rPr>
                        <a:t>JMS </a:t>
                      </a:r>
                      <a:endParaRPr lang="zh-CN" sz="1400" kern="0">
                        <a:solidFill>
                          <a:schemeClr val="tx1"/>
                        </a:solidFill>
                        <a:effectLst/>
                        <a:latin typeface="微软雅黑" panose="020B0503020204020204" pitchFamily="34" charset="-122"/>
                        <a:ea typeface="微软雅黑" panose="020B0503020204020204" pitchFamily="34" charset="-122"/>
                        <a:cs typeface="+mn-cs"/>
                      </a:endParaRPr>
                    </a:p>
                  </a:txBody>
                  <a:tcPr marL="68580" marR="68580" marT="0" marB="0"/>
                </a:tc>
                <a:tc>
                  <a:txBody>
                    <a:bodyPr/>
                    <a:lstStyle/>
                    <a:p>
                      <a:pPr algn="l">
                        <a:spcAft>
                          <a:spcPts val="0"/>
                        </a:spcAft>
                      </a:pPr>
                      <a:r>
                        <a:rPr lang="en-US" sz="1400" kern="0" dirty="0">
                          <a:solidFill>
                            <a:schemeClr val="tx1"/>
                          </a:solidFill>
                          <a:effectLst/>
                          <a:latin typeface="微软雅黑" panose="020B0503020204020204" pitchFamily="34" charset="-122"/>
                          <a:ea typeface="微软雅黑" panose="020B0503020204020204" pitchFamily="34" charset="-122"/>
                          <a:cs typeface="+mn-cs"/>
                        </a:rPr>
                        <a:t>TCP</a:t>
                      </a:r>
                      <a:r>
                        <a:rPr lang="zh-CN" sz="1400" kern="0" dirty="0">
                          <a:solidFill>
                            <a:schemeClr val="tx1"/>
                          </a:solidFill>
                          <a:effectLst/>
                          <a:latin typeface="微软雅黑" panose="020B0503020204020204" pitchFamily="34" charset="-122"/>
                          <a:ea typeface="微软雅黑" panose="020B0503020204020204" pitchFamily="34" charset="-122"/>
                          <a:cs typeface="+mn-cs"/>
                        </a:rPr>
                        <a:t>、</a:t>
                      </a:r>
                      <a:r>
                        <a:rPr lang="en-US" sz="1400" kern="0" dirty="0">
                          <a:solidFill>
                            <a:schemeClr val="tx1"/>
                          </a:solidFill>
                          <a:effectLst/>
                          <a:latin typeface="微软雅黑" panose="020B0503020204020204" pitchFamily="34" charset="-122"/>
                          <a:ea typeface="微软雅黑" panose="020B0503020204020204" pitchFamily="34" charset="-122"/>
                          <a:cs typeface="+mn-cs"/>
                        </a:rPr>
                        <a:t>UDP </a:t>
                      </a:r>
                      <a:endParaRPr lang="zh-CN" sz="1400" kern="0" dirty="0">
                        <a:solidFill>
                          <a:schemeClr val="tx1"/>
                        </a:solidFill>
                        <a:effectLst/>
                        <a:latin typeface="微软雅黑" panose="020B0503020204020204" pitchFamily="34" charset="-122"/>
                        <a:ea typeface="微软雅黑" panose="020B0503020204020204" pitchFamily="34" charset="-122"/>
                        <a:cs typeface="+mn-cs"/>
                      </a:endParaRPr>
                    </a:p>
                  </a:txBody>
                  <a:tcPr marL="68580" marR="68580" marT="0" marB="0"/>
                </a:tc>
              </a:tr>
            </a:tbl>
          </a:graphicData>
        </a:graphic>
      </p:graphicFrame>
    </p:spTree>
    <p:extLst>
      <p:ext uri="{BB962C8B-B14F-4D97-AF65-F5344CB8AC3E}">
        <p14:creationId xmlns:p14="http://schemas.microsoft.com/office/powerpoint/2010/main" val="345779233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消息中间件横向对比</a:t>
            </a:r>
            <a:endParaRPr lang="en-US" altLang="zh-CN" dirty="0" smtClean="0"/>
          </a:p>
        </p:txBody>
      </p:sp>
      <p:graphicFrame>
        <p:nvGraphicFramePr>
          <p:cNvPr id="11" name="表格 10"/>
          <p:cNvGraphicFramePr>
            <a:graphicFrameLocks noGrp="1"/>
          </p:cNvGraphicFramePr>
          <p:nvPr>
            <p:extLst>
              <p:ext uri="{D42A27DB-BD31-4B8C-83A1-F6EECF244321}">
                <p14:modId xmlns:p14="http://schemas.microsoft.com/office/powerpoint/2010/main" val="1648812884"/>
              </p:ext>
            </p:extLst>
          </p:nvPr>
        </p:nvGraphicFramePr>
        <p:xfrm>
          <a:off x="124688" y="2004032"/>
          <a:ext cx="11942620" cy="3902623"/>
        </p:xfrm>
        <a:graphic>
          <a:graphicData uri="http://schemas.openxmlformats.org/drawingml/2006/table">
            <a:tbl>
              <a:tblPr firstRow="1" bandRow="1">
                <a:tableStyleId>{5940675A-B579-460E-94D1-54222C63F5DA}</a:tableStyleId>
              </a:tblPr>
              <a:tblGrid>
                <a:gridCol w="1194262"/>
                <a:gridCol w="1194262"/>
                <a:gridCol w="1194262"/>
                <a:gridCol w="1194262"/>
                <a:gridCol w="1194262"/>
                <a:gridCol w="1194262"/>
                <a:gridCol w="1194262"/>
                <a:gridCol w="1194262"/>
                <a:gridCol w="1194262"/>
                <a:gridCol w="1194262"/>
              </a:tblGrid>
              <a:tr h="370840">
                <a:tc>
                  <a:txBody>
                    <a:bodyPr/>
                    <a:lstStyle/>
                    <a:p>
                      <a:endParaRPr lang="zh-CN" altLang="en-US" sz="1400" dirty="0">
                        <a:latin typeface="微软雅黑" panose="020B0503020204020204" pitchFamily="34" charset="-122"/>
                        <a:ea typeface="微软雅黑" panose="020B0503020204020204" pitchFamily="34" charset="-122"/>
                      </a:endParaRPr>
                    </a:p>
                  </a:txBody>
                  <a:tcPr>
                    <a:solidFill>
                      <a:schemeClr val="accent6">
                        <a:lumMod val="60000"/>
                        <a:lumOff val="40000"/>
                      </a:schemeClr>
                    </a:solidFill>
                  </a:tcPr>
                </a:tc>
                <a:tc>
                  <a:txBody>
                    <a:bodyPr/>
                    <a:lstStyle/>
                    <a:p>
                      <a:pPr algn="l">
                        <a:spcAft>
                          <a:spcPts val="0"/>
                        </a:spcAft>
                      </a:pPr>
                      <a:r>
                        <a:rPr lang="zh-CN" sz="1400" b="1" kern="0" dirty="0">
                          <a:solidFill>
                            <a:srgbClr val="FF0000"/>
                          </a:solidFill>
                          <a:effectLst/>
                          <a:latin typeface="微软雅黑" panose="020B0503020204020204" pitchFamily="34" charset="-122"/>
                          <a:ea typeface="微软雅黑" panose="020B0503020204020204" pitchFamily="34" charset="-122"/>
                        </a:rPr>
                        <a:t> </a:t>
                      </a:r>
                      <a:r>
                        <a:rPr lang="en-US" sz="1400" b="1" kern="0" dirty="0" err="1">
                          <a:solidFill>
                            <a:srgbClr val="FF0000"/>
                          </a:solidFill>
                          <a:effectLst/>
                          <a:latin typeface="微软雅黑" panose="020B0503020204020204" pitchFamily="34" charset="-122"/>
                          <a:ea typeface="微软雅黑" panose="020B0503020204020204" pitchFamily="34" charset="-122"/>
                        </a:rPr>
                        <a:t>ActiveMQ</a:t>
                      </a:r>
                      <a:r>
                        <a:rPr lang="en-US" sz="1400" b="1" kern="0" dirty="0">
                          <a:solidFill>
                            <a:srgbClr val="FF0000"/>
                          </a:solidFill>
                          <a:effectLst/>
                          <a:latin typeface="微软雅黑" panose="020B0503020204020204" pitchFamily="34" charset="-122"/>
                          <a:ea typeface="微软雅黑" panose="020B0503020204020204" pitchFamily="34" charset="-122"/>
                        </a:rPr>
                        <a:t> </a:t>
                      </a:r>
                      <a:endParaRPr lang="zh-CN" sz="1400" b="1" kern="100" dirty="0">
                        <a:solidFill>
                          <a:srgbClr val="FF0000"/>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solidFill>
                      <a:schemeClr val="accent6">
                        <a:lumMod val="60000"/>
                        <a:lumOff val="40000"/>
                      </a:schemeClr>
                    </a:solidFill>
                  </a:tcPr>
                </a:tc>
                <a:tc>
                  <a:txBody>
                    <a:bodyPr/>
                    <a:lstStyle/>
                    <a:p>
                      <a:pPr algn="l">
                        <a:spcAft>
                          <a:spcPts val="0"/>
                        </a:spcAft>
                      </a:pPr>
                      <a:r>
                        <a:rPr lang="en-US" sz="1400" b="1" kern="0" dirty="0" err="1">
                          <a:solidFill>
                            <a:srgbClr val="FF0000"/>
                          </a:solidFill>
                          <a:effectLst/>
                          <a:latin typeface="微软雅黑" panose="020B0503020204020204" pitchFamily="34" charset="-122"/>
                          <a:ea typeface="微软雅黑" panose="020B0503020204020204" pitchFamily="34" charset="-122"/>
                        </a:rPr>
                        <a:t>RabbitMQ</a:t>
                      </a:r>
                      <a:r>
                        <a:rPr lang="en-US" sz="1400" b="1" kern="0" dirty="0">
                          <a:solidFill>
                            <a:srgbClr val="FF0000"/>
                          </a:solidFill>
                          <a:effectLst/>
                          <a:latin typeface="微软雅黑" panose="020B0503020204020204" pitchFamily="34" charset="-122"/>
                          <a:ea typeface="微软雅黑" panose="020B0503020204020204" pitchFamily="34" charset="-122"/>
                        </a:rPr>
                        <a:t> </a:t>
                      </a:r>
                      <a:endParaRPr lang="zh-CN" sz="1400" b="1" kern="100" dirty="0">
                        <a:solidFill>
                          <a:srgbClr val="FF0000"/>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solidFill>
                      <a:schemeClr val="accent6">
                        <a:lumMod val="60000"/>
                        <a:lumOff val="40000"/>
                      </a:schemeClr>
                    </a:solidFill>
                  </a:tcPr>
                </a:tc>
                <a:tc>
                  <a:txBody>
                    <a:bodyPr/>
                    <a:lstStyle/>
                    <a:p>
                      <a:pPr algn="l">
                        <a:spcAft>
                          <a:spcPts val="0"/>
                        </a:spcAft>
                      </a:pPr>
                      <a:r>
                        <a:rPr lang="en-US" sz="1400" b="1" kern="0" dirty="0" err="1">
                          <a:solidFill>
                            <a:srgbClr val="FF0000"/>
                          </a:solidFill>
                          <a:effectLst/>
                          <a:latin typeface="微软雅黑" panose="020B0503020204020204" pitchFamily="34" charset="-122"/>
                          <a:ea typeface="微软雅黑" panose="020B0503020204020204" pitchFamily="34" charset="-122"/>
                        </a:rPr>
                        <a:t>RocketMq</a:t>
                      </a:r>
                      <a:r>
                        <a:rPr lang="en-US" sz="1400" b="1" kern="0" dirty="0">
                          <a:solidFill>
                            <a:srgbClr val="FF0000"/>
                          </a:solidFill>
                          <a:effectLst/>
                          <a:latin typeface="微软雅黑" panose="020B0503020204020204" pitchFamily="34" charset="-122"/>
                          <a:ea typeface="微软雅黑" panose="020B0503020204020204" pitchFamily="34" charset="-122"/>
                        </a:rPr>
                        <a:t> </a:t>
                      </a:r>
                      <a:endParaRPr lang="zh-CN" sz="1400" b="1" kern="100" dirty="0">
                        <a:solidFill>
                          <a:srgbClr val="FF0000"/>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solidFill>
                      <a:schemeClr val="accent6">
                        <a:lumMod val="60000"/>
                        <a:lumOff val="40000"/>
                      </a:schemeClr>
                    </a:solidFill>
                  </a:tcPr>
                </a:tc>
                <a:tc>
                  <a:txBody>
                    <a:bodyPr/>
                    <a:lstStyle/>
                    <a:p>
                      <a:pPr algn="l">
                        <a:spcAft>
                          <a:spcPts val="0"/>
                        </a:spcAft>
                      </a:pPr>
                      <a:r>
                        <a:rPr lang="en-US" sz="1400" kern="0" dirty="0" err="1">
                          <a:effectLst/>
                          <a:latin typeface="微软雅黑" panose="020B0503020204020204" pitchFamily="34" charset="-122"/>
                          <a:ea typeface="微软雅黑" panose="020B0503020204020204" pitchFamily="34" charset="-122"/>
                        </a:rPr>
                        <a:t>Joram</a:t>
                      </a:r>
                      <a:r>
                        <a:rPr lang="en-US" sz="1400" kern="0" dirty="0">
                          <a:effectLst/>
                          <a:latin typeface="微软雅黑" panose="020B0503020204020204" pitchFamily="34" charset="-122"/>
                          <a:ea typeface="微软雅黑" panose="020B0503020204020204" pitchFamily="34" charset="-122"/>
                        </a:rPr>
                        <a:t> </a:t>
                      </a:r>
                      <a:endParaRPr lang="zh-CN" sz="1400" b="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solidFill>
                      <a:schemeClr val="accent6">
                        <a:lumMod val="60000"/>
                        <a:lumOff val="40000"/>
                      </a:schemeClr>
                    </a:solidFill>
                  </a:tcPr>
                </a:tc>
                <a:tc>
                  <a:txBody>
                    <a:bodyPr/>
                    <a:lstStyle/>
                    <a:p>
                      <a:pPr algn="l">
                        <a:spcAft>
                          <a:spcPts val="0"/>
                        </a:spcAft>
                      </a:pPr>
                      <a:r>
                        <a:rPr lang="en-US" sz="1400" kern="0" dirty="0" err="1">
                          <a:effectLst/>
                          <a:latin typeface="微软雅黑" panose="020B0503020204020204" pitchFamily="34" charset="-122"/>
                          <a:ea typeface="微软雅黑" panose="020B0503020204020204" pitchFamily="34" charset="-122"/>
                        </a:rPr>
                        <a:t>HornetQ</a:t>
                      </a:r>
                      <a:r>
                        <a:rPr lang="en-US" sz="1400" kern="0" dirty="0">
                          <a:effectLst/>
                          <a:latin typeface="微软雅黑" panose="020B0503020204020204" pitchFamily="34" charset="-122"/>
                          <a:ea typeface="微软雅黑" panose="020B0503020204020204" pitchFamily="34" charset="-122"/>
                        </a:rPr>
                        <a:t> </a:t>
                      </a:r>
                      <a:endParaRPr lang="zh-CN" sz="1400" b="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solidFill>
                      <a:schemeClr val="accent6">
                        <a:lumMod val="60000"/>
                        <a:lumOff val="40000"/>
                      </a:schemeClr>
                    </a:solidFill>
                  </a:tcPr>
                </a:tc>
                <a:tc>
                  <a:txBody>
                    <a:bodyPr/>
                    <a:lstStyle/>
                    <a:p>
                      <a:pPr algn="l">
                        <a:spcAft>
                          <a:spcPts val="0"/>
                        </a:spcAft>
                      </a:pPr>
                      <a:r>
                        <a:rPr lang="en-US" sz="1400" kern="0" dirty="0" err="1">
                          <a:effectLst/>
                          <a:latin typeface="微软雅黑" panose="020B0503020204020204" pitchFamily="34" charset="-122"/>
                          <a:ea typeface="微软雅黑" panose="020B0503020204020204" pitchFamily="34" charset="-122"/>
                        </a:rPr>
                        <a:t>OpenMQ</a:t>
                      </a:r>
                      <a:r>
                        <a:rPr lang="en-US" sz="1400" kern="0" dirty="0">
                          <a:effectLst/>
                          <a:latin typeface="微软雅黑" panose="020B0503020204020204" pitchFamily="34" charset="-122"/>
                          <a:ea typeface="微软雅黑" panose="020B0503020204020204" pitchFamily="34" charset="-122"/>
                        </a:rPr>
                        <a:t> </a:t>
                      </a:r>
                      <a:endParaRPr lang="zh-CN" sz="1400" b="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solidFill>
                      <a:schemeClr val="accent6">
                        <a:lumMod val="60000"/>
                        <a:lumOff val="40000"/>
                      </a:schemeClr>
                    </a:solidFill>
                  </a:tcPr>
                </a:tc>
                <a:tc>
                  <a:txBody>
                    <a:bodyPr/>
                    <a:lstStyle/>
                    <a:p>
                      <a:pPr algn="l">
                        <a:spcAft>
                          <a:spcPts val="0"/>
                        </a:spcAft>
                      </a:pPr>
                      <a:r>
                        <a:rPr lang="en-US" sz="1400" kern="0" dirty="0" err="1">
                          <a:effectLst/>
                          <a:latin typeface="微软雅黑" panose="020B0503020204020204" pitchFamily="34" charset="-122"/>
                          <a:ea typeface="微软雅黑" panose="020B0503020204020204" pitchFamily="34" charset="-122"/>
                        </a:rPr>
                        <a:t>MuleMQ</a:t>
                      </a:r>
                      <a:r>
                        <a:rPr lang="en-US" sz="1400" kern="0" dirty="0">
                          <a:effectLst/>
                          <a:latin typeface="微软雅黑" panose="020B0503020204020204" pitchFamily="34" charset="-122"/>
                          <a:ea typeface="微软雅黑" panose="020B0503020204020204" pitchFamily="34" charset="-122"/>
                        </a:rPr>
                        <a:t> </a:t>
                      </a:r>
                      <a:endParaRPr lang="zh-CN" sz="1400" b="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solidFill>
                      <a:schemeClr val="accent6">
                        <a:lumMod val="60000"/>
                        <a:lumOff val="40000"/>
                      </a:schemeClr>
                    </a:solidFill>
                  </a:tcPr>
                </a:tc>
                <a:tc>
                  <a:txBody>
                    <a:bodyPr/>
                    <a:lstStyle/>
                    <a:p>
                      <a:pPr algn="l">
                        <a:spcAft>
                          <a:spcPts val="0"/>
                        </a:spcAft>
                      </a:pPr>
                      <a:r>
                        <a:rPr lang="en-US" sz="1400" kern="0" dirty="0" err="1">
                          <a:effectLst/>
                          <a:latin typeface="微软雅黑" panose="020B0503020204020204" pitchFamily="34" charset="-122"/>
                          <a:ea typeface="微软雅黑" panose="020B0503020204020204" pitchFamily="34" charset="-122"/>
                        </a:rPr>
                        <a:t>SonicMQ</a:t>
                      </a:r>
                      <a:r>
                        <a:rPr lang="en-US" sz="1400" kern="0" dirty="0">
                          <a:effectLst/>
                          <a:latin typeface="微软雅黑" panose="020B0503020204020204" pitchFamily="34" charset="-122"/>
                          <a:ea typeface="微软雅黑" panose="020B0503020204020204" pitchFamily="34" charset="-122"/>
                        </a:rPr>
                        <a:t> </a:t>
                      </a:r>
                      <a:endParaRPr lang="zh-CN" sz="1400" b="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solidFill>
                      <a:schemeClr val="accent6">
                        <a:lumMod val="60000"/>
                        <a:lumOff val="40000"/>
                      </a:schemeClr>
                    </a:solidFill>
                  </a:tcPr>
                </a:tc>
                <a:tc>
                  <a:txBody>
                    <a:bodyPr/>
                    <a:lstStyle/>
                    <a:p>
                      <a:pPr algn="l">
                        <a:spcAft>
                          <a:spcPts val="0"/>
                        </a:spcAft>
                      </a:pPr>
                      <a:r>
                        <a:rPr lang="en-US" sz="1400" kern="0" dirty="0" err="1">
                          <a:effectLst/>
                          <a:latin typeface="微软雅黑" panose="020B0503020204020204" pitchFamily="34" charset="-122"/>
                          <a:ea typeface="微软雅黑" panose="020B0503020204020204" pitchFamily="34" charset="-122"/>
                        </a:rPr>
                        <a:t>ZeroMQ</a:t>
                      </a:r>
                      <a:r>
                        <a:rPr lang="en-US" sz="1400" kern="0" dirty="0">
                          <a:effectLst/>
                          <a:latin typeface="微软雅黑" panose="020B0503020204020204" pitchFamily="34" charset="-122"/>
                          <a:ea typeface="微软雅黑" panose="020B0503020204020204" pitchFamily="34" charset="-122"/>
                        </a:rPr>
                        <a:t> </a:t>
                      </a:r>
                      <a:endParaRPr lang="zh-CN" sz="1400" b="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solidFill>
                      <a:schemeClr val="accent6">
                        <a:lumMod val="60000"/>
                        <a:lumOff val="40000"/>
                      </a:schemeClr>
                    </a:solidFill>
                  </a:tcPr>
                </a:tc>
              </a:tr>
              <a:tr h="370840">
                <a:tc>
                  <a:txBody>
                    <a:bodyPr/>
                    <a:lstStyle/>
                    <a:p>
                      <a:pPr marL="0" algn="l" defTabSz="914400" rtl="0" eaLnBrk="1" latinLnBrk="0" hangingPunct="1">
                        <a:spcAft>
                          <a:spcPts val="0"/>
                        </a:spcAft>
                      </a:pPr>
                      <a:r>
                        <a:rPr lang="zh-CN" sz="1400" b="1" kern="0" dirty="0">
                          <a:solidFill>
                            <a:schemeClr val="tx1"/>
                          </a:solidFill>
                          <a:effectLst/>
                          <a:latin typeface="微软雅黑" panose="020B0503020204020204" pitchFamily="34" charset="-122"/>
                          <a:ea typeface="微软雅黑" panose="020B0503020204020204" pitchFamily="34" charset="-122"/>
                          <a:cs typeface="+mn-cs"/>
                        </a:rPr>
                        <a:t>客户端支持语言 </a:t>
                      </a:r>
                    </a:p>
                  </a:txBody>
                  <a:tcPr marL="68580" marR="68580" marT="0" marB="0"/>
                </a:tc>
                <a:tc>
                  <a:txBody>
                    <a:bodyPr/>
                    <a:lstStyle/>
                    <a:p>
                      <a:pPr marL="0" algn="l" defTabSz="914400" rtl="0" eaLnBrk="1" latinLnBrk="0" hangingPunct="1">
                        <a:spcAft>
                          <a:spcPts val="0"/>
                        </a:spcAft>
                      </a:pPr>
                      <a:r>
                        <a:rPr lang="en-US" sz="1400" kern="0" dirty="0">
                          <a:solidFill>
                            <a:srgbClr val="FF0000"/>
                          </a:solidFill>
                          <a:effectLst/>
                          <a:latin typeface="微软雅黑" panose="020B0503020204020204" pitchFamily="34" charset="-122"/>
                          <a:ea typeface="微软雅黑" panose="020B0503020204020204" pitchFamily="34" charset="-122"/>
                          <a:cs typeface="+mn-cs"/>
                        </a:rPr>
                        <a:t>Java</a:t>
                      </a:r>
                      <a:r>
                        <a:rPr lang="zh-CN" sz="1400" kern="0" dirty="0">
                          <a:solidFill>
                            <a:srgbClr val="FF0000"/>
                          </a:solidFill>
                          <a:effectLst/>
                          <a:latin typeface="微软雅黑" panose="020B0503020204020204" pitchFamily="34" charset="-122"/>
                          <a:ea typeface="微软雅黑" panose="020B0503020204020204" pitchFamily="34" charset="-122"/>
                          <a:cs typeface="+mn-cs"/>
                        </a:rPr>
                        <a:t>、</a:t>
                      </a:r>
                      <a:r>
                        <a:rPr lang="en-US" sz="1400" kern="0" dirty="0">
                          <a:solidFill>
                            <a:srgbClr val="FF0000"/>
                          </a:solidFill>
                          <a:effectLst/>
                          <a:latin typeface="微软雅黑" panose="020B0503020204020204" pitchFamily="34" charset="-122"/>
                          <a:ea typeface="微软雅黑" panose="020B0503020204020204" pitchFamily="34" charset="-122"/>
                          <a:cs typeface="+mn-cs"/>
                        </a:rPr>
                        <a:t>C</a:t>
                      </a:r>
                      <a:r>
                        <a:rPr lang="zh-CN" sz="1400" kern="0" dirty="0">
                          <a:solidFill>
                            <a:srgbClr val="FF0000"/>
                          </a:solidFill>
                          <a:effectLst/>
                          <a:latin typeface="微软雅黑" panose="020B0503020204020204" pitchFamily="34" charset="-122"/>
                          <a:ea typeface="微软雅黑" panose="020B0503020204020204" pitchFamily="34" charset="-122"/>
                          <a:cs typeface="+mn-cs"/>
                        </a:rPr>
                        <a:t>、</a:t>
                      </a:r>
                      <a:r>
                        <a:rPr lang="en-US" sz="1400" kern="0" dirty="0">
                          <a:solidFill>
                            <a:srgbClr val="FF0000"/>
                          </a:solidFill>
                          <a:effectLst/>
                          <a:latin typeface="微软雅黑" panose="020B0503020204020204" pitchFamily="34" charset="-122"/>
                          <a:ea typeface="微软雅黑" panose="020B0503020204020204" pitchFamily="34" charset="-122"/>
                          <a:cs typeface="+mn-cs"/>
                        </a:rPr>
                        <a:t>C++</a:t>
                      </a:r>
                      <a:r>
                        <a:rPr lang="zh-CN" sz="1400" kern="0" dirty="0">
                          <a:solidFill>
                            <a:srgbClr val="FF0000"/>
                          </a:solidFill>
                          <a:effectLst/>
                          <a:latin typeface="微软雅黑" panose="020B0503020204020204" pitchFamily="34" charset="-122"/>
                          <a:ea typeface="微软雅黑" panose="020B0503020204020204" pitchFamily="34" charset="-122"/>
                          <a:cs typeface="+mn-cs"/>
                        </a:rPr>
                        <a:t>、</a:t>
                      </a:r>
                      <a:r>
                        <a:rPr lang="en-US" sz="1400" kern="0" dirty="0">
                          <a:solidFill>
                            <a:srgbClr val="FF0000"/>
                          </a:solidFill>
                          <a:effectLst/>
                          <a:latin typeface="微软雅黑" panose="020B0503020204020204" pitchFamily="34" charset="-122"/>
                          <a:ea typeface="微软雅黑" panose="020B0503020204020204" pitchFamily="34" charset="-122"/>
                          <a:cs typeface="+mn-cs"/>
                        </a:rPr>
                        <a:t>Python</a:t>
                      </a:r>
                      <a:r>
                        <a:rPr lang="zh-CN" sz="1400" kern="0" dirty="0">
                          <a:solidFill>
                            <a:srgbClr val="FF0000"/>
                          </a:solidFill>
                          <a:effectLst/>
                          <a:latin typeface="微软雅黑" panose="020B0503020204020204" pitchFamily="34" charset="-122"/>
                          <a:ea typeface="微软雅黑" panose="020B0503020204020204" pitchFamily="34" charset="-122"/>
                          <a:cs typeface="+mn-cs"/>
                        </a:rPr>
                        <a:t>、</a:t>
                      </a:r>
                      <a:r>
                        <a:rPr lang="en-US" sz="1400" kern="0" dirty="0">
                          <a:solidFill>
                            <a:srgbClr val="FF0000"/>
                          </a:solidFill>
                          <a:effectLst/>
                          <a:latin typeface="微软雅黑" panose="020B0503020204020204" pitchFamily="34" charset="-122"/>
                          <a:ea typeface="微软雅黑" panose="020B0503020204020204" pitchFamily="34" charset="-122"/>
                          <a:cs typeface="+mn-cs"/>
                        </a:rPr>
                        <a:t>PHP</a:t>
                      </a:r>
                      <a:r>
                        <a:rPr lang="zh-CN" sz="1400" kern="0" dirty="0">
                          <a:solidFill>
                            <a:srgbClr val="FF0000"/>
                          </a:solidFill>
                          <a:effectLst/>
                          <a:latin typeface="微软雅黑" panose="020B0503020204020204" pitchFamily="34" charset="-122"/>
                          <a:ea typeface="微软雅黑" panose="020B0503020204020204" pitchFamily="34" charset="-122"/>
                          <a:cs typeface="+mn-cs"/>
                        </a:rPr>
                        <a:t>、</a:t>
                      </a:r>
                      <a:r>
                        <a:rPr lang="en-US" sz="1400" kern="0" dirty="0">
                          <a:solidFill>
                            <a:srgbClr val="FF0000"/>
                          </a:solidFill>
                          <a:effectLst/>
                          <a:latin typeface="微软雅黑" panose="020B0503020204020204" pitchFamily="34" charset="-122"/>
                          <a:ea typeface="微软雅黑" panose="020B0503020204020204" pitchFamily="34" charset="-122"/>
                          <a:cs typeface="+mn-cs"/>
                        </a:rPr>
                        <a:t>Perl</a:t>
                      </a:r>
                      <a:r>
                        <a:rPr lang="zh-CN" sz="1400" kern="0" dirty="0">
                          <a:solidFill>
                            <a:srgbClr val="FF0000"/>
                          </a:solidFill>
                          <a:effectLst/>
                          <a:latin typeface="微软雅黑" panose="020B0503020204020204" pitchFamily="34" charset="-122"/>
                          <a:ea typeface="微软雅黑" panose="020B0503020204020204" pitchFamily="34" charset="-122"/>
                          <a:cs typeface="+mn-cs"/>
                        </a:rPr>
                        <a:t>、</a:t>
                      </a:r>
                      <a:r>
                        <a:rPr lang="en-US" sz="1400" kern="0" dirty="0" err="1">
                          <a:solidFill>
                            <a:srgbClr val="FF0000"/>
                          </a:solidFill>
                          <a:effectLst/>
                          <a:latin typeface="微软雅黑" panose="020B0503020204020204" pitchFamily="34" charset="-122"/>
                          <a:ea typeface="微软雅黑" panose="020B0503020204020204" pitchFamily="34" charset="-122"/>
                          <a:cs typeface="+mn-cs"/>
                        </a:rPr>
                        <a:t>.net</a:t>
                      </a:r>
                      <a:r>
                        <a:rPr lang="zh-CN" sz="1400" kern="0" dirty="0">
                          <a:solidFill>
                            <a:srgbClr val="FF0000"/>
                          </a:solidFill>
                          <a:effectLst/>
                          <a:latin typeface="微软雅黑" panose="020B0503020204020204" pitchFamily="34" charset="-122"/>
                          <a:ea typeface="微软雅黑" panose="020B0503020204020204" pitchFamily="34" charset="-122"/>
                          <a:cs typeface="+mn-cs"/>
                        </a:rPr>
                        <a:t>等 </a:t>
                      </a:r>
                    </a:p>
                  </a:txBody>
                  <a:tcPr marL="68580" marR="68580" marT="0" marB="0"/>
                </a:tc>
                <a:tc>
                  <a:txBody>
                    <a:bodyPr/>
                    <a:lstStyle/>
                    <a:p>
                      <a:pPr marL="0" algn="l" defTabSz="914400" rtl="0" eaLnBrk="1" latinLnBrk="0" hangingPunct="1">
                        <a:spcAft>
                          <a:spcPts val="0"/>
                        </a:spcAft>
                      </a:pPr>
                      <a:r>
                        <a:rPr lang="en-US" sz="1400" kern="0" dirty="0">
                          <a:solidFill>
                            <a:srgbClr val="FF0000"/>
                          </a:solidFill>
                          <a:effectLst/>
                          <a:latin typeface="微软雅黑" panose="020B0503020204020204" pitchFamily="34" charset="-122"/>
                          <a:ea typeface="微软雅黑" panose="020B0503020204020204" pitchFamily="34" charset="-122"/>
                          <a:cs typeface="+mn-cs"/>
                        </a:rPr>
                        <a:t>Java</a:t>
                      </a:r>
                      <a:r>
                        <a:rPr lang="zh-CN" sz="1400" kern="0" dirty="0">
                          <a:solidFill>
                            <a:srgbClr val="FF0000"/>
                          </a:solidFill>
                          <a:effectLst/>
                          <a:latin typeface="微软雅黑" panose="020B0503020204020204" pitchFamily="34" charset="-122"/>
                          <a:ea typeface="微软雅黑" panose="020B0503020204020204" pitchFamily="34" charset="-122"/>
                          <a:cs typeface="+mn-cs"/>
                        </a:rPr>
                        <a:t>、</a:t>
                      </a:r>
                      <a:r>
                        <a:rPr lang="en-US" sz="1400" kern="0" dirty="0">
                          <a:solidFill>
                            <a:srgbClr val="FF0000"/>
                          </a:solidFill>
                          <a:effectLst/>
                          <a:latin typeface="微软雅黑" panose="020B0503020204020204" pitchFamily="34" charset="-122"/>
                          <a:ea typeface="微软雅黑" panose="020B0503020204020204" pitchFamily="34" charset="-122"/>
                          <a:cs typeface="+mn-cs"/>
                        </a:rPr>
                        <a:t>C</a:t>
                      </a:r>
                      <a:r>
                        <a:rPr lang="zh-CN" sz="1400" kern="0" dirty="0">
                          <a:solidFill>
                            <a:srgbClr val="FF0000"/>
                          </a:solidFill>
                          <a:effectLst/>
                          <a:latin typeface="微软雅黑" panose="020B0503020204020204" pitchFamily="34" charset="-122"/>
                          <a:ea typeface="微软雅黑" panose="020B0503020204020204" pitchFamily="34" charset="-122"/>
                          <a:cs typeface="+mn-cs"/>
                        </a:rPr>
                        <a:t>、</a:t>
                      </a:r>
                      <a:r>
                        <a:rPr lang="en-US" sz="1400" kern="0" dirty="0">
                          <a:solidFill>
                            <a:srgbClr val="FF0000"/>
                          </a:solidFill>
                          <a:effectLst/>
                          <a:latin typeface="微软雅黑" panose="020B0503020204020204" pitchFamily="34" charset="-122"/>
                          <a:ea typeface="微软雅黑" panose="020B0503020204020204" pitchFamily="34" charset="-122"/>
                          <a:cs typeface="+mn-cs"/>
                        </a:rPr>
                        <a:t>C++</a:t>
                      </a:r>
                      <a:r>
                        <a:rPr lang="zh-CN" sz="1400" kern="0" dirty="0">
                          <a:solidFill>
                            <a:srgbClr val="FF0000"/>
                          </a:solidFill>
                          <a:effectLst/>
                          <a:latin typeface="微软雅黑" panose="020B0503020204020204" pitchFamily="34" charset="-122"/>
                          <a:ea typeface="微软雅黑" panose="020B0503020204020204" pitchFamily="34" charset="-122"/>
                          <a:cs typeface="+mn-cs"/>
                        </a:rPr>
                        <a:t>、</a:t>
                      </a:r>
                      <a:r>
                        <a:rPr lang="en-US" sz="1400" kern="0" dirty="0">
                          <a:solidFill>
                            <a:srgbClr val="FF0000"/>
                          </a:solidFill>
                          <a:effectLst/>
                          <a:latin typeface="微软雅黑" panose="020B0503020204020204" pitchFamily="34" charset="-122"/>
                          <a:ea typeface="微软雅黑" panose="020B0503020204020204" pitchFamily="34" charset="-122"/>
                          <a:cs typeface="+mn-cs"/>
                        </a:rPr>
                        <a:t>Python</a:t>
                      </a:r>
                      <a:r>
                        <a:rPr lang="zh-CN" sz="1400" kern="0" dirty="0">
                          <a:solidFill>
                            <a:srgbClr val="FF0000"/>
                          </a:solidFill>
                          <a:effectLst/>
                          <a:latin typeface="微软雅黑" panose="020B0503020204020204" pitchFamily="34" charset="-122"/>
                          <a:ea typeface="微软雅黑" panose="020B0503020204020204" pitchFamily="34" charset="-122"/>
                          <a:cs typeface="+mn-cs"/>
                        </a:rPr>
                        <a:t>、</a:t>
                      </a:r>
                      <a:r>
                        <a:rPr lang="en-US" sz="1400" kern="0" dirty="0">
                          <a:solidFill>
                            <a:srgbClr val="FF0000"/>
                          </a:solidFill>
                          <a:effectLst/>
                          <a:latin typeface="微软雅黑" panose="020B0503020204020204" pitchFamily="34" charset="-122"/>
                          <a:ea typeface="微软雅黑" panose="020B0503020204020204" pitchFamily="34" charset="-122"/>
                          <a:cs typeface="+mn-cs"/>
                        </a:rPr>
                        <a:t>PHP</a:t>
                      </a:r>
                      <a:r>
                        <a:rPr lang="zh-CN" sz="1400" kern="0" dirty="0">
                          <a:solidFill>
                            <a:srgbClr val="FF0000"/>
                          </a:solidFill>
                          <a:effectLst/>
                          <a:latin typeface="微软雅黑" panose="020B0503020204020204" pitchFamily="34" charset="-122"/>
                          <a:ea typeface="微软雅黑" panose="020B0503020204020204" pitchFamily="34" charset="-122"/>
                          <a:cs typeface="+mn-cs"/>
                        </a:rPr>
                        <a:t>、</a:t>
                      </a:r>
                      <a:r>
                        <a:rPr lang="en-US" sz="1400" kern="0" dirty="0">
                          <a:solidFill>
                            <a:srgbClr val="FF0000"/>
                          </a:solidFill>
                          <a:effectLst/>
                          <a:latin typeface="微软雅黑" panose="020B0503020204020204" pitchFamily="34" charset="-122"/>
                          <a:ea typeface="微软雅黑" panose="020B0503020204020204" pitchFamily="34" charset="-122"/>
                          <a:cs typeface="+mn-cs"/>
                        </a:rPr>
                        <a:t>Perl</a:t>
                      </a:r>
                      <a:r>
                        <a:rPr lang="zh-CN" sz="1400" kern="0" dirty="0">
                          <a:solidFill>
                            <a:srgbClr val="FF0000"/>
                          </a:solidFill>
                          <a:effectLst/>
                          <a:latin typeface="微软雅黑" panose="020B0503020204020204" pitchFamily="34" charset="-122"/>
                          <a:ea typeface="微软雅黑" panose="020B0503020204020204" pitchFamily="34" charset="-122"/>
                          <a:cs typeface="+mn-cs"/>
                        </a:rPr>
                        <a:t>等 </a:t>
                      </a:r>
                    </a:p>
                  </a:txBody>
                  <a:tcPr marL="68580" marR="68580" marT="0" marB="0"/>
                </a:tc>
                <a:tc>
                  <a:txBody>
                    <a:bodyPr/>
                    <a:lstStyle/>
                    <a:p>
                      <a:pPr marL="0" algn="l" defTabSz="914400" rtl="0" eaLnBrk="1" latinLnBrk="0" hangingPunct="1">
                        <a:spcAft>
                          <a:spcPts val="0"/>
                        </a:spcAft>
                      </a:pPr>
                      <a:r>
                        <a:rPr lang="en-US" sz="1400" kern="0" dirty="0">
                          <a:solidFill>
                            <a:srgbClr val="FF0000"/>
                          </a:solidFill>
                          <a:effectLst/>
                          <a:latin typeface="微软雅黑" panose="020B0503020204020204" pitchFamily="34" charset="-122"/>
                          <a:ea typeface="微软雅黑" panose="020B0503020204020204" pitchFamily="34" charset="-122"/>
                          <a:cs typeface="+mn-cs"/>
                        </a:rPr>
                        <a:t>Java </a:t>
                      </a:r>
                      <a:endParaRPr lang="zh-CN" sz="1400" kern="0" dirty="0">
                        <a:solidFill>
                          <a:srgbClr val="FF0000"/>
                        </a:solidFill>
                        <a:effectLst/>
                        <a:latin typeface="微软雅黑" panose="020B0503020204020204" pitchFamily="34" charset="-122"/>
                        <a:ea typeface="微软雅黑" panose="020B0503020204020204" pitchFamily="34" charset="-122"/>
                        <a:cs typeface="+mn-cs"/>
                      </a:endParaRPr>
                    </a:p>
                    <a:p>
                      <a:pPr marL="0" algn="l" defTabSz="914400" rtl="0" eaLnBrk="1" latinLnBrk="0" hangingPunct="1">
                        <a:spcAft>
                          <a:spcPts val="0"/>
                        </a:spcAft>
                      </a:pPr>
                      <a:r>
                        <a:rPr lang="en-US" sz="1400" kern="0" dirty="0">
                          <a:solidFill>
                            <a:srgbClr val="FF0000"/>
                          </a:solidFill>
                          <a:effectLst/>
                          <a:latin typeface="微软雅黑" panose="020B0503020204020204" pitchFamily="34" charset="-122"/>
                          <a:ea typeface="微软雅黑" panose="020B0503020204020204" pitchFamily="34" charset="-122"/>
                          <a:cs typeface="+mn-cs"/>
                        </a:rPr>
                        <a:t>C++</a:t>
                      </a:r>
                      <a:r>
                        <a:rPr lang="zh-CN" sz="1400" kern="0" dirty="0">
                          <a:solidFill>
                            <a:srgbClr val="FF0000"/>
                          </a:solidFill>
                          <a:effectLst/>
                          <a:latin typeface="微软雅黑" panose="020B0503020204020204" pitchFamily="34" charset="-122"/>
                          <a:ea typeface="微软雅黑" panose="020B0503020204020204" pitchFamily="34" charset="-122"/>
                          <a:cs typeface="+mn-cs"/>
                        </a:rPr>
                        <a:t>（不成熟） </a:t>
                      </a:r>
                    </a:p>
                  </a:txBody>
                  <a:tcPr marL="68580" marR="68580" marT="0" marB="0"/>
                </a:tc>
                <a:tc>
                  <a:txBody>
                    <a:bodyPr/>
                    <a:lstStyle/>
                    <a:p>
                      <a:pPr marL="0" algn="l" defTabSz="914400" rtl="0" eaLnBrk="1" latinLnBrk="0" hangingPunct="1">
                        <a:spcAft>
                          <a:spcPts val="0"/>
                        </a:spcAft>
                      </a:pPr>
                      <a:r>
                        <a:rPr lang="en-US" sz="1400" kern="0">
                          <a:solidFill>
                            <a:schemeClr val="tx1"/>
                          </a:solidFill>
                          <a:effectLst/>
                          <a:latin typeface="微软雅黑" panose="020B0503020204020204" pitchFamily="34" charset="-122"/>
                          <a:ea typeface="微软雅黑" panose="020B0503020204020204" pitchFamily="34" charset="-122"/>
                          <a:cs typeface="+mn-cs"/>
                        </a:rPr>
                        <a:t>Java </a:t>
                      </a:r>
                      <a:endParaRPr lang="zh-CN" sz="1400" kern="0">
                        <a:solidFill>
                          <a:schemeClr val="tx1"/>
                        </a:solidFill>
                        <a:effectLst/>
                        <a:latin typeface="微软雅黑" panose="020B0503020204020204" pitchFamily="34" charset="-122"/>
                        <a:ea typeface="微软雅黑" panose="020B0503020204020204" pitchFamily="34" charset="-122"/>
                        <a:cs typeface="+mn-cs"/>
                      </a:endParaRPr>
                    </a:p>
                  </a:txBody>
                  <a:tcPr marL="68580" marR="68580" marT="0" marB="0"/>
                </a:tc>
                <a:tc>
                  <a:txBody>
                    <a:bodyPr/>
                    <a:lstStyle/>
                    <a:p>
                      <a:pPr marL="0" algn="l" defTabSz="914400" rtl="0" eaLnBrk="1" latinLnBrk="0" hangingPunct="1">
                        <a:spcAft>
                          <a:spcPts val="0"/>
                        </a:spcAft>
                      </a:pPr>
                      <a:r>
                        <a:rPr lang="en-US" sz="1400" kern="0">
                          <a:solidFill>
                            <a:schemeClr val="tx1"/>
                          </a:solidFill>
                          <a:effectLst/>
                          <a:latin typeface="微软雅黑" panose="020B0503020204020204" pitchFamily="34" charset="-122"/>
                          <a:ea typeface="微软雅黑" panose="020B0503020204020204" pitchFamily="34" charset="-122"/>
                          <a:cs typeface="+mn-cs"/>
                        </a:rPr>
                        <a:t>Java </a:t>
                      </a:r>
                      <a:endParaRPr lang="zh-CN" sz="1400" kern="0">
                        <a:solidFill>
                          <a:schemeClr val="tx1"/>
                        </a:solidFill>
                        <a:effectLst/>
                        <a:latin typeface="微软雅黑" panose="020B0503020204020204" pitchFamily="34" charset="-122"/>
                        <a:ea typeface="微软雅黑" panose="020B0503020204020204" pitchFamily="34" charset="-122"/>
                        <a:cs typeface="+mn-cs"/>
                      </a:endParaRPr>
                    </a:p>
                  </a:txBody>
                  <a:tcPr marL="68580" marR="68580" marT="0" marB="0"/>
                </a:tc>
                <a:tc>
                  <a:txBody>
                    <a:bodyPr/>
                    <a:lstStyle/>
                    <a:p>
                      <a:pPr marL="0" algn="l" defTabSz="914400" rtl="0" eaLnBrk="1" latinLnBrk="0" hangingPunct="1">
                        <a:spcAft>
                          <a:spcPts val="0"/>
                        </a:spcAft>
                      </a:pPr>
                      <a:r>
                        <a:rPr lang="en-US" sz="1400" kern="0">
                          <a:solidFill>
                            <a:schemeClr val="tx1"/>
                          </a:solidFill>
                          <a:effectLst/>
                          <a:latin typeface="微软雅黑" panose="020B0503020204020204" pitchFamily="34" charset="-122"/>
                          <a:ea typeface="微软雅黑" panose="020B0503020204020204" pitchFamily="34" charset="-122"/>
                          <a:cs typeface="+mn-cs"/>
                        </a:rPr>
                        <a:t>Java </a:t>
                      </a:r>
                      <a:endParaRPr lang="zh-CN" sz="1400" kern="0">
                        <a:solidFill>
                          <a:schemeClr val="tx1"/>
                        </a:solidFill>
                        <a:effectLst/>
                        <a:latin typeface="微软雅黑" panose="020B0503020204020204" pitchFamily="34" charset="-122"/>
                        <a:ea typeface="微软雅黑" panose="020B0503020204020204" pitchFamily="34" charset="-122"/>
                        <a:cs typeface="+mn-cs"/>
                      </a:endParaRPr>
                    </a:p>
                  </a:txBody>
                  <a:tcPr marL="68580" marR="68580" marT="0" marB="0"/>
                </a:tc>
                <a:tc>
                  <a:txBody>
                    <a:bodyPr/>
                    <a:lstStyle/>
                    <a:p>
                      <a:pPr marL="0" algn="l" defTabSz="914400" rtl="0" eaLnBrk="1" latinLnBrk="0" hangingPunct="1">
                        <a:spcAft>
                          <a:spcPts val="0"/>
                        </a:spcAft>
                      </a:pPr>
                      <a:r>
                        <a:rPr lang="en-US" sz="1400" kern="0">
                          <a:solidFill>
                            <a:schemeClr val="tx1"/>
                          </a:solidFill>
                          <a:effectLst/>
                          <a:latin typeface="微软雅黑" panose="020B0503020204020204" pitchFamily="34" charset="-122"/>
                          <a:ea typeface="微软雅黑" panose="020B0503020204020204" pitchFamily="34" charset="-122"/>
                          <a:cs typeface="+mn-cs"/>
                        </a:rPr>
                        <a:t>Java </a:t>
                      </a:r>
                      <a:endParaRPr lang="zh-CN" sz="1400" kern="0">
                        <a:solidFill>
                          <a:schemeClr val="tx1"/>
                        </a:solidFill>
                        <a:effectLst/>
                        <a:latin typeface="微软雅黑" panose="020B0503020204020204" pitchFamily="34" charset="-122"/>
                        <a:ea typeface="微软雅黑" panose="020B0503020204020204" pitchFamily="34" charset="-122"/>
                        <a:cs typeface="+mn-cs"/>
                      </a:endParaRPr>
                    </a:p>
                  </a:txBody>
                  <a:tcPr marL="68580" marR="68580" marT="0" marB="0"/>
                </a:tc>
                <a:tc>
                  <a:txBody>
                    <a:bodyPr/>
                    <a:lstStyle/>
                    <a:p>
                      <a:pPr marL="0" algn="l" defTabSz="914400" rtl="0" eaLnBrk="1" latinLnBrk="0" hangingPunct="1">
                        <a:spcAft>
                          <a:spcPts val="0"/>
                        </a:spcAft>
                      </a:pPr>
                      <a:r>
                        <a:rPr lang="en-US" sz="1400" kern="0">
                          <a:solidFill>
                            <a:schemeClr val="tx1"/>
                          </a:solidFill>
                          <a:effectLst/>
                          <a:latin typeface="微软雅黑" panose="020B0503020204020204" pitchFamily="34" charset="-122"/>
                          <a:ea typeface="微软雅黑" panose="020B0503020204020204" pitchFamily="34" charset="-122"/>
                          <a:cs typeface="+mn-cs"/>
                        </a:rPr>
                        <a:t>Java</a:t>
                      </a:r>
                      <a:r>
                        <a:rPr lang="zh-CN" sz="1400" kern="0">
                          <a:solidFill>
                            <a:schemeClr val="tx1"/>
                          </a:solidFill>
                          <a:effectLst/>
                          <a:latin typeface="微软雅黑" panose="020B0503020204020204" pitchFamily="34" charset="-122"/>
                          <a:ea typeface="微软雅黑" panose="020B0503020204020204" pitchFamily="34" charset="-122"/>
                          <a:cs typeface="+mn-cs"/>
                        </a:rPr>
                        <a:t>、</a:t>
                      </a:r>
                      <a:r>
                        <a:rPr lang="en-US" sz="1400" kern="0">
                          <a:solidFill>
                            <a:schemeClr val="tx1"/>
                          </a:solidFill>
                          <a:effectLst/>
                          <a:latin typeface="微软雅黑" panose="020B0503020204020204" pitchFamily="34" charset="-122"/>
                          <a:ea typeface="微软雅黑" panose="020B0503020204020204" pitchFamily="34" charset="-122"/>
                          <a:cs typeface="+mn-cs"/>
                        </a:rPr>
                        <a:t>C</a:t>
                      </a:r>
                      <a:r>
                        <a:rPr lang="zh-CN" sz="1400" kern="0">
                          <a:solidFill>
                            <a:schemeClr val="tx1"/>
                          </a:solidFill>
                          <a:effectLst/>
                          <a:latin typeface="微软雅黑" panose="020B0503020204020204" pitchFamily="34" charset="-122"/>
                          <a:ea typeface="微软雅黑" panose="020B0503020204020204" pitchFamily="34" charset="-122"/>
                          <a:cs typeface="+mn-cs"/>
                        </a:rPr>
                        <a:t>、</a:t>
                      </a:r>
                      <a:r>
                        <a:rPr lang="en-US" sz="1400" kern="0">
                          <a:solidFill>
                            <a:schemeClr val="tx1"/>
                          </a:solidFill>
                          <a:effectLst/>
                          <a:latin typeface="微软雅黑" panose="020B0503020204020204" pitchFamily="34" charset="-122"/>
                          <a:ea typeface="微软雅黑" panose="020B0503020204020204" pitchFamily="34" charset="-122"/>
                          <a:cs typeface="+mn-cs"/>
                        </a:rPr>
                        <a:t>C++</a:t>
                      </a:r>
                      <a:r>
                        <a:rPr lang="zh-CN" sz="1400" kern="0">
                          <a:solidFill>
                            <a:schemeClr val="tx1"/>
                          </a:solidFill>
                          <a:effectLst/>
                          <a:latin typeface="微软雅黑" panose="020B0503020204020204" pitchFamily="34" charset="-122"/>
                          <a:ea typeface="微软雅黑" panose="020B0503020204020204" pitchFamily="34" charset="-122"/>
                          <a:cs typeface="+mn-cs"/>
                        </a:rPr>
                        <a:t>、</a:t>
                      </a:r>
                      <a:r>
                        <a:rPr lang="en-US" sz="1400" kern="0">
                          <a:solidFill>
                            <a:schemeClr val="tx1"/>
                          </a:solidFill>
                          <a:effectLst/>
                          <a:latin typeface="微软雅黑" panose="020B0503020204020204" pitchFamily="34" charset="-122"/>
                          <a:ea typeface="微软雅黑" panose="020B0503020204020204" pitchFamily="34" charset="-122"/>
                          <a:cs typeface="+mn-cs"/>
                        </a:rPr>
                        <a:t>.net </a:t>
                      </a:r>
                      <a:endParaRPr lang="zh-CN" sz="1400" kern="0">
                        <a:solidFill>
                          <a:schemeClr val="tx1"/>
                        </a:solidFill>
                        <a:effectLst/>
                        <a:latin typeface="微软雅黑" panose="020B0503020204020204" pitchFamily="34" charset="-122"/>
                        <a:ea typeface="微软雅黑" panose="020B0503020204020204" pitchFamily="34" charset="-122"/>
                        <a:cs typeface="+mn-cs"/>
                      </a:endParaRPr>
                    </a:p>
                  </a:txBody>
                  <a:tcPr marL="68580" marR="68580" marT="0" marB="0"/>
                </a:tc>
                <a:tc>
                  <a:txBody>
                    <a:bodyPr/>
                    <a:lstStyle/>
                    <a:p>
                      <a:pPr marL="0" algn="l" defTabSz="914400" rtl="0" eaLnBrk="1" latinLnBrk="0" hangingPunct="1">
                        <a:spcAft>
                          <a:spcPts val="0"/>
                        </a:spcAft>
                      </a:pPr>
                      <a:r>
                        <a:rPr lang="en-US" sz="1400" kern="0" dirty="0">
                          <a:solidFill>
                            <a:schemeClr val="tx1"/>
                          </a:solidFill>
                          <a:effectLst/>
                          <a:latin typeface="微软雅黑" panose="020B0503020204020204" pitchFamily="34" charset="-122"/>
                          <a:ea typeface="微软雅黑" panose="020B0503020204020204" pitchFamily="34" charset="-122"/>
                          <a:cs typeface="+mn-cs"/>
                        </a:rPr>
                        <a:t>python</a:t>
                      </a:r>
                      <a:r>
                        <a:rPr lang="zh-CN" sz="1400" kern="0" dirty="0">
                          <a:solidFill>
                            <a:schemeClr val="tx1"/>
                          </a:solidFill>
                          <a:effectLst/>
                          <a:latin typeface="微软雅黑" panose="020B0503020204020204" pitchFamily="34" charset="-122"/>
                          <a:ea typeface="微软雅黑" panose="020B0503020204020204" pitchFamily="34" charset="-122"/>
                          <a:cs typeface="+mn-cs"/>
                        </a:rPr>
                        <a:t>、</a:t>
                      </a:r>
                      <a:r>
                        <a:rPr lang="en-US" sz="1400" kern="0" dirty="0">
                          <a:solidFill>
                            <a:schemeClr val="tx1"/>
                          </a:solidFill>
                          <a:effectLst/>
                          <a:latin typeface="微软雅黑" panose="020B0503020204020204" pitchFamily="34" charset="-122"/>
                          <a:ea typeface="微软雅黑" panose="020B0503020204020204" pitchFamily="34" charset="-122"/>
                          <a:cs typeface="+mn-cs"/>
                        </a:rPr>
                        <a:t>java</a:t>
                      </a:r>
                      <a:r>
                        <a:rPr lang="zh-CN" sz="1400" kern="0" dirty="0">
                          <a:solidFill>
                            <a:schemeClr val="tx1"/>
                          </a:solidFill>
                          <a:effectLst/>
                          <a:latin typeface="微软雅黑" panose="020B0503020204020204" pitchFamily="34" charset="-122"/>
                          <a:ea typeface="微软雅黑" panose="020B0503020204020204" pitchFamily="34" charset="-122"/>
                          <a:cs typeface="+mn-cs"/>
                        </a:rPr>
                        <a:t>、</a:t>
                      </a:r>
                      <a:r>
                        <a:rPr lang="en-US" sz="1400" kern="0" dirty="0" err="1">
                          <a:solidFill>
                            <a:schemeClr val="tx1"/>
                          </a:solidFill>
                          <a:effectLst/>
                          <a:latin typeface="微软雅黑" panose="020B0503020204020204" pitchFamily="34" charset="-122"/>
                          <a:ea typeface="微软雅黑" panose="020B0503020204020204" pitchFamily="34" charset="-122"/>
                          <a:cs typeface="+mn-cs"/>
                        </a:rPr>
                        <a:t>php</a:t>
                      </a:r>
                      <a:r>
                        <a:rPr lang="zh-CN" sz="1400" kern="0" dirty="0">
                          <a:solidFill>
                            <a:schemeClr val="tx1"/>
                          </a:solidFill>
                          <a:effectLst/>
                          <a:latin typeface="微软雅黑" panose="020B0503020204020204" pitchFamily="34" charset="-122"/>
                          <a:ea typeface="微软雅黑" panose="020B0503020204020204" pitchFamily="34" charset="-122"/>
                          <a:cs typeface="+mn-cs"/>
                        </a:rPr>
                        <a:t>、</a:t>
                      </a:r>
                      <a:r>
                        <a:rPr lang="en-US" sz="1400" kern="0" dirty="0" err="1">
                          <a:solidFill>
                            <a:schemeClr val="tx1"/>
                          </a:solidFill>
                          <a:effectLst/>
                          <a:latin typeface="微软雅黑" panose="020B0503020204020204" pitchFamily="34" charset="-122"/>
                          <a:ea typeface="微软雅黑" panose="020B0503020204020204" pitchFamily="34" charset="-122"/>
                          <a:cs typeface="+mn-cs"/>
                        </a:rPr>
                        <a:t>.net</a:t>
                      </a:r>
                      <a:r>
                        <a:rPr lang="zh-CN" sz="1400" kern="0" dirty="0">
                          <a:solidFill>
                            <a:schemeClr val="tx1"/>
                          </a:solidFill>
                          <a:effectLst/>
                          <a:latin typeface="微软雅黑" panose="020B0503020204020204" pitchFamily="34" charset="-122"/>
                          <a:ea typeface="微软雅黑" panose="020B0503020204020204" pitchFamily="34" charset="-122"/>
                          <a:cs typeface="+mn-cs"/>
                        </a:rPr>
                        <a:t>等 </a:t>
                      </a:r>
                    </a:p>
                  </a:txBody>
                  <a:tcPr marL="68580" marR="68580" marT="0" marB="0"/>
                </a:tc>
              </a:tr>
              <a:tr h="372485">
                <a:tc>
                  <a:txBody>
                    <a:bodyPr/>
                    <a:lstStyle/>
                    <a:p>
                      <a:pPr algn="l">
                        <a:spcAft>
                          <a:spcPts val="0"/>
                        </a:spcAft>
                      </a:pPr>
                      <a:r>
                        <a:rPr lang="zh-CN" sz="1400" b="1" kern="0" dirty="0">
                          <a:solidFill>
                            <a:schemeClr val="tx1"/>
                          </a:solidFill>
                          <a:effectLst/>
                          <a:latin typeface="微软雅黑" panose="020B0503020204020204" pitchFamily="34" charset="-122"/>
                          <a:ea typeface="微软雅黑" panose="020B0503020204020204" pitchFamily="34" charset="-122"/>
                          <a:cs typeface="+mn-cs"/>
                        </a:rPr>
                        <a:t>持久化 </a:t>
                      </a:r>
                    </a:p>
                  </a:txBody>
                  <a:tcPr marL="68580" marR="68580" marT="0" marB="0"/>
                </a:tc>
                <a:tc>
                  <a:txBody>
                    <a:bodyPr/>
                    <a:lstStyle/>
                    <a:p>
                      <a:pPr algn="l">
                        <a:spcAft>
                          <a:spcPts val="0"/>
                        </a:spcAft>
                      </a:pPr>
                      <a:r>
                        <a:rPr lang="zh-CN" sz="1400" kern="0" dirty="0">
                          <a:solidFill>
                            <a:srgbClr val="FF0000"/>
                          </a:solidFill>
                          <a:effectLst/>
                          <a:latin typeface="微软雅黑" panose="020B0503020204020204" pitchFamily="34" charset="-122"/>
                          <a:ea typeface="微软雅黑" panose="020B0503020204020204" pitchFamily="34" charset="-122"/>
                          <a:cs typeface="+mn-cs"/>
                        </a:rPr>
                        <a:t>内存、文件、数据库 </a:t>
                      </a:r>
                    </a:p>
                  </a:txBody>
                  <a:tcPr marL="68580" marR="68580" marT="0" marB="0"/>
                </a:tc>
                <a:tc>
                  <a:txBody>
                    <a:bodyPr/>
                    <a:lstStyle/>
                    <a:p>
                      <a:pPr algn="l">
                        <a:spcAft>
                          <a:spcPts val="0"/>
                        </a:spcAft>
                      </a:pPr>
                      <a:r>
                        <a:rPr lang="zh-CN" sz="1400" kern="0" dirty="0">
                          <a:solidFill>
                            <a:srgbClr val="FF0000"/>
                          </a:solidFill>
                          <a:effectLst/>
                          <a:latin typeface="微软雅黑" panose="020B0503020204020204" pitchFamily="34" charset="-122"/>
                          <a:ea typeface="微软雅黑" panose="020B0503020204020204" pitchFamily="34" charset="-122"/>
                          <a:cs typeface="+mn-cs"/>
                        </a:rPr>
                        <a:t>内存、文件 </a:t>
                      </a:r>
                    </a:p>
                  </a:txBody>
                  <a:tcPr marL="68580" marR="68580" marT="0" marB="0"/>
                </a:tc>
                <a:tc>
                  <a:txBody>
                    <a:bodyPr/>
                    <a:lstStyle/>
                    <a:p>
                      <a:pPr algn="l">
                        <a:spcAft>
                          <a:spcPts val="0"/>
                        </a:spcAft>
                      </a:pPr>
                      <a:r>
                        <a:rPr lang="zh-CN" sz="1400" kern="0" dirty="0">
                          <a:solidFill>
                            <a:srgbClr val="FF0000"/>
                          </a:solidFill>
                          <a:effectLst/>
                          <a:latin typeface="微软雅黑" panose="020B0503020204020204" pitchFamily="34" charset="-122"/>
                          <a:ea typeface="微软雅黑" panose="020B0503020204020204" pitchFamily="34" charset="-122"/>
                          <a:cs typeface="+mn-cs"/>
                        </a:rPr>
                        <a:t>磁盘文件 </a:t>
                      </a:r>
                    </a:p>
                  </a:txBody>
                  <a:tcPr marL="68580" marR="68580" marT="0" marB="0"/>
                </a:tc>
                <a:tc>
                  <a:txBody>
                    <a:bodyPr/>
                    <a:lstStyle/>
                    <a:p>
                      <a:pPr algn="l">
                        <a:spcAft>
                          <a:spcPts val="0"/>
                        </a:spcAft>
                      </a:pPr>
                      <a:r>
                        <a:rPr lang="zh-CN" sz="1400" kern="0" dirty="0">
                          <a:solidFill>
                            <a:schemeClr val="tx1"/>
                          </a:solidFill>
                          <a:effectLst/>
                          <a:latin typeface="微软雅黑" panose="020B0503020204020204" pitchFamily="34" charset="-122"/>
                          <a:ea typeface="微软雅黑" panose="020B0503020204020204" pitchFamily="34" charset="-122"/>
                          <a:cs typeface="+mn-cs"/>
                        </a:rPr>
                        <a:t>内存、文件 </a:t>
                      </a:r>
                    </a:p>
                  </a:txBody>
                  <a:tcPr marL="68580" marR="68580" marT="0" marB="0"/>
                </a:tc>
                <a:tc>
                  <a:txBody>
                    <a:bodyPr/>
                    <a:lstStyle/>
                    <a:p>
                      <a:pPr algn="l">
                        <a:spcAft>
                          <a:spcPts val="0"/>
                        </a:spcAft>
                      </a:pPr>
                      <a:r>
                        <a:rPr lang="zh-CN" sz="1400" kern="0" dirty="0">
                          <a:solidFill>
                            <a:schemeClr val="tx1"/>
                          </a:solidFill>
                          <a:effectLst/>
                          <a:latin typeface="微软雅黑" panose="020B0503020204020204" pitchFamily="34" charset="-122"/>
                          <a:ea typeface="微软雅黑" panose="020B0503020204020204" pitchFamily="34" charset="-122"/>
                          <a:cs typeface="+mn-cs"/>
                        </a:rPr>
                        <a:t>内存、文件 </a:t>
                      </a:r>
                    </a:p>
                  </a:txBody>
                  <a:tcPr marL="68580" marR="68580" marT="0" marB="0"/>
                </a:tc>
                <a:tc>
                  <a:txBody>
                    <a:bodyPr/>
                    <a:lstStyle/>
                    <a:p>
                      <a:pPr algn="l">
                        <a:spcAft>
                          <a:spcPts val="0"/>
                        </a:spcAft>
                      </a:pPr>
                      <a:r>
                        <a:rPr lang="zh-CN" sz="1400" kern="0" dirty="0">
                          <a:solidFill>
                            <a:schemeClr val="tx1"/>
                          </a:solidFill>
                          <a:effectLst/>
                          <a:latin typeface="微软雅黑" panose="020B0503020204020204" pitchFamily="34" charset="-122"/>
                          <a:ea typeface="微软雅黑" panose="020B0503020204020204" pitchFamily="34" charset="-122"/>
                          <a:cs typeface="+mn-cs"/>
                        </a:rPr>
                        <a:t>内存、文件 </a:t>
                      </a:r>
                    </a:p>
                  </a:txBody>
                  <a:tcPr marL="68580" marR="68580" marT="0" marB="0"/>
                </a:tc>
                <a:tc>
                  <a:txBody>
                    <a:bodyPr/>
                    <a:lstStyle/>
                    <a:p>
                      <a:pPr algn="l">
                        <a:spcAft>
                          <a:spcPts val="0"/>
                        </a:spcAft>
                      </a:pPr>
                      <a:r>
                        <a:rPr lang="zh-CN" sz="1400" kern="0">
                          <a:solidFill>
                            <a:schemeClr val="tx1"/>
                          </a:solidFill>
                          <a:effectLst/>
                          <a:latin typeface="微软雅黑" panose="020B0503020204020204" pitchFamily="34" charset="-122"/>
                          <a:ea typeface="微软雅黑" panose="020B0503020204020204" pitchFamily="34" charset="-122"/>
                          <a:cs typeface="+mn-cs"/>
                        </a:rPr>
                        <a:t>内存、文件 </a:t>
                      </a:r>
                    </a:p>
                  </a:txBody>
                  <a:tcPr marL="68580" marR="68580" marT="0" marB="0"/>
                </a:tc>
                <a:tc>
                  <a:txBody>
                    <a:bodyPr/>
                    <a:lstStyle/>
                    <a:p>
                      <a:pPr algn="l">
                        <a:spcAft>
                          <a:spcPts val="0"/>
                        </a:spcAft>
                      </a:pPr>
                      <a:r>
                        <a:rPr lang="zh-CN" sz="1400" kern="0">
                          <a:solidFill>
                            <a:schemeClr val="tx1"/>
                          </a:solidFill>
                          <a:effectLst/>
                          <a:latin typeface="微软雅黑" panose="020B0503020204020204" pitchFamily="34" charset="-122"/>
                          <a:ea typeface="微软雅黑" panose="020B0503020204020204" pitchFamily="34" charset="-122"/>
                          <a:cs typeface="+mn-cs"/>
                        </a:rPr>
                        <a:t>内存、文件、数据库 </a:t>
                      </a:r>
                    </a:p>
                  </a:txBody>
                  <a:tcPr marL="68580" marR="68580" marT="0" marB="0"/>
                </a:tc>
                <a:tc>
                  <a:txBody>
                    <a:bodyPr/>
                    <a:lstStyle/>
                    <a:p>
                      <a:pPr algn="l">
                        <a:spcAft>
                          <a:spcPts val="0"/>
                        </a:spcAft>
                      </a:pPr>
                      <a:r>
                        <a:rPr lang="zh-CN" sz="1400" kern="0" dirty="0">
                          <a:solidFill>
                            <a:schemeClr val="tx1"/>
                          </a:solidFill>
                          <a:effectLst/>
                          <a:latin typeface="微软雅黑" panose="020B0503020204020204" pitchFamily="34" charset="-122"/>
                          <a:ea typeface="微软雅黑" panose="020B0503020204020204" pitchFamily="34" charset="-122"/>
                          <a:cs typeface="+mn-cs"/>
                        </a:rPr>
                        <a:t>在消息发送端保存 </a:t>
                      </a:r>
                    </a:p>
                  </a:txBody>
                  <a:tcPr marL="68580" marR="68580" marT="0" marB="0"/>
                </a:tc>
              </a:tr>
              <a:tr h="285663">
                <a:tc>
                  <a:txBody>
                    <a:bodyPr/>
                    <a:lstStyle/>
                    <a:p>
                      <a:pPr algn="l">
                        <a:spcAft>
                          <a:spcPts val="0"/>
                        </a:spcAft>
                      </a:pPr>
                      <a:r>
                        <a:rPr lang="zh-CN" sz="1400" b="1" kern="0">
                          <a:solidFill>
                            <a:schemeClr val="tx1"/>
                          </a:solidFill>
                          <a:effectLst/>
                          <a:latin typeface="微软雅黑" panose="020B0503020204020204" pitchFamily="34" charset="-122"/>
                          <a:ea typeface="微软雅黑" panose="020B0503020204020204" pitchFamily="34" charset="-122"/>
                          <a:cs typeface="+mn-cs"/>
                        </a:rPr>
                        <a:t>事务 </a:t>
                      </a:r>
                    </a:p>
                  </a:txBody>
                  <a:tcPr marL="68580" marR="68580" marT="0" marB="0"/>
                </a:tc>
                <a:tc>
                  <a:txBody>
                    <a:bodyPr/>
                    <a:lstStyle/>
                    <a:p>
                      <a:pPr algn="l">
                        <a:spcAft>
                          <a:spcPts val="0"/>
                        </a:spcAft>
                      </a:pPr>
                      <a:r>
                        <a:rPr lang="zh-CN" sz="1400" kern="0" dirty="0">
                          <a:solidFill>
                            <a:srgbClr val="FF0000"/>
                          </a:solidFill>
                          <a:effectLst/>
                          <a:latin typeface="微软雅黑" panose="020B0503020204020204" pitchFamily="34" charset="-122"/>
                          <a:ea typeface="微软雅黑" panose="020B0503020204020204" pitchFamily="34" charset="-122"/>
                          <a:cs typeface="+mn-cs"/>
                        </a:rPr>
                        <a:t>支持 </a:t>
                      </a:r>
                    </a:p>
                  </a:txBody>
                  <a:tcPr marL="68580" marR="68580" marT="0" marB="0"/>
                </a:tc>
                <a:tc>
                  <a:txBody>
                    <a:bodyPr/>
                    <a:lstStyle/>
                    <a:p>
                      <a:pPr algn="l">
                        <a:spcAft>
                          <a:spcPts val="0"/>
                        </a:spcAft>
                      </a:pPr>
                      <a:r>
                        <a:rPr lang="zh-CN" sz="1400" kern="0">
                          <a:solidFill>
                            <a:schemeClr val="tx1"/>
                          </a:solidFill>
                          <a:effectLst/>
                          <a:latin typeface="微软雅黑" panose="020B0503020204020204" pitchFamily="34" charset="-122"/>
                          <a:ea typeface="微软雅黑" panose="020B0503020204020204" pitchFamily="34" charset="-122"/>
                          <a:cs typeface="+mn-cs"/>
                        </a:rPr>
                        <a:t>不支持 </a:t>
                      </a:r>
                    </a:p>
                  </a:txBody>
                  <a:tcPr marL="68580" marR="68580" marT="0" marB="0"/>
                </a:tc>
                <a:tc>
                  <a:txBody>
                    <a:bodyPr/>
                    <a:lstStyle/>
                    <a:p>
                      <a:pPr algn="l">
                        <a:spcAft>
                          <a:spcPts val="0"/>
                        </a:spcAft>
                      </a:pPr>
                      <a:r>
                        <a:rPr lang="zh-CN" sz="1400" kern="0">
                          <a:solidFill>
                            <a:srgbClr val="FF0000"/>
                          </a:solidFill>
                          <a:effectLst/>
                          <a:latin typeface="微软雅黑" panose="020B0503020204020204" pitchFamily="34" charset="-122"/>
                          <a:ea typeface="微软雅黑" panose="020B0503020204020204" pitchFamily="34" charset="-122"/>
                          <a:cs typeface="+mn-cs"/>
                        </a:rPr>
                        <a:t>支持 </a:t>
                      </a:r>
                    </a:p>
                  </a:txBody>
                  <a:tcPr marL="68580" marR="68580" marT="0" marB="0"/>
                </a:tc>
                <a:tc>
                  <a:txBody>
                    <a:bodyPr/>
                    <a:lstStyle/>
                    <a:p>
                      <a:pPr algn="l">
                        <a:spcAft>
                          <a:spcPts val="0"/>
                        </a:spcAft>
                      </a:pPr>
                      <a:r>
                        <a:rPr lang="zh-CN" sz="1400" kern="0">
                          <a:solidFill>
                            <a:schemeClr val="tx1"/>
                          </a:solidFill>
                          <a:effectLst/>
                          <a:latin typeface="微软雅黑" panose="020B0503020204020204" pitchFamily="34" charset="-122"/>
                          <a:ea typeface="微软雅黑" panose="020B0503020204020204" pitchFamily="34" charset="-122"/>
                          <a:cs typeface="+mn-cs"/>
                        </a:rPr>
                        <a:t>支持 </a:t>
                      </a:r>
                    </a:p>
                  </a:txBody>
                  <a:tcPr marL="68580" marR="68580" marT="0" marB="0"/>
                </a:tc>
                <a:tc>
                  <a:txBody>
                    <a:bodyPr/>
                    <a:lstStyle/>
                    <a:p>
                      <a:pPr algn="l">
                        <a:spcAft>
                          <a:spcPts val="0"/>
                        </a:spcAft>
                      </a:pPr>
                      <a:r>
                        <a:rPr lang="zh-CN" sz="1400" kern="0">
                          <a:solidFill>
                            <a:schemeClr val="tx1"/>
                          </a:solidFill>
                          <a:effectLst/>
                          <a:latin typeface="微软雅黑" panose="020B0503020204020204" pitchFamily="34" charset="-122"/>
                          <a:ea typeface="微软雅黑" panose="020B0503020204020204" pitchFamily="34" charset="-122"/>
                          <a:cs typeface="+mn-cs"/>
                        </a:rPr>
                        <a:t>支持 </a:t>
                      </a:r>
                    </a:p>
                  </a:txBody>
                  <a:tcPr marL="68580" marR="68580" marT="0" marB="0"/>
                </a:tc>
                <a:tc>
                  <a:txBody>
                    <a:bodyPr/>
                    <a:lstStyle/>
                    <a:p>
                      <a:pPr algn="l">
                        <a:spcAft>
                          <a:spcPts val="0"/>
                        </a:spcAft>
                      </a:pPr>
                      <a:r>
                        <a:rPr lang="zh-CN" sz="1400" kern="0">
                          <a:solidFill>
                            <a:schemeClr val="tx1"/>
                          </a:solidFill>
                          <a:effectLst/>
                          <a:latin typeface="微软雅黑" panose="020B0503020204020204" pitchFamily="34" charset="-122"/>
                          <a:ea typeface="微软雅黑" panose="020B0503020204020204" pitchFamily="34" charset="-122"/>
                          <a:cs typeface="+mn-cs"/>
                        </a:rPr>
                        <a:t>支持 </a:t>
                      </a:r>
                    </a:p>
                  </a:txBody>
                  <a:tcPr marL="68580" marR="68580" marT="0" marB="0"/>
                </a:tc>
                <a:tc>
                  <a:txBody>
                    <a:bodyPr/>
                    <a:lstStyle/>
                    <a:p>
                      <a:pPr algn="l">
                        <a:spcAft>
                          <a:spcPts val="0"/>
                        </a:spcAft>
                      </a:pPr>
                      <a:r>
                        <a:rPr lang="zh-CN" sz="1400" kern="0">
                          <a:solidFill>
                            <a:schemeClr val="tx1"/>
                          </a:solidFill>
                          <a:effectLst/>
                          <a:latin typeface="微软雅黑" panose="020B0503020204020204" pitchFamily="34" charset="-122"/>
                          <a:ea typeface="微软雅黑" panose="020B0503020204020204" pitchFamily="34" charset="-122"/>
                          <a:cs typeface="+mn-cs"/>
                        </a:rPr>
                        <a:t>支持 </a:t>
                      </a:r>
                    </a:p>
                  </a:txBody>
                  <a:tcPr marL="68580" marR="68580" marT="0" marB="0"/>
                </a:tc>
                <a:tc>
                  <a:txBody>
                    <a:bodyPr/>
                    <a:lstStyle/>
                    <a:p>
                      <a:pPr algn="l">
                        <a:spcAft>
                          <a:spcPts val="0"/>
                        </a:spcAft>
                      </a:pPr>
                      <a:r>
                        <a:rPr lang="zh-CN" sz="1400" kern="0">
                          <a:solidFill>
                            <a:schemeClr val="tx1"/>
                          </a:solidFill>
                          <a:effectLst/>
                          <a:latin typeface="微软雅黑" panose="020B0503020204020204" pitchFamily="34" charset="-122"/>
                          <a:ea typeface="微软雅黑" panose="020B0503020204020204" pitchFamily="34" charset="-122"/>
                          <a:cs typeface="+mn-cs"/>
                        </a:rPr>
                        <a:t>支持 </a:t>
                      </a:r>
                    </a:p>
                  </a:txBody>
                  <a:tcPr marL="68580" marR="68580" marT="0" marB="0"/>
                </a:tc>
                <a:tc>
                  <a:txBody>
                    <a:bodyPr/>
                    <a:lstStyle/>
                    <a:p>
                      <a:pPr algn="l">
                        <a:spcAft>
                          <a:spcPts val="0"/>
                        </a:spcAft>
                      </a:pPr>
                      <a:r>
                        <a:rPr lang="zh-CN" sz="1400" kern="0">
                          <a:solidFill>
                            <a:schemeClr val="tx1"/>
                          </a:solidFill>
                          <a:effectLst/>
                          <a:latin typeface="微软雅黑" panose="020B0503020204020204" pitchFamily="34" charset="-122"/>
                          <a:ea typeface="微软雅黑" panose="020B0503020204020204" pitchFamily="34" charset="-122"/>
                          <a:cs typeface="+mn-cs"/>
                        </a:rPr>
                        <a:t>不支持 </a:t>
                      </a:r>
                    </a:p>
                  </a:txBody>
                  <a:tcPr marL="68580" marR="68580" marT="0" marB="0"/>
                </a:tc>
              </a:tr>
              <a:tr h="370840">
                <a:tc>
                  <a:txBody>
                    <a:bodyPr/>
                    <a:lstStyle/>
                    <a:p>
                      <a:pPr algn="l">
                        <a:spcAft>
                          <a:spcPts val="0"/>
                        </a:spcAft>
                      </a:pPr>
                      <a:r>
                        <a:rPr lang="zh-CN" sz="1400" b="1" kern="0">
                          <a:solidFill>
                            <a:schemeClr val="tx1"/>
                          </a:solidFill>
                          <a:effectLst/>
                          <a:latin typeface="微软雅黑" panose="020B0503020204020204" pitchFamily="34" charset="-122"/>
                          <a:ea typeface="微软雅黑" panose="020B0503020204020204" pitchFamily="34" charset="-122"/>
                          <a:cs typeface="+mn-cs"/>
                        </a:rPr>
                        <a:t>集群 </a:t>
                      </a:r>
                    </a:p>
                  </a:txBody>
                  <a:tcPr marL="68580" marR="68580" marT="0" marB="0"/>
                </a:tc>
                <a:tc>
                  <a:txBody>
                    <a:bodyPr/>
                    <a:lstStyle/>
                    <a:p>
                      <a:pPr algn="l">
                        <a:spcAft>
                          <a:spcPts val="0"/>
                        </a:spcAft>
                      </a:pPr>
                      <a:r>
                        <a:rPr lang="zh-CN" sz="1400" kern="0" dirty="0">
                          <a:solidFill>
                            <a:srgbClr val="FF0000"/>
                          </a:solidFill>
                          <a:effectLst/>
                          <a:latin typeface="微软雅黑" panose="020B0503020204020204" pitchFamily="34" charset="-122"/>
                          <a:ea typeface="微软雅黑" panose="020B0503020204020204" pitchFamily="34" charset="-122"/>
                          <a:cs typeface="+mn-cs"/>
                        </a:rPr>
                        <a:t>支持 </a:t>
                      </a:r>
                    </a:p>
                  </a:txBody>
                  <a:tcPr marL="68580" marR="68580" marT="0" marB="0"/>
                </a:tc>
                <a:tc>
                  <a:txBody>
                    <a:bodyPr/>
                    <a:lstStyle/>
                    <a:p>
                      <a:pPr algn="l">
                        <a:spcAft>
                          <a:spcPts val="0"/>
                        </a:spcAft>
                      </a:pPr>
                      <a:r>
                        <a:rPr lang="zh-CN" sz="1400" kern="0">
                          <a:solidFill>
                            <a:srgbClr val="FF0000"/>
                          </a:solidFill>
                          <a:effectLst/>
                          <a:latin typeface="微软雅黑" panose="020B0503020204020204" pitchFamily="34" charset="-122"/>
                          <a:ea typeface="微软雅黑" panose="020B0503020204020204" pitchFamily="34" charset="-122"/>
                          <a:cs typeface="+mn-cs"/>
                        </a:rPr>
                        <a:t>支持 </a:t>
                      </a:r>
                    </a:p>
                  </a:txBody>
                  <a:tcPr marL="68580" marR="68580" marT="0" marB="0"/>
                </a:tc>
                <a:tc>
                  <a:txBody>
                    <a:bodyPr/>
                    <a:lstStyle/>
                    <a:p>
                      <a:pPr algn="l">
                        <a:spcAft>
                          <a:spcPts val="0"/>
                        </a:spcAft>
                      </a:pPr>
                      <a:r>
                        <a:rPr lang="zh-CN" sz="1400" kern="0">
                          <a:solidFill>
                            <a:srgbClr val="FF0000"/>
                          </a:solidFill>
                          <a:effectLst/>
                          <a:latin typeface="微软雅黑" panose="020B0503020204020204" pitchFamily="34" charset="-122"/>
                          <a:ea typeface="微软雅黑" panose="020B0503020204020204" pitchFamily="34" charset="-122"/>
                          <a:cs typeface="+mn-cs"/>
                        </a:rPr>
                        <a:t>支持 </a:t>
                      </a:r>
                    </a:p>
                  </a:txBody>
                  <a:tcPr marL="68580" marR="68580" marT="0" marB="0"/>
                </a:tc>
                <a:tc>
                  <a:txBody>
                    <a:bodyPr/>
                    <a:lstStyle/>
                    <a:p>
                      <a:pPr algn="l">
                        <a:spcAft>
                          <a:spcPts val="0"/>
                        </a:spcAft>
                      </a:pPr>
                      <a:r>
                        <a:rPr lang="zh-CN" sz="1400" kern="0">
                          <a:solidFill>
                            <a:schemeClr val="tx1"/>
                          </a:solidFill>
                          <a:effectLst/>
                          <a:latin typeface="微软雅黑" panose="020B0503020204020204" pitchFamily="34" charset="-122"/>
                          <a:ea typeface="微软雅黑" panose="020B0503020204020204" pitchFamily="34" charset="-122"/>
                          <a:cs typeface="+mn-cs"/>
                        </a:rPr>
                        <a:t>支持 </a:t>
                      </a:r>
                    </a:p>
                  </a:txBody>
                  <a:tcPr marL="68580" marR="68580" marT="0" marB="0"/>
                </a:tc>
                <a:tc>
                  <a:txBody>
                    <a:bodyPr/>
                    <a:lstStyle/>
                    <a:p>
                      <a:pPr algn="l">
                        <a:spcAft>
                          <a:spcPts val="0"/>
                        </a:spcAft>
                      </a:pPr>
                      <a:r>
                        <a:rPr lang="zh-CN" sz="1400" kern="0" dirty="0">
                          <a:solidFill>
                            <a:schemeClr val="tx1"/>
                          </a:solidFill>
                          <a:effectLst/>
                          <a:latin typeface="微软雅黑" panose="020B0503020204020204" pitchFamily="34" charset="-122"/>
                          <a:ea typeface="微软雅黑" panose="020B0503020204020204" pitchFamily="34" charset="-122"/>
                          <a:cs typeface="+mn-cs"/>
                        </a:rPr>
                        <a:t>支持 </a:t>
                      </a:r>
                    </a:p>
                  </a:txBody>
                  <a:tcPr marL="68580" marR="68580" marT="0" marB="0"/>
                </a:tc>
                <a:tc>
                  <a:txBody>
                    <a:bodyPr/>
                    <a:lstStyle/>
                    <a:p>
                      <a:pPr algn="l">
                        <a:spcAft>
                          <a:spcPts val="0"/>
                        </a:spcAft>
                      </a:pPr>
                      <a:r>
                        <a:rPr lang="zh-CN" sz="1400" kern="0">
                          <a:solidFill>
                            <a:schemeClr val="tx1"/>
                          </a:solidFill>
                          <a:effectLst/>
                          <a:latin typeface="微软雅黑" panose="020B0503020204020204" pitchFamily="34" charset="-122"/>
                          <a:ea typeface="微软雅黑" panose="020B0503020204020204" pitchFamily="34" charset="-122"/>
                          <a:cs typeface="+mn-cs"/>
                        </a:rPr>
                        <a:t>支持 </a:t>
                      </a:r>
                    </a:p>
                  </a:txBody>
                  <a:tcPr marL="68580" marR="68580" marT="0" marB="0"/>
                </a:tc>
                <a:tc>
                  <a:txBody>
                    <a:bodyPr/>
                    <a:lstStyle/>
                    <a:p>
                      <a:pPr algn="l">
                        <a:spcAft>
                          <a:spcPts val="0"/>
                        </a:spcAft>
                      </a:pPr>
                      <a:r>
                        <a:rPr lang="zh-CN" sz="1400" kern="0">
                          <a:solidFill>
                            <a:schemeClr val="tx1"/>
                          </a:solidFill>
                          <a:effectLst/>
                          <a:latin typeface="微软雅黑" panose="020B0503020204020204" pitchFamily="34" charset="-122"/>
                          <a:ea typeface="微软雅黑" panose="020B0503020204020204" pitchFamily="34" charset="-122"/>
                          <a:cs typeface="+mn-cs"/>
                        </a:rPr>
                        <a:t>支持 </a:t>
                      </a:r>
                    </a:p>
                  </a:txBody>
                  <a:tcPr marL="68580" marR="68580" marT="0" marB="0"/>
                </a:tc>
                <a:tc>
                  <a:txBody>
                    <a:bodyPr/>
                    <a:lstStyle/>
                    <a:p>
                      <a:pPr algn="l">
                        <a:spcAft>
                          <a:spcPts val="0"/>
                        </a:spcAft>
                      </a:pPr>
                      <a:r>
                        <a:rPr lang="zh-CN" sz="1400" kern="0">
                          <a:solidFill>
                            <a:schemeClr val="tx1"/>
                          </a:solidFill>
                          <a:effectLst/>
                          <a:latin typeface="微软雅黑" panose="020B0503020204020204" pitchFamily="34" charset="-122"/>
                          <a:ea typeface="微软雅黑" panose="020B0503020204020204" pitchFamily="34" charset="-122"/>
                          <a:cs typeface="+mn-cs"/>
                        </a:rPr>
                        <a:t>支持 </a:t>
                      </a:r>
                    </a:p>
                  </a:txBody>
                  <a:tcPr marL="68580" marR="68580" marT="0" marB="0"/>
                </a:tc>
                <a:tc>
                  <a:txBody>
                    <a:bodyPr/>
                    <a:lstStyle/>
                    <a:p>
                      <a:pPr algn="l">
                        <a:spcAft>
                          <a:spcPts val="0"/>
                        </a:spcAft>
                      </a:pPr>
                      <a:r>
                        <a:rPr lang="zh-CN" sz="1400" kern="0">
                          <a:solidFill>
                            <a:schemeClr val="tx1"/>
                          </a:solidFill>
                          <a:effectLst/>
                          <a:latin typeface="微软雅黑" panose="020B0503020204020204" pitchFamily="34" charset="-122"/>
                          <a:ea typeface="微软雅黑" panose="020B0503020204020204" pitchFamily="34" charset="-122"/>
                          <a:cs typeface="+mn-cs"/>
                        </a:rPr>
                        <a:t>不支持 </a:t>
                      </a:r>
                    </a:p>
                  </a:txBody>
                  <a:tcPr marL="68580" marR="68580" marT="0" marB="0"/>
                </a:tc>
              </a:tr>
              <a:tr h="370840">
                <a:tc>
                  <a:txBody>
                    <a:bodyPr/>
                    <a:lstStyle/>
                    <a:p>
                      <a:pPr algn="l">
                        <a:spcAft>
                          <a:spcPts val="0"/>
                        </a:spcAft>
                      </a:pPr>
                      <a:r>
                        <a:rPr lang="zh-CN" sz="1400" b="1" kern="0" dirty="0">
                          <a:solidFill>
                            <a:schemeClr val="tx1"/>
                          </a:solidFill>
                          <a:effectLst/>
                          <a:latin typeface="微软雅黑" panose="020B0503020204020204" pitchFamily="34" charset="-122"/>
                          <a:ea typeface="微软雅黑" panose="020B0503020204020204" pitchFamily="34" charset="-122"/>
                          <a:cs typeface="+mn-cs"/>
                        </a:rPr>
                        <a:t>负载均衡</a:t>
                      </a:r>
                    </a:p>
                  </a:txBody>
                  <a:tcPr marL="68580" marR="68580" marT="0" marB="0"/>
                </a:tc>
                <a:tc>
                  <a:txBody>
                    <a:bodyPr/>
                    <a:lstStyle/>
                    <a:p>
                      <a:pPr algn="l">
                        <a:spcAft>
                          <a:spcPts val="0"/>
                        </a:spcAft>
                      </a:pPr>
                      <a:r>
                        <a:rPr lang="zh-CN" sz="1400" kern="0" dirty="0">
                          <a:solidFill>
                            <a:srgbClr val="FF0000"/>
                          </a:solidFill>
                          <a:effectLst/>
                          <a:latin typeface="微软雅黑" panose="020B0503020204020204" pitchFamily="34" charset="-122"/>
                          <a:ea typeface="微软雅黑" panose="020B0503020204020204" pitchFamily="34" charset="-122"/>
                          <a:cs typeface="+mn-cs"/>
                        </a:rPr>
                        <a:t>支持 </a:t>
                      </a:r>
                    </a:p>
                  </a:txBody>
                  <a:tcPr marL="68580" marR="68580" marT="0" marB="0"/>
                </a:tc>
                <a:tc>
                  <a:txBody>
                    <a:bodyPr/>
                    <a:lstStyle/>
                    <a:p>
                      <a:pPr algn="l">
                        <a:spcAft>
                          <a:spcPts val="0"/>
                        </a:spcAft>
                      </a:pPr>
                      <a:r>
                        <a:rPr lang="zh-CN" sz="1400" kern="0" dirty="0">
                          <a:solidFill>
                            <a:srgbClr val="FF0000"/>
                          </a:solidFill>
                          <a:effectLst/>
                          <a:latin typeface="微软雅黑" panose="020B0503020204020204" pitchFamily="34" charset="-122"/>
                          <a:ea typeface="微软雅黑" panose="020B0503020204020204" pitchFamily="34" charset="-122"/>
                          <a:cs typeface="+mn-cs"/>
                        </a:rPr>
                        <a:t>支持 </a:t>
                      </a:r>
                    </a:p>
                  </a:txBody>
                  <a:tcPr marL="68580" marR="68580" marT="0" marB="0"/>
                </a:tc>
                <a:tc>
                  <a:txBody>
                    <a:bodyPr/>
                    <a:lstStyle/>
                    <a:p>
                      <a:pPr algn="l">
                        <a:spcAft>
                          <a:spcPts val="0"/>
                        </a:spcAft>
                      </a:pPr>
                      <a:r>
                        <a:rPr lang="zh-CN" sz="1400" kern="0" dirty="0">
                          <a:solidFill>
                            <a:srgbClr val="FF0000"/>
                          </a:solidFill>
                          <a:effectLst/>
                          <a:latin typeface="微软雅黑" panose="020B0503020204020204" pitchFamily="34" charset="-122"/>
                          <a:ea typeface="微软雅黑" panose="020B0503020204020204" pitchFamily="34" charset="-122"/>
                          <a:cs typeface="+mn-cs"/>
                        </a:rPr>
                        <a:t>支持 </a:t>
                      </a:r>
                    </a:p>
                  </a:txBody>
                  <a:tcPr marL="68580" marR="68580" marT="0" marB="0"/>
                </a:tc>
                <a:tc>
                  <a:txBody>
                    <a:bodyPr/>
                    <a:lstStyle/>
                    <a:p>
                      <a:pPr algn="l">
                        <a:spcAft>
                          <a:spcPts val="0"/>
                        </a:spcAft>
                      </a:pPr>
                      <a:r>
                        <a:rPr lang="zh-CN" sz="1400" kern="0" dirty="0">
                          <a:solidFill>
                            <a:schemeClr val="tx1"/>
                          </a:solidFill>
                          <a:effectLst/>
                          <a:latin typeface="微软雅黑" panose="020B0503020204020204" pitchFamily="34" charset="-122"/>
                          <a:ea typeface="微软雅黑" panose="020B0503020204020204" pitchFamily="34" charset="-122"/>
                          <a:cs typeface="+mn-cs"/>
                        </a:rPr>
                        <a:t>支持 </a:t>
                      </a:r>
                    </a:p>
                  </a:txBody>
                  <a:tcPr marL="68580" marR="68580" marT="0" marB="0"/>
                </a:tc>
                <a:tc>
                  <a:txBody>
                    <a:bodyPr/>
                    <a:lstStyle/>
                    <a:p>
                      <a:pPr algn="l">
                        <a:spcAft>
                          <a:spcPts val="0"/>
                        </a:spcAft>
                      </a:pPr>
                      <a:r>
                        <a:rPr lang="zh-CN" sz="1400" kern="0" dirty="0">
                          <a:solidFill>
                            <a:schemeClr val="tx1"/>
                          </a:solidFill>
                          <a:effectLst/>
                          <a:latin typeface="微软雅黑" panose="020B0503020204020204" pitchFamily="34" charset="-122"/>
                          <a:ea typeface="微软雅黑" panose="020B0503020204020204" pitchFamily="34" charset="-122"/>
                          <a:cs typeface="+mn-cs"/>
                        </a:rPr>
                        <a:t>支持 </a:t>
                      </a:r>
                    </a:p>
                  </a:txBody>
                  <a:tcPr marL="68580" marR="68580" marT="0" marB="0"/>
                </a:tc>
                <a:tc>
                  <a:txBody>
                    <a:bodyPr/>
                    <a:lstStyle/>
                    <a:p>
                      <a:pPr algn="l">
                        <a:spcAft>
                          <a:spcPts val="0"/>
                        </a:spcAft>
                      </a:pPr>
                      <a:r>
                        <a:rPr lang="zh-CN" sz="1400" kern="0" dirty="0">
                          <a:solidFill>
                            <a:schemeClr val="tx1"/>
                          </a:solidFill>
                          <a:effectLst/>
                          <a:latin typeface="微软雅黑" panose="020B0503020204020204" pitchFamily="34" charset="-122"/>
                          <a:ea typeface="微软雅黑" panose="020B0503020204020204" pitchFamily="34" charset="-122"/>
                          <a:cs typeface="+mn-cs"/>
                        </a:rPr>
                        <a:t>支持 </a:t>
                      </a:r>
                    </a:p>
                  </a:txBody>
                  <a:tcPr marL="68580" marR="68580" marT="0" marB="0"/>
                </a:tc>
                <a:tc>
                  <a:txBody>
                    <a:bodyPr/>
                    <a:lstStyle/>
                    <a:p>
                      <a:pPr algn="l">
                        <a:spcAft>
                          <a:spcPts val="0"/>
                        </a:spcAft>
                      </a:pPr>
                      <a:r>
                        <a:rPr lang="zh-CN" sz="1400" kern="0" dirty="0">
                          <a:solidFill>
                            <a:schemeClr val="tx1"/>
                          </a:solidFill>
                          <a:effectLst/>
                          <a:latin typeface="微软雅黑" panose="020B0503020204020204" pitchFamily="34" charset="-122"/>
                          <a:ea typeface="微软雅黑" panose="020B0503020204020204" pitchFamily="34" charset="-122"/>
                          <a:cs typeface="+mn-cs"/>
                        </a:rPr>
                        <a:t>支持 </a:t>
                      </a:r>
                    </a:p>
                  </a:txBody>
                  <a:tcPr marL="68580" marR="68580" marT="0" marB="0"/>
                </a:tc>
                <a:tc>
                  <a:txBody>
                    <a:bodyPr/>
                    <a:lstStyle/>
                    <a:p>
                      <a:pPr algn="l">
                        <a:spcAft>
                          <a:spcPts val="0"/>
                        </a:spcAft>
                      </a:pPr>
                      <a:r>
                        <a:rPr lang="zh-CN" sz="1400" kern="0" dirty="0">
                          <a:solidFill>
                            <a:schemeClr val="tx1"/>
                          </a:solidFill>
                          <a:effectLst/>
                          <a:latin typeface="微软雅黑" panose="020B0503020204020204" pitchFamily="34" charset="-122"/>
                          <a:ea typeface="微软雅黑" panose="020B0503020204020204" pitchFamily="34" charset="-122"/>
                          <a:cs typeface="+mn-cs"/>
                        </a:rPr>
                        <a:t>支持 </a:t>
                      </a:r>
                    </a:p>
                  </a:txBody>
                  <a:tcPr marL="68580" marR="68580" marT="0" marB="0"/>
                </a:tc>
                <a:tc>
                  <a:txBody>
                    <a:bodyPr/>
                    <a:lstStyle/>
                    <a:p>
                      <a:pPr algn="l">
                        <a:spcAft>
                          <a:spcPts val="0"/>
                        </a:spcAft>
                      </a:pPr>
                      <a:r>
                        <a:rPr lang="zh-CN" sz="1400" kern="0" dirty="0">
                          <a:solidFill>
                            <a:schemeClr val="tx1"/>
                          </a:solidFill>
                          <a:effectLst/>
                          <a:latin typeface="微软雅黑" panose="020B0503020204020204" pitchFamily="34" charset="-122"/>
                          <a:ea typeface="微软雅黑" panose="020B0503020204020204" pitchFamily="34" charset="-122"/>
                          <a:cs typeface="+mn-cs"/>
                        </a:rPr>
                        <a:t>不支持 </a:t>
                      </a:r>
                    </a:p>
                  </a:txBody>
                  <a:tcPr marL="68580" marR="68580" marT="0" marB="0"/>
                </a:tc>
              </a:tr>
              <a:tr h="370840">
                <a:tc>
                  <a:txBody>
                    <a:bodyPr/>
                    <a:lstStyle/>
                    <a:p>
                      <a:pPr marL="0" algn="l" defTabSz="914400" rtl="0" eaLnBrk="1" latinLnBrk="0" hangingPunct="1">
                        <a:spcAft>
                          <a:spcPts val="0"/>
                        </a:spcAft>
                      </a:pPr>
                      <a:r>
                        <a:rPr lang="zh-CN" sz="1400" b="1" kern="0" dirty="0">
                          <a:solidFill>
                            <a:schemeClr val="tx1"/>
                          </a:solidFill>
                          <a:effectLst/>
                          <a:latin typeface="微软雅黑" panose="020B0503020204020204" pitchFamily="34" charset="-122"/>
                          <a:ea typeface="微软雅黑" panose="020B0503020204020204" pitchFamily="34" charset="-122"/>
                          <a:cs typeface="+mn-cs"/>
                        </a:rPr>
                        <a:t>管理界面 </a:t>
                      </a:r>
                    </a:p>
                  </a:txBody>
                  <a:tcPr marL="68580" marR="68580" marT="0" marB="0"/>
                </a:tc>
                <a:tc>
                  <a:txBody>
                    <a:bodyPr/>
                    <a:lstStyle/>
                    <a:p>
                      <a:pPr marL="0" algn="l" defTabSz="914400" rtl="0" eaLnBrk="1" latinLnBrk="0" hangingPunct="1">
                        <a:spcAft>
                          <a:spcPts val="0"/>
                        </a:spcAft>
                      </a:pPr>
                      <a:r>
                        <a:rPr lang="zh-CN" sz="1400" kern="0" dirty="0">
                          <a:solidFill>
                            <a:schemeClr val="tx1"/>
                          </a:solidFill>
                          <a:effectLst/>
                          <a:latin typeface="微软雅黑" panose="020B0503020204020204" pitchFamily="34" charset="-122"/>
                          <a:ea typeface="微软雅黑" panose="020B0503020204020204" pitchFamily="34" charset="-122"/>
                          <a:cs typeface="+mn-cs"/>
                        </a:rPr>
                        <a:t>一般 </a:t>
                      </a:r>
                    </a:p>
                  </a:txBody>
                  <a:tcPr marL="68580" marR="68580" marT="0" marB="0"/>
                </a:tc>
                <a:tc>
                  <a:txBody>
                    <a:bodyPr/>
                    <a:lstStyle/>
                    <a:p>
                      <a:pPr marL="0" algn="l" defTabSz="914400" rtl="0" eaLnBrk="1" latinLnBrk="0" hangingPunct="1">
                        <a:spcAft>
                          <a:spcPts val="0"/>
                        </a:spcAft>
                      </a:pPr>
                      <a:r>
                        <a:rPr lang="zh-CN" sz="1400" kern="0" dirty="0">
                          <a:solidFill>
                            <a:srgbClr val="FF0000"/>
                          </a:solidFill>
                          <a:effectLst/>
                          <a:latin typeface="微软雅黑" panose="020B0503020204020204" pitchFamily="34" charset="-122"/>
                          <a:ea typeface="微软雅黑" panose="020B0503020204020204" pitchFamily="34" charset="-122"/>
                          <a:cs typeface="+mn-cs"/>
                        </a:rPr>
                        <a:t>好</a:t>
                      </a:r>
                      <a:r>
                        <a:rPr lang="zh-CN" sz="1400" kern="0" dirty="0">
                          <a:solidFill>
                            <a:schemeClr val="tx1"/>
                          </a:solidFill>
                          <a:effectLst/>
                          <a:latin typeface="微软雅黑" panose="020B0503020204020204" pitchFamily="34" charset="-122"/>
                          <a:ea typeface="微软雅黑" panose="020B0503020204020204" pitchFamily="34" charset="-122"/>
                          <a:cs typeface="+mn-cs"/>
                        </a:rPr>
                        <a:t> </a:t>
                      </a:r>
                    </a:p>
                  </a:txBody>
                  <a:tcPr marL="68580" marR="68580" marT="0" marB="0"/>
                </a:tc>
                <a:tc>
                  <a:txBody>
                    <a:bodyPr/>
                    <a:lstStyle/>
                    <a:p>
                      <a:pPr marL="0" algn="l" defTabSz="914400" rtl="0" eaLnBrk="1" latinLnBrk="0" hangingPunct="1">
                        <a:spcAft>
                          <a:spcPts val="0"/>
                        </a:spcAft>
                      </a:pPr>
                      <a:r>
                        <a:rPr lang="zh-CN" sz="1400" kern="0" dirty="0">
                          <a:solidFill>
                            <a:schemeClr val="tx1"/>
                          </a:solidFill>
                          <a:effectLst/>
                          <a:latin typeface="微软雅黑" panose="020B0503020204020204" pitchFamily="34" charset="-122"/>
                          <a:ea typeface="微软雅黑" panose="020B0503020204020204" pitchFamily="34" charset="-122"/>
                          <a:cs typeface="+mn-cs"/>
                        </a:rPr>
                        <a:t>无 </a:t>
                      </a:r>
                    </a:p>
                    <a:p>
                      <a:pPr marL="0" algn="l" defTabSz="914400" rtl="0" eaLnBrk="1" latinLnBrk="0" hangingPunct="1">
                        <a:spcAft>
                          <a:spcPts val="0"/>
                        </a:spcAft>
                      </a:pPr>
                      <a:r>
                        <a:rPr lang="zh-CN" sz="1400" kern="0" dirty="0">
                          <a:solidFill>
                            <a:schemeClr val="tx1"/>
                          </a:solidFill>
                          <a:effectLst/>
                          <a:latin typeface="微软雅黑" panose="020B0503020204020204" pitchFamily="34" charset="-122"/>
                          <a:ea typeface="微软雅黑" panose="020B0503020204020204" pitchFamily="34" charset="-122"/>
                          <a:cs typeface="+mn-cs"/>
                        </a:rPr>
                        <a:t>社区有</a:t>
                      </a:r>
                      <a:r>
                        <a:rPr lang="en-US" sz="1400" kern="0" dirty="0">
                          <a:solidFill>
                            <a:schemeClr val="tx1"/>
                          </a:solidFill>
                          <a:effectLst/>
                          <a:latin typeface="微软雅黑" panose="020B0503020204020204" pitchFamily="34" charset="-122"/>
                          <a:ea typeface="微软雅黑" panose="020B0503020204020204" pitchFamily="34" charset="-122"/>
                          <a:cs typeface="+mn-cs"/>
                        </a:rPr>
                        <a:t>web console</a:t>
                      </a:r>
                      <a:r>
                        <a:rPr lang="zh-CN" sz="1400" kern="0" dirty="0">
                          <a:solidFill>
                            <a:schemeClr val="tx1"/>
                          </a:solidFill>
                          <a:effectLst/>
                          <a:latin typeface="微软雅黑" panose="020B0503020204020204" pitchFamily="34" charset="-122"/>
                          <a:ea typeface="微软雅黑" panose="020B0503020204020204" pitchFamily="34" charset="-122"/>
                          <a:cs typeface="+mn-cs"/>
                        </a:rPr>
                        <a:t>实现 </a:t>
                      </a:r>
                    </a:p>
                  </a:txBody>
                  <a:tcPr marL="68580" marR="68580" marT="0" marB="0"/>
                </a:tc>
                <a:tc>
                  <a:txBody>
                    <a:bodyPr/>
                    <a:lstStyle/>
                    <a:p>
                      <a:pPr marL="0" algn="l" defTabSz="914400" rtl="0" eaLnBrk="1" latinLnBrk="0" hangingPunct="1">
                        <a:spcAft>
                          <a:spcPts val="0"/>
                        </a:spcAft>
                      </a:pPr>
                      <a:r>
                        <a:rPr lang="zh-CN" sz="1400" kern="0">
                          <a:solidFill>
                            <a:schemeClr val="tx1"/>
                          </a:solidFill>
                          <a:effectLst/>
                          <a:latin typeface="微软雅黑" panose="020B0503020204020204" pitchFamily="34" charset="-122"/>
                          <a:ea typeface="微软雅黑" panose="020B0503020204020204" pitchFamily="34" charset="-122"/>
                          <a:cs typeface="+mn-cs"/>
                        </a:rPr>
                        <a:t>一般 </a:t>
                      </a:r>
                    </a:p>
                  </a:txBody>
                  <a:tcPr marL="68580" marR="68580" marT="0" marB="0"/>
                </a:tc>
                <a:tc>
                  <a:txBody>
                    <a:bodyPr/>
                    <a:lstStyle/>
                    <a:p>
                      <a:pPr marL="0" algn="l" defTabSz="914400" rtl="0" eaLnBrk="1" latinLnBrk="0" hangingPunct="1">
                        <a:spcAft>
                          <a:spcPts val="0"/>
                        </a:spcAft>
                      </a:pPr>
                      <a:r>
                        <a:rPr lang="zh-CN" sz="1400" kern="0">
                          <a:solidFill>
                            <a:schemeClr val="tx1"/>
                          </a:solidFill>
                          <a:effectLst/>
                          <a:latin typeface="微软雅黑" panose="020B0503020204020204" pitchFamily="34" charset="-122"/>
                          <a:ea typeface="微软雅黑" panose="020B0503020204020204" pitchFamily="34" charset="-122"/>
                          <a:cs typeface="+mn-cs"/>
                        </a:rPr>
                        <a:t>无 </a:t>
                      </a:r>
                    </a:p>
                  </a:txBody>
                  <a:tcPr marL="68580" marR="68580" marT="0" marB="0"/>
                </a:tc>
                <a:tc>
                  <a:txBody>
                    <a:bodyPr/>
                    <a:lstStyle/>
                    <a:p>
                      <a:pPr marL="0" algn="l" defTabSz="914400" rtl="0" eaLnBrk="1" latinLnBrk="0" hangingPunct="1">
                        <a:spcAft>
                          <a:spcPts val="0"/>
                        </a:spcAft>
                      </a:pPr>
                      <a:r>
                        <a:rPr lang="zh-CN" sz="1400" kern="0">
                          <a:solidFill>
                            <a:schemeClr val="tx1"/>
                          </a:solidFill>
                          <a:effectLst/>
                          <a:latin typeface="微软雅黑" panose="020B0503020204020204" pitchFamily="34" charset="-122"/>
                          <a:ea typeface="微软雅黑" panose="020B0503020204020204" pitchFamily="34" charset="-122"/>
                          <a:cs typeface="+mn-cs"/>
                        </a:rPr>
                        <a:t>一般 </a:t>
                      </a:r>
                    </a:p>
                  </a:txBody>
                  <a:tcPr marL="68580" marR="68580" marT="0" marB="0"/>
                </a:tc>
                <a:tc>
                  <a:txBody>
                    <a:bodyPr/>
                    <a:lstStyle/>
                    <a:p>
                      <a:pPr marL="0" algn="l" defTabSz="914400" rtl="0" eaLnBrk="1" latinLnBrk="0" hangingPunct="1">
                        <a:spcAft>
                          <a:spcPts val="0"/>
                        </a:spcAft>
                      </a:pPr>
                      <a:r>
                        <a:rPr lang="zh-CN" sz="1400" kern="0">
                          <a:solidFill>
                            <a:schemeClr val="tx1"/>
                          </a:solidFill>
                          <a:effectLst/>
                          <a:latin typeface="微软雅黑" panose="020B0503020204020204" pitchFamily="34" charset="-122"/>
                          <a:ea typeface="微软雅黑" panose="020B0503020204020204" pitchFamily="34" charset="-122"/>
                          <a:cs typeface="+mn-cs"/>
                        </a:rPr>
                        <a:t>一般 </a:t>
                      </a:r>
                    </a:p>
                  </a:txBody>
                  <a:tcPr marL="68580" marR="68580" marT="0" marB="0"/>
                </a:tc>
                <a:tc>
                  <a:txBody>
                    <a:bodyPr/>
                    <a:lstStyle/>
                    <a:p>
                      <a:pPr marL="0" algn="l" defTabSz="914400" rtl="0" eaLnBrk="1" latinLnBrk="0" hangingPunct="1">
                        <a:spcAft>
                          <a:spcPts val="0"/>
                        </a:spcAft>
                      </a:pPr>
                      <a:r>
                        <a:rPr lang="zh-CN" sz="1400" kern="0">
                          <a:solidFill>
                            <a:schemeClr val="tx1"/>
                          </a:solidFill>
                          <a:effectLst/>
                          <a:latin typeface="微软雅黑" panose="020B0503020204020204" pitchFamily="34" charset="-122"/>
                          <a:ea typeface="微软雅黑" panose="020B0503020204020204" pitchFamily="34" charset="-122"/>
                          <a:cs typeface="+mn-cs"/>
                        </a:rPr>
                        <a:t>好 </a:t>
                      </a:r>
                    </a:p>
                  </a:txBody>
                  <a:tcPr marL="68580" marR="68580" marT="0" marB="0"/>
                </a:tc>
                <a:tc>
                  <a:txBody>
                    <a:bodyPr/>
                    <a:lstStyle/>
                    <a:p>
                      <a:pPr marL="0" algn="l" defTabSz="914400" rtl="0" eaLnBrk="1" latinLnBrk="0" hangingPunct="1">
                        <a:spcAft>
                          <a:spcPts val="0"/>
                        </a:spcAft>
                      </a:pPr>
                      <a:r>
                        <a:rPr lang="zh-CN" sz="1400" kern="0" dirty="0">
                          <a:solidFill>
                            <a:schemeClr val="tx1"/>
                          </a:solidFill>
                          <a:effectLst/>
                          <a:latin typeface="微软雅黑" panose="020B0503020204020204" pitchFamily="34" charset="-122"/>
                          <a:ea typeface="微软雅黑" panose="020B0503020204020204" pitchFamily="34" charset="-122"/>
                          <a:cs typeface="+mn-cs"/>
                        </a:rPr>
                        <a:t>无 </a:t>
                      </a:r>
                    </a:p>
                  </a:txBody>
                  <a:tcPr marL="68580" marR="68580" marT="0" marB="0"/>
                </a:tc>
              </a:tr>
              <a:tr h="370840">
                <a:tc>
                  <a:txBody>
                    <a:bodyPr/>
                    <a:lstStyle/>
                    <a:p>
                      <a:pPr marL="0" algn="l" defTabSz="914400" rtl="0" eaLnBrk="1" latinLnBrk="0" hangingPunct="1">
                        <a:spcAft>
                          <a:spcPts val="0"/>
                        </a:spcAft>
                      </a:pPr>
                      <a:r>
                        <a:rPr lang="zh-CN" sz="1400" b="1" kern="0" dirty="0">
                          <a:solidFill>
                            <a:schemeClr val="tx1"/>
                          </a:solidFill>
                          <a:effectLst/>
                          <a:latin typeface="微软雅黑" panose="020B0503020204020204" pitchFamily="34" charset="-122"/>
                          <a:ea typeface="微软雅黑" panose="020B0503020204020204" pitchFamily="34" charset="-122"/>
                          <a:cs typeface="+mn-cs"/>
                        </a:rPr>
                        <a:t>部署方式 </a:t>
                      </a:r>
                    </a:p>
                  </a:txBody>
                  <a:tcPr marL="68580" marR="68580" marT="0" marB="0"/>
                </a:tc>
                <a:tc>
                  <a:txBody>
                    <a:bodyPr/>
                    <a:lstStyle/>
                    <a:p>
                      <a:pPr marL="0" algn="l" defTabSz="914400" rtl="0" eaLnBrk="1" latinLnBrk="0" hangingPunct="1">
                        <a:spcAft>
                          <a:spcPts val="0"/>
                        </a:spcAft>
                      </a:pPr>
                      <a:r>
                        <a:rPr lang="zh-CN" sz="1400" kern="0">
                          <a:solidFill>
                            <a:srgbClr val="FF0000"/>
                          </a:solidFill>
                          <a:effectLst/>
                          <a:latin typeface="微软雅黑" panose="020B0503020204020204" pitchFamily="34" charset="-122"/>
                          <a:ea typeface="微软雅黑" panose="020B0503020204020204" pitchFamily="34" charset="-122"/>
                          <a:cs typeface="+mn-cs"/>
                        </a:rPr>
                        <a:t>独立、嵌入 </a:t>
                      </a:r>
                    </a:p>
                  </a:txBody>
                  <a:tcPr marL="68580" marR="68580" marT="0" marB="0"/>
                </a:tc>
                <a:tc>
                  <a:txBody>
                    <a:bodyPr/>
                    <a:lstStyle/>
                    <a:p>
                      <a:pPr marL="0" algn="l" defTabSz="914400" rtl="0" eaLnBrk="1" latinLnBrk="0" hangingPunct="1">
                        <a:spcAft>
                          <a:spcPts val="0"/>
                        </a:spcAft>
                      </a:pPr>
                      <a:r>
                        <a:rPr lang="zh-CN" sz="1400" kern="0">
                          <a:solidFill>
                            <a:srgbClr val="FF0000"/>
                          </a:solidFill>
                          <a:effectLst/>
                          <a:latin typeface="微软雅黑" panose="020B0503020204020204" pitchFamily="34" charset="-122"/>
                          <a:ea typeface="微软雅黑" panose="020B0503020204020204" pitchFamily="34" charset="-122"/>
                          <a:cs typeface="+mn-cs"/>
                        </a:rPr>
                        <a:t>独立 </a:t>
                      </a:r>
                    </a:p>
                  </a:txBody>
                  <a:tcPr marL="68580" marR="68580" marT="0" marB="0"/>
                </a:tc>
                <a:tc>
                  <a:txBody>
                    <a:bodyPr/>
                    <a:lstStyle/>
                    <a:p>
                      <a:pPr marL="0" algn="l" defTabSz="914400" rtl="0" eaLnBrk="1" latinLnBrk="0" hangingPunct="1">
                        <a:spcAft>
                          <a:spcPts val="0"/>
                        </a:spcAft>
                      </a:pPr>
                      <a:r>
                        <a:rPr lang="zh-CN" sz="1400" kern="0" dirty="0">
                          <a:solidFill>
                            <a:srgbClr val="FF0000"/>
                          </a:solidFill>
                          <a:effectLst/>
                          <a:latin typeface="微软雅黑" panose="020B0503020204020204" pitchFamily="34" charset="-122"/>
                          <a:ea typeface="微软雅黑" panose="020B0503020204020204" pitchFamily="34" charset="-122"/>
                          <a:cs typeface="+mn-cs"/>
                        </a:rPr>
                        <a:t>独立 </a:t>
                      </a:r>
                    </a:p>
                  </a:txBody>
                  <a:tcPr marL="68580" marR="68580" marT="0" marB="0"/>
                </a:tc>
                <a:tc>
                  <a:txBody>
                    <a:bodyPr/>
                    <a:lstStyle/>
                    <a:p>
                      <a:pPr marL="0" algn="l" defTabSz="914400" rtl="0" eaLnBrk="1" latinLnBrk="0" hangingPunct="1">
                        <a:spcAft>
                          <a:spcPts val="0"/>
                        </a:spcAft>
                      </a:pPr>
                      <a:r>
                        <a:rPr lang="zh-CN" sz="1400" kern="0">
                          <a:solidFill>
                            <a:schemeClr val="tx1"/>
                          </a:solidFill>
                          <a:effectLst/>
                          <a:latin typeface="微软雅黑" panose="020B0503020204020204" pitchFamily="34" charset="-122"/>
                          <a:ea typeface="微软雅黑" panose="020B0503020204020204" pitchFamily="34" charset="-122"/>
                          <a:cs typeface="+mn-cs"/>
                        </a:rPr>
                        <a:t>独立、嵌入 </a:t>
                      </a:r>
                    </a:p>
                  </a:txBody>
                  <a:tcPr marL="68580" marR="68580" marT="0" marB="0"/>
                </a:tc>
                <a:tc>
                  <a:txBody>
                    <a:bodyPr/>
                    <a:lstStyle/>
                    <a:p>
                      <a:pPr marL="0" algn="l" defTabSz="914400" rtl="0" eaLnBrk="1" latinLnBrk="0" hangingPunct="1">
                        <a:spcAft>
                          <a:spcPts val="0"/>
                        </a:spcAft>
                      </a:pPr>
                      <a:r>
                        <a:rPr lang="zh-CN" sz="1400" kern="0">
                          <a:solidFill>
                            <a:schemeClr val="tx1"/>
                          </a:solidFill>
                          <a:effectLst/>
                          <a:latin typeface="微软雅黑" panose="020B0503020204020204" pitchFamily="34" charset="-122"/>
                          <a:ea typeface="微软雅黑" panose="020B0503020204020204" pitchFamily="34" charset="-122"/>
                          <a:cs typeface="+mn-cs"/>
                        </a:rPr>
                        <a:t>独立、嵌入 </a:t>
                      </a:r>
                    </a:p>
                  </a:txBody>
                  <a:tcPr marL="68580" marR="68580" marT="0" marB="0"/>
                </a:tc>
                <a:tc>
                  <a:txBody>
                    <a:bodyPr/>
                    <a:lstStyle/>
                    <a:p>
                      <a:pPr marL="0" algn="l" defTabSz="914400" rtl="0" eaLnBrk="1" latinLnBrk="0" hangingPunct="1">
                        <a:spcAft>
                          <a:spcPts val="0"/>
                        </a:spcAft>
                      </a:pPr>
                      <a:r>
                        <a:rPr lang="zh-CN" sz="1400" kern="0">
                          <a:solidFill>
                            <a:schemeClr val="tx1"/>
                          </a:solidFill>
                          <a:effectLst/>
                          <a:latin typeface="微软雅黑" panose="020B0503020204020204" pitchFamily="34" charset="-122"/>
                          <a:ea typeface="微软雅黑" panose="020B0503020204020204" pitchFamily="34" charset="-122"/>
                          <a:cs typeface="+mn-cs"/>
                        </a:rPr>
                        <a:t>独立、嵌入 </a:t>
                      </a:r>
                    </a:p>
                  </a:txBody>
                  <a:tcPr marL="68580" marR="68580" marT="0" marB="0"/>
                </a:tc>
                <a:tc>
                  <a:txBody>
                    <a:bodyPr/>
                    <a:lstStyle/>
                    <a:p>
                      <a:pPr marL="0" algn="l" defTabSz="914400" rtl="0" eaLnBrk="1" latinLnBrk="0" hangingPunct="1">
                        <a:spcAft>
                          <a:spcPts val="0"/>
                        </a:spcAft>
                      </a:pPr>
                      <a:r>
                        <a:rPr lang="zh-CN" sz="1400" kern="0">
                          <a:solidFill>
                            <a:schemeClr val="tx1"/>
                          </a:solidFill>
                          <a:effectLst/>
                          <a:latin typeface="微软雅黑" panose="020B0503020204020204" pitchFamily="34" charset="-122"/>
                          <a:ea typeface="微软雅黑" panose="020B0503020204020204" pitchFamily="34" charset="-122"/>
                          <a:cs typeface="+mn-cs"/>
                        </a:rPr>
                        <a:t>独立 </a:t>
                      </a:r>
                    </a:p>
                  </a:txBody>
                  <a:tcPr marL="68580" marR="68580" marT="0" marB="0"/>
                </a:tc>
                <a:tc>
                  <a:txBody>
                    <a:bodyPr/>
                    <a:lstStyle/>
                    <a:p>
                      <a:pPr marL="0" algn="l" defTabSz="914400" rtl="0" eaLnBrk="1" latinLnBrk="0" hangingPunct="1">
                        <a:spcAft>
                          <a:spcPts val="0"/>
                        </a:spcAft>
                      </a:pPr>
                      <a:r>
                        <a:rPr lang="zh-CN" sz="1400" kern="0">
                          <a:solidFill>
                            <a:schemeClr val="tx1"/>
                          </a:solidFill>
                          <a:effectLst/>
                          <a:latin typeface="微软雅黑" panose="020B0503020204020204" pitchFamily="34" charset="-122"/>
                          <a:ea typeface="微软雅黑" panose="020B0503020204020204" pitchFamily="34" charset="-122"/>
                          <a:cs typeface="+mn-cs"/>
                        </a:rPr>
                        <a:t>独立 </a:t>
                      </a:r>
                    </a:p>
                  </a:txBody>
                  <a:tcPr marL="68580" marR="68580" marT="0" marB="0"/>
                </a:tc>
                <a:tc>
                  <a:txBody>
                    <a:bodyPr/>
                    <a:lstStyle/>
                    <a:p>
                      <a:pPr marL="0" algn="l" defTabSz="914400" rtl="0" eaLnBrk="1" latinLnBrk="0" hangingPunct="1">
                        <a:spcAft>
                          <a:spcPts val="0"/>
                        </a:spcAft>
                      </a:pPr>
                      <a:r>
                        <a:rPr lang="zh-CN" sz="1400" kern="0" dirty="0">
                          <a:solidFill>
                            <a:schemeClr val="tx1"/>
                          </a:solidFill>
                          <a:effectLst/>
                          <a:latin typeface="微软雅黑" panose="020B0503020204020204" pitchFamily="34" charset="-122"/>
                          <a:ea typeface="微软雅黑" panose="020B0503020204020204" pitchFamily="34" charset="-122"/>
                          <a:cs typeface="+mn-cs"/>
                        </a:rPr>
                        <a:t>独立 </a:t>
                      </a:r>
                    </a:p>
                  </a:txBody>
                  <a:tcPr marL="68580" marR="68580" marT="0" marB="0"/>
                </a:tc>
              </a:tr>
            </a:tbl>
          </a:graphicData>
        </a:graphic>
      </p:graphicFrame>
    </p:spTree>
    <p:extLst>
      <p:ext uri="{BB962C8B-B14F-4D97-AF65-F5344CB8AC3E}">
        <p14:creationId xmlns:p14="http://schemas.microsoft.com/office/powerpoint/2010/main" val="35181064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消息中间件横向对比</a:t>
            </a:r>
            <a:endParaRPr lang="zh-CN" altLang="en-US" dirty="0"/>
          </a:p>
        </p:txBody>
      </p:sp>
      <p:graphicFrame>
        <p:nvGraphicFramePr>
          <p:cNvPr id="5" name="表格 4"/>
          <p:cNvGraphicFramePr>
            <a:graphicFrameLocks noGrp="1"/>
          </p:cNvGraphicFramePr>
          <p:nvPr>
            <p:extLst>
              <p:ext uri="{D42A27DB-BD31-4B8C-83A1-F6EECF244321}">
                <p14:modId xmlns:p14="http://schemas.microsoft.com/office/powerpoint/2010/main" val="2632792359"/>
              </p:ext>
            </p:extLst>
          </p:nvPr>
        </p:nvGraphicFramePr>
        <p:xfrm>
          <a:off x="452579" y="1465811"/>
          <a:ext cx="10741892" cy="5210217"/>
        </p:xfrm>
        <a:graphic>
          <a:graphicData uri="http://schemas.openxmlformats.org/drawingml/2006/table">
            <a:tbl>
              <a:tblPr firstRow="1" bandRow="1">
                <a:tableStyleId>{5940675A-B579-460E-94D1-54222C63F5DA}</a:tableStyleId>
              </a:tblPr>
              <a:tblGrid>
                <a:gridCol w="683493"/>
                <a:gridCol w="3380509"/>
                <a:gridCol w="3034146"/>
                <a:gridCol w="3643744"/>
              </a:tblGrid>
              <a:tr h="343479">
                <a:tc>
                  <a:txBody>
                    <a:bodyPr/>
                    <a:lstStyle/>
                    <a:p>
                      <a:endParaRPr lang="zh-CN" altLang="en-US" dirty="0"/>
                    </a:p>
                  </a:txBody>
                  <a:tcPr>
                    <a:solidFill>
                      <a:srgbClr val="92D050"/>
                    </a:solidFill>
                  </a:tcPr>
                </a:tc>
                <a:tc>
                  <a:txBody>
                    <a:bodyPr/>
                    <a:lstStyle/>
                    <a:p>
                      <a:pPr algn="l">
                        <a:spcAft>
                          <a:spcPts val="0"/>
                        </a:spcAft>
                      </a:pPr>
                      <a:r>
                        <a:rPr lang="zh-CN" sz="1400" b="1" kern="0" dirty="0">
                          <a:effectLst/>
                          <a:latin typeface="微软雅黑" panose="020B0503020204020204" pitchFamily="34" charset="-122"/>
                          <a:ea typeface="微软雅黑" panose="020B0503020204020204" pitchFamily="34" charset="-122"/>
                        </a:rPr>
                        <a:t> </a:t>
                      </a:r>
                      <a:r>
                        <a:rPr lang="en-US" sz="1400" b="1" kern="0" dirty="0" err="1">
                          <a:effectLst/>
                          <a:latin typeface="微软雅黑" panose="020B0503020204020204" pitchFamily="34" charset="-122"/>
                          <a:ea typeface="微软雅黑" panose="020B0503020204020204" pitchFamily="34" charset="-122"/>
                        </a:rPr>
                        <a:t>ActiveMQ</a:t>
                      </a:r>
                      <a:r>
                        <a:rPr lang="en-US" sz="1400" b="1" kern="0" dirty="0">
                          <a:effectLst/>
                          <a:latin typeface="微软雅黑" panose="020B0503020204020204" pitchFamily="34" charset="-122"/>
                          <a:ea typeface="微软雅黑" panose="020B0503020204020204" pitchFamily="34" charset="-122"/>
                        </a:rPr>
                        <a:t> </a:t>
                      </a:r>
                      <a:endParaRPr lang="zh-CN" sz="1400" b="1" kern="100" dirty="0">
                        <a:solidFill>
                          <a:srgbClr val="FF0000"/>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solidFill>
                      <a:srgbClr val="92D050"/>
                    </a:solidFill>
                  </a:tcPr>
                </a:tc>
                <a:tc>
                  <a:txBody>
                    <a:bodyPr/>
                    <a:lstStyle/>
                    <a:p>
                      <a:pPr algn="l">
                        <a:spcAft>
                          <a:spcPts val="0"/>
                        </a:spcAft>
                      </a:pPr>
                      <a:r>
                        <a:rPr lang="en-US" sz="1400" b="1" kern="0" dirty="0" err="1">
                          <a:effectLst/>
                          <a:latin typeface="微软雅黑" panose="020B0503020204020204" pitchFamily="34" charset="-122"/>
                          <a:ea typeface="微软雅黑" panose="020B0503020204020204" pitchFamily="34" charset="-122"/>
                        </a:rPr>
                        <a:t>RabbitMQ</a:t>
                      </a:r>
                      <a:r>
                        <a:rPr lang="en-US" sz="1400" b="1" kern="0" dirty="0">
                          <a:effectLst/>
                          <a:latin typeface="微软雅黑" panose="020B0503020204020204" pitchFamily="34" charset="-122"/>
                          <a:ea typeface="微软雅黑" panose="020B0503020204020204" pitchFamily="34" charset="-122"/>
                        </a:rPr>
                        <a:t> </a:t>
                      </a:r>
                      <a:endParaRPr lang="zh-CN" sz="1400" b="1" kern="100" dirty="0">
                        <a:solidFill>
                          <a:srgbClr val="FF0000"/>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solidFill>
                      <a:srgbClr val="92D050"/>
                    </a:solidFill>
                  </a:tcPr>
                </a:tc>
                <a:tc>
                  <a:txBody>
                    <a:bodyPr/>
                    <a:lstStyle/>
                    <a:p>
                      <a:pPr algn="l">
                        <a:spcAft>
                          <a:spcPts val="0"/>
                        </a:spcAft>
                      </a:pPr>
                      <a:r>
                        <a:rPr lang="en-US" sz="1400" b="1" kern="0" dirty="0" err="1">
                          <a:effectLst/>
                          <a:latin typeface="微软雅黑" panose="020B0503020204020204" pitchFamily="34" charset="-122"/>
                          <a:ea typeface="微软雅黑" panose="020B0503020204020204" pitchFamily="34" charset="-122"/>
                        </a:rPr>
                        <a:t>RocketMq</a:t>
                      </a:r>
                      <a:r>
                        <a:rPr lang="en-US" sz="1400" b="1" kern="0" dirty="0">
                          <a:effectLst/>
                          <a:latin typeface="微软雅黑" panose="020B0503020204020204" pitchFamily="34" charset="-122"/>
                          <a:ea typeface="微软雅黑" panose="020B0503020204020204" pitchFamily="34" charset="-122"/>
                        </a:rPr>
                        <a:t> </a:t>
                      </a:r>
                      <a:endParaRPr lang="zh-CN" sz="1400" b="1" kern="100" dirty="0">
                        <a:solidFill>
                          <a:srgbClr val="FF0000"/>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solidFill>
                      <a:srgbClr val="92D050"/>
                    </a:solidFill>
                  </a:tcPr>
                </a:tc>
              </a:tr>
              <a:tr h="2404355">
                <a:tc>
                  <a:txBody>
                    <a:bodyPr/>
                    <a:lstStyle/>
                    <a:p>
                      <a:r>
                        <a:rPr lang="zh-CN" altLang="en-US" b="1" dirty="0" smtClean="0">
                          <a:latin typeface="微软雅黑" panose="020B0503020204020204" pitchFamily="34" charset="-122"/>
                          <a:ea typeface="微软雅黑" panose="020B0503020204020204" pitchFamily="34" charset="-122"/>
                        </a:rPr>
                        <a:t>优点</a:t>
                      </a:r>
                      <a:endParaRPr lang="zh-CN" altLang="en-US" b="1" dirty="0">
                        <a:latin typeface="微软雅黑" panose="020B0503020204020204" pitchFamily="34" charset="-122"/>
                        <a:ea typeface="微软雅黑" panose="020B0503020204020204" pitchFamily="34" charset="-122"/>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800" b="0" i="0" u="none" strike="noStrike" kern="1200" baseline="0" dirty="0" smtClean="0">
                          <a:solidFill>
                            <a:schemeClr val="tx1"/>
                          </a:solidFill>
                          <a:latin typeface="微软雅黑" panose="020B0503020204020204" pitchFamily="34" charset="-122"/>
                          <a:ea typeface="微软雅黑" panose="020B0503020204020204" pitchFamily="34" charset="-122"/>
                          <a:cs typeface="+mn-cs"/>
                        </a:rPr>
                        <a:t>成熟的产品，已经在很多公司得到应用（非大规模场景）。有较多的文档。各种协议支持较好，有多重语言的成熟的客户端； 	</a:t>
                      </a:r>
                    </a:p>
                    <a:p>
                      <a:endParaRPr lang="zh-CN" altLang="en-US" sz="1800" dirty="0">
                        <a:latin typeface="微软雅黑" panose="020B0503020204020204" pitchFamily="34" charset="-122"/>
                        <a:ea typeface="微软雅黑" panose="020B0503020204020204" pitchFamily="34" charset="-122"/>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800" b="0" i="0" u="none" strike="noStrike" kern="1200" baseline="0" dirty="0" smtClean="0">
                          <a:solidFill>
                            <a:schemeClr val="tx1"/>
                          </a:solidFill>
                          <a:latin typeface="微软雅黑" panose="020B0503020204020204" pitchFamily="34" charset="-122"/>
                          <a:ea typeface="微软雅黑" panose="020B0503020204020204" pitchFamily="34" charset="-122"/>
                          <a:cs typeface="+mn-cs"/>
                        </a:rPr>
                        <a:t>由于</a:t>
                      </a:r>
                      <a:r>
                        <a:rPr lang="en-US" altLang="zh-CN" sz="1800" b="0" i="0" u="none" strike="noStrike" kern="1200" baseline="0" dirty="0" err="1" smtClean="0">
                          <a:solidFill>
                            <a:schemeClr val="tx1"/>
                          </a:solidFill>
                          <a:latin typeface="微软雅黑" panose="020B0503020204020204" pitchFamily="34" charset="-122"/>
                          <a:ea typeface="微软雅黑" panose="020B0503020204020204" pitchFamily="34" charset="-122"/>
                          <a:cs typeface="+mn-cs"/>
                        </a:rPr>
                        <a:t>erlang</a:t>
                      </a:r>
                      <a:r>
                        <a:rPr lang="zh-CN" altLang="en-US" sz="1800" b="0" i="0" u="none" strike="noStrike" kern="1200" baseline="0" dirty="0" smtClean="0">
                          <a:solidFill>
                            <a:schemeClr val="tx1"/>
                          </a:solidFill>
                          <a:latin typeface="微软雅黑" panose="020B0503020204020204" pitchFamily="34" charset="-122"/>
                          <a:ea typeface="微软雅黑" panose="020B0503020204020204" pitchFamily="34" charset="-122"/>
                          <a:cs typeface="+mn-cs"/>
                        </a:rPr>
                        <a:t>语言的特性，</a:t>
                      </a:r>
                      <a:r>
                        <a:rPr lang="en-US" altLang="zh-CN" sz="1800" b="0" i="0" u="none" strike="noStrike" kern="1200" baseline="0" dirty="0" err="1" smtClean="0">
                          <a:solidFill>
                            <a:schemeClr val="tx1"/>
                          </a:solidFill>
                          <a:latin typeface="微软雅黑" panose="020B0503020204020204" pitchFamily="34" charset="-122"/>
                          <a:ea typeface="微软雅黑" panose="020B0503020204020204" pitchFamily="34" charset="-122"/>
                          <a:cs typeface="+mn-cs"/>
                        </a:rPr>
                        <a:t>mq</a:t>
                      </a:r>
                      <a:r>
                        <a:rPr lang="zh-CN" altLang="en-US" sz="1800" b="0" i="0" u="none" strike="noStrike" kern="1200" baseline="0" dirty="0" smtClean="0">
                          <a:solidFill>
                            <a:schemeClr val="tx1"/>
                          </a:solidFill>
                          <a:latin typeface="微软雅黑" panose="020B0503020204020204" pitchFamily="34" charset="-122"/>
                          <a:ea typeface="微软雅黑" panose="020B0503020204020204" pitchFamily="34" charset="-122"/>
                          <a:cs typeface="+mn-cs"/>
                        </a:rPr>
                        <a:t>性能较好；管理界面较丰富，在互联网公司也有较大规模的应用；支持</a:t>
                      </a:r>
                      <a:r>
                        <a:rPr lang="en-US" altLang="zh-CN" sz="1800" b="0" i="0" u="none" strike="noStrike" kern="1200" baseline="0" dirty="0" err="1" smtClean="0">
                          <a:solidFill>
                            <a:schemeClr val="tx1"/>
                          </a:solidFill>
                          <a:latin typeface="微软雅黑" panose="020B0503020204020204" pitchFamily="34" charset="-122"/>
                          <a:ea typeface="微软雅黑" panose="020B0503020204020204" pitchFamily="34" charset="-122"/>
                          <a:cs typeface="+mn-cs"/>
                        </a:rPr>
                        <a:t>amqp</a:t>
                      </a:r>
                      <a:r>
                        <a:rPr lang="zh-CN" altLang="en-US" sz="1800" b="0" i="0" u="none" strike="noStrike" kern="1200" baseline="0" dirty="0" smtClean="0">
                          <a:solidFill>
                            <a:schemeClr val="tx1"/>
                          </a:solidFill>
                          <a:latin typeface="微软雅黑" panose="020B0503020204020204" pitchFamily="34" charset="-122"/>
                          <a:ea typeface="微软雅黑" panose="020B0503020204020204" pitchFamily="34" charset="-122"/>
                          <a:cs typeface="+mn-cs"/>
                        </a:rPr>
                        <a:t>系诶，有多中语言且支持</a:t>
                      </a:r>
                      <a:r>
                        <a:rPr lang="en-US" altLang="zh-CN" sz="1800" b="0" i="0" u="none" strike="noStrike" kern="1200" baseline="0" dirty="0" err="1" smtClean="0">
                          <a:solidFill>
                            <a:schemeClr val="tx1"/>
                          </a:solidFill>
                          <a:latin typeface="微软雅黑" panose="020B0503020204020204" pitchFamily="34" charset="-122"/>
                          <a:ea typeface="微软雅黑" panose="020B0503020204020204" pitchFamily="34" charset="-122"/>
                          <a:cs typeface="+mn-cs"/>
                        </a:rPr>
                        <a:t>amqp</a:t>
                      </a:r>
                      <a:r>
                        <a:rPr lang="zh-CN" altLang="en-US" sz="1800" b="0" i="0" u="none" strike="noStrike" kern="1200" baseline="0" dirty="0" smtClean="0">
                          <a:solidFill>
                            <a:schemeClr val="tx1"/>
                          </a:solidFill>
                          <a:latin typeface="微软雅黑" panose="020B0503020204020204" pitchFamily="34" charset="-122"/>
                          <a:ea typeface="微软雅黑" panose="020B0503020204020204" pitchFamily="34" charset="-122"/>
                          <a:cs typeface="+mn-cs"/>
                        </a:rPr>
                        <a:t>的客户端可用 	</a:t>
                      </a:r>
                    </a:p>
                    <a:p>
                      <a:endParaRPr lang="zh-CN" altLang="en-US" sz="1800" dirty="0">
                        <a:latin typeface="微软雅黑" panose="020B0503020204020204" pitchFamily="34" charset="-122"/>
                        <a:ea typeface="微软雅黑" panose="020B0503020204020204" pitchFamily="34" charset="-122"/>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800" b="0" i="0" u="none" strike="noStrike" kern="1200" baseline="0" dirty="0" smtClean="0">
                          <a:solidFill>
                            <a:schemeClr val="tx1"/>
                          </a:solidFill>
                          <a:latin typeface="微软雅黑" panose="020B0503020204020204" pitchFamily="34" charset="-122"/>
                          <a:ea typeface="微软雅黑" panose="020B0503020204020204" pitchFamily="34" charset="-122"/>
                          <a:cs typeface="+mn-cs"/>
                        </a:rPr>
                        <a:t>模型简单，接口易用（</a:t>
                      </a:r>
                      <a:r>
                        <a:rPr lang="en-US" altLang="zh-CN" sz="1800" b="0" i="0" u="none" strike="noStrike" kern="1200" baseline="0" dirty="0" smtClean="0">
                          <a:solidFill>
                            <a:schemeClr val="tx1"/>
                          </a:solidFill>
                          <a:latin typeface="微软雅黑" panose="020B0503020204020204" pitchFamily="34" charset="-122"/>
                          <a:ea typeface="微软雅黑" panose="020B0503020204020204" pitchFamily="34" charset="-122"/>
                          <a:cs typeface="+mn-cs"/>
                        </a:rPr>
                        <a:t>JMS</a:t>
                      </a:r>
                      <a:r>
                        <a:rPr lang="zh-CN" altLang="en-US" sz="1800" b="0" i="0" u="none" strike="noStrike" kern="1200" baseline="0" dirty="0" smtClean="0">
                          <a:solidFill>
                            <a:schemeClr val="tx1"/>
                          </a:solidFill>
                          <a:latin typeface="微软雅黑" panose="020B0503020204020204" pitchFamily="34" charset="-122"/>
                          <a:ea typeface="微软雅黑" panose="020B0503020204020204" pitchFamily="34" charset="-122"/>
                          <a:cs typeface="+mn-cs"/>
                        </a:rPr>
                        <a:t>的接口很多场合并不太实用）。在阿里大规模应用。目前支付宝中的余额宝等新兴产品均使用</a:t>
                      </a:r>
                      <a:r>
                        <a:rPr lang="en-US" altLang="zh-CN" sz="1800" b="0" i="0" u="none" strike="noStrike" kern="1200" baseline="0" dirty="0" err="1" smtClean="0">
                          <a:solidFill>
                            <a:schemeClr val="tx1"/>
                          </a:solidFill>
                          <a:latin typeface="微软雅黑" panose="020B0503020204020204" pitchFamily="34" charset="-122"/>
                          <a:ea typeface="微软雅黑" panose="020B0503020204020204" pitchFamily="34" charset="-122"/>
                          <a:cs typeface="+mn-cs"/>
                        </a:rPr>
                        <a:t>rocketmq</a:t>
                      </a:r>
                      <a:r>
                        <a:rPr lang="zh-CN" altLang="en-US" sz="1800" b="0" i="0" u="none" strike="noStrike" kern="1200" baseline="0" dirty="0" smtClean="0">
                          <a:solidFill>
                            <a:schemeClr val="tx1"/>
                          </a:solidFill>
                          <a:latin typeface="微软雅黑" panose="020B0503020204020204" pitchFamily="34" charset="-122"/>
                          <a:ea typeface="微软雅黑" panose="020B0503020204020204" pitchFamily="34" charset="-122"/>
                          <a:cs typeface="+mn-cs"/>
                        </a:rPr>
                        <a:t>。集群规模大概在</a:t>
                      </a:r>
                      <a:r>
                        <a:rPr lang="en-US" altLang="zh-CN" sz="1800" b="0" i="0" u="none" strike="noStrike" kern="1200" baseline="0" dirty="0" smtClean="0">
                          <a:solidFill>
                            <a:schemeClr val="tx1"/>
                          </a:solidFill>
                          <a:latin typeface="微软雅黑" panose="020B0503020204020204" pitchFamily="34" charset="-122"/>
                          <a:ea typeface="微软雅黑" panose="020B0503020204020204" pitchFamily="34" charset="-122"/>
                          <a:cs typeface="+mn-cs"/>
                        </a:rPr>
                        <a:t>50</a:t>
                      </a:r>
                      <a:r>
                        <a:rPr lang="zh-CN" altLang="en-US" sz="1800" b="0" i="0" u="none" strike="noStrike" kern="1200" baseline="0" dirty="0" smtClean="0">
                          <a:solidFill>
                            <a:schemeClr val="tx1"/>
                          </a:solidFill>
                          <a:latin typeface="微软雅黑" panose="020B0503020204020204" pitchFamily="34" charset="-122"/>
                          <a:ea typeface="微软雅黑" panose="020B0503020204020204" pitchFamily="34" charset="-122"/>
                          <a:cs typeface="+mn-cs"/>
                        </a:rPr>
                        <a:t>台左右，单日处理消息上百亿；性能非常好，可以大量堆积消息在</a:t>
                      </a:r>
                      <a:r>
                        <a:rPr lang="en-US" altLang="zh-CN" sz="1800" b="0" i="0" u="none" strike="noStrike" kern="1200" baseline="0" dirty="0" smtClean="0">
                          <a:solidFill>
                            <a:schemeClr val="tx1"/>
                          </a:solidFill>
                          <a:latin typeface="微软雅黑" panose="020B0503020204020204" pitchFamily="34" charset="-122"/>
                          <a:ea typeface="微软雅黑" panose="020B0503020204020204" pitchFamily="34" charset="-122"/>
                          <a:cs typeface="+mn-cs"/>
                        </a:rPr>
                        <a:t>broker</a:t>
                      </a:r>
                      <a:r>
                        <a:rPr lang="zh-CN" altLang="en-US" sz="1800" b="0" i="0" u="none" strike="noStrike" kern="1200" baseline="0" dirty="0" smtClean="0">
                          <a:solidFill>
                            <a:schemeClr val="tx1"/>
                          </a:solidFill>
                          <a:latin typeface="微软雅黑" panose="020B0503020204020204" pitchFamily="34" charset="-122"/>
                          <a:ea typeface="微软雅黑" panose="020B0503020204020204" pitchFamily="34" charset="-122"/>
                          <a:cs typeface="+mn-cs"/>
                        </a:rPr>
                        <a:t>中；支持多种消费，包括集群消费、广播消费等。开发度较活跃，版本更新很快</a:t>
                      </a:r>
                    </a:p>
                  </a:txBody>
                  <a:tcPr/>
                </a:tc>
              </a:tr>
              <a:tr h="2284137">
                <a:tc>
                  <a:txBody>
                    <a:bodyPr/>
                    <a:lstStyle/>
                    <a:p>
                      <a:r>
                        <a:rPr lang="zh-CN" altLang="en-US" b="1" dirty="0" smtClean="0">
                          <a:latin typeface="微软雅黑" panose="020B0503020204020204" pitchFamily="34" charset="-122"/>
                          <a:ea typeface="微软雅黑" panose="020B0503020204020204" pitchFamily="34" charset="-122"/>
                        </a:rPr>
                        <a:t>缺点</a:t>
                      </a:r>
                      <a:endParaRPr lang="zh-CN" altLang="en-US" b="1" dirty="0">
                        <a:latin typeface="微软雅黑" panose="020B0503020204020204" pitchFamily="34" charset="-122"/>
                        <a:ea typeface="微软雅黑" panose="020B0503020204020204" pitchFamily="34" charset="-122"/>
                      </a:endParaRPr>
                    </a:p>
                  </a:txBody>
                  <a:tcPr/>
                </a:tc>
                <a:tc>
                  <a:txBody>
                    <a:bodyPr/>
                    <a:lstStyle/>
                    <a:p>
                      <a:r>
                        <a:rPr lang="zh-CN" altLang="en-US" sz="1800" b="0" i="0" u="none" strike="noStrike" kern="1200" baseline="0" dirty="0" smtClean="0">
                          <a:solidFill>
                            <a:schemeClr val="tx1"/>
                          </a:solidFill>
                          <a:latin typeface="微软雅黑" panose="020B0503020204020204" pitchFamily="34" charset="-122"/>
                          <a:ea typeface="微软雅黑" panose="020B0503020204020204" pitchFamily="34" charset="-122"/>
                          <a:cs typeface="+mn-cs"/>
                        </a:rPr>
                        <a:t>据用户反馈，会出莫名其妙的问题，</a:t>
                      </a:r>
                      <a:r>
                        <a:rPr lang="zh-CN" altLang="en-US" sz="1800" b="0" i="0" u="none" strike="noStrike" kern="1200" baseline="0" dirty="0" smtClean="0">
                          <a:solidFill>
                            <a:srgbClr val="FF0000"/>
                          </a:solidFill>
                          <a:latin typeface="微软雅黑" panose="020B0503020204020204" pitchFamily="34" charset="-122"/>
                          <a:ea typeface="微软雅黑" panose="020B0503020204020204" pitchFamily="34" charset="-122"/>
                          <a:cs typeface="+mn-cs"/>
                        </a:rPr>
                        <a:t>会丢失消息</a:t>
                      </a:r>
                      <a:r>
                        <a:rPr lang="zh-CN" altLang="en-US" sz="1800" b="0" i="0" u="none" strike="noStrike" kern="1200" baseline="0" dirty="0" smtClean="0">
                          <a:solidFill>
                            <a:schemeClr val="tx1"/>
                          </a:solidFill>
                          <a:latin typeface="微软雅黑" panose="020B0503020204020204" pitchFamily="34" charset="-122"/>
                          <a:ea typeface="微软雅黑" panose="020B0503020204020204" pitchFamily="34" charset="-122"/>
                          <a:cs typeface="+mn-cs"/>
                        </a:rPr>
                        <a:t>。 </a:t>
                      </a:r>
                    </a:p>
                    <a:p>
                      <a:r>
                        <a:rPr lang="zh-CN" altLang="en-US" sz="1800" b="0" i="0" u="none" strike="noStrike" kern="1200" baseline="0" dirty="0" smtClean="0">
                          <a:solidFill>
                            <a:schemeClr val="tx1"/>
                          </a:solidFill>
                          <a:latin typeface="微软雅黑" panose="020B0503020204020204" pitchFamily="34" charset="-122"/>
                          <a:ea typeface="微软雅黑" panose="020B0503020204020204" pitchFamily="34" charset="-122"/>
                          <a:cs typeface="+mn-cs"/>
                        </a:rPr>
                        <a:t>其重心放到</a:t>
                      </a:r>
                      <a:r>
                        <a:rPr lang="en-US" altLang="zh-CN" sz="1800" b="0" i="0" u="none" strike="noStrike" kern="1200" baseline="0" dirty="0" smtClean="0">
                          <a:solidFill>
                            <a:schemeClr val="tx1"/>
                          </a:solidFill>
                          <a:latin typeface="微软雅黑" panose="020B0503020204020204" pitchFamily="34" charset="-122"/>
                          <a:ea typeface="微软雅黑" panose="020B0503020204020204" pitchFamily="34" charset="-122"/>
                          <a:cs typeface="+mn-cs"/>
                        </a:rPr>
                        <a:t>activemq6.0</a:t>
                      </a:r>
                      <a:r>
                        <a:rPr lang="zh-CN" altLang="en-US" sz="1800" b="0" i="0" u="none" strike="noStrike" kern="1200" baseline="0" dirty="0" smtClean="0">
                          <a:solidFill>
                            <a:schemeClr val="tx1"/>
                          </a:solidFill>
                          <a:latin typeface="微软雅黑" panose="020B0503020204020204" pitchFamily="34" charset="-122"/>
                          <a:ea typeface="微软雅黑" panose="020B0503020204020204" pitchFamily="34" charset="-122"/>
                          <a:cs typeface="+mn-cs"/>
                        </a:rPr>
                        <a:t>产品</a:t>
                      </a:r>
                      <a:r>
                        <a:rPr lang="en-US" altLang="zh-CN" sz="1800" b="0" i="0" u="none" strike="noStrike" kern="1200" baseline="0" dirty="0" smtClean="0">
                          <a:solidFill>
                            <a:schemeClr val="tx1"/>
                          </a:solidFill>
                          <a:latin typeface="微软雅黑" panose="020B0503020204020204" pitchFamily="34" charset="-122"/>
                          <a:ea typeface="微软雅黑" panose="020B0503020204020204" pitchFamily="34" charset="-122"/>
                          <a:cs typeface="+mn-cs"/>
                        </a:rPr>
                        <a:t>—</a:t>
                      </a:r>
                      <a:r>
                        <a:rPr lang="en-US" altLang="zh-CN" sz="1800" b="0" i="0" u="none" strike="noStrike" kern="1200" baseline="0" dirty="0" err="1" smtClean="0">
                          <a:solidFill>
                            <a:schemeClr val="tx1"/>
                          </a:solidFill>
                          <a:latin typeface="微软雅黑" panose="020B0503020204020204" pitchFamily="34" charset="-122"/>
                          <a:ea typeface="微软雅黑" panose="020B0503020204020204" pitchFamily="34" charset="-122"/>
                          <a:cs typeface="+mn-cs"/>
                        </a:rPr>
                        <a:t>apollo</a:t>
                      </a:r>
                      <a:r>
                        <a:rPr lang="zh-CN" altLang="en-US" sz="1800" b="0" i="0" u="none" strike="noStrike" kern="1200" baseline="0" dirty="0" smtClean="0">
                          <a:solidFill>
                            <a:schemeClr val="tx1"/>
                          </a:solidFill>
                          <a:latin typeface="微软雅黑" panose="020B0503020204020204" pitchFamily="34" charset="-122"/>
                          <a:ea typeface="微软雅黑" panose="020B0503020204020204" pitchFamily="34" charset="-122"/>
                          <a:cs typeface="+mn-cs"/>
                        </a:rPr>
                        <a:t>上去了，目前社区不活跃，且对</a:t>
                      </a:r>
                      <a:r>
                        <a:rPr lang="en-US" altLang="zh-CN" sz="1800" b="0" i="0" u="none" strike="noStrike" kern="1200" baseline="0" dirty="0" smtClean="0">
                          <a:solidFill>
                            <a:schemeClr val="tx1"/>
                          </a:solidFill>
                          <a:latin typeface="微软雅黑" panose="020B0503020204020204" pitchFamily="34" charset="-122"/>
                          <a:ea typeface="微软雅黑" panose="020B0503020204020204" pitchFamily="34" charset="-122"/>
                          <a:cs typeface="+mn-cs"/>
                        </a:rPr>
                        <a:t>5.x</a:t>
                      </a:r>
                      <a:r>
                        <a:rPr lang="zh-CN" altLang="en-US" sz="1800" b="0" i="0" u="none" strike="noStrike" kern="1200" baseline="0" dirty="0" smtClean="0">
                          <a:solidFill>
                            <a:schemeClr val="tx1"/>
                          </a:solidFill>
                          <a:latin typeface="微软雅黑" panose="020B0503020204020204" pitchFamily="34" charset="-122"/>
                          <a:ea typeface="微软雅黑" panose="020B0503020204020204" pitchFamily="34" charset="-122"/>
                          <a:cs typeface="+mn-cs"/>
                        </a:rPr>
                        <a:t>维护较少；</a:t>
                      </a:r>
                      <a:r>
                        <a:rPr lang="en-US" altLang="zh-CN" sz="1800" b="0" i="0" u="none" strike="noStrike" kern="1200" baseline="0" dirty="0" err="1" smtClean="0">
                          <a:solidFill>
                            <a:srgbClr val="FF0000"/>
                          </a:solidFill>
                          <a:latin typeface="微软雅黑" panose="020B0503020204020204" pitchFamily="34" charset="-122"/>
                          <a:ea typeface="微软雅黑" panose="020B0503020204020204" pitchFamily="34" charset="-122"/>
                          <a:cs typeface="+mn-cs"/>
                        </a:rPr>
                        <a:t>Activemq</a:t>
                      </a:r>
                      <a:r>
                        <a:rPr lang="zh-CN" altLang="en-US" sz="1800" b="0" i="0" u="none" strike="noStrike" kern="1200" baseline="0" dirty="0" smtClean="0">
                          <a:solidFill>
                            <a:srgbClr val="FF0000"/>
                          </a:solidFill>
                          <a:latin typeface="微软雅黑" panose="020B0503020204020204" pitchFamily="34" charset="-122"/>
                          <a:ea typeface="微软雅黑" panose="020B0503020204020204" pitchFamily="34" charset="-122"/>
                          <a:cs typeface="+mn-cs"/>
                        </a:rPr>
                        <a:t>不适合用于上千个队列的应用场景 </a:t>
                      </a:r>
                      <a:endParaRPr lang="zh-CN" altLang="en-US" sz="1800" b="0" i="0" u="none" strike="noStrike" kern="1200" baseline="0" dirty="0" smtClean="0">
                        <a:solidFill>
                          <a:schemeClr val="tx1"/>
                        </a:solidFill>
                        <a:latin typeface="微软雅黑" panose="020B0503020204020204" pitchFamily="34" charset="-122"/>
                        <a:ea typeface="微软雅黑" panose="020B0503020204020204" pitchFamily="34" charset="-122"/>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b="0" i="0" u="none" strike="noStrike" kern="1200" baseline="0" dirty="0" err="1" smtClean="0">
                          <a:solidFill>
                            <a:schemeClr val="tx1"/>
                          </a:solidFill>
                          <a:latin typeface="微软雅黑" panose="020B0503020204020204" pitchFamily="34" charset="-122"/>
                          <a:ea typeface="微软雅黑" panose="020B0503020204020204" pitchFamily="34" charset="-122"/>
                          <a:cs typeface="+mn-cs"/>
                        </a:rPr>
                        <a:t>erlang</a:t>
                      </a:r>
                      <a:r>
                        <a:rPr lang="zh-CN" altLang="en-US" sz="1800" b="0" i="0" u="none" strike="noStrike" kern="1200" baseline="0" dirty="0" smtClean="0">
                          <a:solidFill>
                            <a:schemeClr val="tx1"/>
                          </a:solidFill>
                          <a:latin typeface="微软雅黑" panose="020B0503020204020204" pitchFamily="34" charset="-122"/>
                          <a:ea typeface="微软雅黑" panose="020B0503020204020204" pitchFamily="34" charset="-122"/>
                          <a:cs typeface="+mn-cs"/>
                        </a:rPr>
                        <a:t>语言难度较大。集群不支持动态扩展。 	</a:t>
                      </a:r>
                    </a:p>
                    <a:p>
                      <a:endParaRPr lang="zh-CN" altLang="en-US" sz="1800" dirty="0">
                        <a:latin typeface="微软雅黑" panose="020B0503020204020204" pitchFamily="34" charset="-122"/>
                        <a:ea typeface="微软雅黑" panose="020B0503020204020204" pitchFamily="34" charset="-122"/>
                      </a:endParaRPr>
                    </a:p>
                  </a:txBody>
                  <a:tcPr/>
                </a:tc>
                <a:tc>
                  <a:txBody>
                    <a:bodyPr/>
                    <a:lstStyle/>
                    <a:p>
                      <a:r>
                        <a:rPr lang="zh-CN" altLang="en-US" sz="1800" b="0" i="0" u="none" strike="noStrike" kern="1200" baseline="0" dirty="0" smtClean="0">
                          <a:solidFill>
                            <a:schemeClr val="tx1"/>
                          </a:solidFill>
                          <a:latin typeface="微软雅黑" panose="020B0503020204020204" pitchFamily="34" charset="-122"/>
                          <a:ea typeface="微软雅黑" panose="020B0503020204020204" pitchFamily="34" charset="-122"/>
                          <a:cs typeface="+mn-cs"/>
                        </a:rPr>
                        <a:t>产品较新，文档比较缺乏。 </a:t>
                      </a:r>
                    </a:p>
                    <a:p>
                      <a:r>
                        <a:rPr lang="zh-CN" altLang="en-US" sz="1800" b="0" i="0" u="none" strike="noStrike" kern="1200" baseline="0" dirty="0" smtClean="0">
                          <a:solidFill>
                            <a:schemeClr val="tx1"/>
                          </a:solidFill>
                          <a:latin typeface="微软雅黑" panose="020B0503020204020204" pitchFamily="34" charset="-122"/>
                          <a:ea typeface="微软雅黑" panose="020B0503020204020204" pitchFamily="34" charset="-122"/>
                          <a:cs typeface="+mn-cs"/>
                        </a:rPr>
                        <a:t>没有在</a:t>
                      </a:r>
                      <a:r>
                        <a:rPr lang="en-US" altLang="zh-CN" sz="1800" b="0" i="0" u="none" strike="noStrike" kern="1200" baseline="0" dirty="0" err="1" smtClean="0">
                          <a:solidFill>
                            <a:schemeClr val="tx1"/>
                          </a:solidFill>
                          <a:latin typeface="微软雅黑" panose="020B0503020204020204" pitchFamily="34" charset="-122"/>
                          <a:ea typeface="微软雅黑" panose="020B0503020204020204" pitchFamily="34" charset="-122"/>
                          <a:cs typeface="+mn-cs"/>
                        </a:rPr>
                        <a:t>mq</a:t>
                      </a:r>
                      <a:r>
                        <a:rPr lang="zh-CN" altLang="en-US" sz="1800" b="0" i="0" u="none" strike="noStrike" kern="1200" baseline="0" dirty="0" smtClean="0">
                          <a:solidFill>
                            <a:schemeClr val="tx1"/>
                          </a:solidFill>
                          <a:latin typeface="微软雅黑" panose="020B0503020204020204" pitchFamily="34" charset="-122"/>
                          <a:ea typeface="微软雅黑" panose="020B0503020204020204" pitchFamily="34" charset="-122"/>
                          <a:cs typeface="+mn-cs"/>
                        </a:rPr>
                        <a:t>核心中去实现</a:t>
                      </a:r>
                      <a:r>
                        <a:rPr lang="en-US" altLang="zh-CN" sz="1800" b="0" i="0" u="none" strike="noStrike" kern="1200" baseline="0" dirty="0" smtClean="0">
                          <a:solidFill>
                            <a:schemeClr val="tx1"/>
                          </a:solidFill>
                          <a:latin typeface="微软雅黑" panose="020B0503020204020204" pitchFamily="34" charset="-122"/>
                          <a:ea typeface="微软雅黑" panose="020B0503020204020204" pitchFamily="34" charset="-122"/>
                          <a:cs typeface="+mn-cs"/>
                        </a:rPr>
                        <a:t>JMS</a:t>
                      </a:r>
                      <a:r>
                        <a:rPr lang="zh-CN" altLang="en-US" sz="1800" b="0" i="0" u="none" strike="noStrike" kern="1200" baseline="0" dirty="0" smtClean="0">
                          <a:solidFill>
                            <a:schemeClr val="tx1"/>
                          </a:solidFill>
                          <a:latin typeface="微软雅黑" panose="020B0503020204020204" pitchFamily="34" charset="-122"/>
                          <a:ea typeface="微软雅黑" panose="020B0503020204020204" pitchFamily="34" charset="-122"/>
                          <a:cs typeface="+mn-cs"/>
                        </a:rPr>
                        <a:t>等接口，对已有系统而言不能兼容。 </a:t>
                      </a: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800" b="0" i="0" u="none" strike="noStrike" kern="1200" baseline="0" dirty="0" smtClean="0">
                          <a:solidFill>
                            <a:schemeClr val="tx1"/>
                          </a:solidFill>
                          <a:latin typeface="微软雅黑" panose="020B0503020204020204" pitchFamily="34" charset="-122"/>
                          <a:ea typeface="微软雅黑" panose="020B0503020204020204" pitchFamily="34" charset="-122"/>
                          <a:cs typeface="+mn-cs"/>
                        </a:rPr>
                        <a:t>阿里内部还有一套未开源的</a:t>
                      </a:r>
                      <a:r>
                        <a:rPr lang="en-US" altLang="zh-CN" sz="1800" b="0" i="0" u="none" strike="noStrike" kern="1200" baseline="0" dirty="0" smtClean="0">
                          <a:solidFill>
                            <a:schemeClr val="tx1"/>
                          </a:solidFill>
                          <a:latin typeface="微软雅黑" panose="020B0503020204020204" pitchFamily="34" charset="-122"/>
                          <a:ea typeface="微软雅黑" panose="020B0503020204020204" pitchFamily="34" charset="-122"/>
                          <a:cs typeface="+mn-cs"/>
                        </a:rPr>
                        <a:t>MQ API</a:t>
                      </a:r>
                      <a:r>
                        <a:rPr lang="zh-CN" altLang="en-US" sz="1800" b="0" i="0" u="none" strike="noStrike" kern="1200" baseline="0" dirty="0" smtClean="0">
                          <a:solidFill>
                            <a:schemeClr val="tx1"/>
                          </a:solidFill>
                          <a:latin typeface="微软雅黑" panose="020B0503020204020204" pitchFamily="34" charset="-122"/>
                          <a:ea typeface="微软雅黑" panose="020B0503020204020204" pitchFamily="34" charset="-122"/>
                          <a:cs typeface="+mn-cs"/>
                        </a:rPr>
                        <a:t>，这一层</a:t>
                      </a:r>
                      <a:r>
                        <a:rPr lang="en-US" altLang="zh-CN" sz="1800" b="0" i="0" u="none" strike="noStrike" kern="1200" baseline="0" dirty="0" smtClean="0">
                          <a:solidFill>
                            <a:schemeClr val="tx1"/>
                          </a:solidFill>
                          <a:latin typeface="微软雅黑" panose="020B0503020204020204" pitchFamily="34" charset="-122"/>
                          <a:ea typeface="微软雅黑" panose="020B0503020204020204" pitchFamily="34" charset="-122"/>
                          <a:cs typeface="+mn-cs"/>
                        </a:rPr>
                        <a:t>API</a:t>
                      </a:r>
                      <a:r>
                        <a:rPr lang="zh-CN" altLang="en-US" sz="1800" b="0" i="0" u="none" strike="noStrike" kern="1200" baseline="0" dirty="0" smtClean="0">
                          <a:solidFill>
                            <a:schemeClr val="tx1"/>
                          </a:solidFill>
                          <a:latin typeface="微软雅黑" panose="020B0503020204020204" pitchFamily="34" charset="-122"/>
                          <a:ea typeface="微软雅黑" panose="020B0503020204020204" pitchFamily="34" charset="-122"/>
                          <a:cs typeface="+mn-cs"/>
                        </a:rPr>
                        <a:t>可以将上层应用和下层</a:t>
                      </a:r>
                      <a:r>
                        <a:rPr lang="en-US" altLang="zh-CN" sz="1800" b="0" i="0" u="none" strike="noStrike" kern="1200" baseline="0" dirty="0" smtClean="0">
                          <a:solidFill>
                            <a:schemeClr val="tx1"/>
                          </a:solidFill>
                          <a:latin typeface="微软雅黑" panose="020B0503020204020204" pitchFamily="34" charset="-122"/>
                          <a:ea typeface="微软雅黑" panose="020B0503020204020204" pitchFamily="34" charset="-122"/>
                          <a:cs typeface="+mn-cs"/>
                        </a:rPr>
                        <a:t>MQ</a:t>
                      </a:r>
                      <a:r>
                        <a:rPr lang="zh-CN" altLang="en-US" sz="1800" b="0" i="0" u="none" strike="noStrike" kern="1200" baseline="0" dirty="0" smtClean="0">
                          <a:solidFill>
                            <a:schemeClr val="tx1"/>
                          </a:solidFill>
                          <a:latin typeface="微软雅黑" panose="020B0503020204020204" pitchFamily="34" charset="-122"/>
                          <a:ea typeface="微软雅黑" panose="020B0503020204020204" pitchFamily="34" charset="-122"/>
                          <a:cs typeface="+mn-cs"/>
                        </a:rPr>
                        <a:t>的实现解耦（阿里内部有多个</a:t>
                      </a:r>
                      <a:r>
                        <a:rPr lang="en-US" altLang="zh-CN" sz="1800" b="0" i="0" u="none" strike="noStrike" kern="1200" baseline="0" dirty="0" err="1" smtClean="0">
                          <a:solidFill>
                            <a:schemeClr val="tx1"/>
                          </a:solidFill>
                          <a:latin typeface="微软雅黑" panose="020B0503020204020204" pitchFamily="34" charset="-122"/>
                          <a:ea typeface="微软雅黑" panose="020B0503020204020204" pitchFamily="34" charset="-122"/>
                          <a:cs typeface="+mn-cs"/>
                        </a:rPr>
                        <a:t>mq</a:t>
                      </a:r>
                      <a:r>
                        <a:rPr lang="zh-CN" altLang="en-US" sz="1800" b="0" i="0" u="none" strike="noStrike" kern="1200" baseline="0" dirty="0" smtClean="0">
                          <a:solidFill>
                            <a:schemeClr val="tx1"/>
                          </a:solidFill>
                          <a:latin typeface="微软雅黑" panose="020B0503020204020204" pitchFamily="34" charset="-122"/>
                          <a:ea typeface="微软雅黑" panose="020B0503020204020204" pitchFamily="34" charset="-122"/>
                          <a:cs typeface="+mn-cs"/>
                        </a:rPr>
                        <a:t>的实现，如</a:t>
                      </a:r>
                      <a:r>
                        <a:rPr lang="en-US" altLang="zh-CN" sz="1800" b="0" i="0" u="none" strike="noStrike" kern="1200" baseline="0" dirty="0" smtClean="0">
                          <a:solidFill>
                            <a:schemeClr val="tx1"/>
                          </a:solidFill>
                          <a:latin typeface="微软雅黑" panose="020B0503020204020204" pitchFamily="34" charset="-122"/>
                          <a:ea typeface="微软雅黑" panose="020B0503020204020204" pitchFamily="34" charset="-122"/>
                          <a:cs typeface="+mn-cs"/>
                        </a:rPr>
                        <a:t>notify</a:t>
                      </a:r>
                      <a:r>
                        <a:rPr lang="zh-CN" altLang="en-US" sz="1800" b="0" i="0" u="none" strike="noStrike" kern="1200" baseline="0" dirty="0" smtClean="0">
                          <a:solidFill>
                            <a:schemeClr val="tx1"/>
                          </a:solidFill>
                          <a:latin typeface="微软雅黑" panose="020B0503020204020204" pitchFamily="34" charset="-122"/>
                          <a:ea typeface="微软雅黑" panose="020B0503020204020204" pitchFamily="34" charset="-122"/>
                          <a:cs typeface="+mn-cs"/>
                        </a:rPr>
                        <a:t>）</a:t>
                      </a:r>
                    </a:p>
                  </a:txBody>
                  <a:tcPr/>
                </a:tc>
              </a:tr>
            </a:tbl>
          </a:graphicData>
        </a:graphic>
      </p:graphicFrame>
    </p:spTree>
    <p:extLst>
      <p:ext uri="{BB962C8B-B14F-4D97-AF65-F5344CB8AC3E}">
        <p14:creationId xmlns:p14="http://schemas.microsoft.com/office/powerpoint/2010/main" val="1701781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大纲</a:t>
            </a:r>
          </a:p>
        </p:txBody>
      </p:sp>
      <p:sp>
        <p:nvSpPr>
          <p:cNvPr id="3" name="内容占位符 2"/>
          <p:cNvSpPr>
            <a:spLocks noGrp="1"/>
          </p:cNvSpPr>
          <p:nvPr>
            <p:ph idx="1"/>
          </p:nvPr>
        </p:nvSpPr>
        <p:spPr/>
        <p:txBody>
          <a:bodyPr>
            <a:normAutofit/>
          </a:bodyPr>
          <a:lstStyle/>
          <a:p>
            <a:r>
              <a:rPr lang="zh-CN" altLang="en-US" dirty="0" smtClean="0"/>
              <a:t>消息中间件定义</a:t>
            </a:r>
            <a:endParaRPr lang="en-US" altLang="zh-CN" dirty="0" smtClean="0"/>
          </a:p>
          <a:p>
            <a:r>
              <a:rPr lang="zh-CN" altLang="en-US" dirty="0" smtClean="0"/>
              <a:t>消息中间件原理</a:t>
            </a:r>
            <a:endParaRPr lang="en-US" altLang="zh-CN" dirty="0" smtClean="0"/>
          </a:p>
          <a:p>
            <a:r>
              <a:rPr lang="zh-CN" altLang="en-US" dirty="0" smtClean="0"/>
              <a:t>消息中间件横向对比</a:t>
            </a:r>
            <a:endParaRPr lang="en-US" altLang="zh-CN" dirty="0" smtClean="0"/>
          </a:p>
          <a:p>
            <a:r>
              <a:rPr lang="en-US" altLang="zh-CN" dirty="0" err="1" smtClean="0"/>
              <a:t>ActiveMQ</a:t>
            </a:r>
            <a:r>
              <a:rPr lang="zh-CN" altLang="en-US" dirty="0"/>
              <a:t>介绍</a:t>
            </a:r>
            <a:r>
              <a:rPr lang="zh-CN" altLang="en-US" dirty="0" smtClean="0"/>
              <a:t>、安装</a:t>
            </a:r>
            <a:endParaRPr lang="en-US" altLang="zh-CN" dirty="0" smtClean="0"/>
          </a:p>
          <a:p>
            <a:r>
              <a:rPr lang="en-US" altLang="zh-CN" dirty="0" err="1" smtClean="0"/>
              <a:t>ActiveMQ</a:t>
            </a:r>
            <a:r>
              <a:rPr lang="zh-CN" altLang="en-US" dirty="0" smtClean="0"/>
              <a:t>应用程序</a:t>
            </a:r>
            <a:r>
              <a:rPr lang="zh-CN" altLang="en-US" dirty="0"/>
              <a:t>编写</a:t>
            </a:r>
          </a:p>
          <a:p>
            <a:r>
              <a:rPr lang="en-US" altLang="zh-CN" dirty="0" err="1" smtClean="0"/>
              <a:t>ActiveMQ</a:t>
            </a:r>
            <a:r>
              <a:rPr lang="zh-CN" altLang="en-US" dirty="0" smtClean="0"/>
              <a:t>架构</a:t>
            </a:r>
            <a:r>
              <a:rPr lang="zh-CN" altLang="en-US" dirty="0" smtClean="0"/>
              <a:t>、</a:t>
            </a:r>
            <a:r>
              <a:rPr lang="zh-CN" altLang="en-US" dirty="0"/>
              <a:t>概念</a:t>
            </a:r>
            <a:endParaRPr lang="zh-CN" altLang="en-US" dirty="0"/>
          </a:p>
          <a:p>
            <a:r>
              <a:rPr lang="en-US" altLang="zh-CN" dirty="0" err="1" smtClean="0"/>
              <a:t>ActiveMQ</a:t>
            </a:r>
            <a:r>
              <a:rPr lang="zh-CN" altLang="en-US" dirty="0" smtClean="0"/>
              <a:t>性能、应用场景</a:t>
            </a:r>
            <a:endParaRPr lang="en-US" altLang="zh-CN" dirty="0" smtClean="0"/>
          </a:p>
          <a:p>
            <a:r>
              <a:rPr lang="zh-CN" altLang="en-US" dirty="0"/>
              <a:t>总结</a:t>
            </a:r>
          </a:p>
          <a:p>
            <a:endParaRPr lang="en-US" altLang="zh-CN" dirty="0" smtClean="0"/>
          </a:p>
          <a:p>
            <a:endParaRPr lang="zh-CN" altLang="en-US" dirty="0"/>
          </a:p>
        </p:txBody>
      </p:sp>
    </p:spTree>
    <p:extLst>
      <p:ext uri="{BB962C8B-B14F-4D97-AF65-F5344CB8AC3E}">
        <p14:creationId xmlns:p14="http://schemas.microsoft.com/office/powerpoint/2010/main" val="102392806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ActiveMQ</a:t>
            </a:r>
            <a:r>
              <a:rPr lang="zh-CN" altLang="en-US"/>
              <a:t>介绍</a:t>
            </a:r>
            <a:r>
              <a:rPr lang="zh-CN" altLang="en-US" smtClean="0"/>
              <a:t>、</a:t>
            </a:r>
            <a:r>
              <a:rPr lang="zh-CN" altLang="en-US" dirty="0" smtClean="0"/>
              <a:t>安装</a:t>
            </a:r>
            <a:endParaRPr lang="zh-CN" altLang="en-US" dirty="0"/>
          </a:p>
        </p:txBody>
      </p:sp>
      <p:pic>
        <p:nvPicPr>
          <p:cNvPr id="4" name="内容占位符 3"/>
          <p:cNvPicPr>
            <a:picLocks noGrp="1"/>
          </p:cNvPicPr>
          <p:nvPr>
            <p:ph idx="1"/>
          </p:nvPr>
        </p:nvPicPr>
        <p:blipFill>
          <a:blip r:embed="rId2"/>
          <a:srcRect/>
          <a:stretch>
            <a:fillRect/>
          </a:stretch>
        </p:blipFill>
        <p:spPr bwMode="auto">
          <a:xfrm>
            <a:off x="1216169" y="1974633"/>
            <a:ext cx="9344025" cy="3609975"/>
          </a:xfrm>
          <a:prstGeom prst="rect">
            <a:avLst/>
          </a:prstGeom>
          <a:noFill/>
          <a:ln w="9525">
            <a:noFill/>
            <a:miter lim="800000"/>
            <a:headEnd/>
            <a:tailEnd/>
          </a:ln>
        </p:spPr>
      </p:pic>
    </p:spTree>
    <p:extLst>
      <p:ext uri="{BB962C8B-B14F-4D97-AF65-F5344CB8AC3E}">
        <p14:creationId xmlns:p14="http://schemas.microsoft.com/office/powerpoint/2010/main" val="153545787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ActiveMQ</a:t>
            </a:r>
            <a:r>
              <a:rPr lang="zh-CN" altLang="en-US" dirty="0"/>
              <a:t>介绍</a:t>
            </a:r>
            <a:r>
              <a:rPr lang="zh-CN" altLang="en-US" dirty="0" smtClean="0"/>
              <a:t>、安装</a:t>
            </a:r>
            <a:endParaRPr lang="zh-CN" altLang="en-US" dirty="0"/>
          </a:p>
        </p:txBody>
      </p:sp>
      <p:sp>
        <p:nvSpPr>
          <p:cNvPr id="3" name="内容占位符 2"/>
          <p:cNvSpPr>
            <a:spLocks noGrp="1"/>
          </p:cNvSpPr>
          <p:nvPr>
            <p:ph idx="1"/>
          </p:nvPr>
        </p:nvSpPr>
        <p:spPr>
          <a:xfrm>
            <a:off x="838200" y="1825625"/>
            <a:ext cx="10515600" cy="4755284"/>
          </a:xfrm>
        </p:spPr>
        <p:txBody>
          <a:bodyPr>
            <a:normAutofit lnSpcReduction="10000"/>
          </a:bodyPr>
          <a:lstStyle/>
          <a:p>
            <a:r>
              <a:rPr lang="en-US" altLang="zh-CN" sz="2000" b="1" dirty="0" err="1">
                <a:latin typeface="微软雅黑" panose="020B0503020204020204" pitchFamily="34" charset="-122"/>
                <a:ea typeface="微软雅黑" panose="020B0503020204020204" pitchFamily="34" charset="-122"/>
              </a:rPr>
              <a:t>ActiveMQ</a:t>
            </a:r>
            <a:r>
              <a:rPr lang="en-US" altLang="zh-CN" sz="2000" dirty="0">
                <a:latin typeface="微软雅黑" panose="020B0503020204020204" pitchFamily="34" charset="-122"/>
                <a:ea typeface="微软雅黑" panose="020B0503020204020204" pitchFamily="34" charset="-122"/>
              </a:rPr>
              <a:t> </a:t>
            </a:r>
            <a:r>
              <a:rPr lang="zh-CN" altLang="en-US" sz="2000" dirty="0" smtClean="0">
                <a:latin typeface="微软雅黑" panose="020B0503020204020204" pitchFamily="34" charset="-122"/>
                <a:ea typeface="微软雅黑" panose="020B0503020204020204" pitchFamily="34" charset="-122"/>
              </a:rPr>
              <a:t>：</a:t>
            </a:r>
            <a:r>
              <a:rPr lang="zh-CN" altLang="en-US" sz="1800" dirty="0" smtClean="0">
                <a:latin typeface="微软雅黑" panose="020B0503020204020204" pitchFamily="34" charset="-122"/>
                <a:ea typeface="微软雅黑" panose="020B0503020204020204" pitchFamily="34" charset="-122"/>
              </a:rPr>
              <a:t>是</a:t>
            </a:r>
            <a:r>
              <a:rPr lang="en-US" altLang="zh-CN" sz="1800" dirty="0">
                <a:latin typeface="微软雅黑" panose="020B0503020204020204" pitchFamily="34" charset="-122"/>
                <a:ea typeface="微软雅黑" panose="020B0503020204020204" pitchFamily="34" charset="-122"/>
              </a:rPr>
              <a:t>Apache</a:t>
            </a:r>
            <a:r>
              <a:rPr lang="zh-CN" altLang="en-US" sz="1800" dirty="0">
                <a:latin typeface="微软雅黑" panose="020B0503020204020204" pitchFamily="34" charset="-122"/>
                <a:ea typeface="微软雅黑" panose="020B0503020204020204" pitchFamily="34" charset="-122"/>
              </a:rPr>
              <a:t>出品，最流行的，能力强劲的开源消息总线。</a:t>
            </a:r>
            <a:r>
              <a:rPr lang="en-US" altLang="zh-CN" sz="1800" dirty="0" err="1">
                <a:latin typeface="微软雅黑" panose="020B0503020204020204" pitchFamily="34" charset="-122"/>
                <a:ea typeface="微软雅黑" panose="020B0503020204020204" pitchFamily="34" charset="-122"/>
              </a:rPr>
              <a:t>ActiveMQ</a:t>
            </a:r>
            <a:r>
              <a:rPr lang="en-US" altLang="zh-CN" sz="1800" dirty="0">
                <a:latin typeface="微软雅黑" panose="020B0503020204020204" pitchFamily="34" charset="-122"/>
                <a:ea typeface="微软雅黑" panose="020B0503020204020204" pitchFamily="34" charset="-122"/>
              </a:rPr>
              <a:t> </a:t>
            </a:r>
            <a:r>
              <a:rPr lang="zh-CN" altLang="en-US" sz="1800" dirty="0">
                <a:latin typeface="微软雅黑" panose="020B0503020204020204" pitchFamily="34" charset="-122"/>
                <a:ea typeface="微软雅黑" panose="020B0503020204020204" pitchFamily="34" charset="-122"/>
              </a:rPr>
              <a:t>是一个完全支持</a:t>
            </a:r>
            <a:r>
              <a:rPr lang="en-US" altLang="zh-CN" sz="1800" dirty="0">
                <a:latin typeface="微软雅黑" panose="020B0503020204020204" pitchFamily="34" charset="-122"/>
                <a:ea typeface="微软雅黑" panose="020B0503020204020204" pitchFamily="34" charset="-122"/>
              </a:rPr>
              <a:t>JMS1.1</a:t>
            </a:r>
            <a:r>
              <a:rPr lang="zh-CN" altLang="en-US" sz="1800" dirty="0">
                <a:latin typeface="微软雅黑" panose="020B0503020204020204" pitchFamily="34" charset="-122"/>
                <a:ea typeface="微软雅黑" panose="020B0503020204020204" pitchFamily="34" charset="-122"/>
              </a:rPr>
              <a:t>和</a:t>
            </a:r>
            <a:r>
              <a:rPr lang="en-US" altLang="zh-CN" sz="1800" dirty="0">
                <a:latin typeface="微软雅黑" panose="020B0503020204020204" pitchFamily="34" charset="-122"/>
                <a:ea typeface="微软雅黑" panose="020B0503020204020204" pitchFamily="34" charset="-122"/>
              </a:rPr>
              <a:t>J2EE 1.4</a:t>
            </a:r>
            <a:r>
              <a:rPr lang="zh-CN" altLang="en-US" sz="1800" dirty="0">
                <a:latin typeface="微软雅黑" panose="020B0503020204020204" pitchFamily="34" charset="-122"/>
                <a:ea typeface="微软雅黑" panose="020B0503020204020204" pitchFamily="34" charset="-122"/>
              </a:rPr>
              <a:t>规范的 </a:t>
            </a:r>
            <a:r>
              <a:rPr lang="en-US" altLang="zh-CN" sz="1800" dirty="0">
                <a:latin typeface="微软雅黑" panose="020B0503020204020204" pitchFamily="34" charset="-122"/>
                <a:ea typeface="微软雅黑" panose="020B0503020204020204" pitchFamily="34" charset="-122"/>
              </a:rPr>
              <a:t>JMS Provider</a:t>
            </a:r>
            <a:r>
              <a:rPr lang="zh-CN" altLang="en-US" sz="1800" dirty="0" smtClean="0">
                <a:latin typeface="微软雅黑" panose="020B0503020204020204" pitchFamily="34" charset="-122"/>
                <a:ea typeface="微软雅黑" panose="020B0503020204020204" pitchFamily="34" charset="-122"/>
              </a:rPr>
              <a:t>实现。</a:t>
            </a:r>
            <a:r>
              <a:rPr lang="zh-CN" altLang="en-US" sz="1800" dirty="0">
                <a:latin typeface="微软雅黑" panose="020B0503020204020204" pitchFamily="34" charset="-122"/>
                <a:ea typeface="微软雅黑" panose="020B0503020204020204" pitchFamily="34" charset="-122"/>
              </a:rPr>
              <a:t>官</a:t>
            </a:r>
            <a:r>
              <a:rPr lang="zh-CN" altLang="en-US" sz="1800" dirty="0" smtClean="0">
                <a:latin typeface="微软雅黑" panose="020B0503020204020204" pitchFamily="34" charset="-122"/>
                <a:ea typeface="微软雅黑" panose="020B0503020204020204" pitchFamily="34" charset="-122"/>
              </a:rPr>
              <a:t>网：</a:t>
            </a:r>
            <a:r>
              <a:rPr lang="en-US" altLang="zh-CN" sz="1800" dirty="0" smtClean="0"/>
              <a:t>http</a:t>
            </a:r>
            <a:r>
              <a:rPr lang="en-US" altLang="zh-CN" sz="1800" dirty="0"/>
              <a:t>://activemq.apache.org</a:t>
            </a:r>
            <a:endParaRPr lang="en-US" altLang="zh-CN" sz="1800" dirty="0" smtClean="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b="1" dirty="0">
                <a:latin typeface="微软雅黑" panose="020B0503020204020204" pitchFamily="34" charset="-122"/>
                <a:ea typeface="微软雅黑" panose="020B0503020204020204" pitchFamily="34" charset="-122"/>
              </a:rPr>
              <a:t>特性</a:t>
            </a:r>
            <a:r>
              <a:rPr lang="zh-CN" altLang="en-US" sz="2000" dirty="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a:p>
            <a:pPr marL="457200" indent="-457200" latinLnBrk="1">
              <a:buFont typeface="+mj-ea"/>
              <a:buAutoNum type="circleNumDbPlain"/>
            </a:pPr>
            <a:r>
              <a:rPr lang="zh-CN" altLang="en-US" sz="1700" dirty="0" smtClean="0">
                <a:latin typeface="微软雅黑" panose="020B0503020204020204" pitchFamily="34" charset="-122"/>
                <a:ea typeface="微软雅黑" panose="020B0503020204020204" pitchFamily="34" charset="-122"/>
              </a:rPr>
              <a:t>多种</a:t>
            </a:r>
            <a:r>
              <a:rPr lang="zh-CN" altLang="en-US" sz="1700" dirty="0">
                <a:latin typeface="微软雅黑" panose="020B0503020204020204" pitchFamily="34" charset="-122"/>
                <a:ea typeface="微软雅黑" panose="020B0503020204020204" pitchFamily="34" charset="-122"/>
              </a:rPr>
              <a:t>语言和协议编写客户端。语言</a:t>
            </a:r>
            <a:r>
              <a:rPr lang="en-US" altLang="zh-CN" sz="1700" dirty="0">
                <a:latin typeface="微软雅黑" panose="020B0503020204020204" pitchFamily="34" charset="-122"/>
                <a:ea typeface="微软雅黑" panose="020B0503020204020204" pitchFamily="34" charset="-122"/>
              </a:rPr>
              <a:t>: Java, C, C++, C#, Ruby, Perl, Python, PHP。</a:t>
            </a:r>
            <a:r>
              <a:rPr lang="zh-CN" altLang="en-US" sz="1700" dirty="0">
                <a:latin typeface="微软雅黑" panose="020B0503020204020204" pitchFamily="34" charset="-122"/>
                <a:ea typeface="微软雅黑" panose="020B0503020204020204" pitchFamily="34" charset="-122"/>
              </a:rPr>
              <a:t>应用协议</a:t>
            </a:r>
            <a:r>
              <a:rPr lang="en-US" altLang="zh-CN" sz="1700" dirty="0">
                <a:latin typeface="微软雅黑" panose="020B0503020204020204" pitchFamily="34" charset="-122"/>
                <a:ea typeface="微软雅黑" panose="020B0503020204020204" pitchFamily="34" charset="-122"/>
              </a:rPr>
              <a:t>: </a:t>
            </a:r>
            <a:r>
              <a:rPr lang="en-US" altLang="zh-CN" sz="1700" dirty="0" err="1">
                <a:latin typeface="微软雅黑" panose="020B0503020204020204" pitchFamily="34" charset="-122"/>
                <a:ea typeface="微软雅黑" panose="020B0503020204020204" pitchFamily="34" charset="-122"/>
              </a:rPr>
              <a:t>OpenWire,Stomp</a:t>
            </a:r>
            <a:r>
              <a:rPr lang="en-US" altLang="zh-CN" sz="1700" dirty="0">
                <a:latin typeface="微软雅黑" panose="020B0503020204020204" pitchFamily="34" charset="-122"/>
                <a:ea typeface="微软雅黑" panose="020B0503020204020204" pitchFamily="34" charset="-122"/>
              </a:rPr>
              <a:t> REST,WS </a:t>
            </a:r>
            <a:r>
              <a:rPr lang="en-US" altLang="zh-CN" sz="1700" dirty="0" err="1">
                <a:latin typeface="微软雅黑" panose="020B0503020204020204" pitchFamily="34" charset="-122"/>
                <a:ea typeface="微软雅黑" panose="020B0503020204020204" pitchFamily="34" charset="-122"/>
              </a:rPr>
              <a:t>Notification,XMPP,AMQP</a:t>
            </a:r>
            <a:endParaRPr lang="en-US" altLang="zh-CN" sz="1700" dirty="0">
              <a:latin typeface="微软雅黑" panose="020B0503020204020204" pitchFamily="34" charset="-122"/>
              <a:ea typeface="微软雅黑" panose="020B0503020204020204" pitchFamily="34" charset="-122"/>
            </a:endParaRPr>
          </a:p>
          <a:p>
            <a:pPr marL="457200" indent="-457200" latinLnBrk="1">
              <a:buFont typeface="+mj-ea"/>
              <a:buAutoNum type="circleNumDbPlain"/>
            </a:pPr>
            <a:r>
              <a:rPr lang="zh-CN" altLang="en-US" sz="1700" dirty="0" smtClean="0">
                <a:latin typeface="微软雅黑" panose="020B0503020204020204" pitchFamily="34" charset="-122"/>
                <a:ea typeface="微软雅黑" panose="020B0503020204020204" pitchFamily="34" charset="-122"/>
              </a:rPr>
              <a:t>完全</a:t>
            </a:r>
            <a:r>
              <a:rPr lang="zh-CN" altLang="en-US" sz="1700" dirty="0">
                <a:latin typeface="微软雅黑" panose="020B0503020204020204" pitchFamily="34" charset="-122"/>
                <a:ea typeface="微软雅黑" panose="020B0503020204020204" pitchFamily="34" charset="-122"/>
              </a:rPr>
              <a:t>支持</a:t>
            </a:r>
            <a:r>
              <a:rPr lang="en-US" altLang="zh-CN" sz="1700" dirty="0">
                <a:latin typeface="微软雅黑" panose="020B0503020204020204" pitchFamily="34" charset="-122"/>
                <a:ea typeface="微软雅黑" panose="020B0503020204020204" pitchFamily="34" charset="-122"/>
              </a:rPr>
              <a:t>JMS1.1</a:t>
            </a:r>
            <a:r>
              <a:rPr lang="zh-CN" altLang="en-US" sz="1700" dirty="0">
                <a:latin typeface="微软雅黑" panose="020B0503020204020204" pitchFamily="34" charset="-122"/>
                <a:ea typeface="微软雅黑" panose="020B0503020204020204" pitchFamily="34" charset="-122"/>
              </a:rPr>
              <a:t>和</a:t>
            </a:r>
            <a:r>
              <a:rPr lang="en-US" altLang="zh-CN" sz="1700" dirty="0">
                <a:latin typeface="微软雅黑" panose="020B0503020204020204" pitchFamily="34" charset="-122"/>
                <a:ea typeface="微软雅黑" panose="020B0503020204020204" pitchFamily="34" charset="-122"/>
              </a:rPr>
              <a:t>J2EE 1.4</a:t>
            </a:r>
            <a:r>
              <a:rPr lang="zh-CN" altLang="en-US" sz="1700" dirty="0">
                <a:latin typeface="微软雅黑" panose="020B0503020204020204" pitchFamily="34" charset="-122"/>
                <a:ea typeface="微软雅黑" panose="020B0503020204020204" pitchFamily="34" charset="-122"/>
              </a:rPr>
              <a:t>规范 </a:t>
            </a:r>
            <a:r>
              <a:rPr lang="en-US" altLang="zh-CN" sz="1700" dirty="0">
                <a:latin typeface="微软雅黑" panose="020B0503020204020204" pitchFamily="34" charset="-122"/>
                <a:ea typeface="微软雅黑" panose="020B0503020204020204" pitchFamily="34" charset="-122"/>
              </a:rPr>
              <a:t>(</a:t>
            </a:r>
            <a:r>
              <a:rPr lang="zh-CN" altLang="en-US" sz="1700" dirty="0">
                <a:latin typeface="微软雅黑" panose="020B0503020204020204" pitchFamily="34" charset="-122"/>
                <a:ea typeface="微软雅黑" panose="020B0503020204020204" pitchFamily="34" charset="-122"/>
              </a:rPr>
              <a:t>持久</a:t>
            </a:r>
            <a:r>
              <a:rPr lang="zh-CN" altLang="en-US" sz="1700" dirty="0" smtClean="0">
                <a:latin typeface="微软雅黑" panose="020B0503020204020204" pitchFamily="34" charset="-122"/>
                <a:ea typeface="微软雅黑" panose="020B0503020204020204" pitchFamily="34" charset="-122"/>
              </a:rPr>
              <a:t>化、</a:t>
            </a:r>
            <a:r>
              <a:rPr lang="en-US" altLang="zh-CN" sz="1700" dirty="0" smtClean="0">
                <a:latin typeface="微软雅黑" panose="020B0503020204020204" pitchFamily="34" charset="-122"/>
                <a:ea typeface="微软雅黑" panose="020B0503020204020204" pitchFamily="34" charset="-122"/>
              </a:rPr>
              <a:t>XA</a:t>
            </a:r>
            <a:r>
              <a:rPr lang="zh-CN" altLang="en-US" sz="1700" dirty="0" smtClean="0">
                <a:latin typeface="微软雅黑" panose="020B0503020204020204" pitchFamily="34" charset="-122"/>
                <a:ea typeface="微软雅黑" panose="020B0503020204020204" pitchFamily="34" charset="-122"/>
              </a:rPr>
              <a:t>消息、事务</a:t>
            </a:r>
            <a:r>
              <a:rPr lang="en-US" altLang="zh-CN" sz="1700" dirty="0">
                <a:latin typeface="微软雅黑" panose="020B0503020204020204" pitchFamily="34" charset="-122"/>
                <a:ea typeface="微软雅黑" panose="020B0503020204020204" pitchFamily="34" charset="-122"/>
              </a:rPr>
              <a:t>)</a:t>
            </a:r>
          </a:p>
          <a:p>
            <a:pPr marL="457200" indent="-457200" latinLnBrk="1">
              <a:buFont typeface="+mj-ea"/>
              <a:buAutoNum type="circleNumDbPlain"/>
            </a:pPr>
            <a:r>
              <a:rPr lang="zh-CN" altLang="en-US" sz="1700" dirty="0" smtClean="0">
                <a:latin typeface="微软雅黑" panose="020B0503020204020204" pitchFamily="34" charset="-122"/>
                <a:ea typeface="微软雅黑" panose="020B0503020204020204" pitchFamily="34" charset="-122"/>
              </a:rPr>
              <a:t>对</a:t>
            </a:r>
            <a:r>
              <a:rPr lang="en-US" altLang="zh-CN" sz="1700" dirty="0">
                <a:latin typeface="微软雅黑" panose="020B0503020204020204" pitchFamily="34" charset="-122"/>
                <a:ea typeface="微软雅黑" panose="020B0503020204020204" pitchFamily="34" charset="-122"/>
              </a:rPr>
              <a:t>Spring</a:t>
            </a:r>
            <a:r>
              <a:rPr lang="zh-CN" altLang="en-US" sz="1700" dirty="0">
                <a:latin typeface="微软雅黑" panose="020B0503020204020204" pitchFamily="34" charset="-122"/>
                <a:ea typeface="微软雅黑" panose="020B0503020204020204" pitchFamily="34" charset="-122"/>
              </a:rPr>
              <a:t>的支持</a:t>
            </a:r>
            <a:r>
              <a:rPr lang="en-US" altLang="zh-CN" sz="1700" dirty="0">
                <a:latin typeface="微软雅黑" panose="020B0503020204020204" pitchFamily="34" charset="-122"/>
                <a:ea typeface="微软雅黑" panose="020B0503020204020204" pitchFamily="34" charset="-122"/>
              </a:rPr>
              <a:t>,</a:t>
            </a:r>
            <a:r>
              <a:rPr lang="en-US" altLang="zh-CN" sz="1700" dirty="0" err="1">
                <a:latin typeface="微软雅黑" panose="020B0503020204020204" pitchFamily="34" charset="-122"/>
                <a:ea typeface="微软雅黑" panose="020B0503020204020204" pitchFamily="34" charset="-122"/>
              </a:rPr>
              <a:t>ActiveMQ</a:t>
            </a:r>
            <a:r>
              <a:rPr lang="zh-CN" altLang="en-US" sz="1700" dirty="0">
                <a:latin typeface="微软雅黑" panose="020B0503020204020204" pitchFamily="34" charset="-122"/>
                <a:ea typeface="微软雅黑" panose="020B0503020204020204" pitchFamily="34" charset="-122"/>
              </a:rPr>
              <a:t>可以很容易内嵌到使用</a:t>
            </a:r>
            <a:r>
              <a:rPr lang="en-US" altLang="zh-CN" sz="1700" dirty="0">
                <a:latin typeface="微软雅黑" panose="020B0503020204020204" pitchFamily="34" charset="-122"/>
                <a:ea typeface="微软雅黑" panose="020B0503020204020204" pitchFamily="34" charset="-122"/>
              </a:rPr>
              <a:t>Spring</a:t>
            </a:r>
            <a:r>
              <a:rPr lang="zh-CN" altLang="en-US" sz="1700" dirty="0">
                <a:latin typeface="微软雅黑" panose="020B0503020204020204" pitchFamily="34" charset="-122"/>
                <a:ea typeface="微软雅黑" panose="020B0503020204020204" pitchFamily="34" charset="-122"/>
              </a:rPr>
              <a:t>的系统里面去</a:t>
            </a:r>
            <a:r>
              <a:rPr lang="en-US" altLang="zh-CN" sz="1700" dirty="0">
                <a:latin typeface="微软雅黑" panose="020B0503020204020204" pitchFamily="34" charset="-122"/>
                <a:ea typeface="微软雅黑" panose="020B0503020204020204" pitchFamily="34" charset="-122"/>
              </a:rPr>
              <a:t>,</a:t>
            </a:r>
            <a:r>
              <a:rPr lang="zh-CN" altLang="en-US" sz="1700" dirty="0">
                <a:latin typeface="微软雅黑" panose="020B0503020204020204" pitchFamily="34" charset="-122"/>
                <a:ea typeface="微软雅黑" panose="020B0503020204020204" pitchFamily="34" charset="-122"/>
              </a:rPr>
              <a:t>而且也支持</a:t>
            </a:r>
            <a:r>
              <a:rPr lang="en-US" altLang="zh-CN" sz="1700" dirty="0" smtClean="0">
                <a:latin typeface="微软雅黑" panose="020B0503020204020204" pitchFamily="34" charset="-122"/>
                <a:ea typeface="微软雅黑" panose="020B0503020204020204" pitchFamily="34" charset="-122"/>
              </a:rPr>
              <a:t>Spring</a:t>
            </a:r>
            <a:r>
              <a:rPr lang="zh-CN" altLang="en-US" sz="1700" dirty="0" smtClean="0">
                <a:latin typeface="微软雅黑" panose="020B0503020204020204" pitchFamily="34" charset="-122"/>
                <a:ea typeface="微软雅黑" panose="020B0503020204020204" pitchFamily="34" charset="-122"/>
              </a:rPr>
              <a:t>特性</a:t>
            </a:r>
            <a:endParaRPr lang="zh-CN" altLang="en-US" sz="1700" dirty="0">
              <a:latin typeface="微软雅黑" panose="020B0503020204020204" pitchFamily="34" charset="-122"/>
              <a:ea typeface="微软雅黑" panose="020B0503020204020204" pitchFamily="34" charset="-122"/>
            </a:endParaRPr>
          </a:p>
          <a:p>
            <a:pPr marL="457200" indent="-457200" latinLnBrk="1">
              <a:buFont typeface="+mj-ea"/>
              <a:buAutoNum type="circleNumDbPlain"/>
            </a:pPr>
            <a:r>
              <a:rPr lang="zh-CN" altLang="en-US" sz="1700" dirty="0" smtClean="0">
                <a:latin typeface="微软雅黑" panose="020B0503020204020204" pitchFamily="34" charset="-122"/>
                <a:ea typeface="微软雅黑" panose="020B0503020204020204" pitchFamily="34" charset="-122"/>
              </a:rPr>
              <a:t>通过</a:t>
            </a:r>
            <a:r>
              <a:rPr lang="zh-CN" altLang="en-US" sz="1700" dirty="0">
                <a:latin typeface="微软雅黑" panose="020B0503020204020204" pitchFamily="34" charset="-122"/>
                <a:ea typeface="微软雅黑" panose="020B0503020204020204" pitchFamily="34" charset="-122"/>
              </a:rPr>
              <a:t>了常见</a:t>
            </a:r>
            <a:r>
              <a:rPr lang="en-US" altLang="zh-CN" sz="1700" dirty="0">
                <a:latin typeface="微软雅黑" panose="020B0503020204020204" pitchFamily="34" charset="-122"/>
                <a:ea typeface="微软雅黑" panose="020B0503020204020204" pitchFamily="34" charset="-122"/>
              </a:rPr>
              <a:t>J2EE</a:t>
            </a:r>
            <a:r>
              <a:rPr lang="zh-CN" altLang="en-US" sz="1700" dirty="0">
                <a:latin typeface="微软雅黑" panose="020B0503020204020204" pitchFamily="34" charset="-122"/>
                <a:ea typeface="微软雅黑" panose="020B0503020204020204" pitchFamily="34" charset="-122"/>
              </a:rPr>
              <a:t>服务器</a:t>
            </a:r>
            <a:r>
              <a:rPr lang="en-US" altLang="zh-CN" sz="1700" dirty="0">
                <a:latin typeface="微软雅黑" panose="020B0503020204020204" pitchFamily="34" charset="-122"/>
                <a:ea typeface="微软雅黑" panose="020B0503020204020204" pitchFamily="34" charset="-122"/>
              </a:rPr>
              <a:t>(</a:t>
            </a:r>
            <a:r>
              <a:rPr lang="zh-CN" altLang="en-US" sz="1700" dirty="0">
                <a:latin typeface="微软雅黑" panose="020B0503020204020204" pitchFamily="34" charset="-122"/>
                <a:ea typeface="微软雅黑" panose="020B0503020204020204" pitchFamily="34" charset="-122"/>
              </a:rPr>
              <a:t>如 </a:t>
            </a:r>
            <a:r>
              <a:rPr lang="en-US" altLang="zh-CN" sz="1700" dirty="0" err="1" smtClean="0">
                <a:latin typeface="微软雅黑" panose="020B0503020204020204" pitchFamily="34" charset="-122"/>
                <a:ea typeface="微软雅黑" panose="020B0503020204020204" pitchFamily="34" charset="-122"/>
              </a:rPr>
              <a:t>JBoss</a:t>
            </a:r>
            <a:r>
              <a:rPr lang="en-US" altLang="zh-CN" sz="1700" dirty="0" smtClean="0">
                <a:latin typeface="微软雅黑" panose="020B0503020204020204" pitchFamily="34" charset="-122"/>
                <a:ea typeface="微软雅黑" panose="020B0503020204020204" pitchFamily="34" charset="-122"/>
              </a:rPr>
              <a:t> </a:t>
            </a:r>
            <a:r>
              <a:rPr lang="en-US" altLang="zh-CN" sz="1700" dirty="0">
                <a:latin typeface="微软雅黑" panose="020B0503020204020204" pitchFamily="34" charset="-122"/>
                <a:ea typeface="微软雅黑" panose="020B0503020204020204" pitchFamily="34" charset="-122"/>
              </a:rPr>
              <a:t>4, </a:t>
            </a:r>
            <a:r>
              <a:rPr lang="en-US" altLang="zh-CN" sz="1700" dirty="0" err="1">
                <a:latin typeface="微软雅黑" panose="020B0503020204020204" pitchFamily="34" charset="-122"/>
                <a:ea typeface="微软雅黑" panose="020B0503020204020204" pitchFamily="34" charset="-122"/>
              </a:rPr>
              <a:t>GlassFish,WebLogic</a:t>
            </a:r>
            <a:r>
              <a:rPr lang="en-US" altLang="zh-CN" sz="1700" dirty="0">
                <a:latin typeface="微软雅黑" panose="020B0503020204020204" pitchFamily="34" charset="-122"/>
                <a:ea typeface="微软雅黑" panose="020B0503020204020204" pitchFamily="34" charset="-122"/>
              </a:rPr>
              <a:t>)</a:t>
            </a:r>
            <a:r>
              <a:rPr lang="zh-CN" altLang="en-US" sz="1700" dirty="0">
                <a:latin typeface="微软雅黑" panose="020B0503020204020204" pitchFamily="34" charset="-122"/>
                <a:ea typeface="微软雅黑" panose="020B0503020204020204" pitchFamily="34" charset="-122"/>
              </a:rPr>
              <a:t>的测试</a:t>
            </a:r>
            <a:r>
              <a:rPr lang="en-US" altLang="zh-CN" sz="1700" dirty="0">
                <a:latin typeface="微软雅黑" panose="020B0503020204020204" pitchFamily="34" charset="-122"/>
                <a:ea typeface="微软雅黑" panose="020B0503020204020204" pitchFamily="34" charset="-122"/>
              </a:rPr>
              <a:t>,</a:t>
            </a:r>
            <a:r>
              <a:rPr lang="zh-CN" altLang="en-US" sz="1700" dirty="0">
                <a:latin typeface="微软雅黑" panose="020B0503020204020204" pitchFamily="34" charset="-122"/>
                <a:ea typeface="微软雅黑" panose="020B0503020204020204" pitchFamily="34" charset="-122"/>
              </a:rPr>
              <a:t>其中通过</a:t>
            </a:r>
            <a:r>
              <a:rPr lang="en-US" altLang="zh-CN" sz="1700" dirty="0">
                <a:latin typeface="微软雅黑" panose="020B0503020204020204" pitchFamily="34" charset="-122"/>
                <a:ea typeface="微软雅黑" panose="020B0503020204020204" pitchFamily="34" charset="-122"/>
              </a:rPr>
              <a:t>JCA 1.5 resource adaptors</a:t>
            </a:r>
            <a:r>
              <a:rPr lang="zh-CN" altLang="en-US" sz="1700" dirty="0">
                <a:latin typeface="微软雅黑" panose="020B0503020204020204" pitchFamily="34" charset="-122"/>
                <a:ea typeface="微软雅黑" panose="020B0503020204020204" pitchFamily="34" charset="-122"/>
              </a:rPr>
              <a:t>的配置</a:t>
            </a:r>
            <a:r>
              <a:rPr lang="en-US" altLang="zh-CN" sz="1700" dirty="0">
                <a:latin typeface="微软雅黑" panose="020B0503020204020204" pitchFamily="34" charset="-122"/>
                <a:ea typeface="微软雅黑" panose="020B0503020204020204" pitchFamily="34" charset="-122"/>
              </a:rPr>
              <a:t>,</a:t>
            </a:r>
            <a:r>
              <a:rPr lang="zh-CN" altLang="en-US" sz="1700" dirty="0">
                <a:latin typeface="微软雅黑" panose="020B0503020204020204" pitchFamily="34" charset="-122"/>
                <a:ea typeface="微软雅黑" panose="020B0503020204020204" pitchFamily="34" charset="-122"/>
              </a:rPr>
              <a:t>可以让</a:t>
            </a:r>
            <a:r>
              <a:rPr lang="en-US" altLang="zh-CN" sz="1700" dirty="0" err="1">
                <a:latin typeface="微软雅黑" panose="020B0503020204020204" pitchFamily="34" charset="-122"/>
                <a:ea typeface="微软雅黑" panose="020B0503020204020204" pitchFamily="34" charset="-122"/>
              </a:rPr>
              <a:t>ActiveMQ</a:t>
            </a:r>
            <a:r>
              <a:rPr lang="zh-CN" altLang="en-US" sz="1700" dirty="0">
                <a:latin typeface="微软雅黑" panose="020B0503020204020204" pitchFamily="34" charset="-122"/>
                <a:ea typeface="微软雅黑" panose="020B0503020204020204" pitchFamily="34" charset="-122"/>
              </a:rPr>
              <a:t>可以自动的部署到任何兼容</a:t>
            </a:r>
            <a:r>
              <a:rPr lang="en-US" altLang="zh-CN" sz="1700" dirty="0">
                <a:latin typeface="微软雅黑" panose="020B0503020204020204" pitchFamily="34" charset="-122"/>
                <a:ea typeface="微软雅黑" panose="020B0503020204020204" pitchFamily="34" charset="-122"/>
              </a:rPr>
              <a:t>J2EE 1.4 </a:t>
            </a:r>
            <a:r>
              <a:rPr lang="zh-CN" altLang="en-US" sz="1700" dirty="0">
                <a:latin typeface="微软雅黑" panose="020B0503020204020204" pitchFamily="34" charset="-122"/>
                <a:ea typeface="微软雅黑" panose="020B0503020204020204" pitchFamily="34" charset="-122"/>
              </a:rPr>
              <a:t>商业服务器上</a:t>
            </a:r>
          </a:p>
          <a:p>
            <a:pPr marL="457200" indent="-457200" latinLnBrk="1">
              <a:buFont typeface="+mj-ea"/>
              <a:buAutoNum type="circleNumDbPlain"/>
            </a:pPr>
            <a:r>
              <a:rPr lang="zh-CN" altLang="en-US" sz="1700" dirty="0" smtClean="0">
                <a:latin typeface="微软雅黑" panose="020B0503020204020204" pitchFamily="34" charset="-122"/>
                <a:ea typeface="微软雅黑" panose="020B0503020204020204" pitchFamily="34" charset="-122"/>
              </a:rPr>
              <a:t>支持</a:t>
            </a:r>
            <a:r>
              <a:rPr lang="zh-CN" altLang="en-US" sz="1700" dirty="0">
                <a:latin typeface="微软雅黑" panose="020B0503020204020204" pitchFamily="34" charset="-122"/>
                <a:ea typeface="微软雅黑" panose="020B0503020204020204" pitchFamily="34" charset="-122"/>
              </a:rPr>
              <a:t>多种传送协议</a:t>
            </a:r>
            <a:r>
              <a:rPr lang="en-US" altLang="zh-CN" sz="1700" dirty="0">
                <a:latin typeface="微软雅黑" panose="020B0503020204020204" pitchFamily="34" charset="-122"/>
                <a:ea typeface="微软雅黑" panose="020B0503020204020204" pitchFamily="34" charset="-122"/>
              </a:rPr>
              <a:t>:</a:t>
            </a:r>
            <a:r>
              <a:rPr lang="en-US" altLang="zh-CN" sz="1700" dirty="0" smtClean="0">
                <a:latin typeface="微软雅黑" panose="020B0503020204020204" pitchFamily="34" charset="-122"/>
                <a:ea typeface="微软雅黑" panose="020B0503020204020204" pitchFamily="34" charset="-122"/>
              </a:rPr>
              <a:t>in-VM</a:t>
            </a:r>
            <a:r>
              <a:rPr lang="zh-CN" altLang="en-US" sz="1700" dirty="0" smtClean="0">
                <a:latin typeface="微软雅黑" panose="020B0503020204020204" pitchFamily="34" charset="-122"/>
                <a:ea typeface="微软雅黑" panose="020B0503020204020204" pitchFamily="34" charset="-122"/>
              </a:rPr>
              <a:t>、</a:t>
            </a:r>
            <a:r>
              <a:rPr lang="en-US" altLang="zh-CN" sz="1700" dirty="0" smtClean="0">
                <a:latin typeface="微软雅黑" panose="020B0503020204020204" pitchFamily="34" charset="-122"/>
                <a:ea typeface="微软雅黑" panose="020B0503020204020204" pitchFamily="34" charset="-122"/>
              </a:rPr>
              <a:t>TCP</a:t>
            </a:r>
            <a:r>
              <a:rPr lang="zh-CN" altLang="en-US" sz="1700" dirty="0" smtClean="0">
                <a:latin typeface="微软雅黑" panose="020B0503020204020204" pitchFamily="34" charset="-122"/>
                <a:ea typeface="微软雅黑" panose="020B0503020204020204" pitchFamily="34" charset="-122"/>
              </a:rPr>
              <a:t>、</a:t>
            </a:r>
            <a:r>
              <a:rPr lang="en-US" altLang="zh-CN" sz="1700" dirty="0" smtClean="0">
                <a:latin typeface="微软雅黑" panose="020B0503020204020204" pitchFamily="34" charset="-122"/>
                <a:ea typeface="微软雅黑" panose="020B0503020204020204" pitchFamily="34" charset="-122"/>
              </a:rPr>
              <a:t>SSL</a:t>
            </a:r>
            <a:r>
              <a:rPr lang="zh-CN" altLang="en-US" sz="1700" dirty="0" smtClean="0">
                <a:latin typeface="微软雅黑" panose="020B0503020204020204" pitchFamily="34" charset="-122"/>
                <a:ea typeface="微软雅黑" panose="020B0503020204020204" pitchFamily="34" charset="-122"/>
              </a:rPr>
              <a:t>、</a:t>
            </a:r>
            <a:r>
              <a:rPr lang="en-US" altLang="zh-CN" sz="1700" dirty="0" smtClean="0">
                <a:latin typeface="微软雅黑" panose="020B0503020204020204" pitchFamily="34" charset="-122"/>
                <a:ea typeface="微软雅黑" panose="020B0503020204020204" pitchFamily="34" charset="-122"/>
              </a:rPr>
              <a:t>NIO</a:t>
            </a:r>
            <a:r>
              <a:rPr lang="zh-CN" altLang="en-US" sz="1700" dirty="0" smtClean="0">
                <a:latin typeface="微软雅黑" panose="020B0503020204020204" pitchFamily="34" charset="-122"/>
                <a:ea typeface="微软雅黑" panose="020B0503020204020204" pitchFamily="34" charset="-122"/>
              </a:rPr>
              <a:t>、</a:t>
            </a:r>
            <a:r>
              <a:rPr lang="en-US" altLang="zh-CN" sz="1700" dirty="0" smtClean="0">
                <a:latin typeface="微软雅黑" panose="020B0503020204020204" pitchFamily="34" charset="-122"/>
                <a:ea typeface="微软雅黑" panose="020B0503020204020204" pitchFamily="34" charset="-122"/>
              </a:rPr>
              <a:t>UDP</a:t>
            </a:r>
            <a:r>
              <a:rPr lang="zh-CN" altLang="en-US" sz="1700" dirty="0" smtClean="0">
                <a:latin typeface="微软雅黑" panose="020B0503020204020204" pitchFamily="34" charset="-122"/>
                <a:ea typeface="微软雅黑" panose="020B0503020204020204" pitchFamily="34" charset="-122"/>
              </a:rPr>
              <a:t>、</a:t>
            </a:r>
            <a:r>
              <a:rPr lang="en-US" altLang="zh-CN" sz="1700" dirty="0" err="1" smtClean="0">
                <a:latin typeface="微软雅黑" panose="020B0503020204020204" pitchFamily="34" charset="-122"/>
                <a:ea typeface="微软雅黑" panose="020B0503020204020204" pitchFamily="34" charset="-122"/>
              </a:rPr>
              <a:t>Jgroups</a:t>
            </a:r>
            <a:r>
              <a:rPr lang="zh-CN" altLang="en-US" sz="1700" dirty="0" smtClean="0">
                <a:latin typeface="微软雅黑" panose="020B0503020204020204" pitchFamily="34" charset="-122"/>
                <a:ea typeface="微软雅黑" panose="020B0503020204020204" pitchFamily="34" charset="-122"/>
              </a:rPr>
              <a:t>、</a:t>
            </a:r>
            <a:r>
              <a:rPr lang="en-US" altLang="zh-CN" sz="1700" dirty="0" smtClean="0">
                <a:latin typeface="微软雅黑" panose="020B0503020204020204" pitchFamily="34" charset="-122"/>
                <a:ea typeface="微软雅黑" panose="020B0503020204020204" pitchFamily="34" charset="-122"/>
              </a:rPr>
              <a:t>JXTA</a:t>
            </a:r>
            <a:endParaRPr lang="en-US" altLang="zh-CN" sz="1700" dirty="0">
              <a:latin typeface="微软雅黑" panose="020B0503020204020204" pitchFamily="34" charset="-122"/>
              <a:ea typeface="微软雅黑" panose="020B0503020204020204" pitchFamily="34" charset="-122"/>
            </a:endParaRPr>
          </a:p>
          <a:p>
            <a:pPr marL="457200" indent="-457200" latinLnBrk="1">
              <a:buFont typeface="+mj-ea"/>
              <a:buAutoNum type="circleNumDbPlain"/>
            </a:pPr>
            <a:r>
              <a:rPr lang="zh-CN" altLang="en-US" sz="1700" dirty="0" smtClean="0">
                <a:latin typeface="微软雅黑" panose="020B0503020204020204" pitchFamily="34" charset="-122"/>
                <a:ea typeface="微软雅黑" panose="020B0503020204020204" pitchFamily="34" charset="-122"/>
              </a:rPr>
              <a:t>支持</a:t>
            </a:r>
            <a:r>
              <a:rPr lang="zh-CN" altLang="en-US" sz="1700" dirty="0">
                <a:latin typeface="微软雅黑" panose="020B0503020204020204" pitchFamily="34" charset="-122"/>
                <a:ea typeface="微软雅黑" panose="020B0503020204020204" pitchFamily="34" charset="-122"/>
              </a:rPr>
              <a:t>通过</a:t>
            </a:r>
            <a:r>
              <a:rPr lang="en-US" altLang="zh-CN" sz="1700" dirty="0">
                <a:latin typeface="微软雅黑" panose="020B0503020204020204" pitchFamily="34" charset="-122"/>
                <a:ea typeface="微软雅黑" panose="020B0503020204020204" pitchFamily="34" charset="-122"/>
              </a:rPr>
              <a:t>JDBC</a:t>
            </a:r>
            <a:r>
              <a:rPr lang="zh-CN" altLang="en-US" sz="1700" dirty="0">
                <a:latin typeface="微软雅黑" panose="020B0503020204020204" pitchFamily="34" charset="-122"/>
                <a:ea typeface="微软雅黑" panose="020B0503020204020204" pitchFamily="34" charset="-122"/>
              </a:rPr>
              <a:t>和</a:t>
            </a:r>
            <a:r>
              <a:rPr lang="en-US" altLang="zh-CN" sz="1700" dirty="0">
                <a:latin typeface="微软雅黑" panose="020B0503020204020204" pitchFamily="34" charset="-122"/>
                <a:ea typeface="微软雅黑" panose="020B0503020204020204" pitchFamily="34" charset="-122"/>
              </a:rPr>
              <a:t>journal</a:t>
            </a:r>
            <a:r>
              <a:rPr lang="zh-CN" altLang="en-US" sz="1700" dirty="0">
                <a:latin typeface="微软雅黑" panose="020B0503020204020204" pitchFamily="34" charset="-122"/>
                <a:ea typeface="微软雅黑" panose="020B0503020204020204" pitchFamily="34" charset="-122"/>
              </a:rPr>
              <a:t>提供高速的消息持久化</a:t>
            </a:r>
          </a:p>
          <a:p>
            <a:pPr marL="457200" indent="-457200" latinLnBrk="1">
              <a:buFont typeface="+mj-ea"/>
              <a:buAutoNum type="circleNumDbPlain"/>
            </a:pPr>
            <a:r>
              <a:rPr lang="zh-CN" altLang="en-US" sz="1700" dirty="0" smtClean="0">
                <a:latin typeface="微软雅黑" panose="020B0503020204020204" pitchFamily="34" charset="-122"/>
                <a:ea typeface="微软雅黑" panose="020B0503020204020204" pitchFamily="34" charset="-122"/>
              </a:rPr>
              <a:t>从</a:t>
            </a:r>
            <a:r>
              <a:rPr lang="zh-CN" altLang="en-US" sz="1700" dirty="0">
                <a:latin typeface="微软雅黑" panose="020B0503020204020204" pitchFamily="34" charset="-122"/>
                <a:ea typeface="微软雅黑" panose="020B0503020204020204" pitchFamily="34" charset="-122"/>
              </a:rPr>
              <a:t>设计上保证了高性能的集群</a:t>
            </a:r>
            <a:r>
              <a:rPr lang="en-US" altLang="zh-CN" sz="1700" dirty="0">
                <a:latin typeface="微软雅黑" panose="020B0503020204020204" pitchFamily="34" charset="-122"/>
                <a:ea typeface="微软雅黑" panose="020B0503020204020204" pitchFamily="34" charset="-122"/>
              </a:rPr>
              <a:t>,</a:t>
            </a:r>
            <a:r>
              <a:rPr lang="zh-CN" altLang="en-US" sz="1700" dirty="0">
                <a:latin typeface="微软雅黑" panose="020B0503020204020204" pitchFamily="34" charset="-122"/>
                <a:ea typeface="微软雅黑" panose="020B0503020204020204" pitchFamily="34" charset="-122"/>
              </a:rPr>
              <a:t>客户端</a:t>
            </a:r>
            <a:r>
              <a:rPr lang="en-US" altLang="zh-CN" sz="1700" dirty="0">
                <a:latin typeface="微软雅黑" panose="020B0503020204020204" pitchFamily="34" charset="-122"/>
                <a:ea typeface="微软雅黑" panose="020B0503020204020204" pitchFamily="34" charset="-122"/>
              </a:rPr>
              <a:t>-</a:t>
            </a:r>
            <a:r>
              <a:rPr lang="zh-CN" altLang="en-US" sz="1700" dirty="0">
                <a:latin typeface="微软雅黑" panose="020B0503020204020204" pitchFamily="34" charset="-122"/>
                <a:ea typeface="微软雅黑" panose="020B0503020204020204" pitchFamily="34" charset="-122"/>
              </a:rPr>
              <a:t>服务器</a:t>
            </a:r>
            <a:r>
              <a:rPr lang="en-US" altLang="zh-CN" sz="1700" dirty="0">
                <a:latin typeface="微软雅黑" panose="020B0503020204020204" pitchFamily="34" charset="-122"/>
                <a:ea typeface="微软雅黑" panose="020B0503020204020204" pitchFamily="34" charset="-122"/>
              </a:rPr>
              <a:t>,</a:t>
            </a:r>
            <a:r>
              <a:rPr lang="zh-CN" altLang="en-US" sz="1700" dirty="0" smtClean="0">
                <a:latin typeface="微软雅黑" panose="020B0503020204020204" pitchFamily="34" charset="-122"/>
                <a:ea typeface="微软雅黑" panose="020B0503020204020204" pitchFamily="34" charset="-122"/>
              </a:rPr>
              <a:t>点对点</a:t>
            </a:r>
            <a:endParaRPr lang="en-US" altLang="zh-CN" sz="1700" dirty="0" smtClean="0">
              <a:latin typeface="微软雅黑" panose="020B0503020204020204" pitchFamily="34" charset="-122"/>
              <a:ea typeface="微软雅黑" panose="020B0503020204020204" pitchFamily="34" charset="-122"/>
            </a:endParaRPr>
          </a:p>
          <a:p>
            <a:pPr marL="457200" indent="-457200" latinLnBrk="1">
              <a:buFont typeface="+mj-ea"/>
              <a:buAutoNum type="circleNumDbPlain"/>
            </a:pPr>
            <a:r>
              <a:rPr lang="zh-CN" altLang="en-US" sz="1700" dirty="0">
                <a:latin typeface="微软雅黑" panose="020B0503020204020204" pitchFamily="34" charset="-122"/>
                <a:ea typeface="微软雅黑" panose="020B0503020204020204" pitchFamily="34" charset="-122"/>
              </a:rPr>
              <a:t>可以很容易得调用内嵌</a:t>
            </a:r>
            <a:r>
              <a:rPr lang="en-US" altLang="zh-CN" sz="1700" dirty="0">
                <a:latin typeface="微软雅黑" panose="020B0503020204020204" pitchFamily="34" charset="-122"/>
                <a:ea typeface="微软雅黑" panose="020B0503020204020204" pitchFamily="34" charset="-122"/>
              </a:rPr>
              <a:t>JMS provider,</a:t>
            </a:r>
            <a:r>
              <a:rPr lang="zh-CN" altLang="en-US" sz="1700" dirty="0">
                <a:latin typeface="微软雅黑" panose="020B0503020204020204" pitchFamily="34" charset="-122"/>
                <a:ea typeface="微软雅黑" panose="020B0503020204020204" pitchFamily="34" charset="-122"/>
              </a:rPr>
              <a:t>进行</a:t>
            </a:r>
            <a:r>
              <a:rPr lang="zh-CN" altLang="en-US" sz="1700" dirty="0" smtClean="0">
                <a:latin typeface="微软雅黑" panose="020B0503020204020204" pitchFamily="34" charset="-122"/>
                <a:ea typeface="微软雅黑" panose="020B0503020204020204" pitchFamily="34" charset="-122"/>
              </a:rPr>
              <a:t>测试</a:t>
            </a:r>
            <a:endParaRPr lang="zh-CN" altLang="en-US" sz="17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05068724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ActiveMQ</a:t>
            </a:r>
            <a:r>
              <a:rPr lang="zh-CN" altLang="en-US" dirty="0"/>
              <a:t>介绍、安装</a:t>
            </a:r>
          </a:p>
        </p:txBody>
      </p:sp>
      <p:sp>
        <p:nvSpPr>
          <p:cNvPr id="3" name="内容占位符 2"/>
          <p:cNvSpPr>
            <a:spLocks noGrp="1"/>
          </p:cNvSpPr>
          <p:nvPr>
            <p:ph idx="1"/>
          </p:nvPr>
        </p:nvSpPr>
        <p:spPr/>
        <p:txBody>
          <a:bodyPr>
            <a:normAutofit/>
          </a:bodyPr>
          <a:lstStyle/>
          <a:p>
            <a:r>
              <a:rPr lang="zh-CN" altLang="en-US" sz="2000" b="1" dirty="0" smtClean="0">
                <a:latin typeface="微软雅黑" panose="020B0503020204020204" pitchFamily="34" charset="-122"/>
                <a:ea typeface="微软雅黑" panose="020B0503020204020204" pitchFamily="34" charset="-122"/>
              </a:rPr>
              <a:t>下载：</a:t>
            </a:r>
            <a:r>
              <a:rPr lang="en-US" altLang="zh-CN" sz="2000" dirty="0" smtClean="0">
                <a:hlinkClick r:id="rId2"/>
              </a:rPr>
              <a:t>http</a:t>
            </a:r>
            <a:r>
              <a:rPr lang="en-US" altLang="zh-CN" sz="2000" dirty="0">
                <a:hlinkClick r:id="rId2"/>
              </a:rPr>
              <a:t>://</a:t>
            </a:r>
            <a:r>
              <a:rPr lang="en-US" altLang="zh-CN" sz="2000" dirty="0" smtClean="0">
                <a:hlinkClick r:id="rId2"/>
              </a:rPr>
              <a:t>activemq.apache.org/download-archives.html</a:t>
            </a:r>
            <a:endParaRPr lang="en-US" altLang="zh-CN" sz="2000" dirty="0" smtClean="0"/>
          </a:p>
          <a:p>
            <a:endParaRPr lang="en-US" altLang="zh-CN" sz="2000" dirty="0" smtClean="0"/>
          </a:p>
          <a:p>
            <a:r>
              <a:rPr lang="zh-CN" altLang="en-US" sz="2000" b="1" dirty="0" smtClean="0">
                <a:latin typeface="微软雅黑" panose="020B0503020204020204" pitchFamily="34" charset="-122"/>
                <a:ea typeface="微软雅黑" panose="020B0503020204020204" pitchFamily="34" charset="-122"/>
              </a:rPr>
              <a:t>启动：</a:t>
            </a:r>
            <a:endParaRPr lang="en-US" altLang="zh-CN" sz="2000" b="1" dirty="0" smtClean="0">
              <a:latin typeface="微软雅黑" panose="020B0503020204020204" pitchFamily="34" charset="-122"/>
              <a:ea typeface="微软雅黑" panose="020B0503020204020204" pitchFamily="34" charset="-122"/>
            </a:endParaRPr>
          </a:p>
          <a:p>
            <a:pPr lvl="1">
              <a:buFont typeface="Wingdings" panose="05000000000000000000" pitchFamily="2" charset="2"/>
              <a:buChar char="Ø"/>
            </a:pPr>
            <a:r>
              <a:rPr lang="en-US" altLang="zh-CN" sz="1600" dirty="0">
                <a:latin typeface="微软雅黑" panose="020B0503020204020204" pitchFamily="34" charset="-122"/>
                <a:ea typeface="微软雅黑" panose="020B0503020204020204" pitchFamily="34" charset="-122"/>
              </a:rPr>
              <a:t>window</a:t>
            </a:r>
            <a:r>
              <a:rPr lang="zh-CN" altLang="en-US" sz="1600" dirty="0">
                <a:latin typeface="微软雅黑" panose="020B0503020204020204" pitchFamily="34" charset="-122"/>
                <a:ea typeface="微软雅黑" panose="020B0503020204020204" pitchFamily="34" charset="-122"/>
              </a:rPr>
              <a:t>环境</a:t>
            </a:r>
            <a:r>
              <a:rPr lang="zh-CN" altLang="en-US" sz="1600" dirty="0" smtClean="0">
                <a:latin typeface="微软雅黑" panose="020B0503020204020204" pitchFamily="34" charset="-122"/>
                <a:ea typeface="微软雅黑" panose="020B0503020204020204" pitchFamily="34" charset="-122"/>
              </a:rPr>
              <a:t>运行</a:t>
            </a:r>
            <a:r>
              <a:rPr lang="en-US" altLang="zh-CN" sz="1600" dirty="0" smtClean="0">
                <a:latin typeface="微软雅黑" panose="020B0503020204020204" pitchFamily="34" charset="-122"/>
                <a:ea typeface="微软雅黑" panose="020B0503020204020204" pitchFamily="34" charset="-122"/>
              </a:rPr>
              <a:t>${</a:t>
            </a:r>
            <a:r>
              <a:rPr lang="zh-CN" altLang="en-US" sz="1600" dirty="0" smtClean="0">
                <a:latin typeface="微软雅黑" panose="020B0503020204020204" pitchFamily="34" charset="-122"/>
                <a:ea typeface="微软雅黑" panose="020B0503020204020204" pitchFamily="34" charset="-122"/>
              </a:rPr>
              <a:t>安装目录</a:t>
            </a:r>
            <a:r>
              <a:rPr lang="en-US" altLang="zh-CN" sz="1600" dirty="0" smtClean="0">
                <a:latin typeface="微软雅黑" panose="020B0503020204020204" pitchFamily="34" charset="-122"/>
                <a:ea typeface="微软雅黑" panose="020B0503020204020204" pitchFamily="34" charset="-122"/>
              </a:rPr>
              <a:t>}/</a:t>
            </a:r>
            <a:r>
              <a:rPr lang="en-US" altLang="zh-CN" sz="1600" dirty="0">
                <a:solidFill>
                  <a:srgbClr val="FF0000"/>
                </a:solidFill>
                <a:latin typeface="微软雅黑" panose="020B0503020204020204" pitchFamily="34" charset="-122"/>
                <a:ea typeface="微软雅黑" panose="020B0503020204020204" pitchFamily="34" charset="-122"/>
              </a:rPr>
              <a:t>bin/activemq.bat </a:t>
            </a:r>
            <a:endParaRPr lang="zh-CN" altLang="en-US" sz="1600" dirty="0">
              <a:solidFill>
                <a:srgbClr val="FF0000"/>
              </a:solidFill>
              <a:latin typeface="微软雅黑" panose="020B0503020204020204" pitchFamily="34" charset="-122"/>
              <a:ea typeface="微软雅黑" panose="020B0503020204020204" pitchFamily="34" charset="-122"/>
            </a:endParaRPr>
          </a:p>
          <a:p>
            <a:pPr lvl="1">
              <a:buFont typeface="Wingdings" panose="05000000000000000000" pitchFamily="2" charset="2"/>
              <a:buChar char="Ø"/>
            </a:pPr>
            <a:r>
              <a:rPr lang="en-US" altLang="zh-CN" sz="1600" dirty="0" err="1">
                <a:latin typeface="微软雅黑" panose="020B0503020204020204" pitchFamily="34" charset="-122"/>
                <a:ea typeface="微软雅黑" panose="020B0503020204020204" pitchFamily="34" charset="-122"/>
              </a:rPr>
              <a:t>unix</a:t>
            </a:r>
            <a:r>
              <a:rPr lang="zh-CN" altLang="en-US" sz="1600" dirty="0">
                <a:latin typeface="微软雅黑" panose="020B0503020204020204" pitchFamily="34" charset="-122"/>
                <a:ea typeface="微软雅黑" panose="020B0503020204020204" pitchFamily="34" charset="-122"/>
              </a:rPr>
              <a:t>环境</a:t>
            </a:r>
            <a:r>
              <a:rPr lang="zh-CN" altLang="en-US" sz="1600" dirty="0" smtClean="0">
                <a:latin typeface="微软雅黑" panose="020B0503020204020204" pitchFamily="34" charset="-122"/>
                <a:ea typeface="微软雅黑" panose="020B0503020204020204" pitchFamily="34" charset="-122"/>
              </a:rPr>
              <a:t>运行</a:t>
            </a:r>
            <a:r>
              <a:rPr lang="en-US" altLang="zh-CN" sz="1600" dirty="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安装目录</a:t>
            </a:r>
            <a:r>
              <a:rPr lang="en-US" altLang="zh-CN" sz="1600" dirty="0" smtClean="0">
                <a:latin typeface="微软雅黑" panose="020B0503020204020204" pitchFamily="34" charset="-122"/>
                <a:ea typeface="微软雅黑" panose="020B0503020204020204" pitchFamily="34" charset="-122"/>
              </a:rPr>
              <a:t>}</a:t>
            </a:r>
            <a:r>
              <a:rPr lang="en-US" altLang="zh-CN" sz="1600" dirty="0" smtClean="0">
                <a:solidFill>
                  <a:srgbClr val="FF0000"/>
                </a:solidFill>
                <a:latin typeface="微软雅黑" panose="020B0503020204020204" pitchFamily="34" charset="-122"/>
                <a:ea typeface="微软雅黑" panose="020B0503020204020204" pitchFamily="34" charset="-122"/>
              </a:rPr>
              <a:t>/bin/</a:t>
            </a:r>
            <a:r>
              <a:rPr lang="en-US" altLang="zh-CN" sz="1600" dirty="0" err="1" smtClean="0">
                <a:solidFill>
                  <a:srgbClr val="FF0000"/>
                </a:solidFill>
                <a:latin typeface="微软雅黑" panose="020B0503020204020204" pitchFamily="34" charset="-122"/>
                <a:ea typeface="微软雅黑" panose="020B0503020204020204" pitchFamily="34" charset="-122"/>
              </a:rPr>
              <a:t>activemq</a:t>
            </a:r>
            <a:r>
              <a:rPr lang="zh-CN" altLang="en-US" sz="1600" dirty="0" smtClean="0">
                <a:latin typeface="微软雅黑" panose="020B0503020204020204" pitchFamily="34" charset="-122"/>
                <a:ea typeface="微软雅黑" panose="020B0503020204020204" pitchFamily="34" charset="-122"/>
              </a:rPr>
              <a:t>（</a:t>
            </a:r>
            <a:r>
              <a:rPr lang="zh-CN" altLang="en-US" sz="1600" i="1" dirty="0" smtClean="0">
                <a:latin typeface="微软雅黑" panose="020B0503020204020204" pitchFamily="34" charset="-122"/>
                <a:ea typeface="微软雅黑" panose="020B0503020204020204" pitchFamily="34" charset="-122"/>
              </a:rPr>
              <a:t>执行前</a:t>
            </a:r>
            <a:r>
              <a:rPr lang="en-US" altLang="zh-CN" sz="1600" i="1" dirty="0" err="1">
                <a:latin typeface="微软雅黑" panose="020B0503020204020204" pitchFamily="34" charset="-122"/>
                <a:ea typeface="微软雅黑" panose="020B0503020204020204" pitchFamily="34" charset="-122"/>
              </a:rPr>
              <a:t>chmod</a:t>
            </a:r>
            <a:r>
              <a:rPr lang="en-US" altLang="zh-CN" sz="1600" i="1" dirty="0">
                <a:latin typeface="微软雅黑" panose="020B0503020204020204" pitchFamily="34" charset="-122"/>
                <a:ea typeface="微软雅黑" panose="020B0503020204020204" pitchFamily="34" charset="-122"/>
              </a:rPr>
              <a:t> -R 755 </a:t>
            </a:r>
            <a:r>
              <a:rPr lang="en-US" altLang="zh-CN" sz="1600" i="1" dirty="0" smtClean="0">
                <a:latin typeface="微软雅黑" panose="020B0503020204020204" pitchFamily="34" charset="-122"/>
                <a:ea typeface="微软雅黑" panose="020B0503020204020204" pitchFamily="34" charset="-122"/>
              </a:rPr>
              <a:t> </a:t>
            </a:r>
            <a:r>
              <a:rPr lang="en-US" altLang="zh-CN" sz="1600" dirty="0" smtClean="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安装目录</a:t>
            </a:r>
            <a:r>
              <a:rPr lang="en-US" altLang="zh-CN" sz="1600" dirty="0" smtClean="0">
                <a:latin typeface="微软雅黑" panose="020B0503020204020204" pitchFamily="34" charset="-122"/>
                <a:ea typeface="微软雅黑" panose="020B0503020204020204" pitchFamily="34" charset="-122"/>
              </a:rPr>
              <a:t>} </a:t>
            </a:r>
            <a:r>
              <a:rPr lang="zh-CN" altLang="en-US" sz="1600" dirty="0" smtClean="0">
                <a:latin typeface="微软雅黑" panose="020B0503020204020204" pitchFamily="34" charset="-122"/>
                <a:ea typeface="微软雅黑" panose="020B0503020204020204" pitchFamily="34" charset="-122"/>
              </a:rPr>
              <a:t>）</a:t>
            </a:r>
            <a:endParaRPr lang="en-US" altLang="zh-CN" sz="1600" dirty="0" smtClean="0">
              <a:latin typeface="微软雅黑" panose="020B0503020204020204" pitchFamily="34" charset="-122"/>
              <a:ea typeface="微软雅黑" panose="020B0503020204020204" pitchFamily="34" charset="-122"/>
            </a:endParaRPr>
          </a:p>
          <a:p>
            <a:pPr lvl="1">
              <a:buFont typeface="Wingdings" panose="05000000000000000000" pitchFamily="2" charset="2"/>
              <a:buChar char="Ø"/>
            </a:pPr>
            <a:endParaRPr lang="en-US" altLang="zh-CN" sz="1600" dirty="0" smtClean="0">
              <a:latin typeface="微软雅黑" panose="020B0503020204020204" pitchFamily="34" charset="-122"/>
              <a:ea typeface="微软雅黑" panose="020B0503020204020204" pitchFamily="34" charset="-122"/>
            </a:endParaRPr>
          </a:p>
          <a:p>
            <a:r>
              <a:rPr lang="zh-CN" altLang="en-US" sz="2000" b="1" dirty="0">
                <a:latin typeface="微软雅黑" panose="020B0503020204020204" pitchFamily="34" charset="-122"/>
                <a:ea typeface="微软雅黑" panose="020B0503020204020204" pitchFamily="34" charset="-122"/>
              </a:rPr>
              <a:t>检测</a:t>
            </a:r>
            <a:r>
              <a:rPr lang="zh-CN" altLang="en-US" sz="2000" b="1" dirty="0">
                <a:latin typeface="微软雅黑" panose="020B0503020204020204" pitchFamily="34" charset="-122"/>
                <a:ea typeface="微软雅黑" panose="020B0503020204020204" pitchFamily="34" charset="-122"/>
              </a:rPr>
              <a:t>：</a:t>
            </a:r>
            <a:endParaRPr lang="en-US" altLang="zh-CN" sz="2000" b="1" dirty="0">
              <a:latin typeface="微软雅黑" panose="020B0503020204020204" pitchFamily="34" charset="-122"/>
              <a:ea typeface="微软雅黑" panose="020B0503020204020204" pitchFamily="34" charset="-122"/>
            </a:endParaRPr>
          </a:p>
          <a:p>
            <a:pPr marL="0" indent="0">
              <a:buNone/>
            </a:pPr>
            <a:r>
              <a:rPr lang="en-US" altLang="zh-CN" sz="1600" dirty="0" err="1">
                <a:latin typeface="微软雅黑" panose="020B0503020204020204" pitchFamily="34" charset="-122"/>
                <a:ea typeface="微软雅黑" panose="020B0503020204020204" pitchFamily="34" charset="-122"/>
              </a:rPr>
              <a:t>ActiveMQ</a:t>
            </a:r>
            <a:r>
              <a:rPr lang="zh-CN" altLang="en-US" sz="1600" dirty="0">
                <a:latin typeface="微软雅黑" panose="020B0503020204020204" pitchFamily="34" charset="-122"/>
                <a:ea typeface="微软雅黑" panose="020B0503020204020204" pitchFamily="34" charset="-122"/>
              </a:rPr>
              <a:t>默认使用的</a:t>
            </a:r>
            <a:r>
              <a:rPr lang="en-US" altLang="zh-CN" sz="1600" dirty="0">
                <a:latin typeface="微软雅黑" panose="020B0503020204020204" pitchFamily="34" charset="-122"/>
                <a:ea typeface="微软雅黑" panose="020B0503020204020204" pitchFamily="34" charset="-122"/>
              </a:rPr>
              <a:t>TCP</a:t>
            </a:r>
            <a:r>
              <a:rPr lang="zh-CN" altLang="en-US" sz="1600" dirty="0">
                <a:latin typeface="微软雅黑" panose="020B0503020204020204" pitchFamily="34" charset="-122"/>
                <a:ea typeface="微软雅黑" panose="020B0503020204020204" pitchFamily="34" charset="-122"/>
              </a:rPr>
              <a:t>连接端口是</a:t>
            </a:r>
            <a:r>
              <a:rPr lang="en-US" altLang="zh-CN" sz="1600" dirty="0">
                <a:latin typeface="微软雅黑" panose="020B0503020204020204" pitchFamily="34" charset="-122"/>
                <a:ea typeface="微软雅黑" panose="020B0503020204020204" pitchFamily="34" charset="-122"/>
              </a:rPr>
              <a:t>61616, </a:t>
            </a:r>
            <a:r>
              <a:rPr lang="zh-CN" altLang="en-US" sz="1600" dirty="0">
                <a:latin typeface="微软雅黑" panose="020B0503020204020204" pitchFamily="34" charset="-122"/>
                <a:ea typeface="微软雅黑" panose="020B0503020204020204" pitchFamily="34" charset="-122"/>
              </a:rPr>
              <a:t>通过查看该端口的信息可以测试</a:t>
            </a:r>
            <a:r>
              <a:rPr lang="en-US" altLang="zh-CN" sz="1600" dirty="0" err="1">
                <a:latin typeface="微软雅黑" panose="020B0503020204020204" pitchFamily="34" charset="-122"/>
                <a:ea typeface="微软雅黑" panose="020B0503020204020204" pitchFamily="34" charset="-122"/>
              </a:rPr>
              <a:t>ActiveMQ</a:t>
            </a:r>
            <a:r>
              <a:rPr lang="zh-CN" altLang="en-US" sz="1600" dirty="0">
                <a:latin typeface="微软雅黑" panose="020B0503020204020204" pitchFamily="34" charset="-122"/>
                <a:ea typeface="微软雅黑" panose="020B0503020204020204" pitchFamily="34" charset="-122"/>
              </a:rPr>
              <a:t>是否成功启动</a:t>
            </a:r>
          </a:p>
          <a:p>
            <a:pPr lvl="1">
              <a:buFont typeface="Wingdings" panose="05000000000000000000" pitchFamily="2" charset="2"/>
              <a:buChar char="Ø"/>
            </a:pPr>
            <a:r>
              <a:rPr lang="en-US" altLang="zh-CN" sz="1600" dirty="0">
                <a:latin typeface="微软雅黑" panose="020B0503020204020204" pitchFamily="34" charset="-122"/>
                <a:ea typeface="微软雅黑" panose="020B0503020204020204" pitchFamily="34" charset="-122"/>
              </a:rPr>
              <a:t>window</a:t>
            </a:r>
            <a:r>
              <a:rPr lang="zh-CN" altLang="en-US" sz="1600" dirty="0">
                <a:latin typeface="微软雅黑" panose="020B0503020204020204" pitchFamily="34" charset="-122"/>
                <a:ea typeface="微软雅黑" panose="020B0503020204020204" pitchFamily="34" charset="-122"/>
              </a:rPr>
              <a:t>环境运行</a:t>
            </a:r>
            <a:r>
              <a:rPr lang="en-US" altLang="zh-CN" sz="1600" dirty="0">
                <a:latin typeface="微软雅黑" panose="020B0503020204020204" pitchFamily="34" charset="-122"/>
                <a:ea typeface="微软雅黑" panose="020B0503020204020204" pitchFamily="34" charset="-122"/>
              </a:rPr>
              <a:t>  </a:t>
            </a:r>
            <a:r>
              <a:rPr lang="en-US" altLang="zh-CN" sz="1600" dirty="0" err="1">
                <a:solidFill>
                  <a:srgbClr val="FF0000"/>
                </a:solidFill>
                <a:latin typeface="微软雅黑" panose="020B0503020204020204" pitchFamily="34" charset="-122"/>
                <a:ea typeface="微软雅黑" panose="020B0503020204020204" pitchFamily="34" charset="-122"/>
              </a:rPr>
              <a:t>netstat</a:t>
            </a:r>
            <a:r>
              <a:rPr lang="en-US" altLang="zh-CN" sz="1600" dirty="0">
                <a:solidFill>
                  <a:srgbClr val="FF0000"/>
                </a:solidFill>
                <a:latin typeface="微软雅黑" panose="020B0503020204020204" pitchFamily="34" charset="-122"/>
                <a:ea typeface="微软雅黑" panose="020B0503020204020204" pitchFamily="34" charset="-122"/>
              </a:rPr>
              <a:t> </a:t>
            </a:r>
            <a:r>
              <a:rPr lang="en-US" altLang="zh-CN" sz="1600" dirty="0" smtClean="0">
                <a:solidFill>
                  <a:srgbClr val="FF0000"/>
                </a:solidFill>
                <a:latin typeface="微软雅黑" panose="020B0503020204020204" pitchFamily="34" charset="-122"/>
                <a:ea typeface="微软雅黑" panose="020B0503020204020204" pitchFamily="34" charset="-122"/>
              </a:rPr>
              <a:t>–</a:t>
            </a:r>
            <a:r>
              <a:rPr lang="en-US" altLang="zh-CN" sz="1600" dirty="0" err="1" smtClean="0">
                <a:solidFill>
                  <a:srgbClr val="FF0000"/>
                </a:solidFill>
                <a:latin typeface="微软雅黑" panose="020B0503020204020204" pitchFamily="34" charset="-122"/>
                <a:ea typeface="微软雅黑" panose="020B0503020204020204" pitchFamily="34" charset="-122"/>
              </a:rPr>
              <a:t>an|find</a:t>
            </a:r>
            <a:r>
              <a:rPr lang="en-US" altLang="zh-CN" sz="1600" dirty="0" smtClean="0">
                <a:solidFill>
                  <a:srgbClr val="FF0000"/>
                </a:solidFill>
                <a:latin typeface="微软雅黑" panose="020B0503020204020204" pitchFamily="34" charset="-122"/>
                <a:ea typeface="微软雅黑" panose="020B0503020204020204" pitchFamily="34" charset="-122"/>
              </a:rPr>
              <a:t> </a:t>
            </a:r>
            <a:r>
              <a:rPr lang="en-US" altLang="zh-CN" sz="1600" dirty="0">
                <a:solidFill>
                  <a:srgbClr val="FF0000"/>
                </a:solidFill>
                <a:latin typeface="微软雅黑" panose="020B0503020204020204" pitchFamily="34" charset="-122"/>
                <a:ea typeface="微软雅黑" panose="020B0503020204020204" pitchFamily="34" charset="-122"/>
              </a:rPr>
              <a:t>"61616" </a:t>
            </a:r>
            <a:endParaRPr lang="zh-CN" altLang="en-US" sz="1600" dirty="0">
              <a:solidFill>
                <a:srgbClr val="FF0000"/>
              </a:solidFill>
              <a:latin typeface="微软雅黑" panose="020B0503020204020204" pitchFamily="34" charset="-122"/>
              <a:ea typeface="微软雅黑" panose="020B0503020204020204" pitchFamily="34" charset="-122"/>
            </a:endParaRPr>
          </a:p>
          <a:p>
            <a:pPr lvl="1">
              <a:buFont typeface="Wingdings" panose="05000000000000000000" pitchFamily="2" charset="2"/>
              <a:buChar char="Ø"/>
            </a:pPr>
            <a:r>
              <a:rPr lang="en-US" altLang="zh-CN" sz="1600" dirty="0" err="1">
                <a:latin typeface="微软雅黑" panose="020B0503020204020204" pitchFamily="34" charset="-122"/>
                <a:ea typeface="微软雅黑" panose="020B0503020204020204" pitchFamily="34" charset="-122"/>
              </a:rPr>
              <a:t>unix</a:t>
            </a:r>
            <a:r>
              <a:rPr lang="zh-CN" altLang="en-US" sz="1600" dirty="0">
                <a:latin typeface="微软雅黑" panose="020B0503020204020204" pitchFamily="34" charset="-122"/>
                <a:ea typeface="微软雅黑" panose="020B0503020204020204" pitchFamily="34" charset="-122"/>
              </a:rPr>
              <a:t>环境</a:t>
            </a:r>
            <a:r>
              <a:rPr lang="zh-CN" altLang="en-US" sz="1600" dirty="0" smtClean="0">
                <a:latin typeface="微软雅黑" panose="020B0503020204020204" pitchFamily="34" charset="-122"/>
                <a:ea typeface="微软雅黑" panose="020B0503020204020204" pitchFamily="34" charset="-122"/>
              </a:rPr>
              <a:t>运行 </a:t>
            </a:r>
            <a:r>
              <a:rPr lang="en-US" altLang="zh-CN" sz="1600" dirty="0" err="1" smtClean="0">
                <a:solidFill>
                  <a:srgbClr val="FF0000"/>
                </a:solidFill>
                <a:latin typeface="微软雅黑" panose="020B0503020204020204" pitchFamily="34" charset="-122"/>
                <a:ea typeface="微软雅黑" panose="020B0503020204020204" pitchFamily="34" charset="-122"/>
              </a:rPr>
              <a:t>netstat</a:t>
            </a:r>
            <a:r>
              <a:rPr lang="en-US" altLang="zh-CN" sz="1600" dirty="0" smtClean="0">
                <a:solidFill>
                  <a:srgbClr val="FF0000"/>
                </a:solidFill>
                <a:latin typeface="微软雅黑" panose="020B0503020204020204" pitchFamily="34" charset="-122"/>
                <a:ea typeface="微软雅黑" panose="020B0503020204020204" pitchFamily="34" charset="-122"/>
              </a:rPr>
              <a:t> </a:t>
            </a:r>
            <a:r>
              <a:rPr lang="en-US" altLang="zh-CN" sz="1600" dirty="0">
                <a:solidFill>
                  <a:srgbClr val="FF0000"/>
                </a:solidFill>
                <a:latin typeface="微软雅黑" panose="020B0503020204020204" pitchFamily="34" charset="-122"/>
                <a:ea typeface="微软雅黑" panose="020B0503020204020204" pitchFamily="34" charset="-122"/>
              </a:rPr>
              <a:t>-</a:t>
            </a:r>
            <a:r>
              <a:rPr lang="en-US" altLang="zh-CN" sz="1600" dirty="0" err="1">
                <a:solidFill>
                  <a:srgbClr val="FF0000"/>
                </a:solidFill>
                <a:latin typeface="微软雅黑" panose="020B0503020204020204" pitchFamily="34" charset="-122"/>
                <a:ea typeface="微软雅黑" panose="020B0503020204020204" pitchFamily="34" charset="-122"/>
              </a:rPr>
              <a:t>an|grep</a:t>
            </a:r>
            <a:r>
              <a:rPr lang="en-US" altLang="zh-CN" sz="1600" dirty="0">
                <a:solidFill>
                  <a:srgbClr val="FF0000"/>
                </a:solidFill>
                <a:latin typeface="微软雅黑" panose="020B0503020204020204" pitchFamily="34" charset="-122"/>
                <a:ea typeface="微软雅黑" panose="020B0503020204020204" pitchFamily="34" charset="-122"/>
              </a:rPr>
              <a:t> 61616 </a:t>
            </a:r>
            <a:endParaRPr lang="zh-CN" altLang="en-US" sz="1600" dirty="0">
              <a:solidFill>
                <a:srgbClr val="FF0000"/>
              </a:solidFill>
              <a:latin typeface="微软雅黑" panose="020B0503020204020204" pitchFamily="34" charset="-122"/>
              <a:ea typeface="微软雅黑" panose="020B0503020204020204" pitchFamily="34" charset="-122"/>
            </a:endParaRPr>
          </a:p>
          <a:p>
            <a:pPr marL="0" indent="0">
              <a:buNone/>
            </a:pPr>
            <a:endParaRPr lang="zh-CN" altLang="en-US" sz="2000" dirty="0"/>
          </a:p>
          <a:p>
            <a:pPr marL="0" indent="0">
              <a:buNone/>
            </a:pPr>
            <a:endParaRPr lang="zh-CN" altLang="en-US" sz="20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69068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ActiveMQ</a:t>
            </a:r>
            <a:r>
              <a:rPr lang="zh-CN" altLang="en-US" dirty="0"/>
              <a:t>介绍、安装</a:t>
            </a:r>
          </a:p>
        </p:txBody>
      </p:sp>
      <p:sp>
        <p:nvSpPr>
          <p:cNvPr id="3" name="内容占位符 2"/>
          <p:cNvSpPr>
            <a:spLocks noGrp="1"/>
          </p:cNvSpPr>
          <p:nvPr>
            <p:ph idx="1"/>
          </p:nvPr>
        </p:nvSpPr>
        <p:spPr/>
        <p:txBody>
          <a:bodyPr/>
          <a:lstStyle/>
          <a:p>
            <a:r>
              <a:rPr lang="zh-CN" altLang="en-US" sz="2000" b="1" dirty="0">
                <a:latin typeface="微软雅黑" panose="020B0503020204020204" pitchFamily="34" charset="-122"/>
                <a:ea typeface="微软雅黑" panose="020B0503020204020204" pitchFamily="34" charset="-122"/>
              </a:rPr>
              <a:t>监控</a:t>
            </a:r>
            <a:r>
              <a:rPr lang="zh-CN" altLang="en-US" dirty="0" smtClean="0"/>
              <a:t>：</a:t>
            </a:r>
            <a:endParaRPr lang="en-US" altLang="zh-CN" dirty="0" smtClean="0"/>
          </a:p>
          <a:p>
            <a:pPr fontAlgn="auto">
              <a:spcAft>
                <a:spcPts val="0"/>
              </a:spcAft>
              <a:buFont typeface="Wingdings" panose="05000000000000000000" pitchFamily="2" charset="2"/>
              <a:buChar char="Ø"/>
              <a:defRPr/>
            </a:pPr>
            <a:r>
              <a:rPr lang="en-US" altLang="zh-CN" sz="1800" dirty="0">
                <a:latin typeface="微软雅黑" panose="020B0503020204020204" pitchFamily="34" charset="-122"/>
                <a:ea typeface="微软雅黑" panose="020B0503020204020204" pitchFamily="34" charset="-122"/>
              </a:rPr>
              <a:t>ActiveMQ5.2</a:t>
            </a:r>
            <a:r>
              <a:rPr lang="zh-CN" altLang="en-US" sz="1800" dirty="0">
                <a:latin typeface="微软雅黑" panose="020B0503020204020204" pitchFamily="34" charset="-122"/>
                <a:ea typeface="微软雅黑" panose="020B0503020204020204" pitchFamily="34" charset="-122"/>
              </a:rPr>
              <a:t>版本默认启动时，启动了内置的</a:t>
            </a:r>
            <a:r>
              <a:rPr lang="en-US" altLang="zh-CN" sz="1800" dirty="0">
                <a:latin typeface="微软雅黑" panose="020B0503020204020204" pitchFamily="34" charset="-122"/>
                <a:ea typeface="微软雅黑" panose="020B0503020204020204" pitchFamily="34" charset="-122"/>
              </a:rPr>
              <a:t>jetty</a:t>
            </a:r>
            <a:r>
              <a:rPr lang="zh-CN" altLang="en-US" sz="1800" dirty="0">
                <a:latin typeface="微软雅黑" panose="020B0503020204020204" pitchFamily="34" charset="-122"/>
                <a:ea typeface="微软雅黑" panose="020B0503020204020204" pitchFamily="34" charset="-122"/>
              </a:rPr>
              <a:t>服务器，提供一个</a:t>
            </a:r>
            <a:r>
              <a:rPr lang="en-US" altLang="zh-CN" sz="1800" dirty="0">
                <a:latin typeface="微软雅黑" panose="020B0503020204020204" pitchFamily="34" charset="-122"/>
                <a:ea typeface="微软雅黑" panose="020B0503020204020204" pitchFamily="34" charset="-122"/>
              </a:rPr>
              <a:t>demo</a:t>
            </a:r>
            <a:r>
              <a:rPr lang="zh-CN" altLang="en-US" sz="1800" dirty="0">
                <a:latin typeface="微软雅黑" panose="020B0503020204020204" pitchFamily="34" charset="-122"/>
                <a:ea typeface="微软雅黑" panose="020B0503020204020204" pitchFamily="34" charset="-122"/>
              </a:rPr>
              <a:t>应用和用于监控</a:t>
            </a:r>
            <a:r>
              <a:rPr lang="en-US" altLang="zh-CN" sz="1800" dirty="0" err="1">
                <a:latin typeface="微软雅黑" panose="020B0503020204020204" pitchFamily="34" charset="-122"/>
                <a:ea typeface="微软雅黑" panose="020B0503020204020204" pitchFamily="34" charset="-122"/>
              </a:rPr>
              <a:t>ActiveMQ</a:t>
            </a:r>
            <a:r>
              <a:rPr lang="zh-CN" altLang="en-US" sz="1800" dirty="0">
                <a:latin typeface="微软雅黑" panose="020B0503020204020204" pitchFamily="34" charset="-122"/>
                <a:ea typeface="微软雅黑" panose="020B0503020204020204" pitchFamily="34" charset="-122"/>
              </a:rPr>
              <a:t>的</a:t>
            </a:r>
            <a:r>
              <a:rPr lang="en-US" altLang="zh-CN" sz="1800" dirty="0">
                <a:latin typeface="微软雅黑" panose="020B0503020204020204" pitchFamily="34" charset="-122"/>
                <a:ea typeface="微软雅黑" panose="020B0503020204020204" pitchFamily="34" charset="-122"/>
              </a:rPr>
              <a:t>admin</a:t>
            </a:r>
            <a:r>
              <a:rPr lang="zh-CN" altLang="en-US" sz="1800" dirty="0">
                <a:latin typeface="微软雅黑" panose="020B0503020204020204" pitchFamily="34" charset="-122"/>
                <a:ea typeface="微软雅黑" panose="020B0503020204020204" pitchFamily="34" charset="-122"/>
              </a:rPr>
              <a:t>应用。</a:t>
            </a:r>
          </a:p>
          <a:p>
            <a:pPr fontAlgn="auto">
              <a:spcAft>
                <a:spcPts val="0"/>
              </a:spcAft>
              <a:buFont typeface="Wingdings" panose="05000000000000000000" pitchFamily="2" charset="2"/>
              <a:buChar char="Ø"/>
              <a:defRPr/>
            </a:pPr>
            <a:r>
              <a:rPr lang="en-US" altLang="zh-CN" sz="1800" dirty="0">
                <a:latin typeface="微软雅黑" panose="020B0503020204020204" pitchFamily="34" charset="-122"/>
                <a:ea typeface="微软雅黑" panose="020B0503020204020204" pitchFamily="34" charset="-122"/>
              </a:rPr>
              <a:t>admin</a:t>
            </a:r>
            <a:r>
              <a:rPr lang="zh-CN" altLang="en-US" sz="1800" dirty="0">
                <a:latin typeface="微软雅黑" panose="020B0503020204020204" pitchFamily="34" charset="-122"/>
                <a:ea typeface="微软雅黑" panose="020B0503020204020204" pitchFamily="34" charset="-122"/>
              </a:rPr>
              <a:t>：</a:t>
            </a:r>
            <a:r>
              <a:rPr lang="en-US" altLang="zh-CN" sz="1800" dirty="0">
                <a:latin typeface="微软雅黑" panose="020B0503020204020204" pitchFamily="34" charset="-122"/>
                <a:ea typeface="微软雅黑" panose="020B0503020204020204" pitchFamily="34" charset="-122"/>
                <a:hlinkClick r:id="rId2"/>
              </a:rPr>
              <a:t>http://127.0.0.1:8161/admin/</a:t>
            </a:r>
            <a:r>
              <a:rPr lang="en-US" altLang="zh-CN" sz="1800" dirty="0">
                <a:latin typeface="微软雅黑" panose="020B0503020204020204" pitchFamily="34" charset="-122"/>
                <a:ea typeface="微软雅黑" panose="020B0503020204020204" pitchFamily="34" charset="-122"/>
              </a:rPr>
              <a:t> </a:t>
            </a:r>
            <a:endParaRPr lang="zh-CN" altLang="en-US" sz="1800" dirty="0">
              <a:latin typeface="微软雅黑" panose="020B0503020204020204" pitchFamily="34" charset="-122"/>
              <a:ea typeface="微软雅黑" panose="020B0503020204020204" pitchFamily="34" charset="-122"/>
            </a:endParaRPr>
          </a:p>
          <a:p>
            <a:pPr fontAlgn="auto">
              <a:spcAft>
                <a:spcPts val="0"/>
              </a:spcAft>
              <a:buFont typeface="Wingdings" panose="05000000000000000000" pitchFamily="2" charset="2"/>
              <a:buChar char="Ø"/>
              <a:defRPr/>
            </a:pPr>
            <a:r>
              <a:rPr lang="en-US" altLang="zh-CN" sz="1800" dirty="0">
                <a:latin typeface="微软雅黑" panose="020B0503020204020204" pitchFamily="34" charset="-122"/>
                <a:ea typeface="微软雅黑" panose="020B0503020204020204" pitchFamily="34" charset="-122"/>
              </a:rPr>
              <a:t>demo</a:t>
            </a:r>
            <a:r>
              <a:rPr lang="zh-CN" altLang="en-US" sz="1800" dirty="0">
                <a:latin typeface="微软雅黑" panose="020B0503020204020204" pitchFamily="34" charset="-122"/>
                <a:ea typeface="微软雅黑" panose="020B0503020204020204" pitchFamily="34" charset="-122"/>
              </a:rPr>
              <a:t>：</a:t>
            </a:r>
            <a:r>
              <a:rPr lang="en-US" altLang="zh-CN" sz="1800" dirty="0">
                <a:latin typeface="微软雅黑" panose="020B0503020204020204" pitchFamily="34" charset="-122"/>
                <a:ea typeface="微软雅黑" panose="020B0503020204020204" pitchFamily="34" charset="-122"/>
                <a:hlinkClick r:id="rId3"/>
              </a:rPr>
              <a:t>http://127.0.0.1:8161/demo/</a:t>
            </a:r>
            <a:r>
              <a:rPr lang="en-US" altLang="zh-CN" sz="1800" dirty="0">
                <a:latin typeface="微软雅黑" panose="020B0503020204020204" pitchFamily="34" charset="-122"/>
                <a:ea typeface="微软雅黑" panose="020B0503020204020204" pitchFamily="34" charset="-122"/>
              </a:rPr>
              <a:t> </a:t>
            </a:r>
            <a:endParaRPr lang="en-US" altLang="zh-CN" sz="1800" dirty="0" smtClean="0">
              <a:latin typeface="微软雅黑" panose="020B0503020204020204" pitchFamily="34" charset="-122"/>
              <a:ea typeface="微软雅黑" panose="020B0503020204020204" pitchFamily="34" charset="-122"/>
            </a:endParaRPr>
          </a:p>
          <a:p>
            <a:pPr fontAlgn="auto">
              <a:spcAft>
                <a:spcPts val="0"/>
              </a:spcAft>
              <a:buFont typeface="Wingdings" panose="05000000000000000000" pitchFamily="2" charset="2"/>
              <a:buChar char="Ø"/>
              <a:defRPr/>
            </a:pPr>
            <a:r>
              <a:rPr lang="en-US" altLang="zh-CN" sz="1800" dirty="0" err="1" smtClean="0"/>
              <a:t>hawtio</a:t>
            </a:r>
            <a:r>
              <a:rPr lang="en-US" altLang="zh-CN" sz="1800" dirty="0" smtClean="0"/>
              <a:t>-web</a:t>
            </a:r>
            <a:r>
              <a:rPr lang="zh-CN" altLang="en-US" sz="1800" dirty="0" smtClean="0"/>
              <a:t>：</a:t>
            </a:r>
            <a:r>
              <a:rPr lang="en-US" altLang="zh-CN" sz="1800" dirty="0">
                <a:hlinkClick r:id="rId4"/>
              </a:rPr>
              <a:t>http://hawt.io/</a:t>
            </a:r>
            <a:endParaRPr lang="zh-CN" altLang="en-US" sz="1800" dirty="0">
              <a:latin typeface="微软雅黑" panose="020B0503020204020204" pitchFamily="34" charset="-122"/>
              <a:ea typeface="微软雅黑" panose="020B0503020204020204" pitchFamily="34" charset="-122"/>
            </a:endParaRPr>
          </a:p>
          <a:p>
            <a:pPr marL="0" indent="0">
              <a:buNone/>
            </a:pPr>
            <a:endParaRPr lang="zh-CN" altLang="en-US" dirty="0"/>
          </a:p>
        </p:txBody>
      </p:sp>
    </p:spTree>
    <p:extLst>
      <p:ext uri="{BB962C8B-B14F-4D97-AF65-F5344CB8AC3E}">
        <p14:creationId xmlns:p14="http://schemas.microsoft.com/office/powerpoint/2010/main" val="21140215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ActiveMQ</a:t>
            </a:r>
            <a:r>
              <a:rPr lang="zh-CN" altLang="en-US" dirty="0"/>
              <a:t>介绍、安装</a:t>
            </a:r>
          </a:p>
        </p:txBody>
      </p:sp>
      <p:sp>
        <p:nvSpPr>
          <p:cNvPr id="3" name="内容占位符 2"/>
          <p:cNvSpPr>
            <a:spLocks noGrp="1"/>
          </p:cNvSpPr>
          <p:nvPr>
            <p:ph idx="1"/>
          </p:nvPr>
        </p:nvSpPr>
        <p:spPr/>
        <p:txBody>
          <a:bodyPr/>
          <a:lstStyle/>
          <a:p>
            <a:r>
              <a:rPr lang="en-US" altLang="zh-CN" b="1" dirty="0" err="1" smtClean="0"/>
              <a:t>ActiveMQ</a:t>
            </a:r>
            <a:r>
              <a:rPr lang="zh-CN" altLang="en-US" b="1" dirty="0" smtClean="0"/>
              <a:t>队列</a:t>
            </a:r>
            <a:r>
              <a:rPr lang="zh-CN" altLang="zh-CN" b="1" dirty="0" smtClean="0"/>
              <a:t>管理</a:t>
            </a:r>
            <a:r>
              <a:rPr lang="en-US" altLang="zh-CN" b="1" dirty="0" smtClean="0"/>
              <a:t>(</a:t>
            </a:r>
            <a:r>
              <a:rPr lang="en-US" altLang="zh-CN" dirty="0" smtClean="0">
                <a:latin typeface="微软雅黑" panose="020B0503020204020204" pitchFamily="34" charset="-122"/>
                <a:ea typeface="微软雅黑" panose="020B0503020204020204" pitchFamily="34" charset="-122"/>
                <a:hlinkClick r:id="rId2"/>
              </a:rPr>
              <a:t>http://127.0.0.1:8161/admin/</a:t>
            </a:r>
            <a:r>
              <a:rPr lang="en-US" altLang="zh-CN" dirty="0" smtClean="0">
                <a:latin typeface="微软雅黑" panose="020B0503020204020204" pitchFamily="34" charset="-122"/>
                <a:ea typeface="微软雅黑" panose="020B0503020204020204" pitchFamily="34" charset="-122"/>
              </a:rPr>
              <a:t> </a:t>
            </a:r>
            <a:r>
              <a:rPr lang="en-US" altLang="zh-CN" b="1" dirty="0" smtClean="0"/>
              <a:t>)</a:t>
            </a:r>
            <a:endParaRPr lang="zh-CN" altLang="zh-CN" b="1" dirty="0" smtClean="0"/>
          </a:p>
          <a:p>
            <a:endParaRPr lang="zh-CN" altLang="en-US" dirty="0"/>
          </a:p>
        </p:txBody>
      </p:sp>
      <p:pic>
        <p:nvPicPr>
          <p:cNvPr id="4" name="图片 3"/>
          <p:cNvPicPr/>
          <p:nvPr/>
        </p:nvPicPr>
        <p:blipFill>
          <a:blip r:embed="rId3"/>
          <a:srcRect/>
          <a:stretch>
            <a:fillRect/>
          </a:stretch>
        </p:blipFill>
        <p:spPr bwMode="auto">
          <a:xfrm>
            <a:off x="1062008" y="2406997"/>
            <a:ext cx="9910792" cy="3550458"/>
          </a:xfrm>
          <a:prstGeom prst="rect">
            <a:avLst/>
          </a:prstGeom>
          <a:noFill/>
          <a:ln w="9525">
            <a:noFill/>
            <a:miter lim="800000"/>
            <a:headEnd/>
            <a:tailEnd/>
          </a:ln>
        </p:spPr>
      </p:pic>
    </p:spTree>
    <p:extLst>
      <p:ext uri="{BB962C8B-B14F-4D97-AF65-F5344CB8AC3E}">
        <p14:creationId xmlns:p14="http://schemas.microsoft.com/office/powerpoint/2010/main" val="13944639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ActiveMQ</a:t>
            </a:r>
            <a:r>
              <a:rPr lang="zh-CN" altLang="en-US" dirty="0"/>
              <a:t>介绍、安装</a:t>
            </a:r>
          </a:p>
        </p:txBody>
      </p:sp>
      <p:sp>
        <p:nvSpPr>
          <p:cNvPr id="3" name="内容占位符 2"/>
          <p:cNvSpPr>
            <a:spLocks noGrp="1"/>
          </p:cNvSpPr>
          <p:nvPr>
            <p:ph idx="1"/>
          </p:nvPr>
        </p:nvSpPr>
        <p:spPr/>
        <p:txBody>
          <a:bodyPr/>
          <a:lstStyle/>
          <a:p>
            <a:r>
              <a:rPr lang="en-US" altLang="zh-CN" b="1" dirty="0" err="1" smtClean="0"/>
              <a:t>ActiveMQ</a:t>
            </a:r>
            <a:r>
              <a:rPr lang="zh-CN" altLang="zh-CN" b="1" dirty="0"/>
              <a:t>话题</a:t>
            </a:r>
            <a:r>
              <a:rPr lang="zh-CN" altLang="zh-CN" b="1" dirty="0"/>
              <a:t>管理</a:t>
            </a:r>
            <a:r>
              <a:rPr lang="en-US" altLang="zh-CN" b="1" dirty="0" smtClean="0"/>
              <a:t>(</a:t>
            </a:r>
            <a:r>
              <a:rPr lang="en-US" altLang="zh-CN" dirty="0">
                <a:latin typeface="微软雅黑" panose="020B0503020204020204" pitchFamily="34" charset="-122"/>
                <a:ea typeface="微软雅黑" panose="020B0503020204020204" pitchFamily="34" charset="-122"/>
                <a:hlinkClick r:id="rId2"/>
              </a:rPr>
              <a:t>http://127.0.0.1:8161/admin/</a:t>
            </a:r>
            <a:r>
              <a:rPr lang="en-US" altLang="zh-CN" dirty="0">
                <a:latin typeface="微软雅黑" panose="020B0503020204020204" pitchFamily="34" charset="-122"/>
                <a:ea typeface="微软雅黑" panose="020B0503020204020204" pitchFamily="34" charset="-122"/>
              </a:rPr>
              <a:t> </a:t>
            </a:r>
            <a:r>
              <a:rPr lang="en-US" altLang="zh-CN" b="1" dirty="0" smtClean="0"/>
              <a:t>)</a:t>
            </a:r>
            <a:endParaRPr lang="zh-CN" altLang="zh-CN" b="1" dirty="0"/>
          </a:p>
          <a:p>
            <a:endParaRPr lang="zh-CN" altLang="en-US" dirty="0"/>
          </a:p>
        </p:txBody>
      </p:sp>
      <p:pic>
        <p:nvPicPr>
          <p:cNvPr id="5" name="图片 4"/>
          <p:cNvPicPr/>
          <p:nvPr/>
        </p:nvPicPr>
        <p:blipFill>
          <a:blip r:embed="rId3"/>
          <a:srcRect/>
          <a:stretch>
            <a:fillRect/>
          </a:stretch>
        </p:blipFill>
        <p:spPr bwMode="auto">
          <a:xfrm>
            <a:off x="1145136" y="2463106"/>
            <a:ext cx="9107228" cy="3848793"/>
          </a:xfrm>
          <a:prstGeom prst="rect">
            <a:avLst/>
          </a:prstGeom>
          <a:noFill/>
          <a:ln w="9525">
            <a:noFill/>
            <a:miter lim="800000"/>
            <a:headEnd/>
            <a:tailEnd/>
          </a:ln>
        </p:spPr>
      </p:pic>
    </p:spTree>
    <p:extLst>
      <p:ext uri="{BB962C8B-B14F-4D97-AF65-F5344CB8AC3E}">
        <p14:creationId xmlns:p14="http://schemas.microsoft.com/office/powerpoint/2010/main" val="16938961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ActiveMQ</a:t>
            </a:r>
            <a:r>
              <a:rPr lang="zh-CN" altLang="en-US" dirty="0"/>
              <a:t>介绍、安装</a:t>
            </a:r>
          </a:p>
        </p:txBody>
      </p:sp>
      <p:sp>
        <p:nvSpPr>
          <p:cNvPr id="3" name="内容占位符 2"/>
          <p:cNvSpPr>
            <a:spLocks noGrp="1"/>
          </p:cNvSpPr>
          <p:nvPr>
            <p:ph idx="1"/>
          </p:nvPr>
        </p:nvSpPr>
        <p:spPr/>
        <p:txBody>
          <a:bodyPr/>
          <a:lstStyle/>
          <a:p>
            <a:r>
              <a:rPr lang="en-US" altLang="zh-CN" b="1" dirty="0" err="1" smtClean="0"/>
              <a:t>ActiveMQ</a:t>
            </a:r>
            <a:r>
              <a:rPr lang="zh-CN" altLang="en-US" b="1" dirty="0"/>
              <a:t>订阅</a:t>
            </a:r>
            <a:r>
              <a:rPr lang="zh-CN" altLang="zh-CN" b="1" dirty="0" smtClean="0"/>
              <a:t>管理</a:t>
            </a:r>
            <a:r>
              <a:rPr lang="en-US" altLang="zh-CN" b="1" dirty="0" smtClean="0"/>
              <a:t>(</a:t>
            </a:r>
            <a:r>
              <a:rPr lang="en-US" altLang="zh-CN" dirty="0">
                <a:latin typeface="微软雅黑" panose="020B0503020204020204" pitchFamily="34" charset="-122"/>
                <a:ea typeface="微软雅黑" panose="020B0503020204020204" pitchFamily="34" charset="-122"/>
                <a:hlinkClick r:id="rId2"/>
              </a:rPr>
              <a:t>http://127.0.0.1:8161/admin/</a:t>
            </a:r>
            <a:r>
              <a:rPr lang="en-US" altLang="zh-CN" dirty="0">
                <a:latin typeface="微软雅黑" panose="020B0503020204020204" pitchFamily="34" charset="-122"/>
                <a:ea typeface="微软雅黑" panose="020B0503020204020204" pitchFamily="34" charset="-122"/>
              </a:rPr>
              <a:t> </a:t>
            </a:r>
            <a:r>
              <a:rPr lang="en-US" altLang="zh-CN" b="1" dirty="0" smtClean="0"/>
              <a:t>)</a:t>
            </a:r>
            <a:endParaRPr lang="zh-CN" altLang="zh-CN" b="1" dirty="0"/>
          </a:p>
          <a:p>
            <a:endParaRPr lang="zh-CN" altLang="en-US" dirty="0"/>
          </a:p>
        </p:txBody>
      </p:sp>
      <p:pic>
        <p:nvPicPr>
          <p:cNvPr id="6" name="图片 5"/>
          <p:cNvPicPr/>
          <p:nvPr/>
        </p:nvPicPr>
        <p:blipFill>
          <a:blip r:embed="rId3"/>
          <a:srcRect/>
          <a:stretch>
            <a:fillRect/>
          </a:stretch>
        </p:blipFill>
        <p:spPr bwMode="auto">
          <a:xfrm>
            <a:off x="1117426" y="2385578"/>
            <a:ext cx="8747009" cy="4112203"/>
          </a:xfrm>
          <a:prstGeom prst="rect">
            <a:avLst/>
          </a:prstGeom>
          <a:noFill/>
          <a:ln w="9525">
            <a:noFill/>
            <a:miter lim="800000"/>
            <a:headEnd/>
            <a:tailEnd/>
          </a:ln>
        </p:spPr>
      </p:pic>
    </p:spTree>
    <p:extLst>
      <p:ext uri="{BB962C8B-B14F-4D97-AF65-F5344CB8AC3E}">
        <p14:creationId xmlns:p14="http://schemas.microsoft.com/office/powerpoint/2010/main" val="38835853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ActiveMQ</a:t>
            </a:r>
            <a:r>
              <a:rPr lang="zh-CN" altLang="en-US" dirty="0"/>
              <a:t>介绍、安装</a:t>
            </a:r>
          </a:p>
        </p:txBody>
      </p:sp>
      <p:sp>
        <p:nvSpPr>
          <p:cNvPr id="3" name="内容占位符 2"/>
          <p:cNvSpPr>
            <a:spLocks noGrp="1"/>
          </p:cNvSpPr>
          <p:nvPr>
            <p:ph idx="1"/>
          </p:nvPr>
        </p:nvSpPr>
        <p:spPr/>
        <p:txBody>
          <a:bodyPr/>
          <a:lstStyle/>
          <a:p>
            <a:r>
              <a:rPr lang="en-US" altLang="zh-CN" b="1" dirty="0" err="1" smtClean="0"/>
              <a:t>ActiveMQ</a:t>
            </a:r>
            <a:r>
              <a:rPr lang="zh-CN" altLang="en-US" b="1" dirty="0" smtClean="0"/>
              <a:t>链接</a:t>
            </a:r>
            <a:r>
              <a:rPr lang="zh-CN" altLang="zh-CN" b="1" dirty="0" smtClean="0"/>
              <a:t>管理</a:t>
            </a:r>
            <a:r>
              <a:rPr lang="en-US" altLang="zh-CN" b="1" dirty="0" smtClean="0"/>
              <a:t>(</a:t>
            </a:r>
            <a:r>
              <a:rPr lang="en-US" altLang="zh-CN" dirty="0">
                <a:latin typeface="微软雅黑" panose="020B0503020204020204" pitchFamily="34" charset="-122"/>
                <a:ea typeface="微软雅黑" panose="020B0503020204020204" pitchFamily="34" charset="-122"/>
                <a:hlinkClick r:id="rId2"/>
              </a:rPr>
              <a:t>http://127.0.0.1:8161/admin/</a:t>
            </a:r>
            <a:r>
              <a:rPr lang="en-US" altLang="zh-CN" dirty="0">
                <a:latin typeface="微软雅黑" panose="020B0503020204020204" pitchFamily="34" charset="-122"/>
                <a:ea typeface="微软雅黑" panose="020B0503020204020204" pitchFamily="34" charset="-122"/>
              </a:rPr>
              <a:t> </a:t>
            </a:r>
            <a:r>
              <a:rPr lang="en-US" altLang="zh-CN" b="1" dirty="0" smtClean="0"/>
              <a:t>)</a:t>
            </a:r>
            <a:endParaRPr lang="zh-CN" altLang="zh-CN" b="1" dirty="0"/>
          </a:p>
          <a:p>
            <a:endParaRPr lang="zh-CN" altLang="en-US" dirty="0"/>
          </a:p>
        </p:txBody>
      </p:sp>
      <p:pic>
        <p:nvPicPr>
          <p:cNvPr id="5" name="图片 4"/>
          <p:cNvPicPr/>
          <p:nvPr/>
        </p:nvPicPr>
        <p:blipFill>
          <a:blip r:embed="rId3"/>
          <a:srcRect/>
          <a:stretch>
            <a:fillRect/>
          </a:stretch>
        </p:blipFill>
        <p:spPr bwMode="auto">
          <a:xfrm>
            <a:off x="838199" y="2267383"/>
            <a:ext cx="8832273" cy="4044517"/>
          </a:xfrm>
          <a:prstGeom prst="rect">
            <a:avLst/>
          </a:prstGeom>
          <a:noFill/>
          <a:ln w="9525">
            <a:noFill/>
            <a:miter lim="800000"/>
            <a:headEnd/>
            <a:tailEnd/>
          </a:ln>
        </p:spPr>
      </p:pic>
    </p:spTree>
    <p:extLst>
      <p:ext uri="{BB962C8B-B14F-4D97-AF65-F5344CB8AC3E}">
        <p14:creationId xmlns:p14="http://schemas.microsoft.com/office/powerpoint/2010/main" val="15695153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ActiveMQ</a:t>
            </a:r>
            <a:r>
              <a:rPr lang="zh-CN" altLang="en-US" dirty="0"/>
              <a:t>介绍、安装</a:t>
            </a:r>
          </a:p>
        </p:txBody>
      </p:sp>
      <p:sp>
        <p:nvSpPr>
          <p:cNvPr id="3" name="内容占位符 2"/>
          <p:cNvSpPr>
            <a:spLocks noGrp="1"/>
          </p:cNvSpPr>
          <p:nvPr>
            <p:ph idx="1"/>
          </p:nvPr>
        </p:nvSpPr>
        <p:spPr/>
        <p:txBody>
          <a:bodyPr/>
          <a:lstStyle/>
          <a:p>
            <a:r>
              <a:rPr lang="en-US" altLang="zh-CN" b="1" dirty="0" err="1" smtClean="0"/>
              <a:t>ActiveMQ</a:t>
            </a:r>
            <a:r>
              <a:rPr lang="zh-CN" altLang="en-US" b="1" dirty="0" smtClean="0"/>
              <a:t>发送</a:t>
            </a:r>
            <a:r>
              <a:rPr lang="en-US" altLang="zh-CN" b="1" dirty="0" smtClean="0"/>
              <a:t>JMS</a:t>
            </a:r>
            <a:r>
              <a:rPr lang="zh-CN" altLang="en-US" b="1" dirty="0" smtClean="0"/>
              <a:t>消息</a:t>
            </a:r>
            <a:r>
              <a:rPr lang="en-US" altLang="zh-CN" b="1" dirty="0" smtClean="0"/>
              <a:t>(</a:t>
            </a:r>
            <a:r>
              <a:rPr lang="en-US" altLang="zh-CN" dirty="0" smtClean="0">
                <a:latin typeface="微软雅黑" panose="020B0503020204020204" pitchFamily="34" charset="-122"/>
                <a:ea typeface="微软雅黑" panose="020B0503020204020204" pitchFamily="34" charset="-122"/>
                <a:hlinkClick r:id="rId2"/>
              </a:rPr>
              <a:t>http</a:t>
            </a:r>
            <a:r>
              <a:rPr lang="en-US" altLang="zh-CN" dirty="0">
                <a:latin typeface="微软雅黑" panose="020B0503020204020204" pitchFamily="34" charset="-122"/>
                <a:ea typeface="微软雅黑" panose="020B0503020204020204" pitchFamily="34" charset="-122"/>
                <a:hlinkClick r:id="rId2"/>
              </a:rPr>
              <a:t>://127.0.0.1:8161/admin/</a:t>
            </a:r>
            <a:r>
              <a:rPr lang="en-US" altLang="zh-CN" dirty="0">
                <a:latin typeface="微软雅黑" panose="020B0503020204020204" pitchFamily="34" charset="-122"/>
                <a:ea typeface="微软雅黑" panose="020B0503020204020204" pitchFamily="34" charset="-122"/>
              </a:rPr>
              <a:t> </a:t>
            </a:r>
            <a:r>
              <a:rPr lang="en-US" altLang="zh-CN" b="1" dirty="0" smtClean="0"/>
              <a:t>)</a:t>
            </a:r>
            <a:endParaRPr lang="zh-CN" altLang="zh-CN" b="1" dirty="0"/>
          </a:p>
          <a:p>
            <a:endParaRPr lang="zh-CN" altLang="en-US" dirty="0"/>
          </a:p>
        </p:txBody>
      </p:sp>
      <p:pic>
        <p:nvPicPr>
          <p:cNvPr id="6" name="图片 5"/>
          <p:cNvPicPr/>
          <p:nvPr/>
        </p:nvPicPr>
        <p:blipFill>
          <a:blip r:embed="rId3"/>
          <a:srcRect/>
          <a:stretch>
            <a:fillRect/>
          </a:stretch>
        </p:blipFill>
        <p:spPr bwMode="auto">
          <a:xfrm>
            <a:off x="1519209" y="2379084"/>
            <a:ext cx="7804900" cy="4160262"/>
          </a:xfrm>
          <a:prstGeom prst="rect">
            <a:avLst/>
          </a:prstGeom>
          <a:noFill/>
          <a:ln w="9525">
            <a:noFill/>
            <a:miter lim="800000"/>
            <a:headEnd/>
            <a:tailEnd/>
          </a:ln>
        </p:spPr>
      </p:pic>
    </p:spTree>
    <p:extLst>
      <p:ext uri="{BB962C8B-B14F-4D97-AF65-F5344CB8AC3E}">
        <p14:creationId xmlns:p14="http://schemas.microsoft.com/office/powerpoint/2010/main" val="30699379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ActiveMQ</a:t>
            </a:r>
            <a:r>
              <a:rPr lang="zh-CN" altLang="en-US" dirty="0"/>
              <a:t>应用程序编写</a:t>
            </a:r>
            <a:endParaRPr lang="zh-CN" altLang="en-US" dirty="0"/>
          </a:p>
        </p:txBody>
      </p:sp>
      <p:sp>
        <p:nvSpPr>
          <p:cNvPr id="3" name="内容占位符 2"/>
          <p:cNvSpPr>
            <a:spLocks noGrp="1"/>
          </p:cNvSpPr>
          <p:nvPr>
            <p:ph idx="1"/>
          </p:nvPr>
        </p:nvSpPr>
        <p:spPr>
          <a:xfrm>
            <a:off x="838199" y="1825625"/>
            <a:ext cx="6144492" cy="4351338"/>
          </a:xfrm>
        </p:spPr>
        <p:txBody>
          <a:bodyPr>
            <a:normAutofit fontScale="92500" lnSpcReduction="10000"/>
          </a:bodyPr>
          <a:lstStyle/>
          <a:p>
            <a:r>
              <a:rPr lang="en-US" altLang="zh-CN" b="1" dirty="0" smtClean="0"/>
              <a:t>org.ydd.study.lesson01</a:t>
            </a:r>
          </a:p>
          <a:p>
            <a:pPr marL="0" indent="0">
              <a:buNone/>
            </a:pPr>
            <a:r>
              <a:rPr lang="zh-CN" altLang="en-US" sz="1800" dirty="0" smtClean="0">
                <a:latin typeface="微软雅黑" panose="020B0503020204020204" pitchFamily="34" charset="-122"/>
                <a:ea typeface="微软雅黑" panose="020B0503020204020204" pitchFamily="34" charset="-122"/>
              </a:rPr>
              <a:t>    面向</a:t>
            </a:r>
            <a:r>
              <a:rPr lang="en-US" altLang="zh-CN" sz="1800" dirty="0" smtClean="0">
                <a:latin typeface="微软雅黑" panose="020B0503020204020204" pitchFamily="34" charset="-122"/>
                <a:ea typeface="微软雅黑" panose="020B0503020204020204" pitchFamily="34" charset="-122"/>
              </a:rPr>
              <a:t>JMS</a:t>
            </a:r>
            <a:r>
              <a:rPr lang="zh-CN" altLang="en-US" sz="1800" dirty="0" smtClean="0">
                <a:latin typeface="微软雅黑" panose="020B0503020204020204" pitchFamily="34" charset="-122"/>
                <a:ea typeface="微软雅黑" panose="020B0503020204020204" pitchFamily="34" charset="-122"/>
              </a:rPr>
              <a:t>接口发送</a:t>
            </a:r>
            <a:r>
              <a:rPr lang="en-US" altLang="zh-CN" sz="1800" dirty="0" smtClean="0">
                <a:latin typeface="微软雅黑" panose="020B0503020204020204" pitchFamily="34" charset="-122"/>
                <a:ea typeface="微软雅黑" panose="020B0503020204020204" pitchFamily="34" charset="-122"/>
              </a:rPr>
              <a:t>/</a:t>
            </a:r>
            <a:r>
              <a:rPr lang="zh-CN" altLang="en-US" sz="1800" dirty="0" smtClean="0">
                <a:latin typeface="微软雅黑" panose="020B0503020204020204" pitchFamily="34" charset="-122"/>
                <a:ea typeface="微软雅黑" panose="020B0503020204020204" pitchFamily="34" charset="-122"/>
              </a:rPr>
              <a:t>接收消息</a:t>
            </a:r>
            <a:endParaRPr lang="en-US" altLang="zh-CN" sz="1800" dirty="0" smtClean="0">
              <a:latin typeface="微软雅黑" panose="020B0503020204020204" pitchFamily="34" charset="-122"/>
              <a:ea typeface="微软雅黑" panose="020B0503020204020204" pitchFamily="34" charset="-122"/>
            </a:endParaRPr>
          </a:p>
          <a:p>
            <a:pPr marL="0" indent="0">
              <a:buNone/>
            </a:pPr>
            <a:endParaRPr lang="en-US" altLang="zh-CN" sz="1800" dirty="0" smtClean="0">
              <a:latin typeface="微软雅黑" panose="020B0503020204020204" pitchFamily="34" charset="-122"/>
              <a:ea typeface="微软雅黑" panose="020B0503020204020204" pitchFamily="34" charset="-122"/>
            </a:endParaRPr>
          </a:p>
          <a:p>
            <a:r>
              <a:rPr lang="en-US" altLang="zh-CN" b="1" dirty="0" smtClean="0"/>
              <a:t>org.ydd.study.lesson02</a:t>
            </a:r>
          </a:p>
          <a:p>
            <a:pPr marL="0" indent="0">
              <a:buNone/>
            </a:pPr>
            <a:r>
              <a:rPr lang="en-US" altLang="zh-CN" sz="1800" dirty="0" smtClean="0">
                <a:latin typeface="微软雅黑" panose="020B0503020204020204" pitchFamily="34" charset="-122"/>
                <a:ea typeface="微软雅黑" panose="020B0503020204020204" pitchFamily="34" charset="-122"/>
              </a:rPr>
              <a:t>    </a:t>
            </a:r>
            <a:r>
              <a:rPr lang="en-US" altLang="zh-CN" sz="1800" dirty="0" err="1" smtClean="0">
                <a:latin typeface="微软雅黑" panose="020B0503020204020204" pitchFamily="34" charset="-122"/>
                <a:ea typeface="微软雅黑" panose="020B0503020204020204" pitchFamily="34" charset="-122"/>
              </a:rPr>
              <a:t>ActiveMQ</a:t>
            </a:r>
            <a:r>
              <a:rPr lang="zh-CN" altLang="en-US" sz="1800" dirty="0">
                <a:latin typeface="微软雅黑" panose="020B0503020204020204" pitchFamily="34" charset="-122"/>
                <a:ea typeface="微软雅黑" panose="020B0503020204020204" pitchFamily="34" charset="-122"/>
              </a:rPr>
              <a:t>发送和接收</a:t>
            </a:r>
            <a:r>
              <a:rPr lang="zh-CN" altLang="en-US" sz="1800" dirty="0">
                <a:solidFill>
                  <a:srgbClr val="FF0000"/>
                </a:solidFill>
                <a:latin typeface="微软雅黑" panose="020B0503020204020204" pitchFamily="34" charset="-122"/>
                <a:ea typeface="微软雅黑" panose="020B0503020204020204" pitchFamily="34" charset="-122"/>
              </a:rPr>
              <a:t>队列</a:t>
            </a:r>
            <a:r>
              <a:rPr lang="zh-CN" altLang="en-US" sz="1800" dirty="0" smtClean="0">
                <a:latin typeface="微软雅黑" panose="020B0503020204020204" pitchFamily="34" charset="-122"/>
                <a:ea typeface="微软雅黑" panose="020B0503020204020204" pitchFamily="34" charset="-122"/>
              </a:rPr>
              <a:t>消息</a:t>
            </a:r>
            <a:endParaRPr lang="en-US" altLang="zh-CN" sz="1800" dirty="0" smtClean="0">
              <a:latin typeface="微软雅黑" panose="020B0503020204020204" pitchFamily="34" charset="-122"/>
              <a:ea typeface="微软雅黑" panose="020B0503020204020204" pitchFamily="34" charset="-122"/>
            </a:endParaRPr>
          </a:p>
          <a:p>
            <a:pPr marL="0" indent="0">
              <a:buNone/>
            </a:pPr>
            <a:endParaRPr lang="en-US" altLang="zh-CN" sz="1800" dirty="0">
              <a:latin typeface="微软雅黑" panose="020B0503020204020204" pitchFamily="34" charset="-122"/>
              <a:ea typeface="微软雅黑" panose="020B0503020204020204" pitchFamily="34" charset="-122"/>
            </a:endParaRPr>
          </a:p>
          <a:p>
            <a:r>
              <a:rPr lang="en-US" altLang="zh-CN" b="1" dirty="0" smtClean="0"/>
              <a:t>org.ydd.study.lesson03</a:t>
            </a:r>
          </a:p>
          <a:p>
            <a:pPr marL="0" indent="0">
              <a:buNone/>
            </a:pPr>
            <a:r>
              <a:rPr lang="en-US" altLang="zh-CN" sz="1800" dirty="0" smtClean="0">
                <a:latin typeface="微软雅黑" panose="020B0503020204020204" pitchFamily="34" charset="-122"/>
                <a:ea typeface="微软雅黑" panose="020B0503020204020204" pitchFamily="34" charset="-122"/>
              </a:rPr>
              <a:t>    </a:t>
            </a:r>
            <a:r>
              <a:rPr lang="en-US" altLang="zh-CN" sz="1800" dirty="0" err="1" smtClean="0">
                <a:latin typeface="微软雅黑" panose="020B0503020204020204" pitchFamily="34" charset="-122"/>
                <a:ea typeface="微软雅黑" panose="020B0503020204020204" pitchFamily="34" charset="-122"/>
              </a:rPr>
              <a:t>ActiveMQ</a:t>
            </a:r>
            <a:r>
              <a:rPr lang="zh-CN" altLang="en-US" sz="1800" dirty="0">
                <a:latin typeface="微软雅黑" panose="020B0503020204020204" pitchFamily="34" charset="-122"/>
                <a:ea typeface="微软雅黑" panose="020B0503020204020204" pitchFamily="34" charset="-122"/>
              </a:rPr>
              <a:t>发送和</a:t>
            </a:r>
            <a:r>
              <a:rPr lang="zh-CN" altLang="en-US" sz="1800" dirty="0" smtClean="0">
                <a:latin typeface="微软雅黑" panose="020B0503020204020204" pitchFamily="34" charset="-122"/>
                <a:ea typeface="微软雅黑" panose="020B0503020204020204" pitchFamily="34" charset="-122"/>
              </a:rPr>
              <a:t>接收</a:t>
            </a:r>
            <a:r>
              <a:rPr lang="en-US" altLang="zh-CN" sz="1800" dirty="0" smtClean="0">
                <a:solidFill>
                  <a:srgbClr val="FF0000"/>
                </a:solidFill>
                <a:latin typeface="微软雅黑" panose="020B0503020204020204" pitchFamily="34" charset="-122"/>
                <a:ea typeface="微软雅黑" panose="020B0503020204020204" pitchFamily="34" charset="-122"/>
              </a:rPr>
              <a:t>Topic</a:t>
            </a:r>
            <a:r>
              <a:rPr lang="zh-CN" altLang="en-US" sz="1800" dirty="0" smtClean="0">
                <a:latin typeface="微软雅黑" panose="020B0503020204020204" pitchFamily="34" charset="-122"/>
                <a:ea typeface="微软雅黑" panose="020B0503020204020204" pitchFamily="34" charset="-122"/>
              </a:rPr>
              <a:t>消息</a:t>
            </a:r>
            <a:endParaRPr lang="en-US" altLang="zh-CN" sz="1800" dirty="0" smtClean="0">
              <a:latin typeface="微软雅黑" panose="020B0503020204020204" pitchFamily="34" charset="-122"/>
              <a:ea typeface="微软雅黑" panose="020B0503020204020204" pitchFamily="34" charset="-122"/>
            </a:endParaRPr>
          </a:p>
          <a:p>
            <a:pPr marL="0" indent="0">
              <a:buNone/>
            </a:pPr>
            <a:endParaRPr lang="en-US" altLang="zh-CN" dirty="0" smtClean="0"/>
          </a:p>
          <a:p>
            <a:r>
              <a:rPr lang="en-US" altLang="zh-CN" b="1" dirty="0" smtClean="0"/>
              <a:t>org.ydd.study.lesson04</a:t>
            </a:r>
          </a:p>
          <a:p>
            <a:pPr marL="0" indent="0">
              <a:buNone/>
            </a:pPr>
            <a:r>
              <a:rPr lang="en-US" altLang="zh-CN" sz="1800" dirty="0" smtClean="0">
                <a:latin typeface="微软雅黑" panose="020B0503020204020204" pitchFamily="34" charset="-122"/>
                <a:ea typeface="微软雅黑" panose="020B0503020204020204" pitchFamily="34" charset="-122"/>
              </a:rPr>
              <a:t>   Spring</a:t>
            </a:r>
            <a:r>
              <a:rPr lang="zh-CN" altLang="en-US" sz="1800" dirty="0" smtClean="0">
                <a:latin typeface="微软雅黑" panose="020B0503020204020204" pitchFamily="34" charset="-122"/>
                <a:ea typeface="微软雅黑" panose="020B0503020204020204" pitchFamily="34" charset="-122"/>
              </a:rPr>
              <a:t>集成</a:t>
            </a:r>
            <a:r>
              <a:rPr lang="en-US" altLang="zh-CN" sz="1800" dirty="0" err="1" smtClean="0">
                <a:latin typeface="微软雅黑" panose="020B0503020204020204" pitchFamily="34" charset="-122"/>
                <a:ea typeface="微软雅黑" panose="020B0503020204020204" pitchFamily="34" charset="-122"/>
              </a:rPr>
              <a:t>ActiveMQ</a:t>
            </a:r>
            <a:r>
              <a:rPr lang="zh-CN" altLang="en-US" sz="1800" dirty="0">
                <a:latin typeface="微软雅黑" panose="020B0503020204020204" pitchFamily="34" charset="-122"/>
                <a:ea typeface="微软雅黑" panose="020B0503020204020204" pitchFamily="34" charset="-122"/>
              </a:rPr>
              <a:t>发送和接收</a:t>
            </a:r>
          </a:p>
        </p:txBody>
      </p:sp>
      <p:pic>
        <p:nvPicPr>
          <p:cNvPr id="4" name="图片 3"/>
          <p:cNvPicPr>
            <a:picLocks noChangeAspect="1"/>
          </p:cNvPicPr>
          <p:nvPr/>
        </p:nvPicPr>
        <p:blipFill>
          <a:blip r:embed="rId2"/>
          <a:stretch>
            <a:fillRect/>
          </a:stretch>
        </p:blipFill>
        <p:spPr>
          <a:xfrm>
            <a:off x="7155006" y="1825625"/>
            <a:ext cx="4847066" cy="4917930"/>
          </a:xfrm>
          <a:prstGeom prst="rect">
            <a:avLst/>
          </a:prstGeom>
        </p:spPr>
      </p:pic>
    </p:spTree>
    <p:extLst>
      <p:ext uri="{BB962C8B-B14F-4D97-AF65-F5344CB8AC3E}">
        <p14:creationId xmlns:p14="http://schemas.microsoft.com/office/powerpoint/2010/main" val="33951692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消息中间件定义</a:t>
            </a:r>
            <a:endParaRPr lang="zh-CN" altLang="en-US" dirty="0"/>
          </a:p>
        </p:txBody>
      </p:sp>
      <p:sp>
        <p:nvSpPr>
          <p:cNvPr id="3" name="内容占位符 2"/>
          <p:cNvSpPr>
            <a:spLocks noGrp="1"/>
          </p:cNvSpPr>
          <p:nvPr>
            <p:ph idx="1"/>
          </p:nvPr>
        </p:nvSpPr>
        <p:spPr>
          <a:xfrm>
            <a:off x="838200" y="1825624"/>
            <a:ext cx="6794500" cy="4778375"/>
          </a:xfrm>
        </p:spPr>
        <p:txBody>
          <a:bodyPr>
            <a:normAutofit/>
          </a:bodyPr>
          <a:lstStyle/>
          <a:p>
            <a:pPr>
              <a:defRPr/>
            </a:pPr>
            <a:r>
              <a:rPr lang="zh-CN" altLang="en-US" sz="2000" b="1" dirty="0"/>
              <a:t>中间件</a:t>
            </a:r>
            <a:r>
              <a:rPr lang="zh-CN" altLang="en-US" sz="2000" dirty="0" smtClean="0">
                <a:latin typeface="微软雅黑" panose="020B0503020204020204" pitchFamily="34" charset="-122"/>
                <a:ea typeface="微软雅黑" panose="020B0503020204020204" pitchFamily="34" charset="-122"/>
              </a:rPr>
              <a:t>：</a:t>
            </a:r>
            <a:endParaRPr lang="en-US" altLang="zh-CN" sz="2000" dirty="0" smtClean="0">
              <a:latin typeface="微软雅黑" panose="020B0503020204020204" pitchFamily="34" charset="-122"/>
              <a:ea typeface="微软雅黑" panose="020B0503020204020204" pitchFamily="34" charset="-122"/>
            </a:endParaRPr>
          </a:p>
          <a:p>
            <a:pPr marL="0" indent="0">
              <a:buNone/>
              <a:defRPr/>
            </a:pPr>
            <a:r>
              <a:rPr lang="zh-CN" altLang="en-US" sz="1600" dirty="0">
                <a:latin typeface="微软雅黑" panose="020B0503020204020204" pitchFamily="34" charset="-122"/>
                <a:ea typeface="微软雅黑" panose="020B0503020204020204" pitchFamily="34" charset="-122"/>
              </a:rPr>
              <a:t>由于业务、机构和技术是</a:t>
            </a:r>
            <a:r>
              <a:rPr lang="zh-CN" altLang="en-US" sz="1600" dirty="0">
                <a:solidFill>
                  <a:srgbClr val="FF0000"/>
                </a:solidFill>
                <a:latin typeface="微软雅黑" panose="020B0503020204020204" pitchFamily="34" charset="-122"/>
                <a:ea typeface="微软雅黑" panose="020B0503020204020204" pitchFamily="34" charset="-122"/>
              </a:rPr>
              <a:t>不断变化</a:t>
            </a:r>
            <a:r>
              <a:rPr lang="zh-CN" altLang="en-US" sz="1600" dirty="0">
                <a:latin typeface="微软雅黑" panose="020B0503020204020204" pitchFamily="34" charset="-122"/>
                <a:ea typeface="微软雅黑" panose="020B0503020204020204" pitchFamily="34" charset="-122"/>
              </a:rPr>
              <a:t>的，因此为其服务的软件系统必须适应这样的变化。在合并、添加服务或扩展可用服务之后，公司可能无力负担重新创建</a:t>
            </a:r>
            <a:r>
              <a:rPr lang="zh-CN" altLang="en-US" sz="1600" dirty="0" smtClean="0">
                <a:latin typeface="微软雅黑" panose="020B0503020204020204" pitchFamily="34" charset="-122"/>
                <a:ea typeface="微软雅黑" panose="020B0503020204020204" pitchFamily="34" charset="-122"/>
              </a:rPr>
              <a:t>信息系统所</a:t>
            </a:r>
            <a:r>
              <a:rPr lang="zh-CN" altLang="en-US" sz="1600" dirty="0">
                <a:latin typeface="微软雅黑" panose="020B0503020204020204" pitchFamily="34" charset="-122"/>
                <a:ea typeface="微软雅黑" panose="020B0503020204020204" pitchFamily="34" charset="-122"/>
              </a:rPr>
              <a:t>需的成本。正是在这个关键时刻，才需要集成新组件或者尽可能高效地扩展现有组件。要</a:t>
            </a:r>
            <a:r>
              <a:rPr lang="zh-CN" altLang="en-US" sz="1600" dirty="0">
                <a:solidFill>
                  <a:srgbClr val="FF0000"/>
                </a:solidFill>
                <a:latin typeface="微软雅黑" panose="020B0503020204020204" pitchFamily="34" charset="-122"/>
                <a:ea typeface="微软雅黑" panose="020B0503020204020204" pitchFamily="34" charset="-122"/>
              </a:rPr>
              <a:t>集成异类组件</a:t>
            </a:r>
            <a:r>
              <a:rPr lang="zh-CN" altLang="en-US" sz="1600" dirty="0">
                <a:latin typeface="微软雅黑" panose="020B0503020204020204" pitchFamily="34" charset="-122"/>
                <a:ea typeface="微软雅黑" panose="020B0503020204020204" pitchFamily="34" charset="-122"/>
              </a:rPr>
              <a:t>，最方便的方法不是将它们重新创建为同类元素，而是提供 一个允许它们进行</a:t>
            </a:r>
            <a:r>
              <a:rPr lang="zh-CN" altLang="en-US" sz="1600" dirty="0" smtClean="0">
                <a:solidFill>
                  <a:srgbClr val="FF0000"/>
                </a:solidFill>
                <a:latin typeface="微软雅黑" panose="020B0503020204020204" pitchFamily="34" charset="-122"/>
                <a:ea typeface="微软雅黑" panose="020B0503020204020204" pitchFamily="34" charset="-122"/>
              </a:rPr>
              <a:t>通信</a:t>
            </a:r>
            <a:r>
              <a:rPr lang="zh-CN" altLang="en-US" sz="1600" dirty="0">
                <a:solidFill>
                  <a:srgbClr val="FF0000"/>
                </a:solidFill>
                <a:latin typeface="微软雅黑" panose="020B0503020204020204" pitchFamily="34" charset="-122"/>
                <a:ea typeface="微软雅黑" panose="020B0503020204020204" pitchFamily="34" charset="-122"/>
              </a:rPr>
              <a:t>的层</a:t>
            </a:r>
            <a:r>
              <a:rPr lang="zh-CN" altLang="en-US" sz="1600" dirty="0" smtClean="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不考虑它们之间的差异</a:t>
            </a:r>
            <a:r>
              <a:rPr lang="zh-CN" altLang="en-US" sz="1600" dirty="0" smtClean="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该层被称作</a:t>
            </a:r>
            <a:r>
              <a:rPr lang="zh-CN" altLang="en-US" sz="1600" b="1" dirty="0">
                <a:latin typeface="微软雅黑" panose="020B0503020204020204" pitchFamily="34" charset="-122"/>
                <a:ea typeface="微软雅黑" panose="020B0503020204020204" pitchFamily="34" charset="-122"/>
              </a:rPr>
              <a:t>中间</a:t>
            </a:r>
            <a:r>
              <a:rPr lang="zh-CN" altLang="en-US" sz="1600" b="1" dirty="0" smtClean="0">
                <a:latin typeface="微软雅黑" panose="020B0503020204020204" pitchFamily="34" charset="-122"/>
                <a:ea typeface="微软雅黑" panose="020B0503020204020204" pitchFamily="34" charset="-122"/>
              </a:rPr>
              <a:t>件。</a:t>
            </a:r>
            <a:endParaRPr lang="en-US" altLang="zh-CN" sz="1800" b="1" dirty="0" smtClean="0">
              <a:latin typeface="微软雅黑" panose="020B0503020204020204" pitchFamily="34" charset="-122"/>
              <a:ea typeface="微软雅黑" panose="020B0503020204020204" pitchFamily="34" charset="-122"/>
            </a:endParaRPr>
          </a:p>
          <a:p>
            <a:pPr marL="0" indent="0">
              <a:buNone/>
              <a:defRPr/>
            </a:pPr>
            <a:r>
              <a:rPr lang="zh-CN" altLang="en-US" sz="1600" dirty="0">
                <a:latin typeface="微软雅黑" panose="020B0503020204020204" pitchFamily="34" charset="-122"/>
                <a:ea typeface="微软雅黑" panose="020B0503020204020204" pitchFamily="34" charset="-122"/>
              </a:rPr>
              <a:t>在概念上，中间件位于应用程序层与平台层（操作系统和底层网络服务）之间</a:t>
            </a:r>
            <a:r>
              <a:rPr lang="zh-CN" altLang="en-US" sz="1600" dirty="0" smtClean="0">
                <a:latin typeface="微软雅黑" panose="020B0503020204020204" pitchFamily="34" charset="-122"/>
                <a:ea typeface="微软雅黑" panose="020B0503020204020204" pitchFamily="34" charset="-122"/>
              </a:rPr>
              <a:t>。</a:t>
            </a:r>
            <a:endParaRPr lang="en-US" altLang="zh-CN" sz="1600" dirty="0" smtClean="0">
              <a:latin typeface="微软雅黑" panose="020B0503020204020204" pitchFamily="34" charset="-122"/>
              <a:ea typeface="微软雅黑" panose="020B0503020204020204" pitchFamily="34" charset="-122"/>
            </a:endParaRPr>
          </a:p>
          <a:p>
            <a:pPr marL="0" indent="0">
              <a:buNone/>
              <a:defRPr/>
            </a:pPr>
            <a:endParaRPr lang="en-US" altLang="zh-CN" sz="1800" dirty="0"/>
          </a:p>
          <a:p>
            <a:pPr marL="0" indent="0">
              <a:buNone/>
              <a:defRPr/>
            </a:pPr>
            <a:r>
              <a:rPr lang="zh-CN" altLang="en-US" sz="1800" dirty="0" smtClean="0">
                <a:latin typeface="微软雅黑" panose="020B0503020204020204" pitchFamily="34" charset="-122"/>
                <a:ea typeface="微软雅黑" panose="020B0503020204020204" pitchFamily="34" charset="-122"/>
              </a:rPr>
              <a:t>可大概划分</a:t>
            </a:r>
            <a:r>
              <a:rPr lang="zh-CN" altLang="en-US" sz="1800" dirty="0">
                <a:latin typeface="微软雅黑" panose="020B0503020204020204" pitchFamily="34" charset="-122"/>
                <a:ea typeface="微软雅黑" panose="020B0503020204020204" pitchFamily="34" charset="-122"/>
              </a:rPr>
              <a:t>为以下几</a:t>
            </a:r>
            <a:r>
              <a:rPr lang="zh-CN" altLang="en-US" sz="1800" dirty="0" smtClean="0">
                <a:latin typeface="微软雅黑" panose="020B0503020204020204" pitchFamily="34" charset="-122"/>
                <a:ea typeface="微软雅黑" panose="020B0503020204020204" pitchFamily="34" charset="-122"/>
              </a:rPr>
              <a:t>类：</a:t>
            </a:r>
            <a:endParaRPr lang="en-US" altLang="zh-CN" sz="1800" dirty="0" smtClean="0">
              <a:latin typeface="微软雅黑" panose="020B0503020204020204" pitchFamily="34" charset="-122"/>
              <a:ea typeface="微软雅黑" panose="020B0503020204020204" pitchFamily="34" charset="-122"/>
            </a:endParaRPr>
          </a:p>
          <a:p>
            <a:pPr>
              <a:buFont typeface="Wingdings" panose="05000000000000000000" pitchFamily="2" charset="2"/>
              <a:buChar char="Ø"/>
              <a:defRPr/>
            </a:pPr>
            <a:r>
              <a:rPr lang="zh-CN" altLang="en-US" sz="1400" dirty="0">
                <a:latin typeface="微软雅黑" panose="020B0503020204020204" pitchFamily="34" charset="-122"/>
                <a:ea typeface="微软雅黑" panose="020B0503020204020204" pitchFamily="34" charset="-122"/>
              </a:rPr>
              <a:t>基于远程过程调用 </a:t>
            </a:r>
            <a:r>
              <a:rPr lang="en-US" altLang="zh-CN" sz="1400" dirty="0">
                <a:latin typeface="微软雅黑" panose="020B0503020204020204" pitchFamily="34" charset="-122"/>
                <a:ea typeface="微软雅黑" panose="020B0503020204020204" pitchFamily="34" charset="-122"/>
              </a:rPr>
              <a:t>(Remote Procedure Call, RPC) </a:t>
            </a:r>
            <a:r>
              <a:rPr lang="zh-CN" altLang="en-US" sz="1400" dirty="0">
                <a:latin typeface="微软雅黑" panose="020B0503020204020204" pitchFamily="34" charset="-122"/>
                <a:ea typeface="微软雅黑" panose="020B0503020204020204" pitchFamily="34" charset="-122"/>
              </a:rPr>
              <a:t>的中间</a:t>
            </a:r>
            <a:r>
              <a:rPr lang="zh-CN" altLang="en-US" sz="1400" dirty="0" smtClean="0">
                <a:latin typeface="微软雅黑" panose="020B0503020204020204" pitchFamily="34" charset="-122"/>
                <a:ea typeface="微软雅黑" panose="020B0503020204020204" pitchFamily="34" charset="-122"/>
              </a:rPr>
              <a:t>件</a:t>
            </a:r>
            <a:endParaRPr lang="en-US" altLang="zh-CN" sz="1400" dirty="0" smtClean="0">
              <a:latin typeface="微软雅黑" panose="020B0503020204020204" pitchFamily="34" charset="-122"/>
              <a:ea typeface="微软雅黑" panose="020B0503020204020204" pitchFamily="34" charset="-122"/>
            </a:endParaRPr>
          </a:p>
          <a:p>
            <a:pPr>
              <a:buFont typeface="Wingdings" panose="05000000000000000000" pitchFamily="2" charset="2"/>
              <a:buChar char="Ø"/>
              <a:defRPr/>
            </a:pPr>
            <a:r>
              <a:rPr lang="zh-CN" altLang="en-US" sz="1400" dirty="0">
                <a:latin typeface="微软雅黑" panose="020B0503020204020204" pitchFamily="34" charset="-122"/>
                <a:ea typeface="微软雅黑" panose="020B0503020204020204" pitchFamily="34" charset="-122"/>
              </a:rPr>
              <a:t>基于对象请求代理 </a:t>
            </a:r>
            <a:r>
              <a:rPr lang="en-US" altLang="zh-CN" sz="1400" dirty="0">
                <a:latin typeface="微软雅黑" panose="020B0503020204020204" pitchFamily="34" charset="-122"/>
                <a:ea typeface="微软雅黑" panose="020B0503020204020204" pitchFamily="34" charset="-122"/>
              </a:rPr>
              <a:t>(Object Request Broker, ORB) </a:t>
            </a:r>
            <a:r>
              <a:rPr lang="zh-CN" altLang="en-US" sz="1400" dirty="0">
                <a:latin typeface="微软雅黑" panose="020B0503020204020204" pitchFamily="34" charset="-122"/>
                <a:ea typeface="微软雅黑" panose="020B0503020204020204" pitchFamily="34" charset="-122"/>
              </a:rPr>
              <a:t>的中间</a:t>
            </a:r>
            <a:r>
              <a:rPr lang="zh-CN" altLang="en-US" sz="1400" dirty="0" smtClean="0">
                <a:latin typeface="微软雅黑" panose="020B0503020204020204" pitchFamily="34" charset="-122"/>
                <a:ea typeface="微软雅黑" panose="020B0503020204020204" pitchFamily="34" charset="-122"/>
              </a:rPr>
              <a:t>件</a:t>
            </a:r>
            <a:endParaRPr lang="en-US" altLang="zh-CN" sz="1400" dirty="0" smtClean="0">
              <a:latin typeface="微软雅黑" panose="020B0503020204020204" pitchFamily="34" charset="-122"/>
              <a:ea typeface="微软雅黑" panose="020B0503020204020204" pitchFamily="34" charset="-122"/>
            </a:endParaRPr>
          </a:p>
          <a:p>
            <a:pPr>
              <a:buFont typeface="Wingdings" panose="05000000000000000000" pitchFamily="2" charset="2"/>
              <a:buChar char="Ø"/>
              <a:defRPr/>
            </a:pPr>
            <a:r>
              <a:rPr lang="zh-CN" altLang="en-US" sz="1400" dirty="0">
                <a:latin typeface="微软雅黑" panose="020B0503020204020204" pitchFamily="34" charset="-122"/>
                <a:ea typeface="微软雅黑" panose="020B0503020204020204" pitchFamily="34" charset="-122"/>
              </a:rPr>
              <a:t>面向消息的中间件或基于 </a:t>
            </a:r>
            <a:r>
              <a:rPr lang="en-US" altLang="zh-CN" sz="1400" dirty="0">
                <a:latin typeface="微软雅黑" panose="020B0503020204020204" pitchFamily="34" charset="-122"/>
                <a:ea typeface="微软雅黑" panose="020B0503020204020204" pitchFamily="34" charset="-122"/>
              </a:rPr>
              <a:t>MOM </a:t>
            </a:r>
            <a:r>
              <a:rPr lang="zh-CN" altLang="en-US" sz="1400" dirty="0">
                <a:latin typeface="微软雅黑" panose="020B0503020204020204" pitchFamily="34" charset="-122"/>
                <a:ea typeface="微软雅黑" panose="020B0503020204020204" pitchFamily="34" charset="-122"/>
              </a:rPr>
              <a:t>的中间件</a:t>
            </a:r>
          </a:p>
        </p:txBody>
      </p:sp>
      <p:pic>
        <p:nvPicPr>
          <p:cNvPr id="1026" name="Picture 2" descr="该图显示能够通过中间件进行通信的应用程序和组件。该图用文本进行说明。"/>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28309" y="2060573"/>
            <a:ext cx="4211291" cy="43084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43012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ActiveMQ</a:t>
            </a:r>
            <a:r>
              <a:rPr lang="zh-CN" altLang="en-US" dirty="0"/>
              <a:t>应用程序编写</a:t>
            </a:r>
            <a:endParaRPr lang="zh-CN" altLang="en-US" dirty="0"/>
          </a:p>
        </p:txBody>
      </p:sp>
      <p:sp>
        <p:nvSpPr>
          <p:cNvPr id="3" name="内容占位符 2"/>
          <p:cNvSpPr>
            <a:spLocks noGrp="1"/>
          </p:cNvSpPr>
          <p:nvPr>
            <p:ph idx="1"/>
          </p:nvPr>
        </p:nvSpPr>
        <p:spPr>
          <a:xfrm>
            <a:off x="838200" y="1418937"/>
            <a:ext cx="10515600" cy="543502"/>
          </a:xfrm>
        </p:spPr>
        <p:txBody>
          <a:bodyPr/>
          <a:lstStyle/>
          <a:p>
            <a:r>
              <a:rPr lang="en-US" altLang="zh-CN" b="1" dirty="0"/>
              <a:t>org.ydd.study.lesson01</a:t>
            </a:r>
          </a:p>
          <a:p>
            <a:pPr marL="0" indent="0">
              <a:buNone/>
            </a:pPr>
            <a:endParaRPr lang="zh-CN" altLang="en-US" dirty="0"/>
          </a:p>
        </p:txBody>
      </p:sp>
      <p:graphicFrame>
        <p:nvGraphicFramePr>
          <p:cNvPr id="6" name="表格 5"/>
          <p:cNvGraphicFramePr>
            <a:graphicFrameLocks noGrp="1"/>
          </p:cNvGraphicFramePr>
          <p:nvPr>
            <p:extLst>
              <p:ext uri="{D42A27DB-BD31-4B8C-83A1-F6EECF244321}">
                <p14:modId xmlns:p14="http://schemas.microsoft.com/office/powerpoint/2010/main" val="3971629311"/>
              </p:ext>
            </p:extLst>
          </p:nvPr>
        </p:nvGraphicFramePr>
        <p:xfrm>
          <a:off x="267854" y="1962439"/>
          <a:ext cx="11656292" cy="4799721"/>
        </p:xfrm>
        <a:graphic>
          <a:graphicData uri="http://schemas.openxmlformats.org/drawingml/2006/table">
            <a:tbl>
              <a:tblPr firstRow="1" bandRow="1">
                <a:tableStyleId>{5940675A-B579-460E-94D1-54222C63F5DA}</a:tableStyleId>
              </a:tblPr>
              <a:tblGrid>
                <a:gridCol w="5828146"/>
                <a:gridCol w="5828146"/>
              </a:tblGrid>
              <a:tr h="441081">
                <a:tc>
                  <a:txBody>
                    <a:bodyPr/>
                    <a:lstStyle/>
                    <a:p>
                      <a:pPr algn="ctr"/>
                      <a:r>
                        <a:rPr lang="zh-CN" altLang="en-US" b="1" dirty="0" smtClean="0"/>
                        <a:t>生产者</a:t>
                      </a:r>
                      <a:endParaRPr lang="zh-CN" altLang="en-US" b="1" dirty="0"/>
                    </a:p>
                  </a:txBody>
                  <a:tcPr/>
                </a:tc>
                <a:tc>
                  <a:txBody>
                    <a:bodyPr/>
                    <a:lstStyle/>
                    <a:p>
                      <a:pPr algn="ctr"/>
                      <a:r>
                        <a:rPr lang="zh-CN" altLang="en-US" b="1" dirty="0" smtClean="0"/>
                        <a:t>消费者</a:t>
                      </a:r>
                      <a:endParaRPr lang="zh-CN" altLang="en-US" b="1" dirty="0"/>
                    </a:p>
                  </a:txBody>
                  <a:tcPr/>
                </a:tc>
              </a:tr>
              <a:tr h="3757618">
                <a:tc>
                  <a:txBody>
                    <a:bodyPr/>
                    <a:lstStyle/>
                    <a:p>
                      <a:r>
                        <a:rPr lang="en-US" altLang="zh-CN" sz="1400" kern="1200" dirty="0" err="1" smtClean="0">
                          <a:solidFill>
                            <a:schemeClr val="tx1"/>
                          </a:solidFill>
                          <a:latin typeface="+mn-lt"/>
                          <a:ea typeface="+mn-ea"/>
                          <a:cs typeface="+mn-cs"/>
                        </a:rPr>
                        <a:t>InitialContext</a:t>
                      </a:r>
                      <a:r>
                        <a:rPr lang="en-US" altLang="zh-CN" sz="1400" kern="1200" dirty="0" smtClean="0">
                          <a:solidFill>
                            <a:schemeClr val="tx1"/>
                          </a:solidFill>
                          <a:latin typeface="+mn-lt"/>
                          <a:ea typeface="+mn-ea"/>
                          <a:cs typeface="+mn-cs"/>
                        </a:rPr>
                        <a:t> </a:t>
                      </a:r>
                      <a:r>
                        <a:rPr lang="en-US" altLang="zh-CN" sz="1400" kern="1200" dirty="0" err="1" smtClean="0">
                          <a:solidFill>
                            <a:schemeClr val="tx1"/>
                          </a:solidFill>
                          <a:latin typeface="+mn-lt"/>
                          <a:ea typeface="+mn-ea"/>
                          <a:cs typeface="+mn-cs"/>
                        </a:rPr>
                        <a:t>initContext</a:t>
                      </a:r>
                      <a:r>
                        <a:rPr lang="en-US" altLang="zh-CN" sz="1400" kern="1200" dirty="0" smtClean="0">
                          <a:solidFill>
                            <a:schemeClr val="tx1"/>
                          </a:solidFill>
                          <a:latin typeface="+mn-lt"/>
                          <a:ea typeface="+mn-ea"/>
                          <a:cs typeface="+mn-cs"/>
                        </a:rPr>
                        <a:t> = </a:t>
                      </a:r>
                      <a:r>
                        <a:rPr lang="en-US" altLang="zh-CN" sz="1400" b="1" kern="1200" dirty="0" smtClean="0">
                          <a:solidFill>
                            <a:schemeClr val="tx1"/>
                          </a:solidFill>
                          <a:latin typeface="+mn-lt"/>
                          <a:ea typeface="+mn-ea"/>
                          <a:cs typeface="+mn-cs"/>
                        </a:rPr>
                        <a:t>new </a:t>
                      </a:r>
                      <a:r>
                        <a:rPr lang="en-US" altLang="zh-CN" sz="1400" b="1" kern="1200" dirty="0" err="1" smtClean="0">
                          <a:solidFill>
                            <a:schemeClr val="tx1"/>
                          </a:solidFill>
                          <a:latin typeface="+mn-lt"/>
                          <a:ea typeface="+mn-ea"/>
                          <a:cs typeface="+mn-cs"/>
                        </a:rPr>
                        <a:t>InitialContext</a:t>
                      </a:r>
                      <a:r>
                        <a:rPr lang="en-US" altLang="zh-CN" sz="1400" b="1" kern="1200" dirty="0" smtClean="0">
                          <a:solidFill>
                            <a:schemeClr val="tx1"/>
                          </a:solidFill>
                          <a:latin typeface="+mn-lt"/>
                          <a:ea typeface="+mn-ea"/>
                          <a:cs typeface="+mn-cs"/>
                        </a:rPr>
                        <a:t>(props);</a:t>
                      </a:r>
                    </a:p>
                    <a:p>
                      <a:r>
                        <a:rPr lang="zh-CN" altLang="en-US" sz="1400" kern="1200" dirty="0" smtClean="0">
                          <a:solidFill>
                            <a:schemeClr val="tx1"/>
                          </a:solidFill>
                          <a:latin typeface="+mn-lt"/>
                          <a:ea typeface="+mn-ea"/>
                          <a:cs typeface="+mn-cs"/>
                        </a:rPr>
                        <a:t> </a:t>
                      </a:r>
                      <a:r>
                        <a:rPr lang="en-US" altLang="zh-CN" sz="1400" kern="1200" dirty="0" smtClean="0">
                          <a:solidFill>
                            <a:schemeClr val="tx1"/>
                          </a:solidFill>
                          <a:latin typeface="+mn-lt"/>
                          <a:ea typeface="+mn-ea"/>
                          <a:cs typeface="+mn-cs"/>
                        </a:rPr>
                        <a:t>//</a:t>
                      </a:r>
                      <a:r>
                        <a:rPr lang="zh-CN" altLang="en-US" sz="1400" kern="1200" dirty="0" smtClean="0">
                          <a:solidFill>
                            <a:schemeClr val="tx1"/>
                          </a:solidFill>
                          <a:latin typeface="+mn-lt"/>
                          <a:ea typeface="+mn-ea"/>
                          <a:cs typeface="+mn-cs"/>
                        </a:rPr>
                        <a:t>根据</a:t>
                      </a:r>
                      <a:r>
                        <a:rPr lang="en-US" altLang="zh-CN" sz="1400" kern="1200" dirty="0" smtClean="0">
                          <a:solidFill>
                            <a:schemeClr val="tx1"/>
                          </a:solidFill>
                          <a:latin typeface="+mn-lt"/>
                          <a:ea typeface="+mn-ea"/>
                          <a:cs typeface="+mn-cs"/>
                        </a:rPr>
                        <a:t>JMX</a:t>
                      </a:r>
                      <a:r>
                        <a:rPr lang="zh-CN" altLang="en-US" sz="1400" kern="1200" dirty="0" smtClean="0">
                          <a:solidFill>
                            <a:schemeClr val="tx1"/>
                          </a:solidFill>
                          <a:latin typeface="+mn-lt"/>
                          <a:ea typeface="+mn-ea"/>
                          <a:cs typeface="+mn-cs"/>
                        </a:rPr>
                        <a:t>连接名称获取连接</a:t>
                      </a:r>
                    </a:p>
                    <a:p>
                      <a:r>
                        <a:rPr lang="en-US" altLang="zh-CN" sz="1400" kern="1200" dirty="0" smtClean="0">
                          <a:solidFill>
                            <a:schemeClr val="tx1"/>
                          </a:solidFill>
                          <a:latin typeface="+mn-lt"/>
                          <a:ea typeface="+mn-ea"/>
                          <a:cs typeface="+mn-cs"/>
                        </a:rPr>
                        <a:t>  </a:t>
                      </a:r>
                      <a:r>
                        <a:rPr lang="en-US" altLang="zh-CN" sz="1400" kern="1200" dirty="0" err="1" smtClean="0">
                          <a:solidFill>
                            <a:schemeClr val="tx1"/>
                          </a:solidFill>
                          <a:latin typeface="+mn-lt"/>
                          <a:ea typeface="+mn-ea"/>
                          <a:cs typeface="+mn-cs"/>
                        </a:rPr>
                        <a:t>ConnectionFactory</a:t>
                      </a:r>
                      <a:r>
                        <a:rPr lang="en-US" altLang="zh-CN" sz="1400" kern="1200" dirty="0" smtClean="0">
                          <a:solidFill>
                            <a:schemeClr val="tx1"/>
                          </a:solidFill>
                          <a:latin typeface="+mn-lt"/>
                          <a:ea typeface="+mn-ea"/>
                          <a:cs typeface="+mn-cs"/>
                        </a:rPr>
                        <a:t> factory = (</a:t>
                      </a:r>
                      <a:r>
                        <a:rPr lang="en-US" altLang="zh-CN" sz="1400" kern="1200" dirty="0" err="1" smtClean="0">
                          <a:solidFill>
                            <a:schemeClr val="tx1"/>
                          </a:solidFill>
                          <a:latin typeface="+mn-lt"/>
                          <a:ea typeface="+mn-ea"/>
                          <a:cs typeface="+mn-cs"/>
                        </a:rPr>
                        <a:t>ConnectionFactory</a:t>
                      </a:r>
                      <a:r>
                        <a:rPr lang="en-US" altLang="zh-CN" sz="1400" kern="1200" dirty="0" smtClean="0">
                          <a:solidFill>
                            <a:schemeClr val="tx1"/>
                          </a:solidFill>
                          <a:latin typeface="+mn-lt"/>
                          <a:ea typeface="+mn-ea"/>
                          <a:cs typeface="+mn-cs"/>
                        </a:rPr>
                        <a:t>) </a:t>
                      </a:r>
                      <a:r>
                        <a:rPr lang="en-US" altLang="zh-CN" sz="1400" kern="1200" dirty="0" err="1" smtClean="0">
                          <a:solidFill>
                            <a:schemeClr val="tx1"/>
                          </a:solidFill>
                          <a:latin typeface="+mn-lt"/>
                          <a:ea typeface="+mn-ea"/>
                          <a:cs typeface="+mn-cs"/>
                        </a:rPr>
                        <a:t>initContext.lookup</a:t>
                      </a:r>
                      <a:r>
                        <a:rPr lang="en-US" altLang="zh-CN" sz="1400" kern="1200" dirty="0" smtClean="0">
                          <a:solidFill>
                            <a:schemeClr val="tx1"/>
                          </a:solidFill>
                          <a:latin typeface="+mn-lt"/>
                          <a:ea typeface="+mn-ea"/>
                          <a:cs typeface="+mn-cs"/>
                        </a:rPr>
                        <a:t>(</a:t>
                      </a:r>
                      <a:r>
                        <a:rPr lang="en-US" altLang="zh-CN" sz="1400" kern="1200" dirty="0" err="1" smtClean="0">
                          <a:solidFill>
                            <a:schemeClr val="tx1"/>
                          </a:solidFill>
                          <a:latin typeface="+mn-lt"/>
                          <a:ea typeface="+mn-ea"/>
                          <a:cs typeface="+mn-cs"/>
                        </a:rPr>
                        <a:t>factoryName</a:t>
                      </a:r>
                      <a:r>
                        <a:rPr lang="en-US" altLang="zh-CN" sz="1400" kern="1200" dirty="0" smtClean="0">
                          <a:solidFill>
                            <a:schemeClr val="tx1"/>
                          </a:solidFill>
                          <a:latin typeface="+mn-lt"/>
                          <a:ea typeface="+mn-ea"/>
                          <a:cs typeface="+mn-cs"/>
                        </a:rPr>
                        <a:t>);</a:t>
                      </a:r>
                    </a:p>
                    <a:p>
                      <a:r>
                        <a:rPr lang="zh-CN" altLang="en-US" sz="1400" kern="1200" dirty="0" smtClean="0">
                          <a:solidFill>
                            <a:schemeClr val="tx1"/>
                          </a:solidFill>
                          <a:latin typeface="+mn-lt"/>
                          <a:ea typeface="+mn-ea"/>
                          <a:cs typeface="+mn-cs"/>
                        </a:rPr>
                        <a:t>  </a:t>
                      </a:r>
                      <a:r>
                        <a:rPr lang="en-US" altLang="zh-CN" sz="1400" kern="1200" dirty="0" smtClean="0">
                          <a:solidFill>
                            <a:schemeClr val="tx1"/>
                          </a:solidFill>
                          <a:latin typeface="+mn-lt"/>
                          <a:ea typeface="+mn-ea"/>
                          <a:cs typeface="+mn-cs"/>
                        </a:rPr>
                        <a:t>//</a:t>
                      </a:r>
                      <a:r>
                        <a:rPr lang="zh-CN" altLang="en-US" sz="1400" kern="1200" dirty="0" smtClean="0">
                          <a:solidFill>
                            <a:schemeClr val="tx1"/>
                          </a:solidFill>
                          <a:latin typeface="+mn-lt"/>
                          <a:ea typeface="+mn-ea"/>
                          <a:cs typeface="+mn-cs"/>
                        </a:rPr>
                        <a:t>获取</a:t>
                      </a:r>
                      <a:r>
                        <a:rPr lang="en-US" altLang="zh-CN" sz="1400" kern="1200" dirty="0" smtClean="0">
                          <a:solidFill>
                            <a:schemeClr val="tx1"/>
                          </a:solidFill>
                          <a:latin typeface="+mn-lt"/>
                          <a:ea typeface="+mn-ea"/>
                          <a:cs typeface="+mn-cs"/>
                        </a:rPr>
                        <a:t>JMX</a:t>
                      </a:r>
                      <a:r>
                        <a:rPr lang="zh-CN" altLang="en-US" sz="1400" kern="1200" dirty="0" smtClean="0">
                          <a:solidFill>
                            <a:schemeClr val="tx1"/>
                          </a:solidFill>
                          <a:latin typeface="+mn-lt"/>
                          <a:ea typeface="+mn-ea"/>
                          <a:cs typeface="+mn-cs"/>
                        </a:rPr>
                        <a:t>消息</a:t>
                      </a:r>
                    </a:p>
                    <a:p>
                      <a:r>
                        <a:rPr lang="en-US" altLang="zh-CN" sz="1400" kern="1200" dirty="0" smtClean="0">
                          <a:solidFill>
                            <a:schemeClr val="tx1"/>
                          </a:solidFill>
                          <a:latin typeface="+mn-lt"/>
                          <a:ea typeface="+mn-ea"/>
                          <a:cs typeface="+mn-cs"/>
                        </a:rPr>
                        <a:t>  Destination </a:t>
                      </a:r>
                      <a:r>
                        <a:rPr lang="en-US" altLang="zh-CN" sz="1400" kern="1200" dirty="0" err="1" smtClean="0">
                          <a:solidFill>
                            <a:schemeClr val="tx1"/>
                          </a:solidFill>
                          <a:latin typeface="+mn-lt"/>
                          <a:ea typeface="+mn-ea"/>
                          <a:cs typeface="+mn-cs"/>
                        </a:rPr>
                        <a:t>destination</a:t>
                      </a:r>
                      <a:r>
                        <a:rPr lang="en-US" altLang="zh-CN" sz="1400" kern="1200" dirty="0" smtClean="0">
                          <a:solidFill>
                            <a:schemeClr val="tx1"/>
                          </a:solidFill>
                          <a:latin typeface="+mn-lt"/>
                          <a:ea typeface="+mn-ea"/>
                          <a:cs typeface="+mn-cs"/>
                        </a:rPr>
                        <a:t> = (Destination) </a:t>
                      </a:r>
                      <a:r>
                        <a:rPr lang="en-US" altLang="zh-CN" sz="1400" kern="1200" dirty="0" err="1" smtClean="0">
                          <a:solidFill>
                            <a:schemeClr val="tx1"/>
                          </a:solidFill>
                          <a:latin typeface="+mn-lt"/>
                          <a:ea typeface="+mn-ea"/>
                          <a:cs typeface="+mn-cs"/>
                        </a:rPr>
                        <a:t>initContext.lookup</a:t>
                      </a:r>
                      <a:r>
                        <a:rPr lang="en-US" altLang="zh-CN" sz="1400" kern="1200" dirty="0" smtClean="0">
                          <a:solidFill>
                            <a:schemeClr val="tx1"/>
                          </a:solidFill>
                          <a:latin typeface="+mn-lt"/>
                          <a:ea typeface="+mn-ea"/>
                          <a:cs typeface="+mn-cs"/>
                        </a:rPr>
                        <a:t>(</a:t>
                      </a:r>
                      <a:r>
                        <a:rPr lang="en-US" altLang="zh-CN" sz="1400" kern="1200" dirty="0" err="1" smtClean="0">
                          <a:solidFill>
                            <a:schemeClr val="tx1"/>
                          </a:solidFill>
                          <a:latin typeface="+mn-lt"/>
                          <a:ea typeface="+mn-ea"/>
                          <a:cs typeface="+mn-cs"/>
                        </a:rPr>
                        <a:t>destinationName</a:t>
                      </a:r>
                      <a:r>
                        <a:rPr lang="en-US" altLang="zh-CN" sz="1400" kern="1200" dirty="0" smtClean="0">
                          <a:solidFill>
                            <a:schemeClr val="tx1"/>
                          </a:solidFill>
                          <a:latin typeface="+mn-lt"/>
                          <a:ea typeface="+mn-ea"/>
                          <a:cs typeface="+mn-cs"/>
                        </a:rPr>
                        <a:t>);</a:t>
                      </a:r>
                    </a:p>
                    <a:p>
                      <a:r>
                        <a:rPr lang="en-US" altLang="zh-CN" sz="1400" kern="1200" dirty="0" smtClean="0">
                          <a:solidFill>
                            <a:schemeClr val="tx1"/>
                          </a:solidFill>
                          <a:latin typeface="+mn-lt"/>
                          <a:ea typeface="+mn-ea"/>
                          <a:cs typeface="+mn-cs"/>
                        </a:rPr>
                        <a:t>          </a:t>
                      </a:r>
                      <a:r>
                        <a:rPr lang="en-US" altLang="zh-CN" sz="1400" kern="1200" dirty="0" err="1" smtClean="0">
                          <a:solidFill>
                            <a:schemeClr val="tx1"/>
                          </a:solidFill>
                          <a:latin typeface="+mn-lt"/>
                          <a:ea typeface="+mn-ea"/>
                          <a:cs typeface="+mn-cs"/>
                        </a:rPr>
                        <a:t>initContext.close</a:t>
                      </a:r>
                      <a:r>
                        <a:rPr lang="en-US" altLang="zh-CN" sz="1400" kern="1200" dirty="0" smtClean="0">
                          <a:solidFill>
                            <a:schemeClr val="tx1"/>
                          </a:solidFill>
                          <a:latin typeface="+mn-lt"/>
                          <a:ea typeface="+mn-ea"/>
                          <a:cs typeface="+mn-cs"/>
                        </a:rPr>
                        <a:t>();</a:t>
                      </a:r>
                      <a:endParaRPr lang="zh-CN" altLang="en-US" sz="1400" dirty="0" smtClean="0"/>
                    </a:p>
                    <a:p>
                      <a:r>
                        <a:rPr lang="zh-CN" altLang="en-US" sz="1400" kern="1200" dirty="0" smtClean="0">
                          <a:solidFill>
                            <a:schemeClr val="tx1"/>
                          </a:solidFill>
                          <a:latin typeface="+mn-lt"/>
                          <a:ea typeface="+mn-ea"/>
                          <a:cs typeface="+mn-cs"/>
                        </a:rPr>
                        <a:t> </a:t>
                      </a:r>
                      <a:r>
                        <a:rPr lang="en-US" altLang="zh-CN" sz="1400" kern="1200" dirty="0" smtClean="0">
                          <a:solidFill>
                            <a:schemeClr val="tx1"/>
                          </a:solidFill>
                          <a:latin typeface="+mn-lt"/>
                          <a:ea typeface="+mn-ea"/>
                          <a:cs typeface="+mn-cs"/>
                        </a:rPr>
                        <a:t>//</a:t>
                      </a:r>
                      <a:r>
                        <a:rPr lang="zh-CN" altLang="en-US" sz="1400" kern="1200" dirty="0" smtClean="0">
                          <a:solidFill>
                            <a:schemeClr val="tx1"/>
                          </a:solidFill>
                          <a:latin typeface="+mn-lt"/>
                          <a:ea typeface="+mn-ea"/>
                          <a:cs typeface="+mn-cs"/>
                        </a:rPr>
                        <a:t>根据</a:t>
                      </a:r>
                      <a:r>
                        <a:rPr lang="en-US" altLang="zh-CN" sz="1400" kern="1200" dirty="0" smtClean="0">
                          <a:solidFill>
                            <a:schemeClr val="tx1"/>
                          </a:solidFill>
                          <a:latin typeface="+mn-lt"/>
                          <a:ea typeface="+mn-ea"/>
                          <a:cs typeface="+mn-cs"/>
                        </a:rPr>
                        <a:t>JMX</a:t>
                      </a:r>
                      <a:r>
                        <a:rPr lang="zh-CN" altLang="en-US" sz="1400" kern="1200" dirty="0" smtClean="0">
                          <a:solidFill>
                            <a:schemeClr val="tx1"/>
                          </a:solidFill>
                          <a:latin typeface="+mn-lt"/>
                          <a:ea typeface="+mn-ea"/>
                          <a:cs typeface="+mn-cs"/>
                        </a:rPr>
                        <a:t>连接名称获取连接</a:t>
                      </a:r>
                    </a:p>
                    <a:p>
                      <a:r>
                        <a:rPr lang="en-US" altLang="zh-CN" sz="1400" kern="1200" dirty="0" smtClean="0">
                          <a:solidFill>
                            <a:schemeClr val="tx1"/>
                          </a:solidFill>
                          <a:latin typeface="+mn-lt"/>
                          <a:ea typeface="+mn-ea"/>
                          <a:cs typeface="+mn-cs"/>
                        </a:rPr>
                        <a:t>  </a:t>
                      </a:r>
                      <a:r>
                        <a:rPr lang="en-US" altLang="zh-CN" sz="1400" kern="1200" dirty="0" err="1" smtClean="0">
                          <a:solidFill>
                            <a:schemeClr val="tx1"/>
                          </a:solidFill>
                          <a:latin typeface="+mn-lt"/>
                          <a:ea typeface="+mn-ea"/>
                          <a:cs typeface="+mn-cs"/>
                        </a:rPr>
                        <a:t>ConnectionFactory</a:t>
                      </a:r>
                      <a:r>
                        <a:rPr lang="en-US" altLang="zh-CN" sz="1400" kern="1200" dirty="0" smtClean="0">
                          <a:solidFill>
                            <a:schemeClr val="tx1"/>
                          </a:solidFill>
                          <a:latin typeface="+mn-lt"/>
                          <a:ea typeface="+mn-ea"/>
                          <a:cs typeface="+mn-cs"/>
                        </a:rPr>
                        <a:t> factory = (</a:t>
                      </a:r>
                      <a:r>
                        <a:rPr lang="en-US" altLang="zh-CN" sz="1400" kern="1200" dirty="0" err="1" smtClean="0">
                          <a:solidFill>
                            <a:schemeClr val="tx1"/>
                          </a:solidFill>
                          <a:latin typeface="+mn-lt"/>
                          <a:ea typeface="+mn-ea"/>
                          <a:cs typeface="+mn-cs"/>
                        </a:rPr>
                        <a:t>ConnectionFactory</a:t>
                      </a:r>
                      <a:r>
                        <a:rPr lang="en-US" altLang="zh-CN" sz="1400" kern="1200" dirty="0" smtClean="0">
                          <a:solidFill>
                            <a:schemeClr val="tx1"/>
                          </a:solidFill>
                          <a:latin typeface="+mn-lt"/>
                          <a:ea typeface="+mn-ea"/>
                          <a:cs typeface="+mn-cs"/>
                        </a:rPr>
                        <a:t>) </a:t>
                      </a:r>
                      <a:r>
                        <a:rPr lang="en-US" altLang="zh-CN" sz="1400" kern="1200" dirty="0" err="1" smtClean="0">
                          <a:solidFill>
                            <a:schemeClr val="tx1"/>
                          </a:solidFill>
                          <a:latin typeface="+mn-lt"/>
                          <a:ea typeface="+mn-ea"/>
                          <a:cs typeface="+mn-cs"/>
                        </a:rPr>
                        <a:t>initContext.lookup</a:t>
                      </a:r>
                      <a:r>
                        <a:rPr lang="en-US" altLang="zh-CN" sz="1400" kern="1200" dirty="0" smtClean="0">
                          <a:solidFill>
                            <a:schemeClr val="tx1"/>
                          </a:solidFill>
                          <a:latin typeface="+mn-lt"/>
                          <a:ea typeface="+mn-ea"/>
                          <a:cs typeface="+mn-cs"/>
                        </a:rPr>
                        <a:t>(</a:t>
                      </a:r>
                      <a:r>
                        <a:rPr lang="en-US" altLang="zh-CN" sz="1400" kern="1200" dirty="0" err="1" smtClean="0">
                          <a:solidFill>
                            <a:schemeClr val="tx1"/>
                          </a:solidFill>
                          <a:latin typeface="+mn-lt"/>
                          <a:ea typeface="+mn-ea"/>
                          <a:cs typeface="+mn-cs"/>
                        </a:rPr>
                        <a:t>factoryName</a:t>
                      </a:r>
                      <a:r>
                        <a:rPr lang="en-US" altLang="zh-CN" sz="1400" kern="1200" dirty="0" smtClean="0">
                          <a:solidFill>
                            <a:schemeClr val="tx1"/>
                          </a:solidFill>
                          <a:latin typeface="+mn-lt"/>
                          <a:ea typeface="+mn-ea"/>
                          <a:cs typeface="+mn-cs"/>
                        </a:rPr>
                        <a:t>);</a:t>
                      </a:r>
                    </a:p>
                    <a:p>
                      <a:r>
                        <a:rPr lang="zh-CN" altLang="en-US" sz="1400" kern="1200" dirty="0" smtClean="0">
                          <a:solidFill>
                            <a:schemeClr val="tx1"/>
                          </a:solidFill>
                          <a:latin typeface="+mn-lt"/>
                          <a:ea typeface="+mn-ea"/>
                          <a:cs typeface="+mn-cs"/>
                        </a:rPr>
                        <a:t>  </a:t>
                      </a:r>
                      <a:r>
                        <a:rPr lang="en-US" altLang="zh-CN" sz="1400" kern="1200" dirty="0" smtClean="0">
                          <a:solidFill>
                            <a:schemeClr val="tx1"/>
                          </a:solidFill>
                          <a:latin typeface="+mn-lt"/>
                          <a:ea typeface="+mn-ea"/>
                          <a:cs typeface="+mn-cs"/>
                        </a:rPr>
                        <a:t>//</a:t>
                      </a:r>
                      <a:r>
                        <a:rPr lang="zh-CN" altLang="en-US" sz="1400" kern="1200" dirty="0" smtClean="0">
                          <a:solidFill>
                            <a:schemeClr val="tx1"/>
                          </a:solidFill>
                          <a:latin typeface="+mn-lt"/>
                          <a:ea typeface="+mn-ea"/>
                          <a:cs typeface="+mn-cs"/>
                        </a:rPr>
                        <a:t>获取</a:t>
                      </a:r>
                      <a:r>
                        <a:rPr lang="en-US" altLang="zh-CN" sz="1400" kern="1200" dirty="0" smtClean="0">
                          <a:solidFill>
                            <a:schemeClr val="tx1"/>
                          </a:solidFill>
                          <a:latin typeface="+mn-lt"/>
                          <a:ea typeface="+mn-ea"/>
                          <a:cs typeface="+mn-cs"/>
                        </a:rPr>
                        <a:t>JMX</a:t>
                      </a:r>
                      <a:r>
                        <a:rPr lang="zh-CN" altLang="en-US" sz="1400" kern="1200" dirty="0" smtClean="0">
                          <a:solidFill>
                            <a:schemeClr val="tx1"/>
                          </a:solidFill>
                          <a:latin typeface="+mn-lt"/>
                          <a:ea typeface="+mn-ea"/>
                          <a:cs typeface="+mn-cs"/>
                        </a:rPr>
                        <a:t>消息</a:t>
                      </a:r>
                    </a:p>
                    <a:p>
                      <a:r>
                        <a:rPr lang="en-US" altLang="zh-CN" sz="1400" kern="1200" dirty="0" smtClean="0">
                          <a:solidFill>
                            <a:schemeClr val="tx1"/>
                          </a:solidFill>
                          <a:latin typeface="+mn-lt"/>
                          <a:ea typeface="+mn-ea"/>
                          <a:cs typeface="+mn-cs"/>
                        </a:rPr>
                        <a:t>  Destination </a:t>
                      </a:r>
                      <a:r>
                        <a:rPr lang="en-US" altLang="zh-CN" sz="1400" kern="1200" dirty="0" err="1" smtClean="0">
                          <a:solidFill>
                            <a:schemeClr val="tx1"/>
                          </a:solidFill>
                          <a:latin typeface="+mn-lt"/>
                          <a:ea typeface="+mn-ea"/>
                          <a:cs typeface="+mn-cs"/>
                        </a:rPr>
                        <a:t>destination</a:t>
                      </a:r>
                      <a:r>
                        <a:rPr lang="en-US" altLang="zh-CN" sz="1400" kern="1200" dirty="0" smtClean="0">
                          <a:solidFill>
                            <a:schemeClr val="tx1"/>
                          </a:solidFill>
                          <a:latin typeface="+mn-lt"/>
                          <a:ea typeface="+mn-ea"/>
                          <a:cs typeface="+mn-cs"/>
                        </a:rPr>
                        <a:t> = (Destination) </a:t>
                      </a:r>
                      <a:r>
                        <a:rPr lang="en-US" altLang="zh-CN" sz="1400" kern="1200" dirty="0" err="1" smtClean="0">
                          <a:solidFill>
                            <a:schemeClr val="tx1"/>
                          </a:solidFill>
                          <a:latin typeface="+mn-lt"/>
                          <a:ea typeface="+mn-ea"/>
                          <a:cs typeface="+mn-cs"/>
                        </a:rPr>
                        <a:t>initContext.lookup</a:t>
                      </a:r>
                      <a:r>
                        <a:rPr lang="en-US" altLang="zh-CN" sz="1400" kern="1200" dirty="0" smtClean="0">
                          <a:solidFill>
                            <a:schemeClr val="tx1"/>
                          </a:solidFill>
                          <a:latin typeface="+mn-lt"/>
                          <a:ea typeface="+mn-ea"/>
                          <a:cs typeface="+mn-cs"/>
                        </a:rPr>
                        <a:t>(</a:t>
                      </a:r>
                      <a:r>
                        <a:rPr lang="en-US" altLang="zh-CN" sz="1400" kern="1200" dirty="0" err="1" smtClean="0">
                          <a:solidFill>
                            <a:schemeClr val="tx1"/>
                          </a:solidFill>
                          <a:latin typeface="+mn-lt"/>
                          <a:ea typeface="+mn-ea"/>
                          <a:cs typeface="+mn-cs"/>
                        </a:rPr>
                        <a:t>destinationName</a:t>
                      </a:r>
                      <a:r>
                        <a:rPr lang="en-US" altLang="zh-CN" sz="1400" kern="1200" dirty="0" smtClean="0">
                          <a:solidFill>
                            <a:schemeClr val="tx1"/>
                          </a:solidFill>
                          <a:latin typeface="+mn-lt"/>
                          <a:ea typeface="+mn-ea"/>
                          <a:cs typeface="+mn-cs"/>
                        </a:rPr>
                        <a:t>);</a:t>
                      </a:r>
                    </a:p>
                    <a:p>
                      <a:r>
                        <a:rPr lang="en-US" altLang="zh-CN" sz="1400" kern="1200" dirty="0" smtClean="0">
                          <a:solidFill>
                            <a:schemeClr val="tx1"/>
                          </a:solidFill>
                          <a:latin typeface="+mn-lt"/>
                          <a:ea typeface="+mn-ea"/>
                          <a:cs typeface="+mn-cs"/>
                        </a:rPr>
                        <a:t>          </a:t>
                      </a:r>
                      <a:r>
                        <a:rPr lang="en-US" altLang="zh-CN" sz="1400" kern="1200" dirty="0" err="1" smtClean="0">
                          <a:solidFill>
                            <a:schemeClr val="tx1"/>
                          </a:solidFill>
                          <a:latin typeface="+mn-lt"/>
                          <a:ea typeface="+mn-ea"/>
                          <a:cs typeface="+mn-cs"/>
                        </a:rPr>
                        <a:t>initContext.close</a:t>
                      </a:r>
                      <a:r>
                        <a:rPr lang="en-US" altLang="zh-CN" sz="1400" kern="1200" dirty="0" smtClean="0">
                          <a:solidFill>
                            <a:schemeClr val="tx1"/>
                          </a:solidFill>
                          <a:latin typeface="+mn-lt"/>
                          <a:ea typeface="+mn-ea"/>
                          <a:cs typeface="+mn-cs"/>
                        </a:rPr>
                        <a:t>();</a:t>
                      </a:r>
                    </a:p>
                    <a:p>
                      <a:r>
                        <a:rPr lang="zh-CN" altLang="en-US" sz="1400" kern="1200" dirty="0" smtClean="0">
                          <a:solidFill>
                            <a:schemeClr val="tx1"/>
                          </a:solidFill>
                          <a:latin typeface="+mn-lt"/>
                          <a:ea typeface="+mn-ea"/>
                          <a:cs typeface="+mn-cs"/>
                        </a:rPr>
                        <a:t>          </a:t>
                      </a:r>
                    </a:p>
                    <a:p>
                      <a:r>
                        <a:rPr lang="en-US" altLang="zh-CN" sz="1400" kern="1200" dirty="0" smtClean="0">
                          <a:solidFill>
                            <a:schemeClr val="tx1"/>
                          </a:solidFill>
                          <a:latin typeface="+mn-lt"/>
                          <a:ea typeface="+mn-ea"/>
                          <a:cs typeface="+mn-cs"/>
                        </a:rPr>
                        <a:t>          Connection </a:t>
                      </a:r>
                      <a:r>
                        <a:rPr lang="en-US" altLang="zh-CN" sz="1400" kern="1200" dirty="0" err="1" smtClean="0">
                          <a:solidFill>
                            <a:schemeClr val="tx1"/>
                          </a:solidFill>
                          <a:latin typeface="+mn-lt"/>
                          <a:ea typeface="+mn-ea"/>
                          <a:cs typeface="+mn-cs"/>
                        </a:rPr>
                        <a:t>connection</a:t>
                      </a:r>
                      <a:r>
                        <a:rPr lang="en-US" altLang="zh-CN" sz="1400" kern="1200" dirty="0" smtClean="0">
                          <a:solidFill>
                            <a:schemeClr val="tx1"/>
                          </a:solidFill>
                          <a:latin typeface="+mn-lt"/>
                          <a:ea typeface="+mn-ea"/>
                          <a:cs typeface="+mn-cs"/>
                        </a:rPr>
                        <a:t> = </a:t>
                      </a:r>
                      <a:r>
                        <a:rPr lang="en-US" altLang="zh-CN" sz="1400" kern="1200" dirty="0" err="1" smtClean="0">
                          <a:solidFill>
                            <a:schemeClr val="tx1"/>
                          </a:solidFill>
                          <a:latin typeface="+mn-lt"/>
                          <a:ea typeface="+mn-ea"/>
                          <a:cs typeface="+mn-cs"/>
                        </a:rPr>
                        <a:t>factory.createConnection</a:t>
                      </a:r>
                      <a:r>
                        <a:rPr lang="en-US" altLang="zh-CN" sz="1400" kern="1200" dirty="0" smtClean="0">
                          <a:solidFill>
                            <a:schemeClr val="tx1"/>
                          </a:solidFill>
                          <a:latin typeface="+mn-lt"/>
                          <a:ea typeface="+mn-ea"/>
                          <a:cs typeface="+mn-cs"/>
                        </a:rPr>
                        <a:t>();</a:t>
                      </a:r>
                    </a:p>
                    <a:p>
                      <a:r>
                        <a:rPr lang="en-US" altLang="zh-CN" sz="1400" kern="1200" dirty="0" smtClean="0">
                          <a:solidFill>
                            <a:schemeClr val="tx1"/>
                          </a:solidFill>
                          <a:latin typeface="+mn-lt"/>
                          <a:ea typeface="+mn-ea"/>
                          <a:cs typeface="+mn-cs"/>
                        </a:rPr>
                        <a:t>          Session </a:t>
                      </a:r>
                      <a:r>
                        <a:rPr lang="en-US" altLang="zh-CN" sz="1400" kern="1200" dirty="0" err="1" smtClean="0">
                          <a:solidFill>
                            <a:schemeClr val="tx1"/>
                          </a:solidFill>
                          <a:latin typeface="+mn-lt"/>
                          <a:ea typeface="+mn-ea"/>
                          <a:cs typeface="+mn-cs"/>
                        </a:rPr>
                        <a:t>session</a:t>
                      </a:r>
                      <a:r>
                        <a:rPr lang="en-US" altLang="zh-CN" sz="1400" kern="1200" dirty="0" smtClean="0">
                          <a:solidFill>
                            <a:schemeClr val="tx1"/>
                          </a:solidFill>
                          <a:latin typeface="+mn-lt"/>
                          <a:ea typeface="+mn-ea"/>
                          <a:cs typeface="+mn-cs"/>
                        </a:rPr>
                        <a:t> = </a:t>
                      </a:r>
                      <a:r>
                        <a:rPr lang="en-US" altLang="zh-CN" sz="1400" kern="1200" dirty="0" err="1" smtClean="0">
                          <a:solidFill>
                            <a:schemeClr val="tx1"/>
                          </a:solidFill>
                          <a:latin typeface="+mn-lt"/>
                          <a:ea typeface="+mn-ea"/>
                          <a:cs typeface="+mn-cs"/>
                        </a:rPr>
                        <a:t>connection.createSession</a:t>
                      </a:r>
                      <a:r>
                        <a:rPr lang="en-US" altLang="zh-CN" sz="1400" kern="1200" dirty="0" smtClean="0">
                          <a:solidFill>
                            <a:schemeClr val="tx1"/>
                          </a:solidFill>
                          <a:latin typeface="+mn-lt"/>
                          <a:ea typeface="+mn-ea"/>
                          <a:cs typeface="+mn-cs"/>
                        </a:rPr>
                        <a:t>(</a:t>
                      </a:r>
                      <a:r>
                        <a:rPr lang="en-US" altLang="zh-CN" sz="1400" b="1" kern="1200" dirty="0" smtClean="0">
                          <a:solidFill>
                            <a:schemeClr val="tx1"/>
                          </a:solidFill>
                          <a:latin typeface="+mn-lt"/>
                          <a:ea typeface="+mn-ea"/>
                          <a:cs typeface="+mn-cs"/>
                        </a:rPr>
                        <a:t>false, </a:t>
                      </a:r>
                      <a:r>
                        <a:rPr lang="en-US" altLang="zh-CN" sz="1400" b="1" kern="1200" dirty="0" err="1" smtClean="0">
                          <a:solidFill>
                            <a:schemeClr val="tx1"/>
                          </a:solidFill>
                          <a:latin typeface="+mn-lt"/>
                          <a:ea typeface="+mn-ea"/>
                          <a:cs typeface="+mn-cs"/>
                        </a:rPr>
                        <a:t>Session.</a:t>
                      </a:r>
                      <a:r>
                        <a:rPr lang="en-US" altLang="zh-CN" sz="1400" b="1" i="1" kern="1200" dirty="0" err="1" smtClean="0">
                          <a:solidFill>
                            <a:schemeClr val="tx1"/>
                          </a:solidFill>
                          <a:latin typeface="+mn-lt"/>
                          <a:ea typeface="+mn-ea"/>
                          <a:cs typeface="+mn-cs"/>
                        </a:rPr>
                        <a:t>AUTO_ACKNOWLEDGE</a:t>
                      </a:r>
                      <a:r>
                        <a:rPr lang="en-US" altLang="zh-CN" sz="1400" b="1" i="1" kern="1200" dirty="0" smtClean="0">
                          <a:solidFill>
                            <a:schemeClr val="tx1"/>
                          </a:solidFill>
                          <a:latin typeface="+mn-lt"/>
                          <a:ea typeface="+mn-ea"/>
                          <a:cs typeface="+mn-cs"/>
                        </a:rPr>
                        <a:t>);</a:t>
                      </a:r>
                    </a:p>
                    <a:p>
                      <a:r>
                        <a:rPr lang="en-US" altLang="zh-CN" sz="1400" kern="1200" dirty="0" smtClean="0">
                          <a:solidFill>
                            <a:schemeClr val="tx1"/>
                          </a:solidFill>
                          <a:latin typeface="+mn-lt"/>
                          <a:ea typeface="+mn-ea"/>
                          <a:cs typeface="+mn-cs"/>
                        </a:rPr>
                        <a:t>          </a:t>
                      </a:r>
                      <a:r>
                        <a:rPr lang="en-US" altLang="zh-CN" sz="1400" kern="1200" dirty="0" err="1" smtClean="0">
                          <a:solidFill>
                            <a:schemeClr val="tx1"/>
                          </a:solidFill>
                          <a:latin typeface="+mn-lt"/>
                          <a:ea typeface="+mn-ea"/>
                          <a:cs typeface="+mn-cs"/>
                        </a:rPr>
                        <a:t>MessageProducer</a:t>
                      </a:r>
                      <a:r>
                        <a:rPr lang="en-US" altLang="zh-CN" sz="1400" kern="1200" dirty="0" smtClean="0">
                          <a:solidFill>
                            <a:schemeClr val="tx1"/>
                          </a:solidFill>
                          <a:latin typeface="+mn-lt"/>
                          <a:ea typeface="+mn-ea"/>
                          <a:cs typeface="+mn-cs"/>
                        </a:rPr>
                        <a:t> sender = </a:t>
                      </a:r>
                      <a:r>
                        <a:rPr lang="en-US" altLang="zh-CN" sz="1400" kern="1200" dirty="0" err="1" smtClean="0">
                          <a:solidFill>
                            <a:schemeClr val="tx1"/>
                          </a:solidFill>
                          <a:latin typeface="+mn-lt"/>
                          <a:ea typeface="+mn-ea"/>
                          <a:cs typeface="+mn-cs"/>
                        </a:rPr>
                        <a:t>session.createProducer</a:t>
                      </a:r>
                      <a:r>
                        <a:rPr lang="en-US" altLang="zh-CN" sz="1400" kern="1200" dirty="0" smtClean="0">
                          <a:solidFill>
                            <a:schemeClr val="tx1"/>
                          </a:solidFill>
                          <a:latin typeface="+mn-lt"/>
                          <a:ea typeface="+mn-ea"/>
                          <a:cs typeface="+mn-cs"/>
                        </a:rPr>
                        <a:t>(destination);</a:t>
                      </a:r>
                      <a:endParaRPr lang="zh-CN" altLang="en-US" sz="1400" dirty="0" smtClean="0"/>
                    </a:p>
                    <a:p>
                      <a:r>
                        <a:rPr lang="en-US" altLang="zh-CN" sz="1400" kern="1200" dirty="0" smtClean="0">
                          <a:solidFill>
                            <a:schemeClr val="tx1"/>
                          </a:solidFill>
                          <a:latin typeface="+mn-lt"/>
                          <a:ea typeface="+mn-ea"/>
                          <a:cs typeface="+mn-cs"/>
                        </a:rPr>
                        <a:t> </a:t>
                      </a:r>
                      <a:r>
                        <a:rPr lang="en-US" altLang="zh-CN" sz="1400" kern="1200" dirty="0" err="1" smtClean="0">
                          <a:solidFill>
                            <a:schemeClr val="tx1"/>
                          </a:solidFill>
                          <a:latin typeface="+mn-lt"/>
                          <a:ea typeface="+mn-ea"/>
                          <a:cs typeface="+mn-cs"/>
                        </a:rPr>
                        <a:t>TextMessage</a:t>
                      </a:r>
                      <a:r>
                        <a:rPr lang="en-US" altLang="zh-CN" sz="1400" kern="1200" dirty="0" smtClean="0">
                          <a:solidFill>
                            <a:schemeClr val="tx1"/>
                          </a:solidFill>
                          <a:latin typeface="+mn-lt"/>
                          <a:ea typeface="+mn-ea"/>
                          <a:cs typeface="+mn-cs"/>
                        </a:rPr>
                        <a:t> message = </a:t>
                      </a:r>
                      <a:r>
                        <a:rPr lang="en-US" altLang="zh-CN" sz="1400" kern="1200" dirty="0" err="1" smtClean="0">
                          <a:solidFill>
                            <a:schemeClr val="tx1"/>
                          </a:solidFill>
                          <a:latin typeface="+mn-lt"/>
                          <a:ea typeface="+mn-ea"/>
                          <a:cs typeface="+mn-cs"/>
                        </a:rPr>
                        <a:t>session.createTextMessage</a:t>
                      </a:r>
                      <a:r>
                        <a:rPr lang="en-US" altLang="zh-CN" sz="1400" kern="1200" dirty="0" smtClean="0">
                          <a:solidFill>
                            <a:schemeClr val="tx1"/>
                          </a:solidFill>
                          <a:latin typeface="+mn-lt"/>
                          <a:ea typeface="+mn-ea"/>
                          <a:cs typeface="+mn-cs"/>
                        </a:rPr>
                        <a:t>(</a:t>
                      </a:r>
                      <a:r>
                        <a:rPr lang="en-US" altLang="zh-CN" sz="1400" kern="1200" dirty="0" err="1" smtClean="0">
                          <a:solidFill>
                            <a:schemeClr val="tx1"/>
                          </a:solidFill>
                          <a:latin typeface="+mn-lt"/>
                          <a:ea typeface="+mn-ea"/>
                          <a:cs typeface="+mn-cs"/>
                        </a:rPr>
                        <a:t>messageText</a:t>
                      </a:r>
                      <a:r>
                        <a:rPr lang="en-US" altLang="zh-CN" sz="1400" kern="1200" dirty="0" smtClean="0">
                          <a:solidFill>
                            <a:schemeClr val="tx1"/>
                          </a:solidFill>
                          <a:latin typeface="+mn-lt"/>
                          <a:ea typeface="+mn-ea"/>
                          <a:cs typeface="+mn-cs"/>
                        </a:rPr>
                        <a:t>);</a:t>
                      </a:r>
                    </a:p>
                    <a:p>
                      <a:r>
                        <a:rPr lang="en-US" altLang="zh-CN" sz="1400" kern="1200" dirty="0" smtClean="0">
                          <a:solidFill>
                            <a:schemeClr val="tx1"/>
                          </a:solidFill>
                          <a:latin typeface="+mn-lt"/>
                          <a:ea typeface="+mn-ea"/>
                          <a:cs typeface="+mn-cs"/>
                        </a:rPr>
                        <a:t>                </a:t>
                      </a:r>
                      <a:r>
                        <a:rPr lang="en-US" altLang="zh-CN" sz="1400" kern="1200" dirty="0" err="1" smtClean="0">
                          <a:solidFill>
                            <a:schemeClr val="tx1"/>
                          </a:solidFill>
                          <a:latin typeface="+mn-lt"/>
                          <a:ea typeface="+mn-ea"/>
                          <a:cs typeface="+mn-cs"/>
                        </a:rPr>
                        <a:t>sender.send</a:t>
                      </a:r>
                      <a:r>
                        <a:rPr lang="en-US" altLang="zh-CN" sz="1400" kern="1200" dirty="0" smtClean="0">
                          <a:solidFill>
                            <a:schemeClr val="tx1"/>
                          </a:solidFill>
                          <a:latin typeface="+mn-lt"/>
                          <a:ea typeface="+mn-ea"/>
                          <a:cs typeface="+mn-cs"/>
                        </a:rPr>
                        <a:t>(message);</a:t>
                      </a:r>
                      <a:endParaRPr lang="zh-CN" altLang="en-US" sz="1400" dirty="0"/>
                    </a:p>
                  </a:txBody>
                  <a:tcPr/>
                </a:tc>
                <a:tc>
                  <a:txBody>
                    <a:bodyPr/>
                    <a:lstStyle/>
                    <a:p>
                      <a:r>
                        <a:rPr lang="en-US" altLang="zh-CN" sz="1600" kern="1200" dirty="0" smtClean="0">
                          <a:solidFill>
                            <a:schemeClr val="tx1"/>
                          </a:solidFill>
                          <a:latin typeface="+mn-lt"/>
                          <a:ea typeface="+mn-ea"/>
                          <a:cs typeface="+mn-cs"/>
                        </a:rPr>
                        <a:t>//</a:t>
                      </a:r>
                      <a:r>
                        <a:rPr lang="zh-CN" altLang="en-US" sz="1600" kern="1200" dirty="0" smtClean="0">
                          <a:solidFill>
                            <a:schemeClr val="tx1"/>
                          </a:solidFill>
                          <a:latin typeface="+mn-lt"/>
                          <a:ea typeface="+mn-ea"/>
                          <a:cs typeface="+mn-cs"/>
                        </a:rPr>
                        <a:t>初始化</a:t>
                      </a:r>
                      <a:r>
                        <a:rPr lang="en-US" altLang="zh-CN" sz="1600" kern="1200" dirty="0" smtClean="0">
                          <a:solidFill>
                            <a:schemeClr val="tx1"/>
                          </a:solidFill>
                          <a:latin typeface="+mn-lt"/>
                          <a:ea typeface="+mn-ea"/>
                          <a:cs typeface="+mn-cs"/>
                        </a:rPr>
                        <a:t>JMX</a:t>
                      </a:r>
                      <a:r>
                        <a:rPr lang="zh-CN" altLang="en-US" sz="1600" kern="1200" dirty="0" smtClean="0">
                          <a:solidFill>
                            <a:schemeClr val="tx1"/>
                          </a:solidFill>
                          <a:latin typeface="+mn-lt"/>
                          <a:ea typeface="+mn-ea"/>
                          <a:cs typeface="+mn-cs"/>
                        </a:rPr>
                        <a:t>容器上下文</a:t>
                      </a:r>
                    </a:p>
                    <a:p>
                      <a:r>
                        <a:rPr lang="en-US" altLang="zh-CN" sz="1600" kern="1200" dirty="0" err="1" smtClean="0">
                          <a:solidFill>
                            <a:schemeClr val="tx1"/>
                          </a:solidFill>
                          <a:latin typeface="+mn-lt"/>
                          <a:ea typeface="+mn-ea"/>
                          <a:cs typeface="+mn-cs"/>
                        </a:rPr>
                        <a:t>InitialContext</a:t>
                      </a:r>
                      <a:r>
                        <a:rPr lang="en-US" altLang="zh-CN" sz="1600" kern="1200" dirty="0" smtClean="0">
                          <a:solidFill>
                            <a:schemeClr val="tx1"/>
                          </a:solidFill>
                          <a:latin typeface="+mn-lt"/>
                          <a:ea typeface="+mn-ea"/>
                          <a:cs typeface="+mn-cs"/>
                        </a:rPr>
                        <a:t> </a:t>
                      </a:r>
                      <a:r>
                        <a:rPr lang="en-US" altLang="zh-CN" sz="1600" kern="1200" dirty="0" err="1" smtClean="0">
                          <a:solidFill>
                            <a:schemeClr val="tx1"/>
                          </a:solidFill>
                          <a:latin typeface="+mn-lt"/>
                          <a:ea typeface="+mn-ea"/>
                          <a:cs typeface="+mn-cs"/>
                        </a:rPr>
                        <a:t>initContext</a:t>
                      </a:r>
                      <a:r>
                        <a:rPr lang="en-US" altLang="zh-CN" sz="1600" kern="1200" dirty="0" smtClean="0">
                          <a:solidFill>
                            <a:schemeClr val="tx1"/>
                          </a:solidFill>
                          <a:latin typeface="+mn-lt"/>
                          <a:ea typeface="+mn-ea"/>
                          <a:cs typeface="+mn-cs"/>
                        </a:rPr>
                        <a:t> = </a:t>
                      </a:r>
                      <a:r>
                        <a:rPr lang="en-US" altLang="zh-CN" sz="1600" b="1" kern="1200" dirty="0" smtClean="0">
                          <a:solidFill>
                            <a:schemeClr val="tx1"/>
                          </a:solidFill>
                          <a:latin typeface="+mn-lt"/>
                          <a:ea typeface="+mn-ea"/>
                          <a:cs typeface="+mn-cs"/>
                        </a:rPr>
                        <a:t>new </a:t>
                      </a:r>
                      <a:r>
                        <a:rPr lang="en-US" altLang="zh-CN" sz="1600" b="1" kern="1200" dirty="0" err="1" smtClean="0">
                          <a:solidFill>
                            <a:schemeClr val="tx1"/>
                          </a:solidFill>
                          <a:latin typeface="+mn-lt"/>
                          <a:ea typeface="+mn-ea"/>
                          <a:cs typeface="+mn-cs"/>
                        </a:rPr>
                        <a:t>InitialContext</a:t>
                      </a:r>
                      <a:r>
                        <a:rPr lang="en-US" altLang="zh-CN" sz="1600" b="1" kern="1200" dirty="0" smtClean="0">
                          <a:solidFill>
                            <a:schemeClr val="tx1"/>
                          </a:solidFill>
                          <a:latin typeface="+mn-lt"/>
                          <a:ea typeface="+mn-ea"/>
                          <a:cs typeface="+mn-cs"/>
                        </a:rPr>
                        <a:t>(props);</a:t>
                      </a:r>
                    </a:p>
                    <a:p>
                      <a:r>
                        <a:rPr lang="en-US" altLang="zh-CN" sz="1600" kern="1200" dirty="0" err="1" smtClean="0">
                          <a:solidFill>
                            <a:schemeClr val="tx1"/>
                          </a:solidFill>
                          <a:latin typeface="+mn-lt"/>
                          <a:ea typeface="+mn-ea"/>
                          <a:cs typeface="+mn-cs"/>
                        </a:rPr>
                        <a:t>ConnectionFactory</a:t>
                      </a:r>
                      <a:r>
                        <a:rPr lang="en-US" altLang="zh-CN" sz="1600" kern="1200" dirty="0" smtClean="0">
                          <a:solidFill>
                            <a:schemeClr val="tx1"/>
                          </a:solidFill>
                          <a:latin typeface="+mn-lt"/>
                          <a:ea typeface="+mn-ea"/>
                          <a:cs typeface="+mn-cs"/>
                        </a:rPr>
                        <a:t> factory = (</a:t>
                      </a:r>
                      <a:r>
                        <a:rPr lang="en-US" altLang="zh-CN" sz="1600" kern="1200" dirty="0" err="1" smtClean="0">
                          <a:solidFill>
                            <a:schemeClr val="tx1"/>
                          </a:solidFill>
                          <a:latin typeface="+mn-lt"/>
                          <a:ea typeface="+mn-ea"/>
                          <a:cs typeface="+mn-cs"/>
                        </a:rPr>
                        <a:t>ConnectionFactory</a:t>
                      </a:r>
                      <a:r>
                        <a:rPr lang="en-US" altLang="zh-CN" sz="1600" kern="1200" dirty="0" smtClean="0">
                          <a:solidFill>
                            <a:schemeClr val="tx1"/>
                          </a:solidFill>
                          <a:latin typeface="+mn-lt"/>
                          <a:ea typeface="+mn-ea"/>
                          <a:cs typeface="+mn-cs"/>
                        </a:rPr>
                        <a:t>) </a:t>
                      </a:r>
                      <a:r>
                        <a:rPr lang="en-US" altLang="zh-CN" sz="1600" kern="1200" dirty="0" err="1" smtClean="0">
                          <a:solidFill>
                            <a:schemeClr val="tx1"/>
                          </a:solidFill>
                          <a:latin typeface="+mn-lt"/>
                          <a:ea typeface="+mn-ea"/>
                          <a:cs typeface="+mn-cs"/>
                        </a:rPr>
                        <a:t>initContext.lookup</a:t>
                      </a:r>
                      <a:r>
                        <a:rPr lang="en-US" altLang="zh-CN" sz="1600" kern="1200" dirty="0" smtClean="0">
                          <a:solidFill>
                            <a:schemeClr val="tx1"/>
                          </a:solidFill>
                          <a:latin typeface="+mn-lt"/>
                          <a:ea typeface="+mn-ea"/>
                          <a:cs typeface="+mn-cs"/>
                        </a:rPr>
                        <a:t>(</a:t>
                      </a:r>
                      <a:r>
                        <a:rPr lang="en-US" altLang="zh-CN" sz="1600" kern="1200" dirty="0" err="1" smtClean="0">
                          <a:solidFill>
                            <a:schemeClr val="tx1"/>
                          </a:solidFill>
                          <a:latin typeface="+mn-lt"/>
                          <a:ea typeface="+mn-ea"/>
                          <a:cs typeface="+mn-cs"/>
                        </a:rPr>
                        <a:t>factoryName</a:t>
                      </a:r>
                      <a:r>
                        <a:rPr lang="en-US" altLang="zh-CN" sz="1600" kern="1200" dirty="0" smtClean="0">
                          <a:solidFill>
                            <a:schemeClr val="tx1"/>
                          </a:solidFill>
                          <a:latin typeface="+mn-lt"/>
                          <a:ea typeface="+mn-ea"/>
                          <a:cs typeface="+mn-cs"/>
                        </a:rPr>
                        <a:t>);</a:t>
                      </a:r>
                    </a:p>
                    <a:p>
                      <a:r>
                        <a:rPr lang="en-US" altLang="zh-CN" sz="1600" kern="1200" dirty="0" smtClean="0">
                          <a:solidFill>
                            <a:schemeClr val="tx1"/>
                          </a:solidFill>
                          <a:latin typeface="+mn-lt"/>
                          <a:ea typeface="+mn-ea"/>
                          <a:cs typeface="+mn-cs"/>
                        </a:rPr>
                        <a:t>Destination </a:t>
                      </a:r>
                      <a:r>
                        <a:rPr lang="en-US" altLang="zh-CN" sz="1600" kern="1200" dirty="0" err="1" smtClean="0">
                          <a:solidFill>
                            <a:schemeClr val="tx1"/>
                          </a:solidFill>
                          <a:latin typeface="+mn-lt"/>
                          <a:ea typeface="+mn-ea"/>
                          <a:cs typeface="+mn-cs"/>
                        </a:rPr>
                        <a:t>destination</a:t>
                      </a:r>
                      <a:r>
                        <a:rPr lang="en-US" altLang="zh-CN" sz="1600" kern="1200" dirty="0" smtClean="0">
                          <a:solidFill>
                            <a:schemeClr val="tx1"/>
                          </a:solidFill>
                          <a:latin typeface="+mn-lt"/>
                          <a:ea typeface="+mn-ea"/>
                          <a:cs typeface="+mn-cs"/>
                        </a:rPr>
                        <a:t> = (Destination) </a:t>
                      </a:r>
                      <a:r>
                        <a:rPr lang="en-US" altLang="zh-CN" sz="1600" kern="1200" dirty="0" err="1" smtClean="0">
                          <a:solidFill>
                            <a:schemeClr val="tx1"/>
                          </a:solidFill>
                          <a:latin typeface="+mn-lt"/>
                          <a:ea typeface="+mn-ea"/>
                          <a:cs typeface="+mn-cs"/>
                        </a:rPr>
                        <a:t>initContext.lookup</a:t>
                      </a:r>
                      <a:r>
                        <a:rPr lang="en-US" altLang="zh-CN" sz="1600" kern="1200" dirty="0" smtClean="0">
                          <a:solidFill>
                            <a:schemeClr val="tx1"/>
                          </a:solidFill>
                          <a:latin typeface="+mn-lt"/>
                          <a:ea typeface="+mn-ea"/>
                          <a:cs typeface="+mn-cs"/>
                        </a:rPr>
                        <a:t>(</a:t>
                      </a:r>
                      <a:r>
                        <a:rPr lang="en-US" altLang="zh-CN" sz="1600" kern="1200" dirty="0" err="1" smtClean="0">
                          <a:solidFill>
                            <a:schemeClr val="tx1"/>
                          </a:solidFill>
                          <a:latin typeface="+mn-lt"/>
                          <a:ea typeface="+mn-ea"/>
                          <a:cs typeface="+mn-cs"/>
                        </a:rPr>
                        <a:t>destinationName</a:t>
                      </a:r>
                      <a:r>
                        <a:rPr lang="en-US" altLang="zh-CN" sz="1600" kern="1200" dirty="0" smtClean="0">
                          <a:solidFill>
                            <a:schemeClr val="tx1"/>
                          </a:solidFill>
                          <a:latin typeface="+mn-lt"/>
                          <a:ea typeface="+mn-ea"/>
                          <a:cs typeface="+mn-cs"/>
                        </a:rPr>
                        <a:t>);</a:t>
                      </a:r>
                    </a:p>
                    <a:p>
                      <a:r>
                        <a:rPr lang="en-US" altLang="zh-CN" sz="1600" kern="1200" dirty="0" err="1" smtClean="0">
                          <a:solidFill>
                            <a:schemeClr val="tx1"/>
                          </a:solidFill>
                          <a:latin typeface="+mn-lt"/>
                          <a:ea typeface="+mn-ea"/>
                          <a:cs typeface="+mn-cs"/>
                        </a:rPr>
                        <a:t>initContext.close</a:t>
                      </a:r>
                      <a:r>
                        <a:rPr lang="en-US" altLang="zh-CN" sz="1600" kern="1200" dirty="0" smtClean="0">
                          <a:solidFill>
                            <a:schemeClr val="tx1"/>
                          </a:solidFill>
                          <a:latin typeface="+mn-lt"/>
                          <a:ea typeface="+mn-ea"/>
                          <a:cs typeface="+mn-cs"/>
                        </a:rPr>
                        <a:t>();</a:t>
                      </a:r>
                    </a:p>
                    <a:p>
                      <a:endParaRPr lang="zh-CN" altLang="en-US" sz="1600" kern="1200" dirty="0" smtClean="0">
                        <a:solidFill>
                          <a:schemeClr val="tx1"/>
                        </a:solidFill>
                        <a:latin typeface="+mn-lt"/>
                        <a:ea typeface="+mn-ea"/>
                        <a:cs typeface="+mn-cs"/>
                      </a:endParaRPr>
                    </a:p>
                    <a:p>
                      <a:r>
                        <a:rPr lang="en-US" altLang="zh-CN" sz="1600" kern="1200" dirty="0" smtClean="0">
                          <a:solidFill>
                            <a:schemeClr val="tx1"/>
                          </a:solidFill>
                          <a:latin typeface="+mn-lt"/>
                          <a:ea typeface="+mn-ea"/>
                          <a:cs typeface="+mn-cs"/>
                        </a:rPr>
                        <a:t>//</a:t>
                      </a:r>
                      <a:r>
                        <a:rPr lang="zh-CN" altLang="en-US" sz="1600" kern="1200" dirty="0" smtClean="0">
                          <a:solidFill>
                            <a:schemeClr val="tx1"/>
                          </a:solidFill>
                          <a:latin typeface="+mn-lt"/>
                          <a:ea typeface="+mn-ea"/>
                          <a:cs typeface="+mn-cs"/>
                        </a:rPr>
                        <a:t>根据</a:t>
                      </a:r>
                      <a:r>
                        <a:rPr lang="en-US" altLang="zh-CN" sz="1600" kern="1200" dirty="0" smtClean="0">
                          <a:solidFill>
                            <a:schemeClr val="tx1"/>
                          </a:solidFill>
                          <a:latin typeface="+mn-lt"/>
                          <a:ea typeface="+mn-ea"/>
                          <a:cs typeface="+mn-cs"/>
                        </a:rPr>
                        <a:t>JMX</a:t>
                      </a:r>
                      <a:r>
                        <a:rPr lang="zh-CN" altLang="en-US" sz="1600" kern="1200" dirty="0" smtClean="0">
                          <a:solidFill>
                            <a:schemeClr val="tx1"/>
                          </a:solidFill>
                          <a:latin typeface="+mn-lt"/>
                          <a:ea typeface="+mn-ea"/>
                          <a:cs typeface="+mn-cs"/>
                        </a:rPr>
                        <a:t>连接名称获取连接</a:t>
                      </a:r>
                    </a:p>
                    <a:p>
                      <a:r>
                        <a:rPr lang="en-US" altLang="zh-CN" sz="1600" kern="1200" dirty="0" smtClean="0">
                          <a:solidFill>
                            <a:schemeClr val="tx1"/>
                          </a:solidFill>
                          <a:latin typeface="+mn-lt"/>
                          <a:ea typeface="+mn-ea"/>
                          <a:cs typeface="+mn-cs"/>
                        </a:rPr>
                        <a:t>Connection </a:t>
                      </a:r>
                      <a:r>
                        <a:rPr lang="en-US" altLang="zh-CN" sz="1600" kern="1200" dirty="0" err="1" smtClean="0">
                          <a:solidFill>
                            <a:schemeClr val="tx1"/>
                          </a:solidFill>
                          <a:latin typeface="+mn-lt"/>
                          <a:ea typeface="+mn-ea"/>
                          <a:cs typeface="+mn-cs"/>
                        </a:rPr>
                        <a:t>connection</a:t>
                      </a:r>
                      <a:r>
                        <a:rPr lang="en-US" altLang="zh-CN" sz="1600" kern="1200" dirty="0" smtClean="0">
                          <a:solidFill>
                            <a:schemeClr val="tx1"/>
                          </a:solidFill>
                          <a:latin typeface="+mn-lt"/>
                          <a:ea typeface="+mn-ea"/>
                          <a:cs typeface="+mn-cs"/>
                        </a:rPr>
                        <a:t> = </a:t>
                      </a:r>
                      <a:r>
                        <a:rPr lang="en-US" altLang="zh-CN" sz="1600" kern="1200" dirty="0" err="1" smtClean="0">
                          <a:solidFill>
                            <a:schemeClr val="tx1"/>
                          </a:solidFill>
                          <a:latin typeface="+mn-lt"/>
                          <a:ea typeface="+mn-ea"/>
                          <a:cs typeface="+mn-cs"/>
                        </a:rPr>
                        <a:t>factory.createConnection</a:t>
                      </a:r>
                      <a:r>
                        <a:rPr lang="en-US" altLang="zh-CN" sz="1600" kern="1200" dirty="0" smtClean="0">
                          <a:solidFill>
                            <a:schemeClr val="tx1"/>
                          </a:solidFill>
                          <a:latin typeface="+mn-lt"/>
                          <a:ea typeface="+mn-ea"/>
                          <a:cs typeface="+mn-cs"/>
                        </a:rPr>
                        <a:t>();</a:t>
                      </a:r>
                    </a:p>
                    <a:p>
                      <a:r>
                        <a:rPr lang="en-US" altLang="zh-CN" sz="1600" kern="1200" dirty="0" smtClean="0">
                          <a:solidFill>
                            <a:schemeClr val="tx1"/>
                          </a:solidFill>
                          <a:latin typeface="+mn-lt"/>
                          <a:ea typeface="+mn-ea"/>
                          <a:cs typeface="+mn-cs"/>
                        </a:rPr>
                        <a:t>Session </a:t>
                      </a:r>
                      <a:r>
                        <a:rPr lang="en-US" altLang="zh-CN" sz="1600" kern="1200" dirty="0" err="1" smtClean="0">
                          <a:solidFill>
                            <a:schemeClr val="tx1"/>
                          </a:solidFill>
                          <a:latin typeface="+mn-lt"/>
                          <a:ea typeface="+mn-ea"/>
                          <a:cs typeface="+mn-cs"/>
                        </a:rPr>
                        <a:t>session</a:t>
                      </a:r>
                      <a:r>
                        <a:rPr lang="en-US" altLang="zh-CN" sz="1600" kern="1200" dirty="0" smtClean="0">
                          <a:solidFill>
                            <a:schemeClr val="tx1"/>
                          </a:solidFill>
                          <a:latin typeface="+mn-lt"/>
                          <a:ea typeface="+mn-ea"/>
                          <a:cs typeface="+mn-cs"/>
                        </a:rPr>
                        <a:t> = </a:t>
                      </a:r>
                      <a:r>
                        <a:rPr lang="en-US" altLang="zh-CN" sz="1600" kern="1200" dirty="0" err="1" smtClean="0">
                          <a:solidFill>
                            <a:schemeClr val="tx1"/>
                          </a:solidFill>
                          <a:latin typeface="+mn-lt"/>
                          <a:ea typeface="+mn-ea"/>
                          <a:cs typeface="+mn-cs"/>
                        </a:rPr>
                        <a:t>connection.createSession</a:t>
                      </a:r>
                      <a:r>
                        <a:rPr lang="en-US" altLang="zh-CN" sz="1600" kern="1200" dirty="0" smtClean="0">
                          <a:solidFill>
                            <a:schemeClr val="tx1"/>
                          </a:solidFill>
                          <a:latin typeface="+mn-lt"/>
                          <a:ea typeface="+mn-ea"/>
                          <a:cs typeface="+mn-cs"/>
                        </a:rPr>
                        <a:t>(</a:t>
                      </a:r>
                      <a:r>
                        <a:rPr lang="en-US" altLang="zh-CN" sz="1600" b="1" kern="1200" dirty="0" err="1" smtClean="0">
                          <a:solidFill>
                            <a:schemeClr val="tx1"/>
                          </a:solidFill>
                          <a:latin typeface="+mn-lt"/>
                          <a:ea typeface="+mn-ea"/>
                          <a:cs typeface="+mn-cs"/>
                        </a:rPr>
                        <a:t>false,Session.</a:t>
                      </a:r>
                      <a:r>
                        <a:rPr lang="en-US" altLang="zh-CN" sz="1600" b="1" i="1" kern="1200" dirty="0" err="1" smtClean="0">
                          <a:solidFill>
                            <a:schemeClr val="tx1"/>
                          </a:solidFill>
                          <a:latin typeface="+mn-lt"/>
                          <a:ea typeface="+mn-ea"/>
                          <a:cs typeface="+mn-cs"/>
                        </a:rPr>
                        <a:t>AUTO_ACKNOWLEDGE</a:t>
                      </a:r>
                      <a:r>
                        <a:rPr lang="en-US" altLang="zh-CN" sz="1600" b="1" i="1" kern="1200" dirty="0" smtClean="0">
                          <a:solidFill>
                            <a:schemeClr val="tx1"/>
                          </a:solidFill>
                          <a:latin typeface="+mn-lt"/>
                          <a:ea typeface="+mn-ea"/>
                          <a:cs typeface="+mn-cs"/>
                        </a:rPr>
                        <a:t>);</a:t>
                      </a:r>
                    </a:p>
                    <a:p>
                      <a:r>
                        <a:rPr lang="en-US" altLang="zh-CN" sz="1600" kern="1200" dirty="0" err="1" smtClean="0">
                          <a:solidFill>
                            <a:schemeClr val="tx1"/>
                          </a:solidFill>
                          <a:latin typeface="+mn-lt"/>
                          <a:ea typeface="+mn-ea"/>
                          <a:cs typeface="+mn-cs"/>
                        </a:rPr>
                        <a:t>MessageConsumer</a:t>
                      </a:r>
                      <a:r>
                        <a:rPr lang="en-US" altLang="zh-CN" sz="1600" kern="1200" dirty="0" smtClean="0">
                          <a:solidFill>
                            <a:schemeClr val="tx1"/>
                          </a:solidFill>
                          <a:latin typeface="+mn-lt"/>
                          <a:ea typeface="+mn-ea"/>
                          <a:cs typeface="+mn-cs"/>
                        </a:rPr>
                        <a:t> receiver = </a:t>
                      </a:r>
                      <a:r>
                        <a:rPr lang="en-US" altLang="zh-CN" sz="1600" kern="1200" dirty="0" err="1" smtClean="0">
                          <a:solidFill>
                            <a:schemeClr val="tx1"/>
                          </a:solidFill>
                          <a:latin typeface="+mn-lt"/>
                          <a:ea typeface="+mn-ea"/>
                          <a:cs typeface="+mn-cs"/>
                        </a:rPr>
                        <a:t>session.createConsumer</a:t>
                      </a:r>
                      <a:r>
                        <a:rPr lang="en-US" altLang="zh-CN" sz="1600" kern="1200" dirty="0" smtClean="0">
                          <a:solidFill>
                            <a:schemeClr val="tx1"/>
                          </a:solidFill>
                          <a:latin typeface="+mn-lt"/>
                          <a:ea typeface="+mn-ea"/>
                          <a:cs typeface="+mn-cs"/>
                        </a:rPr>
                        <a:t>(destination);</a:t>
                      </a:r>
                    </a:p>
                    <a:p>
                      <a:r>
                        <a:rPr lang="en-US" altLang="zh-CN" sz="1600" kern="1200" dirty="0" err="1" smtClean="0">
                          <a:solidFill>
                            <a:schemeClr val="tx1"/>
                          </a:solidFill>
                          <a:latin typeface="+mn-lt"/>
                          <a:ea typeface="+mn-ea"/>
                          <a:cs typeface="+mn-cs"/>
                        </a:rPr>
                        <a:t>receiver.setMessageListener</a:t>
                      </a:r>
                      <a:r>
                        <a:rPr lang="en-US" altLang="zh-CN" sz="1600" kern="1200" dirty="0" smtClean="0">
                          <a:solidFill>
                            <a:schemeClr val="tx1"/>
                          </a:solidFill>
                          <a:latin typeface="+mn-lt"/>
                          <a:ea typeface="+mn-ea"/>
                          <a:cs typeface="+mn-cs"/>
                        </a:rPr>
                        <a:t>(</a:t>
                      </a:r>
                      <a:r>
                        <a:rPr lang="en-US" altLang="zh-CN" sz="1600" b="1" kern="1200" dirty="0" smtClean="0">
                          <a:solidFill>
                            <a:schemeClr val="tx1"/>
                          </a:solidFill>
                          <a:latin typeface="+mn-lt"/>
                          <a:ea typeface="+mn-ea"/>
                          <a:cs typeface="+mn-cs"/>
                        </a:rPr>
                        <a:t>this);</a:t>
                      </a:r>
                      <a:endParaRPr lang="zh-CN" altLang="en-US" sz="1600" dirty="0"/>
                    </a:p>
                  </a:txBody>
                  <a:tcPr/>
                </a:tc>
              </a:tr>
            </a:tbl>
          </a:graphicData>
        </a:graphic>
      </p:graphicFrame>
    </p:spTree>
    <p:extLst>
      <p:ext uri="{BB962C8B-B14F-4D97-AF65-F5344CB8AC3E}">
        <p14:creationId xmlns:p14="http://schemas.microsoft.com/office/powerpoint/2010/main" val="365173366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ActiveMQ</a:t>
            </a:r>
            <a:r>
              <a:rPr lang="zh-CN" altLang="en-US" dirty="0"/>
              <a:t>应用程序编写</a:t>
            </a:r>
            <a:endParaRPr lang="zh-CN" altLang="en-US" dirty="0"/>
          </a:p>
        </p:txBody>
      </p:sp>
      <p:sp>
        <p:nvSpPr>
          <p:cNvPr id="3" name="内容占位符 2"/>
          <p:cNvSpPr>
            <a:spLocks noGrp="1"/>
          </p:cNvSpPr>
          <p:nvPr>
            <p:ph idx="1"/>
          </p:nvPr>
        </p:nvSpPr>
        <p:spPr>
          <a:xfrm>
            <a:off x="838200" y="1418937"/>
            <a:ext cx="10515600" cy="543502"/>
          </a:xfrm>
        </p:spPr>
        <p:txBody>
          <a:bodyPr/>
          <a:lstStyle/>
          <a:p>
            <a:r>
              <a:rPr lang="en-US" altLang="zh-CN" b="1" dirty="0" smtClean="0"/>
              <a:t>org.ydd.study.lesson02</a:t>
            </a:r>
            <a:endParaRPr lang="en-US" altLang="zh-CN" b="1" dirty="0"/>
          </a:p>
          <a:p>
            <a:pPr marL="0" indent="0">
              <a:buNone/>
            </a:pPr>
            <a:endParaRPr lang="zh-CN" altLang="en-US" dirty="0"/>
          </a:p>
        </p:txBody>
      </p:sp>
      <p:graphicFrame>
        <p:nvGraphicFramePr>
          <p:cNvPr id="6" name="表格 5"/>
          <p:cNvGraphicFramePr>
            <a:graphicFrameLocks noGrp="1"/>
          </p:cNvGraphicFramePr>
          <p:nvPr>
            <p:extLst>
              <p:ext uri="{D42A27DB-BD31-4B8C-83A1-F6EECF244321}">
                <p14:modId xmlns:p14="http://schemas.microsoft.com/office/powerpoint/2010/main" val="1139317410"/>
              </p:ext>
            </p:extLst>
          </p:nvPr>
        </p:nvGraphicFramePr>
        <p:xfrm>
          <a:off x="267854" y="1962439"/>
          <a:ext cx="11656292" cy="4220601"/>
        </p:xfrm>
        <a:graphic>
          <a:graphicData uri="http://schemas.openxmlformats.org/drawingml/2006/table">
            <a:tbl>
              <a:tblPr firstRow="1" bandRow="1">
                <a:tableStyleId>{5940675A-B579-460E-94D1-54222C63F5DA}</a:tableStyleId>
              </a:tblPr>
              <a:tblGrid>
                <a:gridCol w="5828146"/>
                <a:gridCol w="5828146"/>
              </a:tblGrid>
              <a:tr h="441081">
                <a:tc>
                  <a:txBody>
                    <a:bodyPr/>
                    <a:lstStyle/>
                    <a:p>
                      <a:pPr algn="ctr"/>
                      <a:r>
                        <a:rPr lang="zh-CN" altLang="en-US" b="1" dirty="0" smtClean="0"/>
                        <a:t>生产者</a:t>
                      </a:r>
                      <a:endParaRPr lang="zh-CN" altLang="en-US" b="1" dirty="0"/>
                    </a:p>
                  </a:txBody>
                  <a:tcPr/>
                </a:tc>
                <a:tc>
                  <a:txBody>
                    <a:bodyPr/>
                    <a:lstStyle/>
                    <a:p>
                      <a:pPr algn="ctr"/>
                      <a:r>
                        <a:rPr lang="zh-CN" altLang="en-US" b="1" dirty="0" smtClean="0"/>
                        <a:t>消费者</a:t>
                      </a:r>
                      <a:endParaRPr lang="zh-CN" altLang="en-US" b="1" dirty="0"/>
                    </a:p>
                  </a:txBody>
                  <a:tcPr/>
                </a:tc>
              </a:tr>
              <a:tr h="3757618">
                <a:tc>
                  <a:txBody>
                    <a:bodyPr/>
                    <a:lstStyle/>
                    <a:p>
                      <a:r>
                        <a:rPr lang="en-US" altLang="zh-CN" sz="1400" kern="1200" dirty="0" err="1" smtClean="0">
                          <a:solidFill>
                            <a:schemeClr val="tx1"/>
                          </a:solidFill>
                          <a:latin typeface="+mn-lt"/>
                          <a:ea typeface="+mn-ea"/>
                          <a:cs typeface="+mn-cs"/>
                        </a:rPr>
                        <a:t>ConnectionFactory</a:t>
                      </a:r>
                      <a:r>
                        <a:rPr lang="en-US" altLang="zh-CN" sz="1400" kern="1200" dirty="0" smtClean="0">
                          <a:solidFill>
                            <a:schemeClr val="tx1"/>
                          </a:solidFill>
                          <a:latin typeface="+mn-lt"/>
                          <a:ea typeface="+mn-ea"/>
                          <a:cs typeface="+mn-cs"/>
                        </a:rPr>
                        <a:t> </a:t>
                      </a:r>
                      <a:r>
                        <a:rPr lang="en-US" altLang="zh-CN" sz="1400" kern="1200" dirty="0" err="1" smtClean="0">
                          <a:solidFill>
                            <a:schemeClr val="tx1"/>
                          </a:solidFill>
                          <a:latin typeface="+mn-lt"/>
                          <a:ea typeface="+mn-ea"/>
                          <a:cs typeface="+mn-cs"/>
                        </a:rPr>
                        <a:t>connectionFactory</a:t>
                      </a:r>
                      <a:r>
                        <a:rPr lang="en-US" altLang="zh-CN" sz="1400" kern="1200" dirty="0" smtClean="0">
                          <a:solidFill>
                            <a:schemeClr val="tx1"/>
                          </a:solidFill>
                          <a:latin typeface="+mn-lt"/>
                          <a:ea typeface="+mn-ea"/>
                          <a:cs typeface="+mn-cs"/>
                        </a:rPr>
                        <a:t> = </a:t>
                      </a:r>
                      <a:r>
                        <a:rPr lang="en-US" altLang="zh-CN" sz="1400" b="1" kern="1200" dirty="0" smtClean="0">
                          <a:solidFill>
                            <a:schemeClr val="tx1"/>
                          </a:solidFill>
                          <a:latin typeface="+mn-lt"/>
                          <a:ea typeface="+mn-ea"/>
                          <a:cs typeface="+mn-cs"/>
                        </a:rPr>
                        <a:t>new </a:t>
                      </a:r>
                      <a:r>
                        <a:rPr lang="en-US" altLang="zh-CN" sz="1400" b="1" kern="1200" dirty="0" err="1" smtClean="0">
                          <a:solidFill>
                            <a:schemeClr val="tx1"/>
                          </a:solidFill>
                          <a:latin typeface="+mn-lt"/>
                          <a:ea typeface="+mn-ea"/>
                          <a:cs typeface="+mn-cs"/>
                        </a:rPr>
                        <a:t>ActiveMQConnectionFactory</a:t>
                      </a:r>
                      <a:r>
                        <a:rPr lang="en-US" altLang="zh-CN" sz="1400" b="1" kern="1200" dirty="0" smtClean="0">
                          <a:solidFill>
                            <a:schemeClr val="tx1"/>
                          </a:solidFill>
                          <a:latin typeface="+mn-lt"/>
                          <a:ea typeface="+mn-ea"/>
                          <a:cs typeface="+mn-cs"/>
                        </a:rPr>
                        <a:t>("</a:t>
                      </a:r>
                      <a:r>
                        <a:rPr lang="en-US" altLang="zh-CN" sz="1400" b="1" kern="1200" dirty="0" err="1" smtClean="0">
                          <a:solidFill>
                            <a:schemeClr val="tx1"/>
                          </a:solidFill>
                          <a:latin typeface="+mn-lt"/>
                          <a:ea typeface="+mn-ea"/>
                          <a:cs typeface="+mn-cs"/>
                        </a:rPr>
                        <a:t>tcp</a:t>
                      </a:r>
                      <a:r>
                        <a:rPr lang="en-US" altLang="zh-CN" sz="1400" b="1" kern="1200" dirty="0" smtClean="0">
                          <a:solidFill>
                            <a:schemeClr val="tx1"/>
                          </a:solidFill>
                          <a:latin typeface="+mn-lt"/>
                          <a:ea typeface="+mn-ea"/>
                          <a:cs typeface="+mn-cs"/>
                        </a:rPr>
                        <a:t>://localhost:61616"); </a:t>
                      </a:r>
                    </a:p>
                    <a:p>
                      <a:r>
                        <a:rPr lang="en-US" altLang="zh-CN" sz="1400" kern="1200" dirty="0" smtClean="0">
                          <a:solidFill>
                            <a:schemeClr val="tx1"/>
                          </a:solidFill>
                          <a:latin typeface="+mn-lt"/>
                          <a:ea typeface="+mn-ea"/>
                          <a:cs typeface="+mn-cs"/>
                        </a:rPr>
                        <a:t>Connection </a:t>
                      </a:r>
                      <a:r>
                        <a:rPr lang="en-US" altLang="zh-CN" sz="1400" kern="1200" dirty="0" err="1" smtClean="0">
                          <a:solidFill>
                            <a:schemeClr val="tx1"/>
                          </a:solidFill>
                          <a:latin typeface="+mn-lt"/>
                          <a:ea typeface="+mn-ea"/>
                          <a:cs typeface="+mn-cs"/>
                        </a:rPr>
                        <a:t>connection</a:t>
                      </a:r>
                      <a:r>
                        <a:rPr lang="en-US" altLang="zh-CN" sz="1400" kern="1200" dirty="0" smtClean="0">
                          <a:solidFill>
                            <a:schemeClr val="tx1"/>
                          </a:solidFill>
                          <a:latin typeface="+mn-lt"/>
                          <a:ea typeface="+mn-ea"/>
                          <a:cs typeface="+mn-cs"/>
                        </a:rPr>
                        <a:t> = </a:t>
                      </a:r>
                      <a:r>
                        <a:rPr lang="en-US" altLang="zh-CN" sz="1400" kern="1200" dirty="0" err="1" smtClean="0">
                          <a:solidFill>
                            <a:schemeClr val="tx1"/>
                          </a:solidFill>
                          <a:latin typeface="+mn-lt"/>
                          <a:ea typeface="+mn-ea"/>
                          <a:cs typeface="+mn-cs"/>
                        </a:rPr>
                        <a:t>connectionFactory.createConnection</a:t>
                      </a:r>
                      <a:r>
                        <a:rPr lang="en-US" altLang="zh-CN" sz="1400" kern="1200" dirty="0" smtClean="0">
                          <a:solidFill>
                            <a:schemeClr val="tx1"/>
                          </a:solidFill>
                          <a:latin typeface="+mn-lt"/>
                          <a:ea typeface="+mn-ea"/>
                          <a:cs typeface="+mn-cs"/>
                        </a:rPr>
                        <a:t>(); </a:t>
                      </a:r>
                    </a:p>
                    <a:p>
                      <a:r>
                        <a:rPr lang="en-US" altLang="zh-CN" sz="1400" kern="1200" dirty="0" smtClean="0">
                          <a:solidFill>
                            <a:schemeClr val="tx1"/>
                          </a:solidFill>
                          <a:latin typeface="+mn-lt"/>
                          <a:ea typeface="+mn-ea"/>
                          <a:cs typeface="+mn-cs"/>
                        </a:rPr>
                        <a:t>Session </a:t>
                      </a:r>
                      <a:r>
                        <a:rPr lang="en-US" altLang="zh-CN" sz="1400" kern="1200" dirty="0" err="1" smtClean="0">
                          <a:solidFill>
                            <a:schemeClr val="tx1"/>
                          </a:solidFill>
                          <a:latin typeface="+mn-lt"/>
                          <a:ea typeface="+mn-ea"/>
                          <a:cs typeface="+mn-cs"/>
                        </a:rPr>
                        <a:t>session</a:t>
                      </a:r>
                      <a:r>
                        <a:rPr lang="en-US" altLang="zh-CN" sz="1400" kern="1200" dirty="0" smtClean="0">
                          <a:solidFill>
                            <a:schemeClr val="tx1"/>
                          </a:solidFill>
                          <a:latin typeface="+mn-lt"/>
                          <a:ea typeface="+mn-ea"/>
                          <a:cs typeface="+mn-cs"/>
                        </a:rPr>
                        <a:t> = </a:t>
                      </a:r>
                      <a:r>
                        <a:rPr lang="en-US" altLang="zh-CN" sz="1400" kern="1200" dirty="0" err="1" smtClean="0">
                          <a:solidFill>
                            <a:schemeClr val="tx1"/>
                          </a:solidFill>
                          <a:latin typeface="+mn-lt"/>
                          <a:ea typeface="+mn-ea"/>
                          <a:cs typeface="+mn-cs"/>
                        </a:rPr>
                        <a:t>connection.createSession</a:t>
                      </a:r>
                      <a:r>
                        <a:rPr lang="en-US" altLang="zh-CN" sz="1400" kern="1200" dirty="0" smtClean="0">
                          <a:solidFill>
                            <a:schemeClr val="tx1"/>
                          </a:solidFill>
                          <a:latin typeface="+mn-lt"/>
                          <a:ea typeface="+mn-ea"/>
                          <a:cs typeface="+mn-cs"/>
                        </a:rPr>
                        <a:t>(</a:t>
                      </a:r>
                      <a:r>
                        <a:rPr lang="en-US" altLang="zh-CN" sz="1400" kern="1200" dirty="0" err="1" smtClean="0">
                          <a:solidFill>
                            <a:schemeClr val="tx1"/>
                          </a:solidFill>
                          <a:latin typeface="+mn-lt"/>
                          <a:ea typeface="+mn-ea"/>
                          <a:cs typeface="+mn-cs"/>
                        </a:rPr>
                        <a:t>Boolean.</a:t>
                      </a:r>
                      <a:r>
                        <a:rPr lang="en-US" altLang="zh-CN" sz="1400" i="1" kern="1200" dirty="0" err="1" smtClean="0">
                          <a:solidFill>
                            <a:schemeClr val="tx1"/>
                          </a:solidFill>
                          <a:latin typeface="+mn-lt"/>
                          <a:ea typeface="+mn-ea"/>
                          <a:cs typeface="+mn-cs"/>
                        </a:rPr>
                        <a:t>TRUE</a:t>
                      </a:r>
                      <a:r>
                        <a:rPr lang="en-US" altLang="zh-CN" sz="1400" i="1" kern="1200" dirty="0" smtClean="0">
                          <a:solidFill>
                            <a:schemeClr val="tx1"/>
                          </a:solidFill>
                          <a:latin typeface="+mn-lt"/>
                          <a:ea typeface="+mn-ea"/>
                          <a:cs typeface="+mn-cs"/>
                        </a:rPr>
                        <a:t>, </a:t>
                      </a:r>
                      <a:r>
                        <a:rPr lang="en-US" altLang="zh-CN" sz="1400" i="1" kern="1200" dirty="0" err="1" smtClean="0">
                          <a:solidFill>
                            <a:schemeClr val="tx1"/>
                          </a:solidFill>
                          <a:latin typeface="+mn-lt"/>
                          <a:ea typeface="+mn-ea"/>
                          <a:cs typeface="+mn-cs"/>
                        </a:rPr>
                        <a:t>Session.AUTO_ACKNOWLEDGE</a:t>
                      </a:r>
                      <a:r>
                        <a:rPr lang="en-US" altLang="zh-CN" sz="1400" i="1" kern="1200" dirty="0" smtClean="0">
                          <a:solidFill>
                            <a:schemeClr val="tx1"/>
                          </a:solidFill>
                          <a:latin typeface="+mn-lt"/>
                          <a:ea typeface="+mn-ea"/>
                          <a:cs typeface="+mn-cs"/>
                        </a:rPr>
                        <a:t>);</a:t>
                      </a:r>
                    </a:p>
                    <a:p>
                      <a:endParaRPr lang="zh-CN" altLang="en-US" sz="1400" kern="1200" dirty="0" smtClean="0">
                        <a:solidFill>
                          <a:schemeClr val="tx1"/>
                        </a:solidFill>
                        <a:latin typeface="+mn-lt"/>
                        <a:ea typeface="+mn-ea"/>
                        <a:cs typeface="+mn-cs"/>
                      </a:endParaRPr>
                    </a:p>
                    <a:p>
                      <a:r>
                        <a:rPr lang="en-US" altLang="zh-CN" sz="1400" kern="1200" dirty="0" err="1" smtClean="0">
                          <a:solidFill>
                            <a:schemeClr val="tx1"/>
                          </a:solidFill>
                          <a:latin typeface="+mn-lt"/>
                          <a:ea typeface="+mn-ea"/>
                          <a:cs typeface="+mn-cs"/>
                        </a:rPr>
                        <a:t>BufferedReader</a:t>
                      </a:r>
                      <a:r>
                        <a:rPr lang="en-US" altLang="zh-CN" sz="1400" kern="1200" dirty="0" smtClean="0">
                          <a:solidFill>
                            <a:schemeClr val="tx1"/>
                          </a:solidFill>
                          <a:latin typeface="+mn-lt"/>
                          <a:ea typeface="+mn-ea"/>
                          <a:cs typeface="+mn-cs"/>
                        </a:rPr>
                        <a:t> reader = </a:t>
                      </a:r>
                      <a:r>
                        <a:rPr lang="en-US" altLang="zh-CN" sz="1400" b="1" kern="1200" dirty="0" smtClean="0">
                          <a:solidFill>
                            <a:schemeClr val="tx1"/>
                          </a:solidFill>
                          <a:latin typeface="+mn-lt"/>
                          <a:ea typeface="+mn-ea"/>
                          <a:cs typeface="+mn-cs"/>
                        </a:rPr>
                        <a:t>new </a:t>
                      </a:r>
                      <a:r>
                        <a:rPr lang="en-US" altLang="zh-CN" sz="1400" b="1" kern="1200" dirty="0" err="1" smtClean="0">
                          <a:solidFill>
                            <a:schemeClr val="tx1"/>
                          </a:solidFill>
                          <a:latin typeface="+mn-lt"/>
                          <a:ea typeface="+mn-ea"/>
                          <a:cs typeface="+mn-cs"/>
                        </a:rPr>
                        <a:t>BufferedReader</a:t>
                      </a:r>
                      <a:r>
                        <a:rPr lang="en-US" altLang="zh-CN" sz="1400" b="1" kern="1200" dirty="0" smtClean="0">
                          <a:solidFill>
                            <a:schemeClr val="tx1"/>
                          </a:solidFill>
                          <a:latin typeface="+mn-lt"/>
                          <a:ea typeface="+mn-ea"/>
                          <a:cs typeface="+mn-cs"/>
                        </a:rPr>
                        <a:t>(new </a:t>
                      </a:r>
                      <a:r>
                        <a:rPr lang="en-US" altLang="zh-CN" sz="1400" b="1" kern="1200" dirty="0" err="1" smtClean="0">
                          <a:solidFill>
                            <a:schemeClr val="tx1"/>
                          </a:solidFill>
                          <a:latin typeface="+mn-lt"/>
                          <a:ea typeface="+mn-ea"/>
                          <a:cs typeface="+mn-cs"/>
                        </a:rPr>
                        <a:t>InputStreamReader</a:t>
                      </a:r>
                      <a:r>
                        <a:rPr lang="en-US" altLang="zh-CN" sz="1400" b="1" kern="1200" dirty="0" smtClean="0">
                          <a:solidFill>
                            <a:schemeClr val="tx1"/>
                          </a:solidFill>
                          <a:latin typeface="+mn-lt"/>
                          <a:ea typeface="+mn-ea"/>
                          <a:cs typeface="+mn-cs"/>
                        </a:rPr>
                        <a:t>(System.</a:t>
                      </a:r>
                      <a:r>
                        <a:rPr lang="en-US" altLang="zh-CN" sz="1400" b="1" i="1" kern="1200" dirty="0" smtClean="0">
                          <a:solidFill>
                            <a:schemeClr val="tx1"/>
                          </a:solidFill>
                          <a:latin typeface="+mn-lt"/>
                          <a:ea typeface="+mn-ea"/>
                          <a:cs typeface="+mn-cs"/>
                        </a:rPr>
                        <a:t>in));</a:t>
                      </a:r>
                    </a:p>
                    <a:p>
                      <a:r>
                        <a:rPr lang="en-US" altLang="zh-CN" sz="1400" kern="1200" dirty="0" smtClean="0">
                          <a:solidFill>
                            <a:schemeClr val="tx1"/>
                          </a:solidFill>
                          <a:latin typeface="+mn-lt"/>
                          <a:ea typeface="+mn-ea"/>
                          <a:cs typeface="+mn-cs"/>
                        </a:rPr>
                        <a:t>  //</a:t>
                      </a:r>
                      <a:r>
                        <a:rPr lang="en-US" altLang="zh-CN" sz="1400" kern="1200" dirty="0" err="1" smtClean="0">
                          <a:solidFill>
                            <a:schemeClr val="tx1"/>
                          </a:solidFill>
                          <a:latin typeface="+mn-lt"/>
                          <a:ea typeface="+mn-ea"/>
                          <a:cs typeface="+mn-cs"/>
                        </a:rPr>
                        <a:t>dynamicQueues</a:t>
                      </a:r>
                      <a:r>
                        <a:rPr lang="en-US" altLang="zh-CN" sz="1400" kern="1200" dirty="0" smtClean="0">
                          <a:solidFill>
                            <a:schemeClr val="tx1"/>
                          </a:solidFill>
                          <a:latin typeface="+mn-lt"/>
                          <a:ea typeface="+mn-ea"/>
                          <a:cs typeface="+mn-cs"/>
                        </a:rPr>
                        <a:t>/</a:t>
                      </a:r>
                      <a:r>
                        <a:rPr lang="en-US" altLang="zh-CN" sz="1400" u="sng" kern="1200" dirty="0" err="1" smtClean="0">
                          <a:solidFill>
                            <a:schemeClr val="tx1"/>
                          </a:solidFill>
                          <a:latin typeface="+mn-lt"/>
                          <a:ea typeface="+mn-ea"/>
                          <a:cs typeface="+mn-cs"/>
                        </a:rPr>
                        <a:t>ydd</a:t>
                      </a:r>
                      <a:endParaRPr lang="en-US" altLang="zh-CN" sz="1400" u="sng" kern="1200" dirty="0" smtClean="0">
                        <a:solidFill>
                          <a:schemeClr val="tx1"/>
                        </a:solidFill>
                        <a:latin typeface="+mn-lt"/>
                        <a:ea typeface="+mn-ea"/>
                        <a:cs typeface="+mn-cs"/>
                      </a:endParaRPr>
                    </a:p>
                    <a:p>
                      <a:r>
                        <a:rPr lang="en-US" altLang="zh-CN" sz="1400" kern="1200" dirty="0" err="1" smtClean="0">
                          <a:solidFill>
                            <a:schemeClr val="tx1"/>
                          </a:solidFill>
                          <a:latin typeface="+mn-lt"/>
                          <a:ea typeface="+mn-ea"/>
                          <a:cs typeface="+mn-cs"/>
                        </a:rPr>
                        <a:t>System.</a:t>
                      </a:r>
                      <a:r>
                        <a:rPr lang="en-US" altLang="zh-CN" sz="1400" i="1" kern="1200" dirty="0" err="1" smtClean="0">
                          <a:solidFill>
                            <a:schemeClr val="tx1"/>
                          </a:solidFill>
                          <a:latin typeface="+mn-lt"/>
                          <a:ea typeface="+mn-ea"/>
                          <a:cs typeface="+mn-cs"/>
                        </a:rPr>
                        <a:t>out.println</a:t>
                      </a:r>
                      <a:r>
                        <a:rPr lang="en-US" altLang="zh-CN" sz="1400" i="1" kern="1200" dirty="0" smtClean="0">
                          <a:solidFill>
                            <a:schemeClr val="tx1"/>
                          </a:solidFill>
                          <a:latin typeface="+mn-lt"/>
                          <a:ea typeface="+mn-ea"/>
                          <a:cs typeface="+mn-cs"/>
                        </a:rPr>
                        <a:t>("Enter Queue name:");</a:t>
                      </a:r>
                    </a:p>
                    <a:p>
                      <a:r>
                        <a:rPr lang="en-US" altLang="zh-CN" sz="1400" kern="1200" dirty="0" smtClean="0">
                          <a:solidFill>
                            <a:schemeClr val="tx1"/>
                          </a:solidFill>
                          <a:latin typeface="+mn-lt"/>
                          <a:ea typeface="+mn-ea"/>
                          <a:cs typeface="+mn-cs"/>
                        </a:rPr>
                        <a:t>String </a:t>
                      </a:r>
                      <a:r>
                        <a:rPr lang="en-US" altLang="zh-CN" sz="1400" kern="1200" dirty="0" err="1" smtClean="0">
                          <a:solidFill>
                            <a:schemeClr val="tx1"/>
                          </a:solidFill>
                          <a:latin typeface="+mn-lt"/>
                          <a:ea typeface="+mn-ea"/>
                          <a:cs typeface="+mn-cs"/>
                        </a:rPr>
                        <a:t>queueName</a:t>
                      </a:r>
                      <a:r>
                        <a:rPr lang="en-US" altLang="zh-CN" sz="1400" kern="1200" dirty="0" smtClean="0">
                          <a:solidFill>
                            <a:schemeClr val="tx1"/>
                          </a:solidFill>
                          <a:latin typeface="+mn-lt"/>
                          <a:ea typeface="+mn-ea"/>
                          <a:cs typeface="+mn-cs"/>
                        </a:rPr>
                        <a:t> = </a:t>
                      </a:r>
                      <a:r>
                        <a:rPr lang="en-US" altLang="zh-CN" sz="1400" kern="1200" dirty="0" err="1" smtClean="0">
                          <a:solidFill>
                            <a:schemeClr val="tx1"/>
                          </a:solidFill>
                          <a:latin typeface="+mn-lt"/>
                          <a:ea typeface="+mn-ea"/>
                          <a:cs typeface="+mn-cs"/>
                        </a:rPr>
                        <a:t>reader.readLine</a:t>
                      </a:r>
                      <a:r>
                        <a:rPr lang="en-US" altLang="zh-CN" sz="1400" kern="1200" dirty="0" smtClean="0">
                          <a:solidFill>
                            <a:schemeClr val="tx1"/>
                          </a:solidFill>
                          <a:latin typeface="+mn-lt"/>
                          <a:ea typeface="+mn-ea"/>
                          <a:cs typeface="+mn-cs"/>
                        </a:rPr>
                        <a:t>();</a:t>
                      </a:r>
                    </a:p>
                    <a:p>
                      <a:r>
                        <a:rPr lang="en-US" altLang="zh-CN" sz="1400" kern="1200" dirty="0" smtClean="0">
                          <a:solidFill>
                            <a:schemeClr val="tx1"/>
                          </a:solidFill>
                          <a:latin typeface="+mn-lt"/>
                          <a:ea typeface="+mn-ea"/>
                          <a:cs typeface="+mn-cs"/>
                        </a:rPr>
                        <a:t>//Queue, </a:t>
                      </a:r>
                      <a:r>
                        <a:rPr lang="en-US" altLang="zh-CN" sz="1400" kern="1200" dirty="0" err="1" smtClean="0">
                          <a:solidFill>
                            <a:schemeClr val="tx1"/>
                          </a:solidFill>
                          <a:latin typeface="+mn-lt"/>
                          <a:ea typeface="+mn-ea"/>
                          <a:cs typeface="+mn-cs"/>
                        </a:rPr>
                        <a:t>TemporaryQueue</a:t>
                      </a:r>
                      <a:r>
                        <a:rPr lang="en-US" altLang="zh-CN" sz="1400" kern="1200" dirty="0" smtClean="0">
                          <a:solidFill>
                            <a:schemeClr val="tx1"/>
                          </a:solidFill>
                          <a:latin typeface="+mn-lt"/>
                          <a:ea typeface="+mn-ea"/>
                          <a:cs typeface="+mn-cs"/>
                        </a:rPr>
                        <a:t>, </a:t>
                      </a:r>
                      <a:r>
                        <a:rPr lang="en-US" altLang="zh-CN" sz="1400" kern="1200" dirty="0" err="1" smtClean="0">
                          <a:solidFill>
                            <a:schemeClr val="tx1"/>
                          </a:solidFill>
                          <a:latin typeface="+mn-lt"/>
                          <a:ea typeface="+mn-ea"/>
                          <a:cs typeface="+mn-cs"/>
                        </a:rPr>
                        <a:t>TemporaryTopic</a:t>
                      </a:r>
                      <a:r>
                        <a:rPr lang="en-US" altLang="zh-CN" sz="1400" kern="1200" dirty="0" smtClean="0">
                          <a:solidFill>
                            <a:schemeClr val="tx1"/>
                          </a:solidFill>
                          <a:latin typeface="+mn-lt"/>
                          <a:ea typeface="+mn-ea"/>
                          <a:cs typeface="+mn-cs"/>
                        </a:rPr>
                        <a:t>, Topic</a:t>
                      </a:r>
                    </a:p>
                    <a:p>
                      <a:r>
                        <a:rPr lang="en-US" altLang="zh-CN" sz="1400" kern="1200" dirty="0" smtClean="0">
                          <a:solidFill>
                            <a:schemeClr val="tx1"/>
                          </a:solidFill>
                          <a:latin typeface="+mn-lt"/>
                          <a:ea typeface="+mn-ea"/>
                          <a:cs typeface="+mn-cs"/>
                        </a:rPr>
                        <a:t>Destination </a:t>
                      </a:r>
                      <a:r>
                        <a:rPr lang="en-US" altLang="zh-CN" sz="1400" kern="1200" dirty="0" err="1" smtClean="0">
                          <a:solidFill>
                            <a:schemeClr val="tx1"/>
                          </a:solidFill>
                          <a:latin typeface="+mn-lt"/>
                          <a:ea typeface="+mn-ea"/>
                          <a:cs typeface="+mn-cs"/>
                        </a:rPr>
                        <a:t>destination</a:t>
                      </a:r>
                      <a:r>
                        <a:rPr lang="en-US" altLang="zh-CN" sz="1400" kern="1200" dirty="0" smtClean="0">
                          <a:solidFill>
                            <a:schemeClr val="tx1"/>
                          </a:solidFill>
                          <a:latin typeface="+mn-lt"/>
                          <a:ea typeface="+mn-ea"/>
                          <a:cs typeface="+mn-cs"/>
                        </a:rPr>
                        <a:t> = </a:t>
                      </a:r>
                      <a:r>
                        <a:rPr lang="en-US" altLang="zh-CN" sz="1400" kern="1200" dirty="0" err="1" smtClean="0">
                          <a:solidFill>
                            <a:schemeClr val="tx1"/>
                          </a:solidFill>
                          <a:latin typeface="+mn-lt"/>
                          <a:ea typeface="+mn-ea"/>
                          <a:cs typeface="+mn-cs"/>
                        </a:rPr>
                        <a:t>session.createQueue</a:t>
                      </a:r>
                      <a:r>
                        <a:rPr lang="en-US" altLang="zh-CN" sz="1400" kern="1200" dirty="0" smtClean="0">
                          <a:solidFill>
                            <a:schemeClr val="tx1"/>
                          </a:solidFill>
                          <a:latin typeface="+mn-lt"/>
                          <a:ea typeface="+mn-ea"/>
                          <a:cs typeface="+mn-cs"/>
                        </a:rPr>
                        <a:t>(</a:t>
                      </a:r>
                      <a:r>
                        <a:rPr lang="en-US" altLang="zh-CN" sz="1400" kern="1200" dirty="0" err="1" smtClean="0">
                          <a:solidFill>
                            <a:schemeClr val="tx1"/>
                          </a:solidFill>
                          <a:latin typeface="+mn-lt"/>
                          <a:ea typeface="+mn-ea"/>
                          <a:cs typeface="+mn-cs"/>
                        </a:rPr>
                        <a:t>queueName</a:t>
                      </a:r>
                      <a:r>
                        <a:rPr lang="en-US" altLang="zh-CN" sz="1400" kern="1200" dirty="0" smtClean="0">
                          <a:solidFill>
                            <a:schemeClr val="tx1"/>
                          </a:solidFill>
                          <a:latin typeface="+mn-lt"/>
                          <a:ea typeface="+mn-ea"/>
                          <a:cs typeface="+mn-cs"/>
                        </a:rPr>
                        <a:t>);</a:t>
                      </a:r>
                    </a:p>
                    <a:p>
                      <a:r>
                        <a:rPr lang="en-US" altLang="zh-CN" sz="1400" kern="1200" dirty="0" err="1" smtClean="0">
                          <a:solidFill>
                            <a:schemeClr val="tx1"/>
                          </a:solidFill>
                          <a:latin typeface="+mn-lt"/>
                          <a:ea typeface="+mn-ea"/>
                          <a:cs typeface="+mn-cs"/>
                        </a:rPr>
                        <a:t>MessageProducer</a:t>
                      </a:r>
                      <a:r>
                        <a:rPr lang="en-US" altLang="zh-CN" sz="1400" kern="1200" dirty="0" smtClean="0">
                          <a:solidFill>
                            <a:schemeClr val="tx1"/>
                          </a:solidFill>
                          <a:latin typeface="+mn-lt"/>
                          <a:ea typeface="+mn-ea"/>
                          <a:cs typeface="+mn-cs"/>
                        </a:rPr>
                        <a:t> producer = </a:t>
                      </a:r>
                      <a:r>
                        <a:rPr lang="en-US" altLang="zh-CN" sz="1400" kern="1200" dirty="0" err="1" smtClean="0">
                          <a:solidFill>
                            <a:schemeClr val="tx1"/>
                          </a:solidFill>
                          <a:latin typeface="+mn-lt"/>
                          <a:ea typeface="+mn-ea"/>
                          <a:cs typeface="+mn-cs"/>
                        </a:rPr>
                        <a:t>session.createProducer</a:t>
                      </a:r>
                      <a:r>
                        <a:rPr lang="en-US" altLang="zh-CN" sz="1400" kern="1200" dirty="0" smtClean="0">
                          <a:solidFill>
                            <a:schemeClr val="tx1"/>
                          </a:solidFill>
                          <a:latin typeface="+mn-lt"/>
                          <a:ea typeface="+mn-ea"/>
                          <a:cs typeface="+mn-cs"/>
                        </a:rPr>
                        <a:t>(destination); </a:t>
                      </a:r>
                    </a:p>
                    <a:p>
                      <a:r>
                        <a:rPr lang="en-US" altLang="zh-CN" sz="1800" kern="1200" dirty="0" smtClean="0">
                          <a:solidFill>
                            <a:schemeClr val="tx1"/>
                          </a:solidFill>
                          <a:latin typeface="+mn-lt"/>
                          <a:ea typeface="+mn-ea"/>
                          <a:cs typeface="+mn-cs"/>
                        </a:rPr>
                        <a:t> </a:t>
                      </a:r>
                      <a:r>
                        <a:rPr lang="en-US" altLang="zh-CN" sz="1400" kern="1200" dirty="0" err="1" smtClean="0">
                          <a:solidFill>
                            <a:schemeClr val="tx1"/>
                          </a:solidFill>
                          <a:latin typeface="+mn-lt"/>
                          <a:ea typeface="+mn-ea"/>
                          <a:cs typeface="+mn-cs"/>
                        </a:rPr>
                        <a:t>TextMessage</a:t>
                      </a:r>
                      <a:r>
                        <a:rPr lang="en-US" altLang="zh-CN" sz="1400" kern="1200" dirty="0" smtClean="0">
                          <a:solidFill>
                            <a:schemeClr val="tx1"/>
                          </a:solidFill>
                          <a:latin typeface="+mn-lt"/>
                          <a:ea typeface="+mn-ea"/>
                          <a:cs typeface="+mn-cs"/>
                        </a:rPr>
                        <a:t> message = </a:t>
                      </a:r>
                      <a:r>
                        <a:rPr lang="en-US" altLang="zh-CN" sz="1400" kern="1200" dirty="0" err="1" smtClean="0">
                          <a:solidFill>
                            <a:schemeClr val="tx1"/>
                          </a:solidFill>
                          <a:latin typeface="+mn-lt"/>
                          <a:ea typeface="+mn-ea"/>
                          <a:cs typeface="+mn-cs"/>
                        </a:rPr>
                        <a:t>session.createTextMessage</a:t>
                      </a:r>
                      <a:r>
                        <a:rPr lang="en-US" altLang="zh-CN" sz="1400" kern="1200" dirty="0" smtClean="0">
                          <a:solidFill>
                            <a:schemeClr val="tx1"/>
                          </a:solidFill>
                          <a:latin typeface="+mn-lt"/>
                          <a:ea typeface="+mn-ea"/>
                          <a:cs typeface="+mn-cs"/>
                        </a:rPr>
                        <a:t>(“”);</a:t>
                      </a:r>
                    </a:p>
                    <a:p>
                      <a:r>
                        <a:rPr lang="en-US" altLang="zh-CN" sz="1400" kern="1200" dirty="0" smtClean="0">
                          <a:solidFill>
                            <a:schemeClr val="tx1"/>
                          </a:solidFill>
                          <a:latin typeface="+mn-lt"/>
                          <a:ea typeface="+mn-ea"/>
                          <a:cs typeface="+mn-cs"/>
                        </a:rPr>
                        <a:t>            </a:t>
                      </a:r>
                      <a:r>
                        <a:rPr lang="en-US" altLang="zh-CN" sz="1400" kern="1200" dirty="0" err="1" smtClean="0">
                          <a:solidFill>
                            <a:schemeClr val="tx1"/>
                          </a:solidFill>
                          <a:latin typeface="+mn-lt"/>
                          <a:ea typeface="+mn-ea"/>
                          <a:cs typeface="+mn-cs"/>
                        </a:rPr>
                        <a:t>producer.send</a:t>
                      </a:r>
                      <a:r>
                        <a:rPr lang="en-US" altLang="zh-CN" sz="1400" kern="1200" dirty="0" smtClean="0">
                          <a:solidFill>
                            <a:schemeClr val="tx1"/>
                          </a:solidFill>
                          <a:latin typeface="+mn-lt"/>
                          <a:ea typeface="+mn-ea"/>
                          <a:cs typeface="+mn-cs"/>
                        </a:rPr>
                        <a:t>(message);</a:t>
                      </a:r>
                      <a:endParaRPr lang="zh-CN" altLang="en-US" sz="1400" kern="1200" dirty="0">
                        <a:solidFill>
                          <a:schemeClr val="tx1"/>
                        </a:solidFill>
                        <a:latin typeface="+mn-lt"/>
                        <a:ea typeface="+mn-ea"/>
                        <a:cs typeface="+mn-cs"/>
                      </a:endParaRPr>
                    </a:p>
                  </a:txBody>
                  <a:tcPr/>
                </a:tc>
                <a:tc>
                  <a:txBody>
                    <a:bodyPr/>
                    <a:lstStyle/>
                    <a:p>
                      <a:r>
                        <a:rPr lang="en-US" altLang="zh-CN" sz="1800" kern="1200" dirty="0" smtClean="0">
                          <a:solidFill>
                            <a:schemeClr val="tx1"/>
                          </a:solidFill>
                          <a:latin typeface="+mn-lt"/>
                          <a:ea typeface="+mn-ea"/>
                          <a:cs typeface="+mn-cs"/>
                        </a:rPr>
                        <a:t> </a:t>
                      </a:r>
                      <a:r>
                        <a:rPr lang="en-US" altLang="zh-CN" sz="1400" kern="1200" dirty="0" err="1" smtClean="0">
                          <a:solidFill>
                            <a:schemeClr val="tx1"/>
                          </a:solidFill>
                          <a:latin typeface="+mn-lt"/>
                          <a:ea typeface="+mn-ea"/>
                          <a:cs typeface="+mn-cs"/>
                        </a:rPr>
                        <a:t>ConnectionFactory</a:t>
                      </a:r>
                      <a:r>
                        <a:rPr lang="en-US" altLang="zh-CN" sz="1400" kern="1200" dirty="0" smtClean="0">
                          <a:solidFill>
                            <a:schemeClr val="tx1"/>
                          </a:solidFill>
                          <a:latin typeface="+mn-lt"/>
                          <a:ea typeface="+mn-ea"/>
                          <a:cs typeface="+mn-cs"/>
                        </a:rPr>
                        <a:t> </a:t>
                      </a:r>
                      <a:r>
                        <a:rPr lang="en-US" altLang="zh-CN" sz="1400" kern="1200" dirty="0" err="1" smtClean="0">
                          <a:solidFill>
                            <a:schemeClr val="tx1"/>
                          </a:solidFill>
                          <a:latin typeface="+mn-lt"/>
                          <a:ea typeface="+mn-ea"/>
                          <a:cs typeface="+mn-cs"/>
                        </a:rPr>
                        <a:t>connectionFactory</a:t>
                      </a:r>
                      <a:r>
                        <a:rPr lang="en-US" altLang="zh-CN" sz="1400" kern="1200" dirty="0" smtClean="0">
                          <a:solidFill>
                            <a:schemeClr val="tx1"/>
                          </a:solidFill>
                          <a:latin typeface="+mn-lt"/>
                          <a:ea typeface="+mn-ea"/>
                          <a:cs typeface="+mn-cs"/>
                        </a:rPr>
                        <a:t> = </a:t>
                      </a:r>
                      <a:r>
                        <a:rPr lang="en-US" altLang="zh-CN" sz="1400" b="1" kern="1200" dirty="0" smtClean="0">
                          <a:solidFill>
                            <a:schemeClr val="tx1"/>
                          </a:solidFill>
                          <a:latin typeface="+mn-lt"/>
                          <a:ea typeface="+mn-ea"/>
                          <a:cs typeface="+mn-cs"/>
                        </a:rPr>
                        <a:t>new </a:t>
                      </a:r>
                      <a:r>
                        <a:rPr lang="en-US" altLang="zh-CN" sz="1400" b="1" kern="1200" dirty="0" err="1" smtClean="0">
                          <a:solidFill>
                            <a:schemeClr val="tx1"/>
                          </a:solidFill>
                          <a:latin typeface="+mn-lt"/>
                          <a:ea typeface="+mn-ea"/>
                          <a:cs typeface="+mn-cs"/>
                        </a:rPr>
                        <a:t>ActiveMQConnectionFactory</a:t>
                      </a:r>
                      <a:r>
                        <a:rPr lang="en-US" altLang="zh-CN" sz="1400" b="1" kern="1200" dirty="0" smtClean="0">
                          <a:solidFill>
                            <a:schemeClr val="tx1"/>
                          </a:solidFill>
                          <a:latin typeface="+mn-lt"/>
                          <a:ea typeface="+mn-ea"/>
                          <a:cs typeface="+mn-cs"/>
                        </a:rPr>
                        <a:t>("</a:t>
                      </a:r>
                      <a:r>
                        <a:rPr lang="en-US" altLang="zh-CN" sz="1400" b="1" kern="1200" dirty="0" err="1" smtClean="0">
                          <a:solidFill>
                            <a:schemeClr val="tx1"/>
                          </a:solidFill>
                          <a:latin typeface="+mn-lt"/>
                          <a:ea typeface="+mn-ea"/>
                          <a:cs typeface="+mn-cs"/>
                        </a:rPr>
                        <a:t>tcp</a:t>
                      </a:r>
                      <a:r>
                        <a:rPr lang="en-US" altLang="zh-CN" sz="1400" b="1" kern="1200" dirty="0" smtClean="0">
                          <a:solidFill>
                            <a:schemeClr val="tx1"/>
                          </a:solidFill>
                          <a:latin typeface="+mn-lt"/>
                          <a:ea typeface="+mn-ea"/>
                          <a:cs typeface="+mn-cs"/>
                        </a:rPr>
                        <a:t>://localhost:61616");  </a:t>
                      </a:r>
                    </a:p>
                    <a:p>
                      <a:r>
                        <a:rPr lang="en-US" altLang="zh-CN" sz="1400" kern="1200" dirty="0" smtClean="0">
                          <a:solidFill>
                            <a:schemeClr val="tx1"/>
                          </a:solidFill>
                          <a:latin typeface="+mn-lt"/>
                          <a:ea typeface="+mn-ea"/>
                          <a:cs typeface="+mn-cs"/>
                        </a:rPr>
                        <a:t>    Connection </a:t>
                      </a:r>
                      <a:r>
                        <a:rPr lang="en-US" altLang="zh-CN" sz="1400" kern="1200" dirty="0" err="1" smtClean="0">
                          <a:solidFill>
                            <a:schemeClr val="tx1"/>
                          </a:solidFill>
                          <a:latin typeface="+mn-lt"/>
                          <a:ea typeface="+mn-ea"/>
                          <a:cs typeface="+mn-cs"/>
                        </a:rPr>
                        <a:t>connection</a:t>
                      </a:r>
                      <a:r>
                        <a:rPr lang="en-US" altLang="zh-CN" sz="1400" kern="1200" dirty="0" smtClean="0">
                          <a:solidFill>
                            <a:schemeClr val="tx1"/>
                          </a:solidFill>
                          <a:latin typeface="+mn-lt"/>
                          <a:ea typeface="+mn-ea"/>
                          <a:cs typeface="+mn-cs"/>
                        </a:rPr>
                        <a:t> = </a:t>
                      </a:r>
                      <a:r>
                        <a:rPr lang="en-US" altLang="zh-CN" sz="1400" kern="1200" dirty="0" err="1" smtClean="0">
                          <a:solidFill>
                            <a:schemeClr val="tx1"/>
                          </a:solidFill>
                          <a:latin typeface="+mn-lt"/>
                          <a:ea typeface="+mn-ea"/>
                          <a:cs typeface="+mn-cs"/>
                        </a:rPr>
                        <a:t>connectionFactory.createConnection</a:t>
                      </a:r>
                      <a:r>
                        <a:rPr lang="en-US" altLang="zh-CN" sz="1400" kern="1200" dirty="0" smtClean="0">
                          <a:solidFill>
                            <a:schemeClr val="tx1"/>
                          </a:solidFill>
                          <a:latin typeface="+mn-lt"/>
                          <a:ea typeface="+mn-ea"/>
                          <a:cs typeface="+mn-cs"/>
                        </a:rPr>
                        <a:t>();  </a:t>
                      </a:r>
                    </a:p>
                    <a:p>
                      <a:r>
                        <a:rPr lang="en-US" altLang="zh-CN" sz="1400" kern="1200" dirty="0" smtClean="0">
                          <a:solidFill>
                            <a:schemeClr val="tx1"/>
                          </a:solidFill>
                          <a:latin typeface="+mn-lt"/>
                          <a:ea typeface="+mn-ea"/>
                          <a:cs typeface="+mn-cs"/>
                        </a:rPr>
                        <a:t>    </a:t>
                      </a:r>
                      <a:r>
                        <a:rPr lang="en-US" altLang="zh-CN" sz="1400" kern="1200" dirty="0" err="1" smtClean="0">
                          <a:solidFill>
                            <a:schemeClr val="tx1"/>
                          </a:solidFill>
                          <a:latin typeface="+mn-lt"/>
                          <a:ea typeface="+mn-ea"/>
                          <a:cs typeface="+mn-cs"/>
                        </a:rPr>
                        <a:t>connection.start</a:t>
                      </a:r>
                      <a:r>
                        <a:rPr lang="en-US" altLang="zh-CN" sz="1400" kern="1200" dirty="0" smtClean="0">
                          <a:solidFill>
                            <a:schemeClr val="tx1"/>
                          </a:solidFill>
                          <a:latin typeface="+mn-lt"/>
                          <a:ea typeface="+mn-ea"/>
                          <a:cs typeface="+mn-cs"/>
                        </a:rPr>
                        <a:t>();  </a:t>
                      </a:r>
                    </a:p>
                    <a:p>
                      <a:r>
                        <a:rPr lang="en-US" altLang="zh-CN" sz="1400" kern="1200" dirty="0" smtClean="0">
                          <a:solidFill>
                            <a:schemeClr val="tx1"/>
                          </a:solidFill>
                          <a:latin typeface="+mn-lt"/>
                          <a:ea typeface="+mn-ea"/>
                          <a:cs typeface="+mn-cs"/>
                        </a:rPr>
                        <a:t>    </a:t>
                      </a:r>
                      <a:r>
                        <a:rPr lang="en-US" altLang="zh-CN" sz="1400" b="1" kern="1200" dirty="0" smtClean="0">
                          <a:solidFill>
                            <a:schemeClr val="tx1"/>
                          </a:solidFill>
                          <a:latin typeface="+mn-lt"/>
                          <a:ea typeface="+mn-ea"/>
                          <a:cs typeface="+mn-cs"/>
                        </a:rPr>
                        <a:t>final Session </a:t>
                      </a:r>
                      <a:r>
                        <a:rPr lang="en-US" altLang="zh-CN" sz="1400" b="1" kern="1200" dirty="0" err="1" smtClean="0">
                          <a:solidFill>
                            <a:schemeClr val="tx1"/>
                          </a:solidFill>
                          <a:latin typeface="+mn-lt"/>
                          <a:ea typeface="+mn-ea"/>
                          <a:cs typeface="+mn-cs"/>
                        </a:rPr>
                        <a:t>session</a:t>
                      </a:r>
                      <a:r>
                        <a:rPr lang="en-US" altLang="zh-CN" sz="1400" b="1" kern="1200" dirty="0" smtClean="0">
                          <a:solidFill>
                            <a:schemeClr val="tx1"/>
                          </a:solidFill>
                          <a:latin typeface="+mn-lt"/>
                          <a:ea typeface="+mn-ea"/>
                          <a:cs typeface="+mn-cs"/>
                        </a:rPr>
                        <a:t> = </a:t>
                      </a:r>
                      <a:r>
                        <a:rPr lang="en-US" altLang="zh-CN" sz="1400" b="1" kern="1200" dirty="0" err="1" smtClean="0">
                          <a:solidFill>
                            <a:schemeClr val="tx1"/>
                          </a:solidFill>
                          <a:latin typeface="+mn-lt"/>
                          <a:ea typeface="+mn-ea"/>
                          <a:cs typeface="+mn-cs"/>
                        </a:rPr>
                        <a:t>connection.createSession</a:t>
                      </a:r>
                      <a:r>
                        <a:rPr lang="en-US" altLang="zh-CN" sz="1400" b="1" kern="1200" dirty="0" smtClean="0">
                          <a:solidFill>
                            <a:schemeClr val="tx1"/>
                          </a:solidFill>
                          <a:latin typeface="+mn-lt"/>
                          <a:ea typeface="+mn-ea"/>
                          <a:cs typeface="+mn-cs"/>
                        </a:rPr>
                        <a:t>(</a:t>
                      </a:r>
                      <a:r>
                        <a:rPr lang="en-US" altLang="zh-CN" sz="1400" b="1" kern="1200" dirty="0" err="1" smtClean="0">
                          <a:solidFill>
                            <a:schemeClr val="tx1"/>
                          </a:solidFill>
                          <a:latin typeface="+mn-lt"/>
                          <a:ea typeface="+mn-ea"/>
                          <a:cs typeface="+mn-cs"/>
                        </a:rPr>
                        <a:t>Boolean.</a:t>
                      </a:r>
                      <a:r>
                        <a:rPr lang="en-US" altLang="zh-CN" sz="1400" b="1" i="1" kern="1200" dirty="0" err="1" smtClean="0">
                          <a:solidFill>
                            <a:schemeClr val="tx1"/>
                          </a:solidFill>
                          <a:latin typeface="+mn-lt"/>
                          <a:ea typeface="+mn-ea"/>
                          <a:cs typeface="+mn-cs"/>
                        </a:rPr>
                        <a:t>TRUE</a:t>
                      </a:r>
                      <a:r>
                        <a:rPr lang="en-US" altLang="zh-CN" sz="1400" b="1" i="1" kern="1200" dirty="0" smtClean="0">
                          <a:solidFill>
                            <a:schemeClr val="tx1"/>
                          </a:solidFill>
                          <a:latin typeface="+mn-lt"/>
                          <a:ea typeface="+mn-ea"/>
                          <a:cs typeface="+mn-cs"/>
                        </a:rPr>
                        <a:t>, </a:t>
                      </a:r>
                      <a:r>
                        <a:rPr lang="en-US" altLang="zh-CN" sz="1400" b="1" i="1" kern="1200" dirty="0" err="1" smtClean="0">
                          <a:solidFill>
                            <a:schemeClr val="tx1"/>
                          </a:solidFill>
                          <a:latin typeface="+mn-lt"/>
                          <a:ea typeface="+mn-ea"/>
                          <a:cs typeface="+mn-cs"/>
                        </a:rPr>
                        <a:t>Session.AUTO_ACKNOWLEDGE</a:t>
                      </a:r>
                      <a:r>
                        <a:rPr lang="en-US" altLang="zh-CN" sz="1400" b="1" i="1" kern="1200" dirty="0" smtClean="0">
                          <a:solidFill>
                            <a:schemeClr val="tx1"/>
                          </a:solidFill>
                          <a:latin typeface="+mn-lt"/>
                          <a:ea typeface="+mn-ea"/>
                          <a:cs typeface="+mn-cs"/>
                        </a:rPr>
                        <a:t>);  </a:t>
                      </a:r>
                    </a:p>
                    <a:p>
                      <a:r>
                        <a:rPr lang="en-US" altLang="zh-CN" sz="1400" kern="1200" dirty="0" smtClean="0">
                          <a:solidFill>
                            <a:schemeClr val="tx1"/>
                          </a:solidFill>
                          <a:latin typeface="+mn-lt"/>
                          <a:ea typeface="+mn-ea"/>
                          <a:cs typeface="+mn-cs"/>
                        </a:rPr>
                        <a:t>    </a:t>
                      </a:r>
                      <a:r>
                        <a:rPr lang="en-US" altLang="zh-CN" sz="1400" kern="1200" dirty="0" err="1" smtClean="0">
                          <a:solidFill>
                            <a:schemeClr val="tx1"/>
                          </a:solidFill>
                          <a:latin typeface="+mn-lt"/>
                          <a:ea typeface="+mn-ea"/>
                          <a:cs typeface="+mn-cs"/>
                        </a:rPr>
                        <a:t>BufferedReader</a:t>
                      </a:r>
                      <a:r>
                        <a:rPr lang="en-US" altLang="zh-CN" sz="1400" kern="1200" dirty="0" smtClean="0">
                          <a:solidFill>
                            <a:schemeClr val="tx1"/>
                          </a:solidFill>
                          <a:latin typeface="+mn-lt"/>
                          <a:ea typeface="+mn-ea"/>
                          <a:cs typeface="+mn-cs"/>
                        </a:rPr>
                        <a:t> reader = </a:t>
                      </a:r>
                      <a:r>
                        <a:rPr lang="en-US" altLang="zh-CN" sz="1400" b="1" kern="1200" dirty="0" smtClean="0">
                          <a:solidFill>
                            <a:schemeClr val="tx1"/>
                          </a:solidFill>
                          <a:latin typeface="+mn-lt"/>
                          <a:ea typeface="+mn-ea"/>
                          <a:cs typeface="+mn-cs"/>
                        </a:rPr>
                        <a:t>new </a:t>
                      </a:r>
                      <a:r>
                        <a:rPr lang="en-US" altLang="zh-CN" sz="1400" b="1" kern="1200" dirty="0" err="1" smtClean="0">
                          <a:solidFill>
                            <a:schemeClr val="tx1"/>
                          </a:solidFill>
                          <a:latin typeface="+mn-lt"/>
                          <a:ea typeface="+mn-ea"/>
                          <a:cs typeface="+mn-cs"/>
                        </a:rPr>
                        <a:t>BufferedReader</a:t>
                      </a:r>
                      <a:r>
                        <a:rPr lang="en-US" altLang="zh-CN" sz="1400" b="1" kern="1200" dirty="0" smtClean="0">
                          <a:solidFill>
                            <a:schemeClr val="tx1"/>
                          </a:solidFill>
                          <a:latin typeface="+mn-lt"/>
                          <a:ea typeface="+mn-ea"/>
                          <a:cs typeface="+mn-cs"/>
                        </a:rPr>
                        <a:t>(new </a:t>
                      </a:r>
                      <a:r>
                        <a:rPr lang="en-US" altLang="zh-CN" sz="1400" b="1" kern="1200" dirty="0" err="1" smtClean="0">
                          <a:solidFill>
                            <a:schemeClr val="tx1"/>
                          </a:solidFill>
                          <a:latin typeface="+mn-lt"/>
                          <a:ea typeface="+mn-ea"/>
                          <a:cs typeface="+mn-cs"/>
                        </a:rPr>
                        <a:t>InputStreamReader</a:t>
                      </a:r>
                      <a:r>
                        <a:rPr lang="en-US" altLang="zh-CN" sz="1400" b="1" kern="1200" dirty="0" smtClean="0">
                          <a:solidFill>
                            <a:schemeClr val="tx1"/>
                          </a:solidFill>
                          <a:latin typeface="+mn-lt"/>
                          <a:ea typeface="+mn-ea"/>
                          <a:cs typeface="+mn-cs"/>
                        </a:rPr>
                        <a:t>(System.</a:t>
                      </a:r>
                      <a:r>
                        <a:rPr lang="en-US" altLang="zh-CN" sz="1400" b="1" i="1" kern="1200" dirty="0" smtClean="0">
                          <a:solidFill>
                            <a:schemeClr val="tx1"/>
                          </a:solidFill>
                          <a:latin typeface="+mn-lt"/>
                          <a:ea typeface="+mn-ea"/>
                          <a:cs typeface="+mn-cs"/>
                        </a:rPr>
                        <a:t>in));</a:t>
                      </a:r>
                    </a:p>
                    <a:p>
                      <a:r>
                        <a:rPr lang="en-US" altLang="zh-CN" sz="1400" kern="1200" dirty="0" smtClean="0">
                          <a:solidFill>
                            <a:schemeClr val="tx1"/>
                          </a:solidFill>
                          <a:latin typeface="+mn-lt"/>
                          <a:ea typeface="+mn-ea"/>
                          <a:cs typeface="+mn-cs"/>
                        </a:rPr>
                        <a:t>  //</a:t>
                      </a:r>
                      <a:r>
                        <a:rPr lang="en-US" altLang="zh-CN" sz="1400" kern="1200" dirty="0" err="1" smtClean="0">
                          <a:solidFill>
                            <a:schemeClr val="tx1"/>
                          </a:solidFill>
                          <a:latin typeface="+mn-lt"/>
                          <a:ea typeface="+mn-ea"/>
                          <a:cs typeface="+mn-cs"/>
                        </a:rPr>
                        <a:t>dynamicQueues</a:t>
                      </a:r>
                      <a:r>
                        <a:rPr lang="en-US" altLang="zh-CN" sz="1400" kern="1200" dirty="0" smtClean="0">
                          <a:solidFill>
                            <a:schemeClr val="tx1"/>
                          </a:solidFill>
                          <a:latin typeface="+mn-lt"/>
                          <a:ea typeface="+mn-ea"/>
                          <a:cs typeface="+mn-cs"/>
                        </a:rPr>
                        <a:t>/</a:t>
                      </a:r>
                      <a:r>
                        <a:rPr lang="en-US" altLang="zh-CN" sz="1400" u="sng" kern="1200" dirty="0" err="1" smtClean="0">
                          <a:solidFill>
                            <a:schemeClr val="tx1"/>
                          </a:solidFill>
                          <a:latin typeface="+mn-lt"/>
                          <a:ea typeface="+mn-ea"/>
                          <a:cs typeface="+mn-cs"/>
                        </a:rPr>
                        <a:t>ydd</a:t>
                      </a:r>
                      <a:endParaRPr lang="en-US" altLang="zh-CN" sz="1400" u="sng" kern="1200" dirty="0" smtClean="0">
                        <a:solidFill>
                          <a:schemeClr val="tx1"/>
                        </a:solidFill>
                        <a:latin typeface="+mn-lt"/>
                        <a:ea typeface="+mn-ea"/>
                        <a:cs typeface="+mn-cs"/>
                      </a:endParaRPr>
                    </a:p>
                    <a:p>
                      <a:r>
                        <a:rPr lang="en-US" altLang="zh-CN" sz="1400" kern="1200" dirty="0" err="1" smtClean="0">
                          <a:solidFill>
                            <a:schemeClr val="tx1"/>
                          </a:solidFill>
                          <a:latin typeface="+mn-lt"/>
                          <a:ea typeface="+mn-ea"/>
                          <a:cs typeface="+mn-cs"/>
                        </a:rPr>
                        <a:t>System.</a:t>
                      </a:r>
                      <a:r>
                        <a:rPr lang="en-US" altLang="zh-CN" sz="1400" i="1" kern="1200" dirty="0" err="1" smtClean="0">
                          <a:solidFill>
                            <a:schemeClr val="tx1"/>
                          </a:solidFill>
                          <a:latin typeface="+mn-lt"/>
                          <a:ea typeface="+mn-ea"/>
                          <a:cs typeface="+mn-cs"/>
                        </a:rPr>
                        <a:t>out.println</a:t>
                      </a:r>
                      <a:r>
                        <a:rPr lang="en-US" altLang="zh-CN" sz="1400" i="1" kern="1200" dirty="0" smtClean="0">
                          <a:solidFill>
                            <a:schemeClr val="tx1"/>
                          </a:solidFill>
                          <a:latin typeface="+mn-lt"/>
                          <a:ea typeface="+mn-ea"/>
                          <a:cs typeface="+mn-cs"/>
                        </a:rPr>
                        <a:t>("Enter Queue name:");</a:t>
                      </a:r>
                    </a:p>
                    <a:p>
                      <a:r>
                        <a:rPr lang="en-US" altLang="zh-CN" sz="1400" kern="1200" dirty="0" smtClean="0">
                          <a:solidFill>
                            <a:schemeClr val="tx1"/>
                          </a:solidFill>
                          <a:latin typeface="+mn-lt"/>
                          <a:ea typeface="+mn-ea"/>
                          <a:cs typeface="+mn-cs"/>
                        </a:rPr>
                        <a:t>String </a:t>
                      </a:r>
                      <a:r>
                        <a:rPr lang="en-US" altLang="zh-CN" sz="1400" kern="1200" dirty="0" err="1" smtClean="0">
                          <a:solidFill>
                            <a:schemeClr val="tx1"/>
                          </a:solidFill>
                          <a:latin typeface="+mn-lt"/>
                          <a:ea typeface="+mn-ea"/>
                          <a:cs typeface="+mn-cs"/>
                        </a:rPr>
                        <a:t>queueName</a:t>
                      </a:r>
                      <a:r>
                        <a:rPr lang="en-US" altLang="zh-CN" sz="1400" kern="1200" dirty="0" smtClean="0">
                          <a:solidFill>
                            <a:schemeClr val="tx1"/>
                          </a:solidFill>
                          <a:latin typeface="+mn-lt"/>
                          <a:ea typeface="+mn-ea"/>
                          <a:cs typeface="+mn-cs"/>
                        </a:rPr>
                        <a:t> = </a:t>
                      </a:r>
                      <a:r>
                        <a:rPr lang="en-US" altLang="zh-CN" sz="1400" kern="1200" dirty="0" err="1" smtClean="0">
                          <a:solidFill>
                            <a:schemeClr val="tx1"/>
                          </a:solidFill>
                          <a:latin typeface="+mn-lt"/>
                          <a:ea typeface="+mn-ea"/>
                          <a:cs typeface="+mn-cs"/>
                        </a:rPr>
                        <a:t>reader.readLine</a:t>
                      </a:r>
                      <a:r>
                        <a:rPr lang="en-US" altLang="zh-CN" sz="1400" kern="1200" dirty="0" smtClean="0">
                          <a:solidFill>
                            <a:schemeClr val="tx1"/>
                          </a:solidFill>
                          <a:latin typeface="+mn-lt"/>
                          <a:ea typeface="+mn-ea"/>
                          <a:cs typeface="+mn-cs"/>
                        </a:rPr>
                        <a:t>();</a:t>
                      </a:r>
                    </a:p>
                    <a:p>
                      <a:r>
                        <a:rPr lang="en-US" altLang="zh-CN" sz="1400" kern="1200" dirty="0" smtClean="0">
                          <a:solidFill>
                            <a:schemeClr val="tx1"/>
                          </a:solidFill>
                          <a:latin typeface="+mn-lt"/>
                          <a:ea typeface="+mn-ea"/>
                          <a:cs typeface="+mn-cs"/>
                        </a:rPr>
                        <a:t>Destination </a:t>
                      </a:r>
                      <a:r>
                        <a:rPr lang="en-US" altLang="zh-CN" sz="1400" kern="1200" dirty="0" err="1" smtClean="0">
                          <a:solidFill>
                            <a:schemeClr val="tx1"/>
                          </a:solidFill>
                          <a:latin typeface="+mn-lt"/>
                          <a:ea typeface="+mn-ea"/>
                          <a:cs typeface="+mn-cs"/>
                        </a:rPr>
                        <a:t>destination</a:t>
                      </a:r>
                      <a:r>
                        <a:rPr lang="en-US" altLang="zh-CN" sz="1400" kern="1200" dirty="0" smtClean="0">
                          <a:solidFill>
                            <a:schemeClr val="tx1"/>
                          </a:solidFill>
                          <a:latin typeface="+mn-lt"/>
                          <a:ea typeface="+mn-ea"/>
                          <a:cs typeface="+mn-cs"/>
                        </a:rPr>
                        <a:t> = </a:t>
                      </a:r>
                      <a:r>
                        <a:rPr lang="en-US" altLang="zh-CN" sz="1400" kern="1200" dirty="0" err="1" smtClean="0">
                          <a:solidFill>
                            <a:schemeClr val="tx1"/>
                          </a:solidFill>
                          <a:latin typeface="+mn-lt"/>
                          <a:ea typeface="+mn-ea"/>
                          <a:cs typeface="+mn-cs"/>
                        </a:rPr>
                        <a:t>session.createQueue</a:t>
                      </a:r>
                      <a:r>
                        <a:rPr lang="en-US" altLang="zh-CN" sz="1400" kern="1200" dirty="0" smtClean="0">
                          <a:solidFill>
                            <a:schemeClr val="tx1"/>
                          </a:solidFill>
                          <a:latin typeface="+mn-lt"/>
                          <a:ea typeface="+mn-ea"/>
                          <a:cs typeface="+mn-cs"/>
                        </a:rPr>
                        <a:t>(</a:t>
                      </a:r>
                      <a:r>
                        <a:rPr lang="en-US" altLang="zh-CN" sz="1400" kern="1200" dirty="0" err="1" smtClean="0">
                          <a:solidFill>
                            <a:schemeClr val="tx1"/>
                          </a:solidFill>
                          <a:latin typeface="+mn-lt"/>
                          <a:ea typeface="+mn-ea"/>
                          <a:cs typeface="+mn-cs"/>
                        </a:rPr>
                        <a:t>queueName</a:t>
                      </a:r>
                      <a:r>
                        <a:rPr lang="en-US" altLang="zh-CN" sz="1400" kern="1200" dirty="0" smtClean="0">
                          <a:solidFill>
                            <a:schemeClr val="tx1"/>
                          </a:solidFill>
                          <a:latin typeface="+mn-lt"/>
                          <a:ea typeface="+mn-ea"/>
                          <a:cs typeface="+mn-cs"/>
                        </a:rPr>
                        <a:t>);  </a:t>
                      </a:r>
                    </a:p>
                    <a:p>
                      <a:r>
                        <a:rPr lang="en-US" altLang="zh-CN" sz="1400" kern="1200" dirty="0" err="1" smtClean="0">
                          <a:solidFill>
                            <a:schemeClr val="tx1"/>
                          </a:solidFill>
                          <a:latin typeface="+mn-lt"/>
                          <a:ea typeface="+mn-ea"/>
                          <a:cs typeface="+mn-cs"/>
                        </a:rPr>
                        <a:t>MessageConsumer</a:t>
                      </a:r>
                      <a:r>
                        <a:rPr lang="en-US" altLang="zh-CN" sz="1400" kern="1200" dirty="0" smtClean="0">
                          <a:solidFill>
                            <a:schemeClr val="tx1"/>
                          </a:solidFill>
                          <a:latin typeface="+mn-lt"/>
                          <a:ea typeface="+mn-ea"/>
                          <a:cs typeface="+mn-cs"/>
                        </a:rPr>
                        <a:t> consumer = </a:t>
                      </a:r>
                      <a:r>
                        <a:rPr lang="en-US" altLang="zh-CN" sz="1400" kern="1200" dirty="0" err="1" smtClean="0">
                          <a:solidFill>
                            <a:schemeClr val="tx1"/>
                          </a:solidFill>
                          <a:latin typeface="+mn-lt"/>
                          <a:ea typeface="+mn-ea"/>
                          <a:cs typeface="+mn-cs"/>
                        </a:rPr>
                        <a:t>session.createConsumer</a:t>
                      </a:r>
                      <a:r>
                        <a:rPr lang="en-US" altLang="zh-CN" sz="1400" kern="1200" dirty="0" smtClean="0">
                          <a:solidFill>
                            <a:schemeClr val="tx1"/>
                          </a:solidFill>
                          <a:latin typeface="+mn-lt"/>
                          <a:ea typeface="+mn-ea"/>
                          <a:cs typeface="+mn-cs"/>
                        </a:rPr>
                        <a:t>(destination);  </a:t>
                      </a:r>
                    </a:p>
                    <a:p>
                      <a:r>
                        <a:rPr lang="en-US" altLang="zh-CN" sz="1400" kern="1200" dirty="0" smtClean="0">
                          <a:solidFill>
                            <a:schemeClr val="tx1"/>
                          </a:solidFill>
                          <a:latin typeface="+mn-lt"/>
                          <a:ea typeface="+mn-ea"/>
                          <a:cs typeface="+mn-cs"/>
                        </a:rPr>
                        <a:t>    </a:t>
                      </a:r>
                      <a:r>
                        <a:rPr lang="en-US" altLang="zh-CN" sz="1400" b="0" kern="1200" dirty="0" err="1" smtClean="0">
                          <a:solidFill>
                            <a:schemeClr val="tx1"/>
                          </a:solidFill>
                          <a:latin typeface="+mn-lt"/>
                          <a:ea typeface="+mn-ea"/>
                          <a:cs typeface="+mn-cs"/>
                        </a:rPr>
                        <a:t>consumer.setMessageListener</a:t>
                      </a:r>
                      <a:r>
                        <a:rPr lang="en-US" altLang="zh-CN" sz="1400" b="0" kern="1200" dirty="0" smtClean="0">
                          <a:solidFill>
                            <a:schemeClr val="tx1"/>
                          </a:solidFill>
                          <a:latin typeface="+mn-lt"/>
                          <a:ea typeface="+mn-ea"/>
                          <a:cs typeface="+mn-cs"/>
                        </a:rPr>
                        <a:t>(new </a:t>
                      </a:r>
                      <a:r>
                        <a:rPr lang="en-US" altLang="zh-CN" sz="1400" b="0" kern="1200" dirty="0" err="1" smtClean="0">
                          <a:solidFill>
                            <a:schemeClr val="tx1"/>
                          </a:solidFill>
                          <a:latin typeface="+mn-lt"/>
                          <a:ea typeface="+mn-ea"/>
                          <a:cs typeface="+mn-cs"/>
                        </a:rPr>
                        <a:t>MessageListener</a:t>
                      </a:r>
                      <a:r>
                        <a:rPr lang="en-US" altLang="zh-CN" sz="1400" b="0" kern="1200" dirty="0" smtClean="0">
                          <a:solidFill>
                            <a:schemeClr val="tx1"/>
                          </a:solidFill>
                          <a:latin typeface="+mn-lt"/>
                          <a:ea typeface="+mn-ea"/>
                          <a:cs typeface="+mn-cs"/>
                        </a:rPr>
                        <a:t>() {</a:t>
                      </a:r>
                    </a:p>
                    <a:p>
                      <a:r>
                        <a:rPr lang="en-US" altLang="zh-CN" sz="1400" b="0" kern="1200" dirty="0" smtClean="0">
                          <a:solidFill>
                            <a:schemeClr val="tx1"/>
                          </a:solidFill>
                          <a:latin typeface="+mn-lt"/>
                          <a:ea typeface="+mn-ea"/>
                          <a:cs typeface="+mn-cs"/>
                        </a:rPr>
                        <a:t>                               public void </a:t>
                      </a:r>
                      <a:r>
                        <a:rPr lang="en-US" altLang="zh-CN" sz="1400" b="0" kern="1200" dirty="0" err="1" smtClean="0">
                          <a:solidFill>
                            <a:schemeClr val="tx1"/>
                          </a:solidFill>
                          <a:latin typeface="+mn-lt"/>
                          <a:ea typeface="+mn-ea"/>
                          <a:cs typeface="+mn-cs"/>
                        </a:rPr>
                        <a:t>onMessage</a:t>
                      </a:r>
                      <a:r>
                        <a:rPr lang="en-US" altLang="zh-CN" sz="1400" b="0" kern="1200" dirty="0" smtClean="0">
                          <a:solidFill>
                            <a:schemeClr val="tx1"/>
                          </a:solidFill>
                          <a:latin typeface="+mn-lt"/>
                          <a:ea typeface="+mn-ea"/>
                          <a:cs typeface="+mn-cs"/>
                        </a:rPr>
                        <a:t>(Message </a:t>
                      </a:r>
                      <a:r>
                        <a:rPr lang="en-US" altLang="zh-CN" sz="1400" b="0" kern="1200" dirty="0" err="1" smtClean="0">
                          <a:solidFill>
                            <a:schemeClr val="tx1"/>
                          </a:solidFill>
                          <a:latin typeface="+mn-lt"/>
                          <a:ea typeface="+mn-ea"/>
                          <a:cs typeface="+mn-cs"/>
                        </a:rPr>
                        <a:t>msg</a:t>
                      </a:r>
                      <a:r>
                        <a:rPr lang="en-US" altLang="zh-CN" sz="1400" b="0" kern="1200" dirty="0" smtClean="0">
                          <a:solidFill>
                            <a:schemeClr val="tx1"/>
                          </a:solidFill>
                          <a:latin typeface="+mn-lt"/>
                          <a:ea typeface="+mn-ea"/>
                          <a:cs typeface="+mn-cs"/>
                        </a:rPr>
                        <a:t>) { </a:t>
                      </a:r>
                    </a:p>
                    <a:p>
                      <a:r>
                        <a:rPr lang="en-US" altLang="zh-CN" sz="1400" b="0" kern="1200" dirty="0" smtClean="0">
                          <a:solidFill>
                            <a:schemeClr val="tx1"/>
                          </a:solidFill>
                          <a:latin typeface="+mn-lt"/>
                          <a:ea typeface="+mn-ea"/>
                          <a:cs typeface="+mn-cs"/>
                        </a:rPr>
                        <a:t>                                 } </a:t>
                      </a:r>
                    </a:p>
                    <a:p>
                      <a:r>
                        <a:rPr lang="zh-CN" altLang="en-US" sz="1400" b="0" kern="1200" dirty="0" smtClean="0">
                          <a:solidFill>
                            <a:schemeClr val="tx1"/>
                          </a:solidFill>
                          <a:latin typeface="+mn-lt"/>
                          <a:ea typeface="+mn-ea"/>
                          <a:cs typeface="+mn-cs"/>
                        </a:rPr>
                        <a:t>    </a:t>
                      </a:r>
                      <a:r>
                        <a:rPr lang="en-US" altLang="zh-CN" sz="1400" b="0" kern="1200" dirty="0" smtClean="0">
                          <a:solidFill>
                            <a:schemeClr val="tx1"/>
                          </a:solidFill>
                          <a:latin typeface="+mn-lt"/>
                          <a:ea typeface="+mn-ea"/>
                          <a:cs typeface="+mn-cs"/>
                        </a:rPr>
                        <a:t>}); </a:t>
                      </a:r>
                      <a:endParaRPr lang="zh-CN" altLang="en-US" sz="1400" b="0" dirty="0"/>
                    </a:p>
                  </a:txBody>
                  <a:tcPr/>
                </a:tc>
              </a:tr>
            </a:tbl>
          </a:graphicData>
        </a:graphic>
      </p:graphicFrame>
    </p:spTree>
    <p:extLst>
      <p:ext uri="{BB962C8B-B14F-4D97-AF65-F5344CB8AC3E}">
        <p14:creationId xmlns:p14="http://schemas.microsoft.com/office/powerpoint/2010/main" val="370504951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ActiveMQ</a:t>
            </a:r>
            <a:r>
              <a:rPr lang="zh-CN" altLang="en-US" dirty="0"/>
              <a:t>应用程序编写</a:t>
            </a:r>
            <a:endParaRPr lang="zh-CN" altLang="en-US" dirty="0"/>
          </a:p>
        </p:txBody>
      </p:sp>
      <p:sp>
        <p:nvSpPr>
          <p:cNvPr id="3" name="内容占位符 2"/>
          <p:cNvSpPr>
            <a:spLocks noGrp="1"/>
          </p:cNvSpPr>
          <p:nvPr>
            <p:ph idx="1"/>
          </p:nvPr>
        </p:nvSpPr>
        <p:spPr>
          <a:xfrm>
            <a:off x="838200" y="1418937"/>
            <a:ext cx="10515600" cy="543502"/>
          </a:xfrm>
        </p:spPr>
        <p:txBody>
          <a:bodyPr/>
          <a:lstStyle/>
          <a:p>
            <a:r>
              <a:rPr lang="en-US" altLang="zh-CN" b="1" dirty="0" smtClean="0"/>
              <a:t>org.ydd.study.lesson02</a:t>
            </a:r>
            <a:endParaRPr lang="en-US" altLang="zh-CN" b="1" dirty="0"/>
          </a:p>
          <a:p>
            <a:pPr marL="0" indent="0">
              <a:buNone/>
            </a:pPr>
            <a:endParaRPr lang="zh-CN" altLang="en-US" dirty="0"/>
          </a:p>
        </p:txBody>
      </p:sp>
      <p:graphicFrame>
        <p:nvGraphicFramePr>
          <p:cNvPr id="6" name="表格 5"/>
          <p:cNvGraphicFramePr>
            <a:graphicFrameLocks noGrp="1"/>
          </p:cNvGraphicFramePr>
          <p:nvPr>
            <p:extLst>
              <p:ext uri="{D42A27DB-BD31-4B8C-83A1-F6EECF244321}">
                <p14:modId xmlns:p14="http://schemas.microsoft.com/office/powerpoint/2010/main" val="1674806056"/>
              </p:ext>
            </p:extLst>
          </p:nvPr>
        </p:nvGraphicFramePr>
        <p:xfrm>
          <a:off x="267854" y="1962439"/>
          <a:ext cx="11656292" cy="4433961"/>
        </p:xfrm>
        <a:graphic>
          <a:graphicData uri="http://schemas.openxmlformats.org/drawingml/2006/table">
            <a:tbl>
              <a:tblPr firstRow="1" bandRow="1">
                <a:tableStyleId>{5940675A-B579-460E-94D1-54222C63F5DA}</a:tableStyleId>
              </a:tblPr>
              <a:tblGrid>
                <a:gridCol w="5828146"/>
                <a:gridCol w="5828146"/>
              </a:tblGrid>
              <a:tr h="441081">
                <a:tc>
                  <a:txBody>
                    <a:bodyPr/>
                    <a:lstStyle/>
                    <a:p>
                      <a:pPr algn="ctr"/>
                      <a:r>
                        <a:rPr lang="zh-CN" altLang="en-US" b="1" dirty="0" smtClean="0"/>
                        <a:t>生产者</a:t>
                      </a:r>
                      <a:endParaRPr lang="zh-CN" altLang="en-US" b="1" dirty="0"/>
                    </a:p>
                  </a:txBody>
                  <a:tcPr/>
                </a:tc>
                <a:tc>
                  <a:txBody>
                    <a:bodyPr/>
                    <a:lstStyle/>
                    <a:p>
                      <a:pPr algn="ctr"/>
                      <a:r>
                        <a:rPr lang="zh-CN" altLang="en-US" b="1" dirty="0" smtClean="0"/>
                        <a:t>消费者</a:t>
                      </a:r>
                      <a:endParaRPr lang="zh-CN" altLang="en-US" b="1" dirty="0"/>
                    </a:p>
                  </a:txBody>
                  <a:tcPr/>
                </a:tc>
              </a:tr>
              <a:tr h="3757618">
                <a:tc>
                  <a:txBody>
                    <a:bodyPr/>
                    <a:lstStyle/>
                    <a:p>
                      <a:r>
                        <a:rPr lang="en-US" altLang="zh-CN" sz="1400" kern="1200" dirty="0" err="1" smtClean="0">
                          <a:solidFill>
                            <a:schemeClr val="tx1"/>
                          </a:solidFill>
                          <a:latin typeface="+mn-lt"/>
                          <a:ea typeface="+mn-ea"/>
                          <a:cs typeface="+mn-cs"/>
                        </a:rPr>
                        <a:t>ConnectionFactory</a:t>
                      </a:r>
                      <a:r>
                        <a:rPr lang="en-US" altLang="zh-CN" sz="1400" kern="1200" dirty="0" smtClean="0">
                          <a:solidFill>
                            <a:schemeClr val="tx1"/>
                          </a:solidFill>
                          <a:latin typeface="+mn-lt"/>
                          <a:ea typeface="+mn-ea"/>
                          <a:cs typeface="+mn-cs"/>
                        </a:rPr>
                        <a:t> </a:t>
                      </a:r>
                      <a:r>
                        <a:rPr lang="en-US" altLang="zh-CN" sz="1400" kern="1200" dirty="0" err="1" smtClean="0">
                          <a:solidFill>
                            <a:schemeClr val="tx1"/>
                          </a:solidFill>
                          <a:latin typeface="+mn-lt"/>
                          <a:ea typeface="+mn-ea"/>
                          <a:cs typeface="+mn-cs"/>
                        </a:rPr>
                        <a:t>connectionFactory</a:t>
                      </a:r>
                      <a:r>
                        <a:rPr lang="en-US" altLang="zh-CN" sz="1400" kern="1200" dirty="0" smtClean="0">
                          <a:solidFill>
                            <a:schemeClr val="tx1"/>
                          </a:solidFill>
                          <a:latin typeface="+mn-lt"/>
                          <a:ea typeface="+mn-ea"/>
                          <a:cs typeface="+mn-cs"/>
                        </a:rPr>
                        <a:t> = </a:t>
                      </a:r>
                      <a:r>
                        <a:rPr lang="en-US" altLang="zh-CN" sz="1400" b="1" kern="1200" dirty="0" smtClean="0">
                          <a:solidFill>
                            <a:schemeClr val="tx1"/>
                          </a:solidFill>
                          <a:latin typeface="+mn-lt"/>
                          <a:ea typeface="+mn-ea"/>
                          <a:cs typeface="+mn-cs"/>
                        </a:rPr>
                        <a:t>new </a:t>
                      </a:r>
                      <a:r>
                        <a:rPr lang="en-US" altLang="zh-CN" sz="1400" b="1" kern="1200" dirty="0" err="1" smtClean="0">
                          <a:solidFill>
                            <a:schemeClr val="tx1"/>
                          </a:solidFill>
                          <a:latin typeface="+mn-lt"/>
                          <a:ea typeface="+mn-ea"/>
                          <a:cs typeface="+mn-cs"/>
                        </a:rPr>
                        <a:t>ActiveMQConnectionFactory</a:t>
                      </a:r>
                      <a:r>
                        <a:rPr lang="en-US" altLang="zh-CN" sz="1400" b="1" kern="1200" dirty="0" smtClean="0">
                          <a:solidFill>
                            <a:schemeClr val="tx1"/>
                          </a:solidFill>
                          <a:latin typeface="+mn-lt"/>
                          <a:ea typeface="+mn-ea"/>
                          <a:cs typeface="+mn-cs"/>
                        </a:rPr>
                        <a:t>("</a:t>
                      </a:r>
                      <a:r>
                        <a:rPr lang="en-US" altLang="zh-CN" sz="1400" b="1" kern="1200" dirty="0" err="1" smtClean="0">
                          <a:solidFill>
                            <a:schemeClr val="tx1"/>
                          </a:solidFill>
                          <a:latin typeface="+mn-lt"/>
                          <a:ea typeface="+mn-ea"/>
                          <a:cs typeface="+mn-cs"/>
                        </a:rPr>
                        <a:t>tcp</a:t>
                      </a:r>
                      <a:r>
                        <a:rPr lang="en-US" altLang="zh-CN" sz="1400" b="1" kern="1200" dirty="0" smtClean="0">
                          <a:solidFill>
                            <a:schemeClr val="tx1"/>
                          </a:solidFill>
                          <a:latin typeface="+mn-lt"/>
                          <a:ea typeface="+mn-ea"/>
                          <a:cs typeface="+mn-cs"/>
                        </a:rPr>
                        <a:t>://localhost:61616"); </a:t>
                      </a:r>
                    </a:p>
                    <a:p>
                      <a:r>
                        <a:rPr lang="en-US" altLang="zh-CN" sz="1400" kern="1200" dirty="0" smtClean="0">
                          <a:solidFill>
                            <a:schemeClr val="tx1"/>
                          </a:solidFill>
                          <a:latin typeface="+mn-lt"/>
                          <a:ea typeface="+mn-ea"/>
                          <a:cs typeface="+mn-cs"/>
                        </a:rPr>
                        <a:t>Connection </a:t>
                      </a:r>
                      <a:r>
                        <a:rPr lang="en-US" altLang="zh-CN" sz="1400" kern="1200" dirty="0" err="1" smtClean="0">
                          <a:solidFill>
                            <a:schemeClr val="tx1"/>
                          </a:solidFill>
                          <a:latin typeface="+mn-lt"/>
                          <a:ea typeface="+mn-ea"/>
                          <a:cs typeface="+mn-cs"/>
                        </a:rPr>
                        <a:t>connection</a:t>
                      </a:r>
                      <a:r>
                        <a:rPr lang="en-US" altLang="zh-CN" sz="1400" kern="1200" dirty="0" smtClean="0">
                          <a:solidFill>
                            <a:schemeClr val="tx1"/>
                          </a:solidFill>
                          <a:latin typeface="+mn-lt"/>
                          <a:ea typeface="+mn-ea"/>
                          <a:cs typeface="+mn-cs"/>
                        </a:rPr>
                        <a:t> = </a:t>
                      </a:r>
                      <a:r>
                        <a:rPr lang="en-US" altLang="zh-CN" sz="1400" kern="1200" dirty="0" err="1" smtClean="0">
                          <a:solidFill>
                            <a:schemeClr val="tx1"/>
                          </a:solidFill>
                          <a:latin typeface="+mn-lt"/>
                          <a:ea typeface="+mn-ea"/>
                          <a:cs typeface="+mn-cs"/>
                        </a:rPr>
                        <a:t>connectionFactory.createConnection</a:t>
                      </a:r>
                      <a:r>
                        <a:rPr lang="en-US" altLang="zh-CN" sz="1400" kern="1200" dirty="0" smtClean="0">
                          <a:solidFill>
                            <a:schemeClr val="tx1"/>
                          </a:solidFill>
                          <a:latin typeface="+mn-lt"/>
                          <a:ea typeface="+mn-ea"/>
                          <a:cs typeface="+mn-cs"/>
                        </a:rPr>
                        <a:t>(); </a:t>
                      </a:r>
                    </a:p>
                    <a:p>
                      <a:r>
                        <a:rPr lang="en-US" altLang="zh-CN" sz="1400" kern="1200" dirty="0" smtClean="0">
                          <a:solidFill>
                            <a:schemeClr val="tx1"/>
                          </a:solidFill>
                          <a:latin typeface="+mn-lt"/>
                          <a:ea typeface="+mn-ea"/>
                          <a:cs typeface="+mn-cs"/>
                        </a:rPr>
                        <a:t>Session </a:t>
                      </a:r>
                      <a:r>
                        <a:rPr lang="en-US" altLang="zh-CN" sz="1400" kern="1200" dirty="0" err="1" smtClean="0">
                          <a:solidFill>
                            <a:schemeClr val="tx1"/>
                          </a:solidFill>
                          <a:latin typeface="+mn-lt"/>
                          <a:ea typeface="+mn-ea"/>
                          <a:cs typeface="+mn-cs"/>
                        </a:rPr>
                        <a:t>session</a:t>
                      </a:r>
                      <a:r>
                        <a:rPr lang="en-US" altLang="zh-CN" sz="1400" kern="1200" dirty="0" smtClean="0">
                          <a:solidFill>
                            <a:schemeClr val="tx1"/>
                          </a:solidFill>
                          <a:latin typeface="+mn-lt"/>
                          <a:ea typeface="+mn-ea"/>
                          <a:cs typeface="+mn-cs"/>
                        </a:rPr>
                        <a:t> = </a:t>
                      </a:r>
                      <a:r>
                        <a:rPr lang="en-US" altLang="zh-CN" sz="1400" kern="1200" dirty="0" err="1" smtClean="0">
                          <a:solidFill>
                            <a:schemeClr val="tx1"/>
                          </a:solidFill>
                          <a:latin typeface="+mn-lt"/>
                          <a:ea typeface="+mn-ea"/>
                          <a:cs typeface="+mn-cs"/>
                        </a:rPr>
                        <a:t>connection.createSession</a:t>
                      </a:r>
                      <a:r>
                        <a:rPr lang="en-US" altLang="zh-CN" sz="1400" kern="1200" dirty="0" smtClean="0">
                          <a:solidFill>
                            <a:schemeClr val="tx1"/>
                          </a:solidFill>
                          <a:latin typeface="+mn-lt"/>
                          <a:ea typeface="+mn-ea"/>
                          <a:cs typeface="+mn-cs"/>
                        </a:rPr>
                        <a:t>(</a:t>
                      </a:r>
                      <a:r>
                        <a:rPr lang="en-US" altLang="zh-CN" sz="1400" kern="1200" dirty="0" err="1" smtClean="0">
                          <a:solidFill>
                            <a:schemeClr val="tx1"/>
                          </a:solidFill>
                          <a:latin typeface="+mn-lt"/>
                          <a:ea typeface="+mn-ea"/>
                          <a:cs typeface="+mn-cs"/>
                        </a:rPr>
                        <a:t>Boolean.</a:t>
                      </a:r>
                      <a:r>
                        <a:rPr lang="en-US" altLang="zh-CN" sz="1400" i="1" kern="1200" dirty="0" err="1" smtClean="0">
                          <a:solidFill>
                            <a:schemeClr val="tx1"/>
                          </a:solidFill>
                          <a:latin typeface="+mn-lt"/>
                          <a:ea typeface="+mn-ea"/>
                          <a:cs typeface="+mn-cs"/>
                        </a:rPr>
                        <a:t>TRUE</a:t>
                      </a:r>
                      <a:r>
                        <a:rPr lang="en-US" altLang="zh-CN" sz="1400" i="1" kern="1200" dirty="0" smtClean="0">
                          <a:solidFill>
                            <a:schemeClr val="tx1"/>
                          </a:solidFill>
                          <a:latin typeface="+mn-lt"/>
                          <a:ea typeface="+mn-ea"/>
                          <a:cs typeface="+mn-cs"/>
                        </a:rPr>
                        <a:t>, </a:t>
                      </a:r>
                      <a:r>
                        <a:rPr lang="en-US" altLang="zh-CN" sz="1400" i="1" kern="1200" dirty="0" err="1" smtClean="0">
                          <a:solidFill>
                            <a:schemeClr val="tx1"/>
                          </a:solidFill>
                          <a:latin typeface="+mn-lt"/>
                          <a:ea typeface="+mn-ea"/>
                          <a:cs typeface="+mn-cs"/>
                        </a:rPr>
                        <a:t>Session.AUTO_ACKNOWLEDGE</a:t>
                      </a:r>
                      <a:r>
                        <a:rPr lang="en-US" altLang="zh-CN" sz="1400" i="1" kern="1200" dirty="0" smtClean="0">
                          <a:solidFill>
                            <a:schemeClr val="tx1"/>
                          </a:solidFill>
                          <a:latin typeface="+mn-lt"/>
                          <a:ea typeface="+mn-ea"/>
                          <a:cs typeface="+mn-cs"/>
                        </a:rPr>
                        <a:t>);</a:t>
                      </a:r>
                    </a:p>
                    <a:p>
                      <a:endParaRPr lang="zh-CN" altLang="en-US" sz="1400" kern="1200" dirty="0" smtClean="0">
                        <a:solidFill>
                          <a:schemeClr val="tx1"/>
                        </a:solidFill>
                        <a:latin typeface="+mn-lt"/>
                        <a:ea typeface="+mn-ea"/>
                        <a:cs typeface="+mn-cs"/>
                      </a:endParaRPr>
                    </a:p>
                    <a:p>
                      <a:r>
                        <a:rPr lang="en-US" altLang="zh-CN" sz="1400" kern="1200" dirty="0" err="1" smtClean="0">
                          <a:solidFill>
                            <a:schemeClr val="tx1"/>
                          </a:solidFill>
                          <a:latin typeface="+mn-lt"/>
                          <a:ea typeface="+mn-ea"/>
                          <a:cs typeface="+mn-cs"/>
                        </a:rPr>
                        <a:t>BufferedReader</a:t>
                      </a:r>
                      <a:r>
                        <a:rPr lang="en-US" altLang="zh-CN" sz="1400" kern="1200" dirty="0" smtClean="0">
                          <a:solidFill>
                            <a:schemeClr val="tx1"/>
                          </a:solidFill>
                          <a:latin typeface="+mn-lt"/>
                          <a:ea typeface="+mn-ea"/>
                          <a:cs typeface="+mn-cs"/>
                        </a:rPr>
                        <a:t> reader = </a:t>
                      </a:r>
                      <a:r>
                        <a:rPr lang="en-US" altLang="zh-CN" sz="1400" b="1" kern="1200" dirty="0" smtClean="0">
                          <a:solidFill>
                            <a:schemeClr val="tx1"/>
                          </a:solidFill>
                          <a:latin typeface="+mn-lt"/>
                          <a:ea typeface="+mn-ea"/>
                          <a:cs typeface="+mn-cs"/>
                        </a:rPr>
                        <a:t>new </a:t>
                      </a:r>
                      <a:r>
                        <a:rPr lang="en-US" altLang="zh-CN" sz="1400" b="1" kern="1200" dirty="0" err="1" smtClean="0">
                          <a:solidFill>
                            <a:schemeClr val="tx1"/>
                          </a:solidFill>
                          <a:latin typeface="+mn-lt"/>
                          <a:ea typeface="+mn-ea"/>
                          <a:cs typeface="+mn-cs"/>
                        </a:rPr>
                        <a:t>BufferedReader</a:t>
                      </a:r>
                      <a:r>
                        <a:rPr lang="en-US" altLang="zh-CN" sz="1400" b="1" kern="1200" dirty="0" smtClean="0">
                          <a:solidFill>
                            <a:schemeClr val="tx1"/>
                          </a:solidFill>
                          <a:latin typeface="+mn-lt"/>
                          <a:ea typeface="+mn-ea"/>
                          <a:cs typeface="+mn-cs"/>
                        </a:rPr>
                        <a:t>(new </a:t>
                      </a:r>
                      <a:r>
                        <a:rPr lang="en-US" altLang="zh-CN" sz="1400" b="1" kern="1200" dirty="0" err="1" smtClean="0">
                          <a:solidFill>
                            <a:schemeClr val="tx1"/>
                          </a:solidFill>
                          <a:latin typeface="+mn-lt"/>
                          <a:ea typeface="+mn-ea"/>
                          <a:cs typeface="+mn-cs"/>
                        </a:rPr>
                        <a:t>InputStreamReader</a:t>
                      </a:r>
                      <a:r>
                        <a:rPr lang="en-US" altLang="zh-CN" sz="1400" b="1" kern="1200" dirty="0" smtClean="0">
                          <a:solidFill>
                            <a:schemeClr val="tx1"/>
                          </a:solidFill>
                          <a:latin typeface="+mn-lt"/>
                          <a:ea typeface="+mn-ea"/>
                          <a:cs typeface="+mn-cs"/>
                        </a:rPr>
                        <a:t>(System.</a:t>
                      </a:r>
                      <a:r>
                        <a:rPr lang="en-US" altLang="zh-CN" sz="1400" b="1" i="1" kern="1200" dirty="0" smtClean="0">
                          <a:solidFill>
                            <a:schemeClr val="tx1"/>
                          </a:solidFill>
                          <a:latin typeface="+mn-lt"/>
                          <a:ea typeface="+mn-ea"/>
                          <a:cs typeface="+mn-cs"/>
                        </a:rPr>
                        <a:t>in));</a:t>
                      </a:r>
                    </a:p>
                    <a:p>
                      <a:r>
                        <a:rPr lang="en-US" altLang="zh-CN" sz="1400" kern="1200" dirty="0" smtClean="0">
                          <a:solidFill>
                            <a:schemeClr val="tx1"/>
                          </a:solidFill>
                          <a:latin typeface="+mn-lt"/>
                          <a:ea typeface="+mn-ea"/>
                          <a:cs typeface="+mn-cs"/>
                        </a:rPr>
                        <a:t>  //</a:t>
                      </a:r>
                      <a:r>
                        <a:rPr lang="en-US" altLang="zh-CN" sz="1400" kern="1200" dirty="0" err="1" smtClean="0">
                          <a:solidFill>
                            <a:schemeClr val="tx1"/>
                          </a:solidFill>
                          <a:latin typeface="+mn-lt"/>
                          <a:ea typeface="+mn-ea"/>
                          <a:cs typeface="+mn-cs"/>
                        </a:rPr>
                        <a:t>dynamicQueues</a:t>
                      </a:r>
                      <a:r>
                        <a:rPr lang="en-US" altLang="zh-CN" sz="1400" kern="1200" dirty="0" smtClean="0">
                          <a:solidFill>
                            <a:schemeClr val="tx1"/>
                          </a:solidFill>
                          <a:latin typeface="+mn-lt"/>
                          <a:ea typeface="+mn-ea"/>
                          <a:cs typeface="+mn-cs"/>
                        </a:rPr>
                        <a:t>/</a:t>
                      </a:r>
                      <a:r>
                        <a:rPr lang="en-US" altLang="zh-CN" sz="1400" u="sng" kern="1200" dirty="0" err="1" smtClean="0">
                          <a:solidFill>
                            <a:schemeClr val="tx1"/>
                          </a:solidFill>
                          <a:latin typeface="+mn-lt"/>
                          <a:ea typeface="+mn-ea"/>
                          <a:cs typeface="+mn-cs"/>
                        </a:rPr>
                        <a:t>ydd</a:t>
                      </a:r>
                      <a:endParaRPr lang="en-US" altLang="zh-CN" sz="1400" u="sng" kern="1200" dirty="0" smtClean="0">
                        <a:solidFill>
                          <a:schemeClr val="tx1"/>
                        </a:solidFill>
                        <a:latin typeface="+mn-lt"/>
                        <a:ea typeface="+mn-ea"/>
                        <a:cs typeface="+mn-cs"/>
                      </a:endParaRPr>
                    </a:p>
                    <a:p>
                      <a:r>
                        <a:rPr lang="en-US" altLang="zh-CN" sz="1400" kern="1200" dirty="0" err="1" smtClean="0">
                          <a:solidFill>
                            <a:schemeClr val="tx1"/>
                          </a:solidFill>
                          <a:latin typeface="+mn-lt"/>
                          <a:ea typeface="+mn-ea"/>
                          <a:cs typeface="+mn-cs"/>
                        </a:rPr>
                        <a:t>System.</a:t>
                      </a:r>
                      <a:r>
                        <a:rPr lang="en-US" altLang="zh-CN" sz="1400" i="1" kern="1200" dirty="0" err="1" smtClean="0">
                          <a:solidFill>
                            <a:schemeClr val="tx1"/>
                          </a:solidFill>
                          <a:latin typeface="+mn-lt"/>
                          <a:ea typeface="+mn-ea"/>
                          <a:cs typeface="+mn-cs"/>
                        </a:rPr>
                        <a:t>out.println</a:t>
                      </a:r>
                      <a:r>
                        <a:rPr lang="en-US" altLang="zh-CN" sz="1400" i="1" kern="1200" dirty="0" smtClean="0">
                          <a:solidFill>
                            <a:schemeClr val="tx1"/>
                          </a:solidFill>
                          <a:latin typeface="+mn-lt"/>
                          <a:ea typeface="+mn-ea"/>
                          <a:cs typeface="+mn-cs"/>
                        </a:rPr>
                        <a:t>("Enter Queue name:");</a:t>
                      </a:r>
                    </a:p>
                    <a:p>
                      <a:r>
                        <a:rPr lang="en-US" altLang="zh-CN" sz="1400" kern="1200" dirty="0" smtClean="0">
                          <a:solidFill>
                            <a:schemeClr val="tx1"/>
                          </a:solidFill>
                          <a:latin typeface="+mn-lt"/>
                          <a:ea typeface="+mn-ea"/>
                          <a:cs typeface="+mn-cs"/>
                        </a:rPr>
                        <a:t>String </a:t>
                      </a:r>
                      <a:r>
                        <a:rPr lang="en-US" altLang="zh-CN" sz="1400" kern="1200" dirty="0" err="1" smtClean="0">
                          <a:solidFill>
                            <a:schemeClr val="tx1"/>
                          </a:solidFill>
                          <a:latin typeface="+mn-lt"/>
                          <a:ea typeface="+mn-ea"/>
                          <a:cs typeface="+mn-cs"/>
                        </a:rPr>
                        <a:t>topicName</a:t>
                      </a:r>
                      <a:r>
                        <a:rPr lang="en-US" altLang="zh-CN" sz="1400" kern="1200" dirty="0" smtClean="0">
                          <a:solidFill>
                            <a:schemeClr val="tx1"/>
                          </a:solidFill>
                          <a:latin typeface="+mn-lt"/>
                          <a:ea typeface="+mn-ea"/>
                          <a:cs typeface="+mn-cs"/>
                        </a:rPr>
                        <a:t> = </a:t>
                      </a:r>
                      <a:r>
                        <a:rPr lang="en-US" altLang="zh-CN" sz="1400" kern="1200" dirty="0" err="1" smtClean="0">
                          <a:solidFill>
                            <a:schemeClr val="tx1"/>
                          </a:solidFill>
                          <a:latin typeface="+mn-lt"/>
                          <a:ea typeface="+mn-ea"/>
                          <a:cs typeface="+mn-cs"/>
                        </a:rPr>
                        <a:t>reader.readLine</a:t>
                      </a:r>
                      <a:r>
                        <a:rPr lang="en-US" altLang="zh-CN" sz="1400" kern="1200" dirty="0" smtClean="0">
                          <a:solidFill>
                            <a:schemeClr val="tx1"/>
                          </a:solidFill>
                          <a:latin typeface="+mn-lt"/>
                          <a:ea typeface="+mn-ea"/>
                          <a:cs typeface="+mn-cs"/>
                        </a:rPr>
                        <a:t>();</a:t>
                      </a:r>
                    </a:p>
                    <a:p>
                      <a:r>
                        <a:rPr lang="en-US" altLang="zh-CN" sz="1400" kern="1200" dirty="0" smtClean="0">
                          <a:solidFill>
                            <a:schemeClr val="tx1"/>
                          </a:solidFill>
                          <a:latin typeface="+mn-lt"/>
                          <a:ea typeface="+mn-ea"/>
                          <a:cs typeface="+mn-cs"/>
                        </a:rPr>
                        <a:t>//Queue, </a:t>
                      </a:r>
                      <a:r>
                        <a:rPr lang="en-US" altLang="zh-CN" sz="1400" kern="1200" dirty="0" err="1" smtClean="0">
                          <a:solidFill>
                            <a:schemeClr val="tx1"/>
                          </a:solidFill>
                          <a:latin typeface="+mn-lt"/>
                          <a:ea typeface="+mn-ea"/>
                          <a:cs typeface="+mn-cs"/>
                        </a:rPr>
                        <a:t>TemporaryQueue</a:t>
                      </a:r>
                      <a:r>
                        <a:rPr lang="en-US" altLang="zh-CN" sz="1400" kern="1200" dirty="0" smtClean="0">
                          <a:solidFill>
                            <a:schemeClr val="tx1"/>
                          </a:solidFill>
                          <a:latin typeface="+mn-lt"/>
                          <a:ea typeface="+mn-ea"/>
                          <a:cs typeface="+mn-cs"/>
                        </a:rPr>
                        <a:t>, </a:t>
                      </a:r>
                      <a:r>
                        <a:rPr lang="en-US" altLang="zh-CN" sz="1400" kern="1200" dirty="0" err="1" smtClean="0">
                          <a:solidFill>
                            <a:schemeClr val="tx1"/>
                          </a:solidFill>
                          <a:latin typeface="+mn-lt"/>
                          <a:ea typeface="+mn-ea"/>
                          <a:cs typeface="+mn-cs"/>
                        </a:rPr>
                        <a:t>TemporaryTopic</a:t>
                      </a:r>
                      <a:r>
                        <a:rPr lang="en-US" altLang="zh-CN" sz="1400" kern="1200" dirty="0" smtClean="0">
                          <a:solidFill>
                            <a:schemeClr val="tx1"/>
                          </a:solidFill>
                          <a:latin typeface="+mn-lt"/>
                          <a:ea typeface="+mn-ea"/>
                          <a:cs typeface="+mn-cs"/>
                        </a:rPr>
                        <a:t>, Topic</a:t>
                      </a:r>
                    </a:p>
                    <a:p>
                      <a:r>
                        <a:rPr lang="en-US" altLang="zh-CN" sz="1400" kern="1200" dirty="0" smtClean="0">
                          <a:solidFill>
                            <a:schemeClr val="tx1"/>
                          </a:solidFill>
                          <a:latin typeface="+mn-lt"/>
                          <a:ea typeface="+mn-ea"/>
                          <a:cs typeface="+mn-cs"/>
                        </a:rPr>
                        <a:t>Destination </a:t>
                      </a:r>
                      <a:r>
                        <a:rPr lang="en-US" altLang="zh-CN" sz="1400" kern="1200" dirty="0" err="1" smtClean="0">
                          <a:solidFill>
                            <a:schemeClr val="tx1"/>
                          </a:solidFill>
                          <a:latin typeface="+mn-lt"/>
                          <a:ea typeface="+mn-ea"/>
                          <a:cs typeface="+mn-cs"/>
                        </a:rPr>
                        <a:t>destination</a:t>
                      </a:r>
                      <a:r>
                        <a:rPr lang="en-US" altLang="zh-CN" sz="1400" kern="1200" dirty="0" smtClean="0">
                          <a:solidFill>
                            <a:schemeClr val="tx1"/>
                          </a:solidFill>
                          <a:latin typeface="+mn-lt"/>
                          <a:ea typeface="+mn-ea"/>
                          <a:cs typeface="+mn-cs"/>
                        </a:rPr>
                        <a:t> = session. </a:t>
                      </a:r>
                      <a:r>
                        <a:rPr lang="en-US" altLang="zh-CN" sz="1400" kern="1200" dirty="0" err="1" smtClean="0">
                          <a:solidFill>
                            <a:schemeClr val="tx1"/>
                          </a:solidFill>
                          <a:latin typeface="+mn-lt"/>
                          <a:ea typeface="+mn-ea"/>
                          <a:cs typeface="+mn-cs"/>
                        </a:rPr>
                        <a:t>createTopic</a:t>
                      </a:r>
                      <a:r>
                        <a:rPr lang="en-US" altLang="zh-CN" sz="1400" kern="1200" dirty="0" smtClean="0">
                          <a:solidFill>
                            <a:schemeClr val="tx1"/>
                          </a:solidFill>
                          <a:latin typeface="+mn-lt"/>
                          <a:ea typeface="+mn-ea"/>
                          <a:cs typeface="+mn-cs"/>
                        </a:rPr>
                        <a:t>(</a:t>
                      </a:r>
                      <a:r>
                        <a:rPr lang="en-US" altLang="zh-CN" sz="1400" kern="1200" dirty="0" err="1" smtClean="0">
                          <a:solidFill>
                            <a:schemeClr val="tx1"/>
                          </a:solidFill>
                          <a:latin typeface="+mn-lt"/>
                          <a:ea typeface="+mn-ea"/>
                          <a:cs typeface="+mn-cs"/>
                        </a:rPr>
                        <a:t>topicName</a:t>
                      </a:r>
                      <a:r>
                        <a:rPr lang="en-US" altLang="zh-CN" sz="1400" kern="1200" dirty="0" smtClean="0">
                          <a:solidFill>
                            <a:schemeClr val="tx1"/>
                          </a:solidFill>
                          <a:latin typeface="+mn-lt"/>
                          <a:ea typeface="+mn-ea"/>
                          <a:cs typeface="+mn-cs"/>
                        </a:rPr>
                        <a:t>);</a:t>
                      </a:r>
                    </a:p>
                    <a:p>
                      <a:r>
                        <a:rPr lang="en-US" altLang="zh-CN" sz="1400" kern="1200" dirty="0" err="1" smtClean="0">
                          <a:solidFill>
                            <a:schemeClr val="tx1"/>
                          </a:solidFill>
                          <a:latin typeface="+mn-lt"/>
                          <a:ea typeface="+mn-ea"/>
                          <a:cs typeface="+mn-cs"/>
                        </a:rPr>
                        <a:t>MessageProducer</a:t>
                      </a:r>
                      <a:r>
                        <a:rPr lang="en-US" altLang="zh-CN" sz="1400" kern="1200" dirty="0" smtClean="0">
                          <a:solidFill>
                            <a:schemeClr val="tx1"/>
                          </a:solidFill>
                          <a:latin typeface="+mn-lt"/>
                          <a:ea typeface="+mn-ea"/>
                          <a:cs typeface="+mn-cs"/>
                        </a:rPr>
                        <a:t> producer = </a:t>
                      </a:r>
                      <a:r>
                        <a:rPr lang="en-US" altLang="zh-CN" sz="1400" kern="1200" dirty="0" err="1" smtClean="0">
                          <a:solidFill>
                            <a:schemeClr val="tx1"/>
                          </a:solidFill>
                          <a:latin typeface="+mn-lt"/>
                          <a:ea typeface="+mn-ea"/>
                          <a:cs typeface="+mn-cs"/>
                        </a:rPr>
                        <a:t>session.createProducer</a:t>
                      </a:r>
                      <a:r>
                        <a:rPr lang="en-US" altLang="zh-CN" sz="1400" kern="1200" dirty="0" smtClean="0">
                          <a:solidFill>
                            <a:schemeClr val="tx1"/>
                          </a:solidFill>
                          <a:latin typeface="+mn-lt"/>
                          <a:ea typeface="+mn-ea"/>
                          <a:cs typeface="+mn-cs"/>
                        </a:rPr>
                        <a:t>(destination); </a:t>
                      </a:r>
                    </a:p>
                    <a:p>
                      <a:r>
                        <a:rPr lang="en-US" altLang="zh-CN" sz="1800" kern="1200" dirty="0" smtClean="0">
                          <a:solidFill>
                            <a:schemeClr val="tx1"/>
                          </a:solidFill>
                          <a:latin typeface="+mn-lt"/>
                          <a:ea typeface="+mn-ea"/>
                          <a:cs typeface="+mn-cs"/>
                        </a:rPr>
                        <a:t> </a:t>
                      </a:r>
                      <a:r>
                        <a:rPr lang="en-US" altLang="zh-CN" sz="1400" kern="1200" dirty="0" err="1" smtClean="0">
                          <a:solidFill>
                            <a:schemeClr val="tx1"/>
                          </a:solidFill>
                          <a:latin typeface="+mn-lt"/>
                          <a:ea typeface="+mn-ea"/>
                          <a:cs typeface="+mn-cs"/>
                        </a:rPr>
                        <a:t>TextMessage</a:t>
                      </a:r>
                      <a:r>
                        <a:rPr lang="en-US" altLang="zh-CN" sz="1400" kern="1200" dirty="0" smtClean="0">
                          <a:solidFill>
                            <a:schemeClr val="tx1"/>
                          </a:solidFill>
                          <a:latin typeface="+mn-lt"/>
                          <a:ea typeface="+mn-ea"/>
                          <a:cs typeface="+mn-cs"/>
                        </a:rPr>
                        <a:t> message = </a:t>
                      </a:r>
                      <a:r>
                        <a:rPr lang="en-US" altLang="zh-CN" sz="1400" kern="1200" dirty="0" err="1" smtClean="0">
                          <a:solidFill>
                            <a:schemeClr val="tx1"/>
                          </a:solidFill>
                          <a:latin typeface="+mn-lt"/>
                          <a:ea typeface="+mn-ea"/>
                          <a:cs typeface="+mn-cs"/>
                        </a:rPr>
                        <a:t>session.createTextMessage</a:t>
                      </a:r>
                      <a:r>
                        <a:rPr lang="en-US" altLang="zh-CN" sz="1400" kern="1200" dirty="0" smtClean="0">
                          <a:solidFill>
                            <a:schemeClr val="tx1"/>
                          </a:solidFill>
                          <a:latin typeface="+mn-lt"/>
                          <a:ea typeface="+mn-ea"/>
                          <a:cs typeface="+mn-cs"/>
                        </a:rPr>
                        <a:t>(“”);</a:t>
                      </a:r>
                    </a:p>
                    <a:p>
                      <a:r>
                        <a:rPr lang="en-US" altLang="zh-CN" sz="1400" kern="1200" dirty="0" smtClean="0">
                          <a:solidFill>
                            <a:schemeClr val="tx1"/>
                          </a:solidFill>
                          <a:latin typeface="+mn-lt"/>
                          <a:ea typeface="+mn-ea"/>
                          <a:cs typeface="+mn-cs"/>
                        </a:rPr>
                        <a:t>            </a:t>
                      </a:r>
                      <a:r>
                        <a:rPr lang="en-US" altLang="zh-CN" sz="1400" kern="1200" dirty="0" err="1" smtClean="0">
                          <a:solidFill>
                            <a:schemeClr val="tx1"/>
                          </a:solidFill>
                          <a:latin typeface="+mn-lt"/>
                          <a:ea typeface="+mn-ea"/>
                          <a:cs typeface="+mn-cs"/>
                        </a:rPr>
                        <a:t>producer.send</a:t>
                      </a:r>
                      <a:r>
                        <a:rPr lang="en-US" altLang="zh-CN" sz="1400" kern="1200" dirty="0" smtClean="0">
                          <a:solidFill>
                            <a:schemeClr val="tx1"/>
                          </a:solidFill>
                          <a:latin typeface="+mn-lt"/>
                          <a:ea typeface="+mn-ea"/>
                          <a:cs typeface="+mn-cs"/>
                        </a:rPr>
                        <a:t>(message);</a:t>
                      </a:r>
                      <a:endParaRPr lang="zh-CN" altLang="en-US" sz="1400" kern="1200" dirty="0">
                        <a:solidFill>
                          <a:schemeClr val="tx1"/>
                        </a:solidFill>
                        <a:latin typeface="+mn-lt"/>
                        <a:ea typeface="+mn-ea"/>
                        <a:cs typeface="+mn-cs"/>
                      </a:endParaRPr>
                    </a:p>
                  </a:txBody>
                  <a:tcPr/>
                </a:tc>
                <a:tc>
                  <a:txBody>
                    <a:bodyPr/>
                    <a:lstStyle/>
                    <a:p>
                      <a:r>
                        <a:rPr lang="en-US" altLang="zh-CN" sz="1800" kern="1200" dirty="0" smtClean="0">
                          <a:solidFill>
                            <a:schemeClr val="tx1"/>
                          </a:solidFill>
                          <a:latin typeface="+mn-lt"/>
                          <a:ea typeface="+mn-ea"/>
                          <a:cs typeface="+mn-cs"/>
                        </a:rPr>
                        <a:t> </a:t>
                      </a:r>
                      <a:r>
                        <a:rPr lang="en-US" altLang="zh-CN" sz="1400" kern="1200" dirty="0" err="1" smtClean="0">
                          <a:solidFill>
                            <a:schemeClr val="tx1"/>
                          </a:solidFill>
                          <a:latin typeface="+mn-lt"/>
                          <a:ea typeface="+mn-ea"/>
                          <a:cs typeface="+mn-cs"/>
                        </a:rPr>
                        <a:t>ConnectionFactory</a:t>
                      </a:r>
                      <a:r>
                        <a:rPr lang="en-US" altLang="zh-CN" sz="1400" kern="1200" dirty="0" smtClean="0">
                          <a:solidFill>
                            <a:schemeClr val="tx1"/>
                          </a:solidFill>
                          <a:latin typeface="+mn-lt"/>
                          <a:ea typeface="+mn-ea"/>
                          <a:cs typeface="+mn-cs"/>
                        </a:rPr>
                        <a:t> </a:t>
                      </a:r>
                      <a:r>
                        <a:rPr lang="en-US" altLang="zh-CN" sz="1400" kern="1200" dirty="0" err="1" smtClean="0">
                          <a:solidFill>
                            <a:schemeClr val="tx1"/>
                          </a:solidFill>
                          <a:latin typeface="+mn-lt"/>
                          <a:ea typeface="+mn-ea"/>
                          <a:cs typeface="+mn-cs"/>
                        </a:rPr>
                        <a:t>connectionFactory</a:t>
                      </a:r>
                      <a:r>
                        <a:rPr lang="en-US" altLang="zh-CN" sz="1400" kern="1200" dirty="0" smtClean="0">
                          <a:solidFill>
                            <a:schemeClr val="tx1"/>
                          </a:solidFill>
                          <a:latin typeface="+mn-lt"/>
                          <a:ea typeface="+mn-ea"/>
                          <a:cs typeface="+mn-cs"/>
                        </a:rPr>
                        <a:t> = </a:t>
                      </a:r>
                      <a:r>
                        <a:rPr lang="en-US" altLang="zh-CN" sz="1400" b="1" kern="1200" dirty="0" smtClean="0">
                          <a:solidFill>
                            <a:schemeClr val="tx1"/>
                          </a:solidFill>
                          <a:latin typeface="+mn-lt"/>
                          <a:ea typeface="+mn-ea"/>
                          <a:cs typeface="+mn-cs"/>
                        </a:rPr>
                        <a:t>new </a:t>
                      </a:r>
                      <a:r>
                        <a:rPr lang="en-US" altLang="zh-CN" sz="1400" b="1" kern="1200" dirty="0" err="1" smtClean="0">
                          <a:solidFill>
                            <a:schemeClr val="tx1"/>
                          </a:solidFill>
                          <a:latin typeface="+mn-lt"/>
                          <a:ea typeface="+mn-ea"/>
                          <a:cs typeface="+mn-cs"/>
                        </a:rPr>
                        <a:t>ActiveMQConnectionFactory</a:t>
                      </a:r>
                      <a:r>
                        <a:rPr lang="en-US" altLang="zh-CN" sz="1400" b="1" kern="1200" dirty="0" smtClean="0">
                          <a:solidFill>
                            <a:schemeClr val="tx1"/>
                          </a:solidFill>
                          <a:latin typeface="+mn-lt"/>
                          <a:ea typeface="+mn-ea"/>
                          <a:cs typeface="+mn-cs"/>
                        </a:rPr>
                        <a:t>("</a:t>
                      </a:r>
                      <a:r>
                        <a:rPr lang="en-US" altLang="zh-CN" sz="1400" b="1" kern="1200" dirty="0" err="1" smtClean="0">
                          <a:solidFill>
                            <a:schemeClr val="tx1"/>
                          </a:solidFill>
                          <a:latin typeface="+mn-lt"/>
                          <a:ea typeface="+mn-ea"/>
                          <a:cs typeface="+mn-cs"/>
                        </a:rPr>
                        <a:t>tcp</a:t>
                      </a:r>
                      <a:r>
                        <a:rPr lang="en-US" altLang="zh-CN" sz="1400" b="1" kern="1200" dirty="0" smtClean="0">
                          <a:solidFill>
                            <a:schemeClr val="tx1"/>
                          </a:solidFill>
                          <a:latin typeface="+mn-lt"/>
                          <a:ea typeface="+mn-ea"/>
                          <a:cs typeface="+mn-cs"/>
                        </a:rPr>
                        <a:t>://localhost:61616");  </a:t>
                      </a:r>
                    </a:p>
                    <a:p>
                      <a:r>
                        <a:rPr lang="en-US" altLang="zh-CN" sz="1400" kern="1200" dirty="0" smtClean="0">
                          <a:solidFill>
                            <a:schemeClr val="tx1"/>
                          </a:solidFill>
                          <a:latin typeface="+mn-lt"/>
                          <a:ea typeface="+mn-ea"/>
                          <a:cs typeface="+mn-cs"/>
                        </a:rPr>
                        <a:t>    Connection </a:t>
                      </a:r>
                      <a:r>
                        <a:rPr lang="en-US" altLang="zh-CN" sz="1400" kern="1200" dirty="0" err="1" smtClean="0">
                          <a:solidFill>
                            <a:schemeClr val="tx1"/>
                          </a:solidFill>
                          <a:latin typeface="+mn-lt"/>
                          <a:ea typeface="+mn-ea"/>
                          <a:cs typeface="+mn-cs"/>
                        </a:rPr>
                        <a:t>connection</a:t>
                      </a:r>
                      <a:r>
                        <a:rPr lang="en-US" altLang="zh-CN" sz="1400" kern="1200" dirty="0" smtClean="0">
                          <a:solidFill>
                            <a:schemeClr val="tx1"/>
                          </a:solidFill>
                          <a:latin typeface="+mn-lt"/>
                          <a:ea typeface="+mn-ea"/>
                          <a:cs typeface="+mn-cs"/>
                        </a:rPr>
                        <a:t> = </a:t>
                      </a:r>
                      <a:r>
                        <a:rPr lang="en-US" altLang="zh-CN" sz="1400" kern="1200" dirty="0" err="1" smtClean="0">
                          <a:solidFill>
                            <a:schemeClr val="tx1"/>
                          </a:solidFill>
                          <a:latin typeface="+mn-lt"/>
                          <a:ea typeface="+mn-ea"/>
                          <a:cs typeface="+mn-cs"/>
                        </a:rPr>
                        <a:t>connectionFactory.createConnection</a:t>
                      </a:r>
                      <a:r>
                        <a:rPr lang="en-US" altLang="zh-CN" sz="1400" kern="1200" dirty="0" smtClean="0">
                          <a:solidFill>
                            <a:schemeClr val="tx1"/>
                          </a:solidFill>
                          <a:latin typeface="+mn-lt"/>
                          <a:ea typeface="+mn-ea"/>
                          <a:cs typeface="+mn-cs"/>
                        </a:rPr>
                        <a:t>();  </a:t>
                      </a:r>
                    </a:p>
                    <a:p>
                      <a:r>
                        <a:rPr lang="en-US" altLang="zh-CN" sz="1400" kern="1200" dirty="0" smtClean="0">
                          <a:solidFill>
                            <a:schemeClr val="tx1"/>
                          </a:solidFill>
                          <a:latin typeface="+mn-lt"/>
                          <a:ea typeface="+mn-ea"/>
                          <a:cs typeface="+mn-cs"/>
                        </a:rPr>
                        <a:t>    </a:t>
                      </a:r>
                      <a:r>
                        <a:rPr lang="en-US" altLang="zh-CN" sz="1400" kern="1200" dirty="0" err="1" smtClean="0">
                          <a:solidFill>
                            <a:schemeClr val="tx1"/>
                          </a:solidFill>
                          <a:latin typeface="+mn-lt"/>
                          <a:ea typeface="+mn-ea"/>
                          <a:cs typeface="+mn-cs"/>
                        </a:rPr>
                        <a:t>connection.start</a:t>
                      </a:r>
                      <a:r>
                        <a:rPr lang="en-US" altLang="zh-CN" sz="1400" kern="1200" dirty="0" smtClean="0">
                          <a:solidFill>
                            <a:schemeClr val="tx1"/>
                          </a:solidFill>
                          <a:latin typeface="+mn-lt"/>
                          <a:ea typeface="+mn-ea"/>
                          <a:cs typeface="+mn-cs"/>
                        </a:rPr>
                        <a:t>();  </a:t>
                      </a:r>
                    </a:p>
                    <a:p>
                      <a:r>
                        <a:rPr lang="en-US" altLang="zh-CN" sz="1400" kern="1200" dirty="0" smtClean="0">
                          <a:solidFill>
                            <a:schemeClr val="tx1"/>
                          </a:solidFill>
                          <a:latin typeface="+mn-lt"/>
                          <a:ea typeface="+mn-ea"/>
                          <a:cs typeface="+mn-cs"/>
                        </a:rPr>
                        <a:t>    </a:t>
                      </a:r>
                      <a:r>
                        <a:rPr lang="en-US" altLang="zh-CN" sz="1400" b="1" kern="1200" dirty="0" smtClean="0">
                          <a:solidFill>
                            <a:schemeClr val="tx1"/>
                          </a:solidFill>
                          <a:latin typeface="+mn-lt"/>
                          <a:ea typeface="+mn-ea"/>
                          <a:cs typeface="+mn-cs"/>
                        </a:rPr>
                        <a:t>final Session </a:t>
                      </a:r>
                      <a:r>
                        <a:rPr lang="en-US" altLang="zh-CN" sz="1400" b="1" kern="1200" dirty="0" err="1" smtClean="0">
                          <a:solidFill>
                            <a:schemeClr val="tx1"/>
                          </a:solidFill>
                          <a:latin typeface="+mn-lt"/>
                          <a:ea typeface="+mn-ea"/>
                          <a:cs typeface="+mn-cs"/>
                        </a:rPr>
                        <a:t>session</a:t>
                      </a:r>
                      <a:r>
                        <a:rPr lang="en-US" altLang="zh-CN" sz="1400" b="1" kern="1200" dirty="0" smtClean="0">
                          <a:solidFill>
                            <a:schemeClr val="tx1"/>
                          </a:solidFill>
                          <a:latin typeface="+mn-lt"/>
                          <a:ea typeface="+mn-ea"/>
                          <a:cs typeface="+mn-cs"/>
                        </a:rPr>
                        <a:t> = </a:t>
                      </a:r>
                      <a:r>
                        <a:rPr lang="en-US" altLang="zh-CN" sz="1400" b="1" kern="1200" dirty="0" err="1" smtClean="0">
                          <a:solidFill>
                            <a:schemeClr val="tx1"/>
                          </a:solidFill>
                          <a:latin typeface="+mn-lt"/>
                          <a:ea typeface="+mn-ea"/>
                          <a:cs typeface="+mn-cs"/>
                        </a:rPr>
                        <a:t>connection.createSession</a:t>
                      </a:r>
                      <a:r>
                        <a:rPr lang="en-US" altLang="zh-CN" sz="1400" b="1" kern="1200" dirty="0" smtClean="0">
                          <a:solidFill>
                            <a:schemeClr val="tx1"/>
                          </a:solidFill>
                          <a:latin typeface="+mn-lt"/>
                          <a:ea typeface="+mn-ea"/>
                          <a:cs typeface="+mn-cs"/>
                        </a:rPr>
                        <a:t>(</a:t>
                      </a:r>
                      <a:r>
                        <a:rPr lang="en-US" altLang="zh-CN" sz="1400" b="1" kern="1200" dirty="0" err="1" smtClean="0">
                          <a:solidFill>
                            <a:schemeClr val="tx1"/>
                          </a:solidFill>
                          <a:latin typeface="+mn-lt"/>
                          <a:ea typeface="+mn-ea"/>
                          <a:cs typeface="+mn-cs"/>
                        </a:rPr>
                        <a:t>Boolean.</a:t>
                      </a:r>
                      <a:r>
                        <a:rPr lang="en-US" altLang="zh-CN" sz="1400" b="1" i="1" kern="1200" dirty="0" err="1" smtClean="0">
                          <a:solidFill>
                            <a:schemeClr val="tx1"/>
                          </a:solidFill>
                          <a:latin typeface="+mn-lt"/>
                          <a:ea typeface="+mn-ea"/>
                          <a:cs typeface="+mn-cs"/>
                        </a:rPr>
                        <a:t>TRUE</a:t>
                      </a:r>
                      <a:r>
                        <a:rPr lang="en-US" altLang="zh-CN" sz="1400" b="1" i="1" kern="1200" dirty="0" smtClean="0">
                          <a:solidFill>
                            <a:schemeClr val="tx1"/>
                          </a:solidFill>
                          <a:latin typeface="+mn-lt"/>
                          <a:ea typeface="+mn-ea"/>
                          <a:cs typeface="+mn-cs"/>
                        </a:rPr>
                        <a:t>, </a:t>
                      </a:r>
                      <a:r>
                        <a:rPr lang="en-US" altLang="zh-CN" sz="1400" b="1" i="1" kern="1200" dirty="0" err="1" smtClean="0">
                          <a:solidFill>
                            <a:schemeClr val="tx1"/>
                          </a:solidFill>
                          <a:latin typeface="+mn-lt"/>
                          <a:ea typeface="+mn-ea"/>
                          <a:cs typeface="+mn-cs"/>
                        </a:rPr>
                        <a:t>Session.AUTO_ACKNOWLEDGE</a:t>
                      </a:r>
                      <a:r>
                        <a:rPr lang="en-US" altLang="zh-CN" sz="1400" b="1" i="1" kern="1200" dirty="0" smtClean="0">
                          <a:solidFill>
                            <a:schemeClr val="tx1"/>
                          </a:solidFill>
                          <a:latin typeface="+mn-lt"/>
                          <a:ea typeface="+mn-ea"/>
                          <a:cs typeface="+mn-cs"/>
                        </a:rPr>
                        <a:t>);  </a:t>
                      </a:r>
                    </a:p>
                    <a:p>
                      <a:r>
                        <a:rPr lang="en-US" altLang="zh-CN" sz="1400" kern="1200" dirty="0" smtClean="0">
                          <a:solidFill>
                            <a:schemeClr val="tx1"/>
                          </a:solidFill>
                          <a:latin typeface="+mn-lt"/>
                          <a:ea typeface="+mn-ea"/>
                          <a:cs typeface="+mn-cs"/>
                        </a:rPr>
                        <a:t>    </a:t>
                      </a:r>
                      <a:r>
                        <a:rPr lang="en-US" altLang="zh-CN" sz="1400" kern="1200" dirty="0" err="1" smtClean="0">
                          <a:solidFill>
                            <a:schemeClr val="tx1"/>
                          </a:solidFill>
                          <a:latin typeface="+mn-lt"/>
                          <a:ea typeface="+mn-ea"/>
                          <a:cs typeface="+mn-cs"/>
                        </a:rPr>
                        <a:t>BufferedReader</a:t>
                      </a:r>
                      <a:r>
                        <a:rPr lang="en-US" altLang="zh-CN" sz="1400" kern="1200" dirty="0" smtClean="0">
                          <a:solidFill>
                            <a:schemeClr val="tx1"/>
                          </a:solidFill>
                          <a:latin typeface="+mn-lt"/>
                          <a:ea typeface="+mn-ea"/>
                          <a:cs typeface="+mn-cs"/>
                        </a:rPr>
                        <a:t> reader = </a:t>
                      </a:r>
                      <a:r>
                        <a:rPr lang="en-US" altLang="zh-CN" sz="1400" b="1" kern="1200" dirty="0" smtClean="0">
                          <a:solidFill>
                            <a:schemeClr val="tx1"/>
                          </a:solidFill>
                          <a:latin typeface="+mn-lt"/>
                          <a:ea typeface="+mn-ea"/>
                          <a:cs typeface="+mn-cs"/>
                        </a:rPr>
                        <a:t>new </a:t>
                      </a:r>
                      <a:r>
                        <a:rPr lang="en-US" altLang="zh-CN" sz="1400" b="1" kern="1200" dirty="0" err="1" smtClean="0">
                          <a:solidFill>
                            <a:schemeClr val="tx1"/>
                          </a:solidFill>
                          <a:latin typeface="+mn-lt"/>
                          <a:ea typeface="+mn-ea"/>
                          <a:cs typeface="+mn-cs"/>
                        </a:rPr>
                        <a:t>BufferedReader</a:t>
                      </a:r>
                      <a:r>
                        <a:rPr lang="en-US" altLang="zh-CN" sz="1400" b="1" kern="1200" dirty="0" smtClean="0">
                          <a:solidFill>
                            <a:schemeClr val="tx1"/>
                          </a:solidFill>
                          <a:latin typeface="+mn-lt"/>
                          <a:ea typeface="+mn-ea"/>
                          <a:cs typeface="+mn-cs"/>
                        </a:rPr>
                        <a:t>(new </a:t>
                      </a:r>
                      <a:r>
                        <a:rPr lang="en-US" altLang="zh-CN" sz="1400" b="1" kern="1200" dirty="0" err="1" smtClean="0">
                          <a:solidFill>
                            <a:schemeClr val="tx1"/>
                          </a:solidFill>
                          <a:latin typeface="+mn-lt"/>
                          <a:ea typeface="+mn-ea"/>
                          <a:cs typeface="+mn-cs"/>
                        </a:rPr>
                        <a:t>InputStreamReader</a:t>
                      </a:r>
                      <a:r>
                        <a:rPr lang="en-US" altLang="zh-CN" sz="1400" b="1" kern="1200" dirty="0" smtClean="0">
                          <a:solidFill>
                            <a:schemeClr val="tx1"/>
                          </a:solidFill>
                          <a:latin typeface="+mn-lt"/>
                          <a:ea typeface="+mn-ea"/>
                          <a:cs typeface="+mn-cs"/>
                        </a:rPr>
                        <a:t>(System.</a:t>
                      </a:r>
                      <a:r>
                        <a:rPr lang="en-US" altLang="zh-CN" sz="1400" b="1" i="1" kern="1200" dirty="0" smtClean="0">
                          <a:solidFill>
                            <a:schemeClr val="tx1"/>
                          </a:solidFill>
                          <a:latin typeface="+mn-lt"/>
                          <a:ea typeface="+mn-ea"/>
                          <a:cs typeface="+mn-cs"/>
                        </a:rPr>
                        <a:t>in));</a:t>
                      </a:r>
                    </a:p>
                    <a:p>
                      <a:r>
                        <a:rPr lang="en-US" altLang="zh-CN" sz="1400" kern="1200" dirty="0" smtClean="0">
                          <a:solidFill>
                            <a:schemeClr val="tx1"/>
                          </a:solidFill>
                          <a:latin typeface="+mn-lt"/>
                          <a:ea typeface="+mn-ea"/>
                          <a:cs typeface="+mn-cs"/>
                        </a:rPr>
                        <a:t>  //</a:t>
                      </a:r>
                      <a:r>
                        <a:rPr lang="en-US" altLang="zh-CN" sz="1400" kern="1200" dirty="0" err="1" smtClean="0">
                          <a:solidFill>
                            <a:schemeClr val="tx1"/>
                          </a:solidFill>
                          <a:latin typeface="+mn-lt"/>
                          <a:ea typeface="+mn-ea"/>
                          <a:cs typeface="+mn-cs"/>
                        </a:rPr>
                        <a:t>dynamicQueues</a:t>
                      </a:r>
                      <a:r>
                        <a:rPr lang="en-US" altLang="zh-CN" sz="1400" kern="1200" dirty="0" smtClean="0">
                          <a:solidFill>
                            <a:schemeClr val="tx1"/>
                          </a:solidFill>
                          <a:latin typeface="+mn-lt"/>
                          <a:ea typeface="+mn-ea"/>
                          <a:cs typeface="+mn-cs"/>
                        </a:rPr>
                        <a:t>/</a:t>
                      </a:r>
                      <a:r>
                        <a:rPr lang="en-US" altLang="zh-CN" sz="1400" u="sng" kern="1200" dirty="0" err="1" smtClean="0">
                          <a:solidFill>
                            <a:schemeClr val="tx1"/>
                          </a:solidFill>
                          <a:latin typeface="+mn-lt"/>
                          <a:ea typeface="+mn-ea"/>
                          <a:cs typeface="+mn-cs"/>
                        </a:rPr>
                        <a:t>ydd</a:t>
                      </a:r>
                      <a:endParaRPr lang="en-US" altLang="zh-CN" sz="1400" u="sng" kern="1200" dirty="0" smtClean="0">
                        <a:solidFill>
                          <a:schemeClr val="tx1"/>
                        </a:solidFill>
                        <a:latin typeface="+mn-lt"/>
                        <a:ea typeface="+mn-ea"/>
                        <a:cs typeface="+mn-cs"/>
                      </a:endParaRPr>
                    </a:p>
                    <a:p>
                      <a:r>
                        <a:rPr lang="en-US" altLang="zh-CN" sz="1400" kern="1200" dirty="0" err="1" smtClean="0">
                          <a:solidFill>
                            <a:schemeClr val="tx1"/>
                          </a:solidFill>
                          <a:latin typeface="+mn-lt"/>
                          <a:ea typeface="+mn-ea"/>
                          <a:cs typeface="+mn-cs"/>
                        </a:rPr>
                        <a:t>System.</a:t>
                      </a:r>
                      <a:r>
                        <a:rPr lang="en-US" altLang="zh-CN" sz="1400" i="1" kern="1200" dirty="0" err="1" smtClean="0">
                          <a:solidFill>
                            <a:schemeClr val="tx1"/>
                          </a:solidFill>
                          <a:latin typeface="+mn-lt"/>
                          <a:ea typeface="+mn-ea"/>
                          <a:cs typeface="+mn-cs"/>
                        </a:rPr>
                        <a:t>out.println</a:t>
                      </a:r>
                      <a:r>
                        <a:rPr lang="en-US" altLang="zh-CN" sz="1400" i="1" kern="1200" dirty="0" smtClean="0">
                          <a:solidFill>
                            <a:schemeClr val="tx1"/>
                          </a:solidFill>
                          <a:latin typeface="+mn-lt"/>
                          <a:ea typeface="+mn-ea"/>
                          <a:cs typeface="+mn-cs"/>
                        </a:rPr>
                        <a:t>("Enter Queue name:");</a:t>
                      </a:r>
                    </a:p>
                    <a:p>
                      <a:r>
                        <a:rPr lang="en-US" altLang="zh-CN" sz="1400" kern="1200" dirty="0" smtClean="0">
                          <a:solidFill>
                            <a:schemeClr val="tx1"/>
                          </a:solidFill>
                          <a:latin typeface="+mn-lt"/>
                          <a:ea typeface="+mn-ea"/>
                          <a:cs typeface="+mn-cs"/>
                        </a:rPr>
                        <a:t>String </a:t>
                      </a:r>
                      <a:r>
                        <a:rPr lang="en-US" altLang="zh-CN" sz="1400" kern="1200" dirty="0" err="1" smtClean="0">
                          <a:solidFill>
                            <a:schemeClr val="tx1"/>
                          </a:solidFill>
                          <a:latin typeface="+mn-lt"/>
                          <a:ea typeface="+mn-ea"/>
                          <a:cs typeface="+mn-cs"/>
                        </a:rPr>
                        <a:t>topicName</a:t>
                      </a:r>
                      <a:r>
                        <a:rPr lang="en-US" altLang="zh-CN" sz="1400" kern="1200" dirty="0" smtClean="0">
                          <a:solidFill>
                            <a:schemeClr val="tx1"/>
                          </a:solidFill>
                          <a:latin typeface="+mn-lt"/>
                          <a:ea typeface="+mn-ea"/>
                          <a:cs typeface="+mn-cs"/>
                        </a:rPr>
                        <a:t> = </a:t>
                      </a:r>
                      <a:r>
                        <a:rPr lang="en-US" altLang="zh-CN" sz="1400" kern="1200" dirty="0" err="1" smtClean="0">
                          <a:solidFill>
                            <a:schemeClr val="tx1"/>
                          </a:solidFill>
                          <a:latin typeface="+mn-lt"/>
                          <a:ea typeface="+mn-ea"/>
                          <a:cs typeface="+mn-cs"/>
                        </a:rPr>
                        <a:t>reader.readLine</a:t>
                      </a:r>
                      <a:r>
                        <a:rPr lang="en-US" altLang="zh-CN" sz="1400" kern="1200" dirty="0" smtClean="0">
                          <a:solidFill>
                            <a:schemeClr val="tx1"/>
                          </a:solidFill>
                          <a:latin typeface="+mn-lt"/>
                          <a:ea typeface="+mn-ea"/>
                          <a:cs typeface="+mn-cs"/>
                        </a:rPr>
                        <a:t>();</a:t>
                      </a:r>
                    </a:p>
                    <a:p>
                      <a:r>
                        <a:rPr lang="en-US" altLang="zh-CN" sz="1400" kern="1200" dirty="0" smtClean="0">
                          <a:solidFill>
                            <a:schemeClr val="tx1"/>
                          </a:solidFill>
                          <a:latin typeface="+mn-lt"/>
                          <a:ea typeface="+mn-ea"/>
                          <a:cs typeface="+mn-cs"/>
                        </a:rPr>
                        <a:t>//Queue, </a:t>
                      </a:r>
                      <a:r>
                        <a:rPr lang="en-US" altLang="zh-CN" sz="1400" kern="1200" dirty="0" err="1" smtClean="0">
                          <a:solidFill>
                            <a:schemeClr val="tx1"/>
                          </a:solidFill>
                          <a:latin typeface="+mn-lt"/>
                          <a:ea typeface="+mn-ea"/>
                          <a:cs typeface="+mn-cs"/>
                        </a:rPr>
                        <a:t>TemporaryQueue</a:t>
                      </a:r>
                      <a:r>
                        <a:rPr lang="en-US" altLang="zh-CN" sz="1400" kern="1200" dirty="0" smtClean="0">
                          <a:solidFill>
                            <a:schemeClr val="tx1"/>
                          </a:solidFill>
                          <a:latin typeface="+mn-lt"/>
                          <a:ea typeface="+mn-ea"/>
                          <a:cs typeface="+mn-cs"/>
                        </a:rPr>
                        <a:t>, </a:t>
                      </a:r>
                      <a:r>
                        <a:rPr lang="en-US" altLang="zh-CN" sz="1400" kern="1200" dirty="0" err="1" smtClean="0">
                          <a:solidFill>
                            <a:schemeClr val="tx1"/>
                          </a:solidFill>
                          <a:latin typeface="+mn-lt"/>
                          <a:ea typeface="+mn-ea"/>
                          <a:cs typeface="+mn-cs"/>
                        </a:rPr>
                        <a:t>TemporaryTopic</a:t>
                      </a:r>
                      <a:r>
                        <a:rPr lang="en-US" altLang="zh-CN" sz="1400" kern="1200" dirty="0" smtClean="0">
                          <a:solidFill>
                            <a:schemeClr val="tx1"/>
                          </a:solidFill>
                          <a:latin typeface="+mn-lt"/>
                          <a:ea typeface="+mn-ea"/>
                          <a:cs typeface="+mn-cs"/>
                        </a:rPr>
                        <a:t>, Topic</a:t>
                      </a:r>
                    </a:p>
                    <a:p>
                      <a:r>
                        <a:rPr lang="en-US" altLang="zh-CN" sz="1400" kern="1200" dirty="0" smtClean="0">
                          <a:solidFill>
                            <a:schemeClr val="tx1"/>
                          </a:solidFill>
                          <a:latin typeface="+mn-lt"/>
                          <a:ea typeface="+mn-ea"/>
                          <a:cs typeface="+mn-cs"/>
                        </a:rPr>
                        <a:t>Destination </a:t>
                      </a:r>
                      <a:r>
                        <a:rPr lang="en-US" altLang="zh-CN" sz="1400" kern="1200" dirty="0" err="1" smtClean="0">
                          <a:solidFill>
                            <a:schemeClr val="tx1"/>
                          </a:solidFill>
                          <a:latin typeface="+mn-lt"/>
                          <a:ea typeface="+mn-ea"/>
                          <a:cs typeface="+mn-cs"/>
                        </a:rPr>
                        <a:t>destination</a:t>
                      </a:r>
                      <a:r>
                        <a:rPr lang="en-US" altLang="zh-CN" sz="1400" kern="1200" dirty="0" smtClean="0">
                          <a:solidFill>
                            <a:schemeClr val="tx1"/>
                          </a:solidFill>
                          <a:latin typeface="+mn-lt"/>
                          <a:ea typeface="+mn-ea"/>
                          <a:cs typeface="+mn-cs"/>
                        </a:rPr>
                        <a:t> = session. </a:t>
                      </a:r>
                      <a:r>
                        <a:rPr lang="en-US" altLang="zh-CN" sz="1400" kern="1200" dirty="0" err="1" smtClean="0">
                          <a:solidFill>
                            <a:schemeClr val="tx1"/>
                          </a:solidFill>
                          <a:latin typeface="+mn-lt"/>
                          <a:ea typeface="+mn-ea"/>
                          <a:cs typeface="+mn-cs"/>
                        </a:rPr>
                        <a:t>createTopic</a:t>
                      </a:r>
                      <a:r>
                        <a:rPr lang="en-US" altLang="zh-CN" sz="1400" kern="1200" dirty="0" smtClean="0">
                          <a:solidFill>
                            <a:schemeClr val="tx1"/>
                          </a:solidFill>
                          <a:latin typeface="+mn-lt"/>
                          <a:ea typeface="+mn-ea"/>
                          <a:cs typeface="+mn-cs"/>
                        </a:rPr>
                        <a:t>(</a:t>
                      </a:r>
                      <a:r>
                        <a:rPr lang="en-US" altLang="zh-CN" sz="1400" kern="1200" dirty="0" err="1" smtClean="0">
                          <a:solidFill>
                            <a:schemeClr val="tx1"/>
                          </a:solidFill>
                          <a:latin typeface="+mn-lt"/>
                          <a:ea typeface="+mn-ea"/>
                          <a:cs typeface="+mn-cs"/>
                        </a:rPr>
                        <a:t>topicName</a:t>
                      </a:r>
                      <a:r>
                        <a:rPr lang="en-US" altLang="zh-CN" sz="1400" kern="1200" dirty="0" smtClean="0">
                          <a:solidFill>
                            <a:schemeClr val="tx1"/>
                          </a:solidFill>
                          <a:latin typeface="+mn-lt"/>
                          <a:ea typeface="+mn-ea"/>
                          <a:cs typeface="+mn-cs"/>
                        </a:rPr>
                        <a:t>);</a:t>
                      </a:r>
                    </a:p>
                    <a:p>
                      <a:r>
                        <a:rPr lang="en-US" altLang="zh-CN" sz="1400" kern="1200" dirty="0" err="1" smtClean="0">
                          <a:solidFill>
                            <a:schemeClr val="tx1"/>
                          </a:solidFill>
                          <a:latin typeface="+mn-lt"/>
                          <a:ea typeface="+mn-ea"/>
                          <a:cs typeface="+mn-cs"/>
                        </a:rPr>
                        <a:t>MessageConsumer</a:t>
                      </a:r>
                      <a:r>
                        <a:rPr lang="en-US" altLang="zh-CN" sz="1400" kern="1200" dirty="0" smtClean="0">
                          <a:solidFill>
                            <a:schemeClr val="tx1"/>
                          </a:solidFill>
                          <a:latin typeface="+mn-lt"/>
                          <a:ea typeface="+mn-ea"/>
                          <a:cs typeface="+mn-cs"/>
                        </a:rPr>
                        <a:t> consumer = </a:t>
                      </a:r>
                      <a:r>
                        <a:rPr lang="en-US" altLang="zh-CN" sz="1400" kern="1200" dirty="0" err="1" smtClean="0">
                          <a:solidFill>
                            <a:schemeClr val="tx1"/>
                          </a:solidFill>
                          <a:latin typeface="+mn-lt"/>
                          <a:ea typeface="+mn-ea"/>
                          <a:cs typeface="+mn-cs"/>
                        </a:rPr>
                        <a:t>session.createConsumer</a:t>
                      </a:r>
                      <a:r>
                        <a:rPr lang="en-US" altLang="zh-CN" sz="1400" kern="1200" dirty="0" smtClean="0">
                          <a:solidFill>
                            <a:schemeClr val="tx1"/>
                          </a:solidFill>
                          <a:latin typeface="+mn-lt"/>
                          <a:ea typeface="+mn-ea"/>
                          <a:cs typeface="+mn-cs"/>
                        </a:rPr>
                        <a:t>(destination);  </a:t>
                      </a:r>
                    </a:p>
                    <a:p>
                      <a:r>
                        <a:rPr lang="en-US" altLang="zh-CN" sz="1400" kern="1200" dirty="0" smtClean="0">
                          <a:solidFill>
                            <a:schemeClr val="tx1"/>
                          </a:solidFill>
                          <a:latin typeface="+mn-lt"/>
                          <a:ea typeface="+mn-ea"/>
                          <a:cs typeface="+mn-cs"/>
                        </a:rPr>
                        <a:t>    </a:t>
                      </a:r>
                      <a:r>
                        <a:rPr lang="en-US" altLang="zh-CN" sz="1400" b="0" kern="1200" dirty="0" err="1" smtClean="0">
                          <a:solidFill>
                            <a:schemeClr val="tx1"/>
                          </a:solidFill>
                          <a:latin typeface="+mn-lt"/>
                          <a:ea typeface="+mn-ea"/>
                          <a:cs typeface="+mn-cs"/>
                        </a:rPr>
                        <a:t>consumer.setMessageListener</a:t>
                      </a:r>
                      <a:r>
                        <a:rPr lang="en-US" altLang="zh-CN" sz="1400" b="0" kern="1200" dirty="0" smtClean="0">
                          <a:solidFill>
                            <a:schemeClr val="tx1"/>
                          </a:solidFill>
                          <a:latin typeface="+mn-lt"/>
                          <a:ea typeface="+mn-ea"/>
                          <a:cs typeface="+mn-cs"/>
                        </a:rPr>
                        <a:t>(new </a:t>
                      </a:r>
                      <a:r>
                        <a:rPr lang="en-US" altLang="zh-CN" sz="1400" b="0" kern="1200" dirty="0" err="1" smtClean="0">
                          <a:solidFill>
                            <a:schemeClr val="tx1"/>
                          </a:solidFill>
                          <a:latin typeface="+mn-lt"/>
                          <a:ea typeface="+mn-ea"/>
                          <a:cs typeface="+mn-cs"/>
                        </a:rPr>
                        <a:t>MessageListener</a:t>
                      </a:r>
                      <a:r>
                        <a:rPr lang="en-US" altLang="zh-CN" sz="1400" b="0" kern="1200" dirty="0" smtClean="0">
                          <a:solidFill>
                            <a:schemeClr val="tx1"/>
                          </a:solidFill>
                          <a:latin typeface="+mn-lt"/>
                          <a:ea typeface="+mn-ea"/>
                          <a:cs typeface="+mn-cs"/>
                        </a:rPr>
                        <a:t>() {</a:t>
                      </a:r>
                    </a:p>
                    <a:p>
                      <a:r>
                        <a:rPr lang="en-US" altLang="zh-CN" sz="1400" b="0" kern="1200" dirty="0" smtClean="0">
                          <a:solidFill>
                            <a:schemeClr val="tx1"/>
                          </a:solidFill>
                          <a:latin typeface="+mn-lt"/>
                          <a:ea typeface="+mn-ea"/>
                          <a:cs typeface="+mn-cs"/>
                        </a:rPr>
                        <a:t>                               public void </a:t>
                      </a:r>
                      <a:r>
                        <a:rPr lang="en-US" altLang="zh-CN" sz="1400" b="0" kern="1200" dirty="0" err="1" smtClean="0">
                          <a:solidFill>
                            <a:schemeClr val="tx1"/>
                          </a:solidFill>
                          <a:latin typeface="+mn-lt"/>
                          <a:ea typeface="+mn-ea"/>
                          <a:cs typeface="+mn-cs"/>
                        </a:rPr>
                        <a:t>onMessage</a:t>
                      </a:r>
                      <a:r>
                        <a:rPr lang="en-US" altLang="zh-CN" sz="1400" b="0" kern="1200" dirty="0" smtClean="0">
                          <a:solidFill>
                            <a:schemeClr val="tx1"/>
                          </a:solidFill>
                          <a:latin typeface="+mn-lt"/>
                          <a:ea typeface="+mn-ea"/>
                          <a:cs typeface="+mn-cs"/>
                        </a:rPr>
                        <a:t>(Message </a:t>
                      </a:r>
                      <a:r>
                        <a:rPr lang="en-US" altLang="zh-CN" sz="1400" b="0" kern="1200" dirty="0" err="1" smtClean="0">
                          <a:solidFill>
                            <a:schemeClr val="tx1"/>
                          </a:solidFill>
                          <a:latin typeface="+mn-lt"/>
                          <a:ea typeface="+mn-ea"/>
                          <a:cs typeface="+mn-cs"/>
                        </a:rPr>
                        <a:t>msg</a:t>
                      </a:r>
                      <a:r>
                        <a:rPr lang="en-US" altLang="zh-CN" sz="1400" b="0" kern="1200" dirty="0" smtClean="0">
                          <a:solidFill>
                            <a:schemeClr val="tx1"/>
                          </a:solidFill>
                          <a:latin typeface="+mn-lt"/>
                          <a:ea typeface="+mn-ea"/>
                          <a:cs typeface="+mn-cs"/>
                        </a:rPr>
                        <a:t>) { </a:t>
                      </a:r>
                    </a:p>
                    <a:p>
                      <a:r>
                        <a:rPr lang="en-US" altLang="zh-CN" sz="1400" b="0" kern="1200" dirty="0" smtClean="0">
                          <a:solidFill>
                            <a:schemeClr val="tx1"/>
                          </a:solidFill>
                          <a:latin typeface="+mn-lt"/>
                          <a:ea typeface="+mn-ea"/>
                          <a:cs typeface="+mn-cs"/>
                        </a:rPr>
                        <a:t>                                 } </a:t>
                      </a:r>
                    </a:p>
                    <a:p>
                      <a:r>
                        <a:rPr lang="zh-CN" altLang="en-US" sz="1400" b="0" kern="1200" dirty="0" smtClean="0">
                          <a:solidFill>
                            <a:schemeClr val="tx1"/>
                          </a:solidFill>
                          <a:latin typeface="+mn-lt"/>
                          <a:ea typeface="+mn-ea"/>
                          <a:cs typeface="+mn-cs"/>
                        </a:rPr>
                        <a:t>    </a:t>
                      </a:r>
                      <a:r>
                        <a:rPr lang="en-US" altLang="zh-CN" sz="1400" b="0" kern="1200" dirty="0" smtClean="0">
                          <a:solidFill>
                            <a:schemeClr val="tx1"/>
                          </a:solidFill>
                          <a:latin typeface="+mn-lt"/>
                          <a:ea typeface="+mn-ea"/>
                          <a:cs typeface="+mn-cs"/>
                        </a:rPr>
                        <a:t>}); </a:t>
                      </a:r>
                      <a:endParaRPr lang="zh-CN" altLang="en-US" sz="1400" b="0" dirty="0"/>
                    </a:p>
                  </a:txBody>
                  <a:tcPr/>
                </a:tc>
              </a:tr>
            </a:tbl>
          </a:graphicData>
        </a:graphic>
      </p:graphicFrame>
    </p:spTree>
    <p:extLst>
      <p:ext uri="{BB962C8B-B14F-4D97-AF65-F5344CB8AC3E}">
        <p14:creationId xmlns:p14="http://schemas.microsoft.com/office/powerpoint/2010/main" val="364819781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ActiveMQ</a:t>
            </a:r>
            <a:r>
              <a:rPr lang="zh-CN" altLang="en-US" dirty="0"/>
              <a:t>应用程序编写</a:t>
            </a:r>
            <a:endParaRPr lang="zh-CN" altLang="en-US" dirty="0"/>
          </a:p>
        </p:txBody>
      </p:sp>
      <p:sp>
        <p:nvSpPr>
          <p:cNvPr id="4" name="内容占位符 2"/>
          <p:cNvSpPr>
            <a:spLocks noGrp="1"/>
          </p:cNvSpPr>
          <p:nvPr>
            <p:ph idx="1"/>
          </p:nvPr>
        </p:nvSpPr>
        <p:spPr>
          <a:xfrm>
            <a:off x="838200" y="1418937"/>
            <a:ext cx="10515600" cy="543502"/>
          </a:xfrm>
        </p:spPr>
        <p:txBody>
          <a:bodyPr/>
          <a:lstStyle/>
          <a:p>
            <a:r>
              <a:rPr lang="en-US" altLang="zh-CN" b="1" dirty="0" smtClean="0"/>
              <a:t>org.ydd.study.lesson04</a:t>
            </a:r>
            <a:endParaRPr lang="en-US" altLang="zh-CN" b="1" dirty="0"/>
          </a:p>
          <a:p>
            <a:pPr marL="0" indent="0">
              <a:buNone/>
            </a:pPr>
            <a:endParaRPr lang="zh-CN" altLang="en-US" dirty="0"/>
          </a:p>
        </p:txBody>
      </p:sp>
      <p:graphicFrame>
        <p:nvGraphicFramePr>
          <p:cNvPr id="5" name="表格 4"/>
          <p:cNvGraphicFramePr>
            <a:graphicFrameLocks noGrp="1"/>
          </p:cNvGraphicFramePr>
          <p:nvPr>
            <p:extLst>
              <p:ext uri="{D42A27DB-BD31-4B8C-83A1-F6EECF244321}">
                <p14:modId xmlns:p14="http://schemas.microsoft.com/office/powerpoint/2010/main" val="3146654388"/>
              </p:ext>
            </p:extLst>
          </p:nvPr>
        </p:nvGraphicFramePr>
        <p:xfrm>
          <a:off x="267854" y="1962439"/>
          <a:ext cx="11656292" cy="5151120"/>
        </p:xfrm>
        <a:graphic>
          <a:graphicData uri="http://schemas.openxmlformats.org/drawingml/2006/table">
            <a:tbl>
              <a:tblPr firstRow="1" bandRow="1">
                <a:tableStyleId>{5940675A-B579-460E-94D1-54222C63F5DA}</a:tableStyleId>
              </a:tblPr>
              <a:tblGrid>
                <a:gridCol w="5828146"/>
                <a:gridCol w="5828146"/>
              </a:tblGrid>
              <a:tr h="337416">
                <a:tc>
                  <a:txBody>
                    <a:bodyPr/>
                    <a:lstStyle/>
                    <a:p>
                      <a:pPr algn="ctr"/>
                      <a:r>
                        <a:rPr lang="zh-CN" altLang="en-US" b="1" dirty="0" smtClean="0"/>
                        <a:t>生产者</a:t>
                      </a:r>
                      <a:endParaRPr lang="zh-CN" altLang="en-US" b="1" dirty="0"/>
                    </a:p>
                  </a:txBody>
                  <a:tcPr/>
                </a:tc>
                <a:tc>
                  <a:txBody>
                    <a:bodyPr/>
                    <a:lstStyle/>
                    <a:p>
                      <a:pPr algn="ctr"/>
                      <a:r>
                        <a:rPr lang="zh-CN" altLang="en-US" b="1" dirty="0" smtClean="0"/>
                        <a:t>消费者</a:t>
                      </a:r>
                      <a:endParaRPr lang="zh-CN" altLang="en-US" b="1" dirty="0"/>
                    </a:p>
                  </a:txBody>
                  <a:tcPr/>
                </a:tc>
              </a:tr>
              <a:tr h="3757618">
                <a:tc>
                  <a:txBody>
                    <a:bodyPr/>
                    <a:lstStyle/>
                    <a:p>
                      <a:r>
                        <a:rPr lang="en-US" altLang="zh-CN" sz="1400" kern="1200" dirty="0" err="1" smtClean="0">
                          <a:solidFill>
                            <a:schemeClr val="tx1"/>
                          </a:solidFill>
                          <a:latin typeface="+mn-lt"/>
                          <a:ea typeface="+mn-ea"/>
                          <a:cs typeface="+mn-cs"/>
                        </a:rPr>
                        <a:t>ApplicationContext</a:t>
                      </a:r>
                      <a:r>
                        <a:rPr lang="en-US" altLang="zh-CN" sz="1400" kern="1200" dirty="0" smtClean="0">
                          <a:solidFill>
                            <a:schemeClr val="tx1"/>
                          </a:solidFill>
                          <a:latin typeface="+mn-lt"/>
                          <a:ea typeface="+mn-ea"/>
                          <a:cs typeface="+mn-cs"/>
                        </a:rPr>
                        <a:t> </a:t>
                      </a:r>
                      <a:r>
                        <a:rPr lang="en-US" altLang="zh-CN" sz="1400" kern="1200" dirty="0" err="1" smtClean="0">
                          <a:solidFill>
                            <a:schemeClr val="tx1"/>
                          </a:solidFill>
                          <a:latin typeface="+mn-lt"/>
                          <a:ea typeface="+mn-ea"/>
                          <a:cs typeface="+mn-cs"/>
                        </a:rPr>
                        <a:t>ctx</a:t>
                      </a:r>
                      <a:r>
                        <a:rPr lang="en-US" altLang="zh-CN" sz="1400" kern="1200" dirty="0" smtClean="0">
                          <a:solidFill>
                            <a:schemeClr val="tx1"/>
                          </a:solidFill>
                          <a:latin typeface="+mn-lt"/>
                          <a:ea typeface="+mn-ea"/>
                          <a:cs typeface="+mn-cs"/>
                        </a:rPr>
                        <a:t> = </a:t>
                      </a:r>
                      <a:r>
                        <a:rPr lang="en-US" altLang="zh-CN" sz="1400" b="1" kern="1200" dirty="0" smtClean="0">
                          <a:solidFill>
                            <a:schemeClr val="tx1"/>
                          </a:solidFill>
                          <a:latin typeface="+mn-lt"/>
                          <a:ea typeface="+mn-ea"/>
                          <a:cs typeface="+mn-cs"/>
                        </a:rPr>
                        <a:t>new </a:t>
                      </a:r>
                      <a:r>
                        <a:rPr lang="en-US" altLang="zh-CN" sz="1400" b="1" kern="1200" dirty="0" err="1" smtClean="0">
                          <a:solidFill>
                            <a:schemeClr val="tx1"/>
                          </a:solidFill>
                          <a:latin typeface="+mn-lt"/>
                          <a:ea typeface="+mn-ea"/>
                          <a:cs typeface="+mn-cs"/>
                        </a:rPr>
                        <a:t>FileSystemXmlApplicationContext</a:t>
                      </a:r>
                      <a:r>
                        <a:rPr lang="en-US" altLang="zh-CN" sz="1400" b="1" kern="1200" dirty="0" smtClean="0">
                          <a:solidFill>
                            <a:schemeClr val="tx1"/>
                          </a:solidFill>
                          <a:latin typeface="+mn-lt"/>
                          <a:ea typeface="+mn-ea"/>
                          <a:cs typeface="+mn-cs"/>
                        </a:rPr>
                        <a:t>("</a:t>
                      </a:r>
                      <a:r>
                        <a:rPr lang="en-US" altLang="zh-CN" sz="1400" b="1" kern="1200" dirty="0" err="1" smtClean="0">
                          <a:solidFill>
                            <a:schemeClr val="tx1"/>
                          </a:solidFill>
                          <a:latin typeface="+mn-lt"/>
                          <a:ea typeface="+mn-ea"/>
                          <a:cs typeface="+mn-cs"/>
                        </a:rPr>
                        <a:t>classpath:appliction_activemq.xml</a:t>
                      </a:r>
                      <a:r>
                        <a:rPr lang="en-US" altLang="zh-CN" sz="1400" b="1" kern="1200" dirty="0" smtClean="0">
                          <a:solidFill>
                            <a:schemeClr val="tx1"/>
                          </a:solidFill>
                          <a:latin typeface="+mn-lt"/>
                          <a:ea typeface="+mn-ea"/>
                          <a:cs typeface="+mn-cs"/>
                        </a:rPr>
                        <a:t>");  </a:t>
                      </a:r>
                    </a:p>
                    <a:p>
                      <a:r>
                        <a:rPr lang="en-US" altLang="zh-CN" sz="1400" kern="1200" dirty="0" err="1" smtClean="0">
                          <a:solidFill>
                            <a:schemeClr val="tx1"/>
                          </a:solidFill>
                          <a:latin typeface="+mn-lt"/>
                          <a:ea typeface="+mn-ea"/>
                          <a:cs typeface="+mn-cs"/>
                        </a:rPr>
                        <a:t>System.</a:t>
                      </a:r>
                      <a:r>
                        <a:rPr lang="en-US" altLang="zh-CN" sz="1400" i="1" kern="1200" dirty="0" err="1" smtClean="0">
                          <a:solidFill>
                            <a:schemeClr val="tx1"/>
                          </a:solidFill>
                          <a:latin typeface="+mn-lt"/>
                          <a:ea typeface="+mn-ea"/>
                          <a:cs typeface="+mn-cs"/>
                        </a:rPr>
                        <a:t>out.println</a:t>
                      </a:r>
                      <a:r>
                        <a:rPr lang="en-US" altLang="zh-CN" sz="1400" i="1" kern="1200" dirty="0" smtClean="0">
                          <a:solidFill>
                            <a:schemeClr val="tx1"/>
                          </a:solidFill>
                          <a:latin typeface="+mn-lt"/>
                          <a:ea typeface="+mn-ea"/>
                          <a:cs typeface="+mn-cs"/>
                        </a:rPr>
                        <a:t>("</a:t>
                      </a:r>
                      <a:r>
                        <a:rPr lang="en-US" altLang="zh-CN" sz="1400" i="1" kern="1200" dirty="0" err="1" smtClean="0">
                          <a:solidFill>
                            <a:schemeClr val="tx1"/>
                          </a:solidFill>
                          <a:latin typeface="+mn-lt"/>
                          <a:ea typeface="+mn-ea"/>
                          <a:cs typeface="+mn-cs"/>
                        </a:rPr>
                        <a:t>SpringActiveMQMessageRecevier</a:t>
                      </a:r>
                      <a:r>
                        <a:rPr lang="en-US" altLang="zh-CN" sz="1400" i="1" kern="1200" dirty="0" smtClean="0">
                          <a:solidFill>
                            <a:schemeClr val="tx1"/>
                          </a:solidFill>
                          <a:latin typeface="+mn-lt"/>
                          <a:ea typeface="+mn-ea"/>
                          <a:cs typeface="+mn-cs"/>
                        </a:rPr>
                        <a:t> </a:t>
                      </a:r>
                      <a:r>
                        <a:rPr lang="zh-CN" altLang="en-US" sz="1400" i="1" kern="1200" dirty="0" smtClean="0">
                          <a:solidFill>
                            <a:schemeClr val="tx1"/>
                          </a:solidFill>
                          <a:latin typeface="+mn-lt"/>
                          <a:ea typeface="+mn-ea"/>
                          <a:cs typeface="+mn-cs"/>
                        </a:rPr>
                        <a:t>启动了</a:t>
                      </a:r>
                      <a:r>
                        <a:rPr lang="en-US" altLang="zh-CN" sz="1400" i="1" kern="1200" dirty="0" smtClean="0">
                          <a:solidFill>
                            <a:schemeClr val="tx1"/>
                          </a:solidFill>
                          <a:latin typeface="+mn-lt"/>
                          <a:ea typeface="+mn-ea"/>
                          <a:cs typeface="+mn-cs"/>
                        </a:rPr>
                        <a:t>");  </a:t>
                      </a:r>
                    </a:p>
                    <a:p>
                      <a:r>
                        <a:rPr lang="en-US" altLang="zh-CN" sz="1400" kern="1200" dirty="0" smtClean="0">
                          <a:solidFill>
                            <a:schemeClr val="tx1"/>
                          </a:solidFill>
                          <a:latin typeface="+mn-lt"/>
                          <a:ea typeface="+mn-ea"/>
                          <a:cs typeface="+mn-cs"/>
                        </a:rPr>
                        <a:t>    </a:t>
                      </a:r>
                      <a:r>
                        <a:rPr lang="en-US" altLang="zh-CN" sz="1400" kern="1200" dirty="0" err="1" smtClean="0">
                          <a:solidFill>
                            <a:schemeClr val="tx1"/>
                          </a:solidFill>
                          <a:latin typeface="+mn-lt"/>
                          <a:ea typeface="+mn-ea"/>
                          <a:cs typeface="+mn-cs"/>
                        </a:rPr>
                        <a:t>JmsTemplate</a:t>
                      </a:r>
                      <a:r>
                        <a:rPr lang="en-US" altLang="zh-CN" sz="1400" kern="1200" dirty="0" smtClean="0">
                          <a:solidFill>
                            <a:schemeClr val="tx1"/>
                          </a:solidFill>
                          <a:latin typeface="+mn-lt"/>
                          <a:ea typeface="+mn-ea"/>
                          <a:cs typeface="+mn-cs"/>
                        </a:rPr>
                        <a:t> </a:t>
                      </a:r>
                      <a:r>
                        <a:rPr lang="en-US" altLang="zh-CN" sz="1400" kern="1200" dirty="0" err="1" smtClean="0">
                          <a:solidFill>
                            <a:schemeClr val="tx1"/>
                          </a:solidFill>
                          <a:latin typeface="+mn-lt"/>
                          <a:ea typeface="+mn-ea"/>
                          <a:cs typeface="+mn-cs"/>
                        </a:rPr>
                        <a:t>jmsTemplate</a:t>
                      </a:r>
                      <a:r>
                        <a:rPr lang="en-US" altLang="zh-CN" sz="1400" kern="1200" dirty="0" smtClean="0">
                          <a:solidFill>
                            <a:schemeClr val="tx1"/>
                          </a:solidFill>
                          <a:latin typeface="+mn-lt"/>
                          <a:ea typeface="+mn-ea"/>
                          <a:cs typeface="+mn-cs"/>
                        </a:rPr>
                        <a:t> = (</a:t>
                      </a:r>
                      <a:r>
                        <a:rPr lang="en-US" altLang="zh-CN" sz="1400" kern="1200" dirty="0" err="1" smtClean="0">
                          <a:solidFill>
                            <a:schemeClr val="tx1"/>
                          </a:solidFill>
                          <a:latin typeface="+mn-lt"/>
                          <a:ea typeface="+mn-ea"/>
                          <a:cs typeface="+mn-cs"/>
                        </a:rPr>
                        <a:t>JmsTemplate</a:t>
                      </a:r>
                      <a:r>
                        <a:rPr lang="en-US" altLang="zh-CN" sz="1400" kern="1200" dirty="0" smtClean="0">
                          <a:solidFill>
                            <a:schemeClr val="tx1"/>
                          </a:solidFill>
                          <a:latin typeface="+mn-lt"/>
                          <a:ea typeface="+mn-ea"/>
                          <a:cs typeface="+mn-cs"/>
                        </a:rPr>
                        <a:t>) </a:t>
                      </a:r>
                      <a:r>
                        <a:rPr lang="en-US" altLang="zh-CN" sz="1400" kern="1200" dirty="0" err="1" smtClean="0">
                          <a:solidFill>
                            <a:schemeClr val="tx1"/>
                          </a:solidFill>
                          <a:latin typeface="+mn-lt"/>
                          <a:ea typeface="+mn-ea"/>
                          <a:cs typeface="+mn-cs"/>
                        </a:rPr>
                        <a:t>ctx.getBean</a:t>
                      </a:r>
                      <a:r>
                        <a:rPr lang="en-US" altLang="zh-CN" sz="1400" kern="1200" dirty="0" smtClean="0">
                          <a:solidFill>
                            <a:schemeClr val="tx1"/>
                          </a:solidFill>
                          <a:latin typeface="+mn-lt"/>
                          <a:ea typeface="+mn-ea"/>
                          <a:cs typeface="+mn-cs"/>
                        </a:rPr>
                        <a:t>("</a:t>
                      </a:r>
                      <a:r>
                        <a:rPr lang="en-US" altLang="zh-CN" sz="1400" kern="1200" dirty="0" err="1" smtClean="0">
                          <a:solidFill>
                            <a:schemeClr val="tx1"/>
                          </a:solidFill>
                          <a:latin typeface="+mn-lt"/>
                          <a:ea typeface="+mn-ea"/>
                          <a:cs typeface="+mn-cs"/>
                        </a:rPr>
                        <a:t>jmsTemplate</a:t>
                      </a:r>
                      <a:r>
                        <a:rPr lang="en-US" altLang="zh-CN" sz="1400" kern="1200" dirty="0" smtClean="0">
                          <a:solidFill>
                            <a:schemeClr val="tx1"/>
                          </a:solidFill>
                          <a:latin typeface="+mn-lt"/>
                          <a:ea typeface="+mn-ea"/>
                          <a:cs typeface="+mn-cs"/>
                        </a:rPr>
                        <a:t>");  </a:t>
                      </a:r>
                      <a:endParaRPr lang="zh-CN" altLang="en-US" sz="1400" kern="1200" dirty="0" smtClean="0">
                        <a:solidFill>
                          <a:schemeClr val="tx1"/>
                        </a:solidFill>
                        <a:latin typeface="+mn-lt"/>
                        <a:ea typeface="+mn-ea"/>
                        <a:cs typeface="+mn-cs"/>
                      </a:endParaRPr>
                    </a:p>
                    <a:p>
                      <a:r>
                        <a:rPr lang="en-US" altLang="zh-CN" sz="1400" kern="1200" dirty="0" smtClean="0">
                          <a:solidFill>
                            <a:schemeClr val="tx1"/>
                          </a:solidFill>
                          <a:latin typeface="+mn-lt"/>
                          <a:ea typeface="+mn-ea"/>
                          <a:cs typeface="+mn-cs"/>
                        </a:rPr>
                        <a:t>    </a:t>
                      </a:r>
                      <a:r>
                        <a:rPr lang="en-US" altLang="zh-CN" sz="1400" kern="1200" dirty="0" err="1" smtClean="0">
                          <a:solidFill>
                            <a:schemeClr val="tx1"/>
                          </a:solidFill>
                          <a:latin typeface="+mn-lt"/>
                          <a:ea typeface="+mn-ea"/>
                          <a:cs typeface="+mn-cs"/>
                        </a:rPr>
                        <a:t>BufferedReader</a:t>
                      </a:r>
                      <a:r>
                        <a:rPr lang="en-US" altLang="zh-CN" sz="1400" kern="1200" dirty="0" smtClean="0">
                          <a:solidFill>
                            <a:schemeClr val="tx1"/>
                          </a:solidFill>
                          <a:latin typeface="+mn-lt"/>
                          <a:ea typeface="+mn-ea"/>
                          <a:cs typeface="+mn-cs"/>
                        </a:rPr>
                        <a:t> reader = </a:t>
                      </a:r>
                      <a:r>
                        <a:rPr lang="en-US" altLang="zh-CN" sz="1400" b="1" kern="1200" dirty="0" smtClean="0">
                          <a:solidFill>
                            <a:schemeClr val="tx1"/>
                          </a:solidFill>
                          <a:latin typeface="+mn-lt"/>
                          <a:ea typeface="+mn-ea"/>
                          <a:cs typeface="+mn-cs"/>
                        </a:rPr>
                        <a:t>new </a:t>
                      </a:r>
                      <a:r>
                        <a:rPr lang="en-US" altLang="zh-CN" sz="1400" b="1" kern="1200" dirty="0" err="1" smtClean="0">
                          <a:solidFill>
                            <a:schemeClr val="tx1"/>
                          </a:solidFill>
                          <a:latin typeface="+mn-lt"/>
                          <a:ea typeface="+mn-ea"/>
                          <a:cs typeface="+mn-cs"/>
                        </a:rPr>
                        <a:t>BufferedReader</a:t>
                      </a:r>
                      <a:r>
                        <a:rPr lang="en-US" altLang="zh-CN" sz="1400" b="1" kern="1200" dirty="0" smtClean="0">
                          <a:solidFill>
                            <a:schemeClr val="tx1"/>
                          </a:solidFill>
                          <a:latin typeface="+mn-lt"/>
                          <a:ea typeface="+mn-ea"/>
                          <a:cs typeface="+mn-cs"/>
                        </a:rPr>
                        <a:t>(new </a:t>
                      </a:r>
                      <a:r>
                        <a:rPr lang="en-US" altLang="zh-CN" sz="1400" b="1" kern="1200" dirty="0" err="1" smtClean="0">
                          <a:solidFill>
                            <a:schemeClr val="tx1"/>
                          </a:solidFill>
                          <a:latin typeface="+mn-lt"/>
                          <a:ea typeface="+mn-ea"/>
                          <a:cs typeface="+mn-cs"/>
                        </a:rPr>
                        <a:t>InputStreamReader</a:t>
                      </a:r>
                      <a:r>
                        <a:rPr lang="en-US" altLang="zh-CN" sz="1400" b="1" kern="1200" dirty="0" smtClean="0">
                          <a:solidFill>
                            <a:schemeClr val="tx1"/>
                          </a:solidFill>
                          <a:latin typeface="+mn-lt"/>
                          <a:ea typeface="+mn-ea"/>
                          <a:cs typeface="+mn-cs"/>
                        </a:rPr>
                        <a:t>(System.</a:t>
                      </a:r>
                      <a:r>
                        <a:rPr lang="en-US" altLang="zh-CN" sz="1400" b="1" i="1" kern="1200" dirty="0" smtClean="0">
                          <a:solidFill>
                            <a:schemeClr val="tx1"/>
                          </a:solidFill>
                          <a:latin typeface="+mn-lt"/>
                          <a:ea typeface="+mn-ea"/>
                          <a:cs typeface="+mn-cs"/>
                        </a:rPr>
                        <a:t>in));</a:t>
                      </a:r>
                    </a:p>
                    <a:p>
                      <a:r>
                        <a:rPr lang="en-US" altLang="zh-CN" sz="1400" kern="1200" dirty="0" smtClean="0">
                          <a:solidFill>
                            <a:schemeClr val="tx1"/>
                          </a:solidFill>
                          <a:latin typeface="+mn-lt"/>
                          <a:ea typeface="+mn-ea"/>
                          <a:cs typeface="+mn-cs"/>
                        </a:rPr>
                        <a:t>        </a:t>
                      </a:r>
                      <a:r>
                        <a:rPr lang="en-US" altLang="zh-CN" sz="1400" b="1" kern="1200" dirty="0" smtClean="0">
                          <a:solidFill>
                            <a:schemeClr val="tx1"/>
                          </a:solidFill>
                          <a:latin typeface="+mn-lt"/>
                          <a:ea typeface="+mn-ea"/>
                          <a:cs typeface="+mn-cs"/>
                        </a:rPr>
                        <a:t>final </a:t>
                      </a:r>
                      <a:r>
                        <a:rPr lang="en-US" altLang="zh-CN" sz="1400" b="1" kern="1200" dirty="0" err="1" smtClean="0">
                          <a:solidFill>
                            <a:schemeClr val="tx1"/>
                          </a:solidFill>
                          <a:latin typeface="+mn-lt"/>
                          <a:ea typeface="+mn-ea"/>
                          <a:cs typeface="+mn-cs"/>
                        </a:rPr>
                        <a:t>StringBuffer</a:t>
                      </a:r>
                      <a:r>
                        <a:rPr lang="en-US" altLang="zh-CN" sz="1400" b="1" kern="1200" dirty="0" smtClean="0">
                          <a:solidFill>
                            <a:schemeClr val="tx1"/>
                          </a:solidFill>
                          <a:latin typeface="+mn-lt"/>
                          <a:ea typeface="+mn-ea"/>
                          <a:cs typeface="+mn-cs"/>
                        </a:rPr>
                        <a:t> </a:t>
                      </a:r>
                      <a:r>
                        <a:rPr lang="en-US" altLang="zh-CN" sz="1400" b="1" kern="1200" dirty="0" err="1" smtClean="0">
                          <a:solidFill>
                            <a:schemeClr val="tx1"/>
                          </a:solidFill>
                          <a:latin typeface="+mn-lt"/>
                          <a:ea typeface="+mn-ea"/>
                          <a:cs typeface="+mn-cs"/>
                        </a:rPr>
                        <a:t>messageText</a:t>
                      </a:r>
                      <a:r>
                        <a:rPr lang="en-US" altLang="zh-CN" sz="1400" b="1" kern="1200" dirty="0" smtClean="0">
                          <a:solidFill>
                            <a:schemeClr val="tx1"/>
                          </a:solidFill>
                          <a:latin typeface="+mn-lt"/>
                          <a:ea typeface="+mn-ea"/>
                          <a:cs typeface="+mn-cs"/>
                        </a:rPr>
                        <a:t> = new </a:t>
                      </a:r>
                      <a:r>
                        <a:rPr lang="en-US" altLang="zh-CN" sz="1400" b="1" kern="1200" dirty="0" err="1" smtClean="0">
                          <a:solidFill>
                            <a:schemeClr val="tx1"/>
                          </a:solidFill>
                          <a:latin typeface="+mn-lt"/>
                          <a:ea typeface="+mn-ea"/>
                          <a:cs typeface="+mn-cs"/>
                        </a:rPr>
                        <a:t>StringBuffer</a:t>
                      </a:r>
                      <a:r>
                        <a:rPr lang="en-US" altLang="zh-CN" sz="1400" b="1" kern="1200" dirty="0" smtClean="0">
                          <a:solidFill>
                            <a:schemeClr val="tx1"/>
                          </a:solidFill>
                          <a:latin typeface="+mn-lt"/>
                          <a:ea typeface="+mn-ea"/>
                          <a:cs typeface="+mn-cs"/>
                        </a:rPr>
                        <a:t>();</a:t>
                      </a:r>
                    </a:p>
                    <a:p>
                      <a:r>
                        <a:rPr lang="en-US" altLang="zh-CN" sz="1400" kern="1200" dirty="0" smtClean="0">
                          <a:solidFill>
                            <a:schemeClr val="tx1"/>
                          </a:solidFill>
                          <a:latin typeface="+mn-lt"/>
                          <a:ea typeface="+mn-ea"/>
                          <a:cs typeface="+mn-cs"/>
                        </a:rPr>
                        <a:t>        </a:t>
                      </a:r>
                      <a:r>
                        <a:rPr lang="en-US" altLang="zh-CN" sz="1400" b="1" kern="1200" dirty="0" smtClean="0">
                          <a:solidFill>
                            <a:schemeClr val="tx1"/>
                          </a:solidFill>
                          <a:latin typeface="+mn-lt"/>
                          <a:ea typeface="+mn-ea"/>
                          <a:cs typeface="+mn-cs"/>
                        </a:rPr>
                        <a:t>while (true) {</a:t>
                      </a:r>
                    </a:p>
                    <a:p>
                      <a:r>
                        <a:rPr lang="en-US" altLang="zh-CN" sz="1400" kern="1200" dirty="0" smtClean="0">
                          <a:solidFill>
                            <a:schemeClr val="tx1"/>
                          </a:solidFill>
                          <a:latin typeface="+mn-lt"/>
                          <a:ea typeface="+mn-ea"/>
                          <a:cs typeface="+mn-cs"/>
                        </a:rPr>
                        <a:t>            </a:t>
                      </a:r>
                      <a:r>
                        <a:rPr lang="en-US" altLang="zh-CN" sz="1400" kern="1200" dirty="0" err="1" smtClean="0">
                          <a:solidFill>
                            <a:schemeClr val="tx1"/>
                          </a:solidFill>
                          <a:latin typeface="+mn-lt"/>
                          <a:ea typeface="+mn-ea"/>
                          <a:cs typeface="+mn-cs"/>
                        </a:rPr>
                        <a:t>System.</a:t>
                      </a:r>
                      <a:r>
                        <a:rPr lang="en-US" altLang="zh-CN" sz="1400" i="1" kern="1200" dirty="0" err="1" smtClean="0">
                          <a:solidFill>
                            <a:schemeClr val="tx1"/>
                          </a:solidFill>
                          <a:latin typeface="+mn-lt"/>
                          <a:ea typeface="+mn-ea"/>
                          <a:cs typeface="+mn-cs"/>
                        </a:rPr>
                        <a:t>out.println</a:t>
                      </a:r>
                      <a:r>
                        <a:rPr lang="en-US" altLang="zh-CN" sz="1400" i="1" kern="1200" dirty="0" smtClean="0">
                          <a:solidFill>
                            <a:schemeClr val="tx1"/>
                          </a:solidFill>
                          <a:latin typeface="+mn-lt"/>
                          <a:ea typeface="+mn-ea"/>
                          <a:cs typeface="+mn-cs"/>
                        </a:rPr>
                        <a:t>("Enter message to send or 'quit' to exit:");</a:t>
                      </a:r>
                    </a:p>
                    <a:p>
                      <a:r>
                        <a:rPr lang="en-US" altLang="zh-CN" sz="1400" kern="1200" dirty="0" smtClean="0">
                          <a:solidFill>
                            <a:schemeClr val="tx1"/>
                          </a:solidFill>
                          <a:latin typeface="+mn-lt"/>
                          <a:ea typeface="+mn-ea"/>
                          <a:cs typeface="+mn-cs"/>
                        </a:rPr>
                        <a:t>            </a:t>
                      </a:r>
                      <a:r>
                        <a:rPr lang="en-US" altLang="zh-CN" sz="1400" kern="1200" dirty="0" err="1" smtClean="0">
                          <a:solidFill>
                            <a:schemeClr val="tx1"/>
                          </a:solidFill>
                          <a:latin typeface="+mn-lt"/>
                          <a:ea typeface="+mn-ea"/>
                          <a:cs typeface="+mn-cs"/>
                        </a:rPr>
                        <a:t>messageText.setLength</a:t>
                      </a:r>
                      <a:r>
                        <a:rPr lang="en-US" altLang="zh-CN" sz="1400" kern="1200" dirty="0" smtClean="0">
                          <a:solidFill>
                            <a:schemeClr val="tx1"/>
                          </a:solidFill>
                          <a:latin typeface="+mn-lt"/>
                          <a:ea typeface="+mn-ea"/>
                          <a:cs typeface="+mn-cs"/>
                        </a:rPr>
                        <a:t>(0);</a:t>
                      </a:r>
                    </a:p>
                    <a:p>
                      <a:r>
                        <a:rPr lang="en-US" altLang="zh-CN" sz="1400" kern="1200" dirty="0" smtClean="0">
                          <a:solidFill>
                            <a:schemeClr val="tx1"/>
                          </a:solidFill>
                          <a:latin typeface="+mn-lt"/>
                          <a:ea typeface="+mn-ea"/>
                          <a:cs typeface="+mn-cs"/>
                        </a:rPr>
                        <a:t>            </a:t>
                      </a:r>
                      <a:r>
                        <a:rPr lang="en-US" altLang="zh-CN" sz="1400" kern="1200" dirty="0" err="1" smtClean="0">
                          <a:solidFill>
                            <a:schemeClr val="tx1"/>
                          </a:solidFill>
                          <a:latin typeface="+mn-lt"/>
                          <a:ea typeface="+mn-ea"/>
                          <a:cs typeface="+mn-cs"/>
                        </a:rPr>
                        <a:t>messageText.append</a:t>
                      </a:r>
                      <a:r>
                        <a:rPr lang="en-US" altLang="zh-CN" sz="1400" kern="1200" dirty="0" smtClean="0">
                          <a:solidFill>
                            <a:schemeClr val="tx1"/>
                          </a:solidFill>
                          <a:latin typeface="+mn-lt"/>
                          <a:ea typeface="+mn-ea"/>
                          <a:cs typeface="+mn-cs"/>
                        </a:rPr>
                        <a:t>( </a:t>
                      </a:r>
                      <a:r>
                        <a:rPr lang="en-US" altLang="zh-CN" sz="1400" kern="1200" dirty="0" err="1" smtClean="0">
                          <a:solidFill>
                            <a:schemeClr val="tx1"/>
                          </a:solidFill>
                          <a:latin typeface="+mn-lt"/>
                          <a:ea typeface="+mn-ea"/>
                          <a:cs typeface="+mn-cs"/>
                        </a:rPr>
                        <a:t>reader.readLine</a:t>
                      </a:r>
                      <a:r>
                        <a:rPr lang="en-US" altLang="zh-CN" sz="1400" kern="1200" dirty="0" smtClean="0">
                          <a:solidFill>
                            <a:schemeClr val="tx1"/>
                          </a:solidFill>
                          <a:latin typeface="+mn-lt"/>
                          <a:ea typeface="+mn-ea"/>
                          <a:cs typeface="+mn-cs"/>
                        </a:rPr>
                        <a:t>());</a:t>
                      </a:r>
                    </a:p>
                    <a:p>
                      <a:r>
                        <a:rPr lang="en-US" altLang="zh-CN" sz="1400" kern="1200" dirty="0" smtClean="0">
                          <a:solidFill>
                            <a:schemeClr val="tx1"/>
                          </a:solidFill>
                          <a:latin typeface="+mn-lt"/>
                          <a:ea typeface="+mn-ea"/>
                          <a:cs typeface="+mn-cs"/>
                        </a:rPr>
                        <a:t>            </a:t>
                      </a:r>
                      <a:r>
                        <a:rPr lang="en-US" altLang="zh-CN" sz="1400" b="1" kern="1200" dirty="0" smtClean="0">
                          <a:solidFill>
                            <a:schemeClr val="tx1"/>
                          </a:solidFill>
                          <a:latin typeface="+mn-lt"/>
                          <a:ea typeface="+mn-ea"/>
                          <a:cs typeface="+mn-cs"/>
                        </a:rPr>
                        <a:t>if ("</a:t>
                      </a:r>
                      <a:r>
                        <a:rPr lang="en-US" altLang="zh-CN" sz="1400" b="1" kern="1200" dirty="0" err="1" smtClean="0">
                          <a:solidFill>
                            <a:schemeClr val="tx1"/>
                          </a:solidFill>
                          <a:latin typeface="+mn-lt"/>
                          <a:ea typeface="+mn-ea"/>
                          <a:cs typeface="+mn-cs"/>
                        </a:rPr>
                        <a:t>quit".equals</a:t>
                      </a:r>
                      <a:r>
                        <a:rPr lang="en-US" altLang="zh-CN" sz="1400" b="1" kern="1200" dirty="0" smtClean="0">
                          <a:solidFill>
                            <a:schemeClr val="tx1"/>
                          </a:solidFill>
                          <a:latin typeface="+mn-lt"/>
                          <a:ea typeface="+mn-ea"/>
                          <a:cs typeface="+mn-cs"/>
                        </a:rPr>
                        <a:t>(</a:t>
                      </a:r>
                      <a:r>
                        <a:rPr lang="en-US" altLang="zh-CN" sz="1400" b="1" kern="1200" dirty="0" err="1" smtClean="0">
                          <a:solidFill>
                            <a:schemeClr val="tx1"/>
                          </a:solidFill>
                          <a:latin typeface="+mn-lt"/>
                          <a:ea typeface="+mn-ea"/>
                          <a:cs typeface="+mn-cs"/>
                        </a:rPr>
                        <a:t>messageText.toString</a:t>
                      </a:r>
                      <a:r>
                        <a:rPr lang="en-US" altLang="zh-CN" sz="1400" b="1" kern="1200" dirty="0" smtClean="0">
                          <a:solidFill>
                            <a:schemeClr val="tx1"/>
                          </a:solidFill>
                          <a:latin typeface="+mn-lt"/>
                          <a:ea typeface="+mn-ea"/>
                          <a:cs typeface="+mn-cs"/>
                        </a:rPr>
                        <a:t>()))</a:t>
                      </a:r>
                    </a:p>
                    <a:p>
                      <a:r>
                        <a:rPr lang="en-US" altLang="zh-CN" sz="1400" kern="1200" dirty="0" smtClean="0">
                          <a:solidFill>
                            <a:schemeClr val="tx1"/>
                          </a:solidFill>
                          <a:latin typeface="+mn-lt"/>
                          <a:ea typeface="+mn-ea"/>
                          <a:cs typeface="+mn-cs"/>
                        </a:rPr>
                        <a:t>                </a:t>
                      </a:r>
                      <a:r>
                        <a:rPr lang="en-US" altLang="zh-CN" sz="1400" b="1" kern="1200" dirty="0" smtClean="0">
                          <a:solidFill>
                            <a:schemeClr val="tx1"/>
                          </a:solidFill>
                          <a:latin typeface="+mn-lt"/>
                          <a:ea typeface="+mn-ea"/>
                          <a:cs typeface="+mn-cs"/>
                        </a:rPr>
                        <a:t>break;</a:t>
                      </a:r>
                    </a:p>
                    <a:p>
                      <a:r>
                        <a:rPr lang="en-US" altLang="zh-CN" sz="1400" kern="1200" dirty="0" smtClean="0">
                          <a:solidFill>
                            <a:schemeClr val="tx1"/>
                          </a:solidFill>
                          <a:latin typeface="+mn-lt"/>
                          <a:ea typeface="+mn-ea"/>
                          <a:cs typeface="+mn-cs"/>
                        </a:rPr>
                        <a:t>        </a:t>
                      </a:r>
                      <a:r>
                        <a:rPr lang="en-US" altLang="zh-CN" sz="1400" kern="1200" dirty="0" err="1" smtClean="0">
                          <a:solidFill>
                            <a:schemeClr val="tx1"/>
                          </a:solidFill>
                          <a:latin typeface="+mn-lt"/>
                          <a:ea typeface="+mn-ea"/>
                          <a:cs typeface="+mn-cs"/>
                        </a:rPr>
                        <a:t>jmsTemplate.send</a:t>
                      </a:r>
                      <a:r>
                        <a:rPr lang="en-US" altLang="zh-CN" sz="1400" kern="1200" dirty="0" smtClean="0">
                          <a:solidFill>
                            <a:schemeClr val="tx1"/>
                          </a:solidFill>
                          <a:latin typeface="+mn-lt"/>
                          <a:ea typeface="+mn-ea"/>
                          <a:cs typeface="+mn-cs"/>
                        </a:rPr>
                        <a:t>(</a:t>
                      </a:r>
                      <a:r>
                        <a:rPr lang="en-US" altLang="zh-CN" sz="1400" b="1" kern="1200" dirty="0" smtClean="0">
                          <a:solidFill>
                            <a:schemeClr val="tx1"/>
                          </a:solidFill>
                          <a:latin typeface="+mn-lt"/>
                          <a:ea typeface="+mn-ea"/>
                          <a:cs typeface="+mn-cs"/>
                        </a:rPr>
                        <a:t>new </a:t>
                      </a:r>
                      <a:r>
                        <a:rPr lang="en-US" altLang="zh-CN" sz="1400" b="1" kern="1200" dirty="0" err="1" smtClean="0">
                          <a:solidFill>
                            <a:schemeClr val="tx1"/>
                          </a:solidFill>
                          <a:latin typeface="+mn-lt"/>
                          <a:ea typeface="+mn-ea"/>
                          <a:cs typeface="+mn-cs"/>
                        </a:rPr>
                        <a:t>MessageCreator</a:t>
                      </a:r>
                      <a:r>
                        <a:rPr lang="en-US" altLang="zh-CN" sz="1400" b="1" kern="1200" dirty="0" smtClean="0">
                          <a:solidFill>
                            <a:schemeClr val="tx1"/>
                          </a:solidFill>
                          <a:latin typeface="+mn-lt"/>
                          <a:ea typeface="+mn-ea"/>
                          <a:cs typeface="+mn-cs"/>
                        </a:rPr>
                        <a:t>() {  </a:t>
                      </a:r>
                    </a:p>
                    <a:p>
                      <a:r>
                        <a:rPr lang="en-US" altLang="zh-CN" sz="1400" kern="1200" dirty="0" smtClean="0">
                          <a:solidFill>
                            <a:schemeClr val="tx1"/>
                          </a:solidFill>
                          <a:latin typeface="+mn-lt"/>
                          <a:ea typeface="+mn-ea"/>
                          <a:cs typeface="+mn-cs"/>
                        </a:rPr>
                        <a:t>            </a:t>
                      </a:r>
                      <a:r>
                        <a:rPr lang="en-US" altLang="zh-CN" sz="1400" b="1" kern="1200" dirty="0" smtClean="0">
                          <a:solidFill>
                            <a:schemeClr val="tx1"/>
                          </a:solidFill>
                          <a:latin typeface="+mn-lt"/>
                          <a:ea typeface="+mn-ea"/>
                          <a:cs typeface="+mn-cs"/>
                        </a:rPr>
                        <a:t>public Message </a:t>
                      </a:r>
                      <a:r>
                        <a:rPr lang="en-US" altLang="zh-CN" sz="1400" b="1" kern="1200" dirty="0" err="1" smtClean="0">
                          <a:solidFill>
                            <a:schemeClr val="tx1"/>
                          </a:solidFill>
                          <a:latin typeface="+mn-lt"/>
                          <a:ea typeface="+mn-ea"/>
                          <a:cs typeface="+mn-cs"/>
                        </a:rPr>
                        <a:t>createMessage</a:t>
                      </a:r>
                      <a:r>
                        <a:rPr lang="en-US" altLang="zh-CN" sz="1400" b="1" kern="1200" dirty="0" smtClean="0">
                          <a:solidFill>
                            <a:schemeClr val="tx1"/>
                          </a:solidFill>
                          <a:latin typeface="+mn-lt"/>
                          <a:ea typeface="+mn-ea"/>
                          <a:cs typeface="+mn-cs"/>
                        </a:rPr>
                        <a:t>(Session session) throws </a:t>
                      </a:r>
                      <a:r>
                        <a:rPr lang="en-US" altLang="zh-CN" sz="1400" b="1" kern="1200" dirty="0" err="1" smtClean="0">
                          <a:solidFill>
                            <a:schemeClr val="tx1"/>
                          </a:solidFill>
                          <a:latin typeface="+mn-lt"/>
                          <a:ea typeface="+mn-ea"/>
                          <a:cs typeface="+mn-cs"/>
                        </a:rPr>
                        <a:t>JMSException</a:t>
                      </a:r>
                      <a:r>
                        <a:rPr lang="en-US" altLang="zh-CN" sz="1400" b="1" kern="1200" dirty="0" smtClean="0">
                          <a:solidFill>
                            <a:schemeClr val="tx1"/>
                          </a:solidFill>
                          <a:latin typeface="+mn-lt"/>
                          <a:ea typeface="+mn-ea"/>
                          <a:cs typeface="+mn-cs"/>
                        </a:rPr>
                        <a:t> {  </a:t>
                      </a:r>
                    </a:p>
                    <a:p>
                      <a:r>
                        <a:rPr lang="en-US" altLang="zh-CN" sz="1400" kern="1200" dirty="0" smtClean="0">
                          <a:solidFill>
                            <a:schemeClr val="tx1"/>
                          </a:solidFill>
                          <a:latin typeface="+mn-lt"/>
                          <a:ea typeface="+mn-ea"/>
                          <a:cs typeface="+mn-cs"/>
                        </a:rPr>
                        <a:t>             </a:t>
                      </a:r>
                      <a:r>
                        <a:rPr lang="en-US" altLang="zh-CN" sz="1400" b="1" kern="1200" dirty="0" smtClean="0">
                          <a:solidFill>
                            <a:schemeClr val="tx1"/>
                          </a:solidFill>
                          <a:latin typeface="+mn-lt"/>
                          <a:ea typeface="+mn-ea"/>
                          <a:cs typeface="+mn-cs"/>
                        </a:rPr>
                        <a:t>return </a:t>
                      </a:r>
                      <a:r>
                        <a:rPr lang="en-US" altLang="zh-CN" sz="1400" b="1" kern="1200" dirty="0" err="1" smtClean="0">
                          <a:solidFill>
                            <a:schemeClr val="tx1"/>
                          </a:solidFill>
                          <a:latin typeface="+mn-lt"/>
                          <a:ea typeface="+mn-ea"/>
                          <a:cs typeface="+mn-cs"/>
                        </a:rPr>
                        <a:t>session.createTextMessage</a:t>
                      </a:r>
                      <a:r>
                        <a:rPr lang="en-US" altLang="zh-CN" sz="1400" b="1" kern="1200" dirty="0" smtClean="0">
                          <a:solidFill>
                            <a:schemeClr val="tx1"/>
                          </a:solidFill>
                          <a:latin typeface="+mn-lt"/>
                          <a:ea typeface="+mn-ea"/>
                          <a:cs typeface="+mn-cs"/>
                        </a:rPr>
                        <a:t>(</a:t>
                      </a:r>
                      <a:r>
                        <a:rPr lang="en-US" altLang="zh-CN" sz="1400" b="1" kern="1200" dirty="0" err="1" smtClean="0">
                          <a:solidFill>
                            <a:schemeClr val="tx1"/>
                          </a:solidFill>
                          <a:latin typeface="+mn-lt"/>
                          <a:ea typeface="+mn-ea"/>
                          <a:cs typeface="+mn-cs"/>
                        </a:rPr>
                        <a:t>messageText.toString</a:t>
                      </a:r>
                      <a:r>
                        <a:rPr lang="en-US" altLang="zh-CN" sz="1400" b="1" kern="1200" dirty="0" smtClean="0">
                          <a:solidFill>
                            <a:schemeClr val="tx1"/>
                          </a:solidFill>
                          <a:latin typeface="+mn-lt"/>
                          <a:ea typeface="+mn-ea"/>
                          <a:cs typeface="+mn-cs"/>
                        </a:rPr>
                        <a:t>());</a:t>
                      </a:r>
                    </a:p>
                    <a:p>
                      <a:r>
                        <a:rPr lang="zh-CN" altLang="en-US" sz="1400" kern="1200" dirty="0" smtClean="0">
                          <a:solidFill>
                            <a:schemeClr val="tx1"/>
                          </a:solidFill>
                          <a:latin typeface="+mn-lt"/>
                          <a:ea typeface="+mn-ea"/>
                          <a:cs typeface="+mn-cs"/>
                        </a:rPr>
                        <a:t>            </a:t>
                      </a:r>
                      <a:r>
                        <a:rPr lang="en-US" altLang="zh-CN" sz="1400" kern="1200" dirty="0" smtClean="0">
                          <a:solidFill>
                            <a:schemeClr val="tx1"/>
                          </a:solidFill>
                          <a:latin typeface="+mn-lt"/>
                          <a:ea typeface="+mn-ea"/>
                          <a:cs typeface="+mn-cs"/>
                        </a:rPr>
                        <a:t>}  </a:t>
                      </a:r>
                    </a:p>
                    <a:p>
                      <a:r>
                        <a:rPr lang="zh-CN" altLang="en-US" sz="1400" kern="1200" dirty="0" smtClean="0">
                          <a:solidFill>
                            <a:schemeClr val="tx1"/>
                          </a:solidFill>
                          <a:latin typeface="+mn-lt"/>
                          <a:ea typeface="+mn-ea"/>
                          <a:cs typeface="+mn-cs"/>
                        </a:rPr>
                        <a:t>        </a:t>
                      </a:r>
                      <a:r>
                        <a:rPr lang="en-US" altLang="zh-CN" sz="1400" kern="1200" dirty="0" smtClean="0">
                          <a:solidFill>
                            <a:schemeClr val="tx1"/>
                          </a:solidFill>
                          <a:latin typeface="+mn-lt"/>
                          <a:ea typeface="+mn-ea"/>
                          <a:cs typeface="+mn-cs"/>
                        </a:rPr>
                        <a:t>});  </a:t>
                      </a:r>
                    </a:p>
                    <a:p>
                      <a:r>
                        <a:rPr lang="en-US" altLang="zh-CN" sz="1400" kern="1200" dirty="0" smtClean="0">
                          <a:solidFill>
                            <a:schemeClr val="tx1"/>
                          </a:solidFill>
                          <a:latin typeface="+mn-lt"/>
                          <a:ea typeface="+mn-ea"/>
                          <a:cs typeface="+mn-cs"/>
                        </a:rPr>
                        <a:t>            </a:t>
                      </a:r>
                      <a:r>
                        <a:rPr lang="en-US" altLang="zh-CN" sz="1400" kern="1200" dirty="0" err="1" smtClean="0">
                          <a:solidFill>
                            <a:schemeClr val="tx1"/>
                          </a:solidFill>
                          <a:latin typeface="+mn-lt"/>
                          <a:ea typeface="+mn-ea"/>
                          <a:cs typeface="+mn-cs"/>
                        </a:rPr>
                        <a:t>System.</a:t>
                      </a:r>
                      <a:r>
                        <a:rPr lang="en-US" altLang="zh-CN" sz="1400" i="1" kern="1200" dirty="0" err="1" smtClean="0">
                          <a:solidFill>
                            <a:schemeClr val="tx1"/>
                          </a:solidFill>
                          <a:latin typeface="+mn-lt"/>
                          <a:ea typeface="+mn-ea"/>
                          <a:cs typeface="+mn-cs"/>
                        </a:rPr>
                        <a:t>out.println</a:t>
                      </a:r>
                      <a:r>
                        <a:rPr lang="en-US" altLang="zh-CN" sz="1400" i="1" kern="1200" dirty="0" smtClean="0">
                          <a:solidFill>
                            <a:schemeClr val="tx1"/>
                          </a:solidFill>
                          <a:latin typeface="+mn-lt"/>
                          <a:ea typeface="+mn-ea"/>
                          <a:cs typeface="+mn-cs"/>
                        </a:rPr>
                        <a:t>("</a:t>
                      </a:r>
                      <a:r>
                        <a:rPr lang="en-US" altLang="zh-CN" sz="1400" i="1" kern="1200" dirty="0" err="1" smtClean="0">
                          <a:solidFill>
                            <a:schemeClr val="tx1"/>
                          </a:solidFill>
                          <a:latin typeface="+mn-lt"/>
                          <a:ea typeface="+mn-ea"/>
                          <a:cs typeface="+mn-cs"/>
                        </a:rPr>
                        <a:t>SpringActiveMQMessageRecevier</a:t>
                      </a:r>
                      <a:r>
                        <a:rPr lang="zh-CN" altLang="en-US" sz="1400" i="1" kern="1200" dirty="0" smtClean="0">
                          <a:solidFill>
                            <a:schemeClr val="tx1"/>
                          </a:solidFill>
                          <a:latin typeface="+mn-lt"/>
                          <a:ea typeface="+mn-ea"/>
                          <a:cs typeface="+mn-cs"/>
                        </a:rPr>
                        <a:t>发送消息成功：</a:t>
                      </a:r>
                      <a:r>
                        <a:rPr lang="en-US" altLang="zh-CN" sz="1400" i="1" kern="1200" dirty="0" smtClean="0">
                          <a:solidFill>
                            <a:schemeClr val="tx1"/>
                          </a:solidFill>
                          <a:latin typeface="+mn-lt"/>
                          <a:ea typeface="+mn-ea"/>
                          <a:cs typeface="+mn-cs"/>
                        </a:rPr>
                        <a:t>"+</a:t>
                      </a:r>
                      <a:r>
                        <a:rPr lang="en-US" altLang="zh-CN" sz="1400" i="1" kern="1200" dirty="0" err="1" smtClean="0">
                          <a:solidFill>
                            <a:schemeClr val="tx1"/>
                          </a:solidFill>
                          <a:latin typeface="+mn-lt"/>
                          <a:ea typeface="+mn-ea"/>
                          <a:cs typeface="+mn-cs"/>
                        </a:rPr>
                        <a:t>messageText</a:t>
                      </a:r>
                      <a:r>
                        <a:rPr lang="en-US" altLang="zh-CN" sz="1400" i="1" kern="1200" dirty="0" smtClean="0">
                          <a:solidFill>
                            <a:schemeClr val="tx1"/>
                          </a:solidFill>
                          <a:latin typeface="+mn-lt"/>
                          <a:ea typeface="+mn-ea"/>
                          <a:cs typeface="+mn-cs"/>
                        </a:rPr>
                        <a:t>);</a:t>
                      </a:r>
                    </a:p>
                    <a:p>
                      <a:r>
                        <a:rPr lang="zh-CN" altLang="en-US" sz="1400" kern="1200" dirty="0" smtClean="0">
                          <a:solidFill>
                            <a:schemeClr val="tx1"/>
                          </a:solidFill>
                          <a:latin typeface="+mn-lt"/>
                          <a:ea typeface="+mn-ea"/>
                          <a:cs typeface="+mn-cs"/>
                        </a:rPr>
                        <a:t>        </a:t>
                      </a:r>
                      <a:r>
                        <a:rPr lang="en-US" altLang="zh-CN" sz="1400" kern="1200" dirty="0" smtClean="0">
                          <a:solidFill>
                            <a:schemeClr val="tx1"/>
                          </a:solidFill>
                          <a:latin typeface="+mn-lt"/>
                          <a:ea typeface="+mn-ea"/>
                          <a:cs typeface="+mn-cs"/>
                        </a:rPr>
                        <a:t>}</a:t>
                      </a:r>
                      <a:endParaRPr lang="zh-CN" altLang="en-US" sz="1400" dirty="0"/>
                    </a:p>
                  </a:txBody>
                  <a:tcPr/>
                </a:tc>
                <a:tc>
                  <a:txBody>
                    <a:bodyPr/>
                    <a:lstStyle/>
                    <a:p>
                      <a:r>
                        <a:rPr lang="en-US" altLang="zh-CN" sz="1800" kern="1200" dirty="0" smtClean="0">
                          <a:solidFill>
                            <a:schemeClr val="tx1"/>
                          </a:solidFill>
                          <a:latin typeface="+mn-lt"/>
                          <a:ea typeface="+mn-ea"/>
                          <a:cs typeface="+mn-cs"/>
                        </a:rPr>
                        <a:t> </a:t>
                      </a:r>
                      <a:r>
                        <a:rPr lang="en-US" altLang="zh-CN" sz="1600" kern="1200" dirty="0" err="1" smtClean="0">
                          <a:solidFill>
                            <a:schemeClr val="tx1"/>
                          </a:solidFill>
                          <a:latin typeface="+mn-lt"/>
                          <a:ea typeface="+mn-ea"/>
                          <a:cs typeface="+mn-cs"/>
                        </a:rPr>
                        <a:t>ApplicationContext</a:t>
                      </a:r>
                      <a:r>
                        <a:rPr lang="en-US" altLang="zh-CN" sz="1600" kern="1200" dirty="0" smtClean="0">
                          <a:solidFill>
                            <a:schemeClr val="tx1"/>
                          </a:solidFill>
                          <a:latin typeface="+mn-lt"/>
                          <a:ea typeface="+mn-ea"/>
                          <a:cs typeface="+mn-cs"/>
                        </a:rPr>
                        <a:t> </a:t>
                      </a:r>
                      <a:r>
                        <a:rPr lang="en-US" altLang="zh-CN" sz="1600" kern="1200" dirty="0" err="1" smtClean="0">
                          <a:solidFill>
                            <a:schemeClr val="tx1"/>
                          </a:solidFill>
                          <a:latin typeface="+mn-lt"/>
                          <a:ea typeface="+mn-ea"/>
                          <a:cs typeface="+mn-cs"/>
                        </a:rPr>
                        <a:t>ctx</a:t>
                      </a:r>
                      <a:r>
                        <a:rPr lang="en-US" altLang="zh-CN" sz="1600" kern="1200" dirty="0" smtClean="0">
                          <a:solidFill>
                            <a:schemeClr val="tx1"/>
                          </a:solidFill>
                          <a:latin typeface="+mn-lt"/>
                          <a:ea typeface="+mn-ea"/>
                          <a:cs typeface="+mn-cs"/>
                        </a:rPr>
                        <a:t> = </a:t>
                      </a:r>
                      <a:r>
                        <a:rPr lang="en-US" altLang="zh-CN" sz="1600" b="1" kern="1200" dirty="0" smtClean="0">
                          <a:solidFill>
                            <a:schemeClr val="tx1"/>
                          </a:solidFill>
                          <a:latin typeface="+mn-lt"/>
                          <a:ea typeface="+mn-ea"/>
                          <a:cs typeface="+mn-cs"/>
                        </a:rPr>
                        <a:t>new </a:t>
                      </a:r>
                      <a:r>
                        <a:rPr lang="en-US" altLang="zh-CN" sz="1600" b="1" kern="1200" dirty="0" err="1" smtClean="0">
                          <a:solidFill>
                            <a:schemeClr val="tx1"/>
                          </a:solidFill>
                          <a:latin typeface="+mn-lt"/>
                          <a:ea typeface="+mn-ea"/>
                          <a:cs typeface="+mn-cs"/>
                        </a:rPr>
                        <a:t>FileSystemXmlApplicationContext</a:t>
                      </a:r>
                      <a:r>
                        <a:rPr lang="en-US" altLang="zh-CN" sz="1600" b="1" kern="1200" dirty="0" smtClean="0">
                          <a:solidFill>
                            <a:schemeClr val="tx1"/>
                          </a:solidFill>
                          <a:latin typeface="+mn-lt"/>
                          <a:ea typeface="+mn-ea"/>
                          <a:cs typeface="+mn-cs"/>
                        </a:rPr>
                        <a:t>("</a:t>
                      </a:r>
                      <a:r>
                        <a:rPr lang="en-US" altLang="zh-CN" sz="1600" b="1" kern="1200" dirty="0" err="1" smtClean="0">
                          <a:solidFill>
                            <a:schemeClr val="tx1"/>
                          </a:solidFill>
                          <a:latin typeface="+mn-lt"/>
                          <a:ea typeface="+mn-ea"/>
                          <a:cs typeface="+mn-cs"/>
                        </a:rPr>
                        <a:t>classpath:appliction_activemq.xml</a:t>
                      </a:r>
                      <a:r>
                        <a:rPr lang="en-US" altLang="zh-CN" sz="1600" b="1" kern="1200" dirty="0" smtClean="0">
                          <a:solidFill>
                            <a:schemeClr val="tx1"/>
                          </a:solidFill>
                          <a:latin typeface="+mn-lt"/>
                          <a:ea typeface="+mn-ea"/>
                          <a:cs typeface="+mn-cs"/>
                        </a:rPr>
                        <a:t>");  </a:t>
                      </a:r>
                    </a:p>
                    <a:p>
                      <a:r>
                        <a:rPr lang="en-US" altLang="zh-CN" sz="1600" kern="1200" dirty="0" smtClean="0">
                          <a:solidFill>
                            <a:schemeClr val="tx1"/>
                          </a:solidFill>
                          <a:latin typeface="+mn-lt"/>
                          <a:ea typeface="+mn-ea"/>
                          <a:cs typeface="+mn-cs"/>
                        </a:rPr>
                        <a:t>    </a:t>
                      </a:r>
                      <a:r>
                        <a:rPr lang="en-US" altLang="zh-CN" sz="1600" kern="1200" dirty="0" err="1" smtClean="0">
                          <a:solidFill>
                            <a:schemeClr val="tx1"/>
                          </a:solidFill>
                          <a:latin typeface="+mn-lt"/>
                          <a:ea typeface="+mn-ea"/>
                          <a:cs typeface="+mn-cs"/>
                        </a:rPr>
                        <a:t>JmsTemplate</a:t>
                      </a:r>
                      <a:r>
                        <a:rPr lang="en-US" altLang="zh-CN" sz="1600" kern="1200" dirty="0" smtClean="0">
                          <a:solidFill>
                            <a:schemeClr val="tx1"/>
                          </a:solidFill>
                          <a:latin typeface="+mn-lt"/>
                          <a:ea typeface="+mn-ea"/>
                          <a:cs typeface="+mn-cs"/>
                        </a:rPr>
                        <a:t> </a:t>
                      </a:r>
                      <a:r>
                        <a:rPr lang="en-US" altLang="zh-CN" sz="1600" kern="1200" dirty="0" err="1" smtClean="0">
                          <a:solidFill>
                            <a:schemeClr val="tx1"/>
                          </a:solidFill>
                          <a:latin typeface="+mn-lt"/>
                          <a:ea typeface="+mn-ea"/>
                          <a:cs typeface="+mn-cs"/>
                        </a:rPr>
                        <a:t>jmsTemplate</a:t>
                      </a:r>
                      <a:r>
                        <a:rPr lang="en-US" altLang="zh-CN" sz="1600" kern="1200" dirty="0" smtClean="0">
                          <a:solidFill>
                            <a:schemeClr val="tx1"/>
                          </a:solidFill>
                          <a:latin typeface="+mn-lt"/>
                          <a:ea typeface="+mn-ea"/>
                          <a:cs typeface="+mn-cs"/>
                        </a:rPr>
                        <a:t> = (</a:t>
                      </a:r>
                      <a:r>
                        <a:rPr lang="en-US" altLang="zh-CN" sz="1600" kern="1200" dirty="0" err="1" smtClean="0">
                          <a:solidFill>
                            <a:schemeClr val="tx1"/>
                          </a:solidFill>
                          <a:latin typeface="+mn-lt"/>
                          <a:ea typeface="+mn-ea"/>
                          <a:cs typeface="+mn-cs"/>
                        </a:rPr>
                        <a:t>JmsTemplate</a:t>
                      </a:r>
                      <a:r>
                        <a:rPr lang="en-US" altLang="zh-CN" sz="1600" kern="1200" dirty="0" smtClean="0">
                          <a:solidFill>
                            <a:schemeClr val="tx1"/>
                          </a:solidFill>
                          <a:latin typeface="+mn-lt"/>
                          <a:ea typeface="+mn-ea"/>
                          <a:cs typeface="+mn-cs"/>
                        </a:rPr>
                        <a:t>) </a:t>
                      </a:r>
                      <a:r>
                        <a:rPr lang="en-US" altLang="zh-CN" sz="1600" kern="1200" dirty="0" err="1" smtClean="0">
                          <a:solidFill>
                            <a:schemeClr val="tx1"/>
                          </a:solidFill>
                          <a:latin typeface="+mn-lt"/>
                          <a:ea typeface="+mn-ea"/>
                          <a:cs typeface="+mn-cs"/>
                        </a:rPr>
                        <a:t>ctx.getBean</a:t>
                      </a:r>
                      <a:r>
                        <a:rPr lang="en-US" altLang="zh-CN" sz="1600" kern="1200" dirty="0" smtClean="0">
                          <a:solidFill>
                            <a:schemeClr val="tx1"/>
                          </a:solidFill>
                          <a:latin typeface="+mn-lt"/>
                          <a:ea typeface="+mn-ea"/>
                          <a:cs typeface="+mn-cs"/>
                        </a:rPr>
                        <a:t>("</a:t>
                      </a:r>
                      <a:r>
                        <a:rPr lang="en-US" altLang="zh-CN" sz="1600" kern="1200" dirty="0" err="1" smtClean="0">
                          <a:solidFill>
                            <a:schemeClr val="tx1"/>
                          </a:solidFill>
                          <a:latin typeface="+mn-lt"/>
                          <a:ea typeface="+mn-ea"/>
                          <a:cs typeface="+mn-cs"/>
                        </a:rPr>
                        <a:t>jmsTemplate</a:t>
                      </a:r>
                      <a:r>
                        <a:rPr lang="en-US" altLang="zh-CN" sz="1600" kern="1200" dirty="0" smtClean="0">
                          <a:solidFill>
                            <a:schemeClr val="tx1"/>
                          </a:solidFill>
                          <a:latin typeface="+mn-lt"/>
                          <a:ea typeface="+mn-ea"/>
                          <a:cs typeface="+mn-cs"/>
                        </a:rPr>
                        <a:t>");  </a:t>
                      </a:r>
                    </a:p>
                    <a:p>
                      <a:r>
                        <a:rPr lang="en-US" altLang="zh-CN" sz="1600" kern="1200" dirty="0" smtClean="0">
                          <a:solidFill>
                            <a:schemeClr val="tx1"/>
                          </a:solidFill>
                          <a:latin typeface="+mn-lt"/>
                          <a:ea typeface="+mn-ea"/>
                          <a:cs typeface="+mn-cs"/>
                        </a:rPr>
                        <a:t>    </a:t>
                      </a:r>
                      <a:r>
                        <a:rPr lang="en-US" altLang="zh-CN" sz="1600" kern="1200" dirty="0" err="1" smtClean="0">
                          <a:solidFill>
                            <a:schemeClr val="tx1"/>
                          </a:solidFill>
                          <a:latin typeface="+mn-lt"/>
                          <a:ea typeface="+mn-ea"/>
                          <a:cs typeface="+mn-cs"/>
                        </a:rPr>
                        <a:t>System.</a:t>
                      </a:r>
                      <a:r>
                        <a:rPr lang="en-US" altLang="zh-CN" sz="1600" i="1" kern="1200" dirty="0" err="1" smtClean="0">
                          <a:solidFill>
                            <a:schemeClr val="tx1"/>
                          </a:solidFill>
                          <a:latin typeface="+mn-lt"/>
                          <a:ea typeface="+mn-ea"/>
                          <a:cs typeface="+mn-cs"/>
                        </a:rPr>
                        <a:t>out.println</a:t>
                      </a:r>
                      <a:r>
                        <a:rPr lang="en-US" altLang="zh-CN" sz="1600" i="1" kern="1200" dirty="0" smtClean="0">
                          <a:solidFill>
                            <a:schemeClr val="tx1"/>
                          </a:solidFill>
                          <a:latin typeface="+mn-lt"/>
                          <a:ea typeface="+mn-ea"/>
                          <a:cs typeface="+mn-cs"/>
                        </a:rPr>
                        <a:t>("</a:t>
                      </a:r>
                      <a:r>
                        <a:rPr lang="en-US" altLang="zh-CN" sz="1600" i="1" kern="1200" dirty="0" err="1" smtClean="0">
                          <a:solidFill>
                            <a:schemeClr val="tx1"/>
                          </a:solidFill>
                          <a:latin typeface="+mn-lt"/>
                          <a:ea typeface="+mn-ea"/>
                          <a:cs typeface="+mn-cs"/>
                        </a:rPr>
                        <a:t>SpringActiveMQMessageRecevier</a:t>
                      </a:r>
                      <a:r>
                        <a:rPr lang="en-US" altLang="zh-CN" sz="1600" i="1" kern="1200" dirty="0" smtClean="0">
                          <a:solidFill>
                            <a:schemeClr val="tx1"/>
                          </a:solidFill>
                          <a:latin typeface="+mn-lt"/>
                          <a:ea typeface="+mn-ea"/>
                          <a:cs typeface="+mn-cs"/>
                        </a:rPr>
                        <a:t> </a:t>
                      </a:r>
                      <a:r>
                        <a:rPr lang="zh-CN" altLang="en-US" sz="1600" i="1" kern="1200" dirty="0" smtClean="0">
                          <a:solidFill>
                            <a:schemeClr val="tx1"/>
                          </a:solidFill>
                          <a:latin typeface="+mn-lt"/>
                          <a:ea typeface="+mn-ea"/>
                          <a:cs typeface="+mn-cs"/>
                        </a:rPr>
                        <a:t>启动了</a:t>
                      </a:r>
                      <a:r>
                        <a:rPr lang="en-US" altLang="zh-CN" sz="1600" i="1" kern="1200" dirty="0" smtClean="0">
                          <a:solidFill>
                            <a:schemeClr val="tx1"/>
                          </a:solidFill>
                          <a:latin typeface="+mn-lt"/>
                          <a:ea typeface="+mn-ea"/>
                          <a:cs typeface="+mn-cs"/>
                        </a:rPr>
                        <a:t>");  </a:t>
                      </a:r>
                    </a:p>
                    <a:p>
                      <a:r>
                        <a:rPr lang="en-US" altLang="zh-CN" sz="1600" kern="1200" dirty="0" smtClean="0">
                          <a:solidFill>
                            <a:schemeClr val="tx1"/>
                          </a:solidFill>
                          <a:latin typeface="+mn-lt"/>
                          <a:ea typeface="+mn-ea"/>
                          <a:cs typeface="+mn-cs"/>
                        </a:rPr>
                        <a:t>    </a:t>
                      </a:r>
                      <a:r>
                        <a:rPr lang="en-US" altLang="zh-CN" sz="1600" b="1" kern="1200" dirty="0" smtClean="0">
                          <a:solidFill>
                            <a:schemeClr val="tx1"/>
                          </a:solidFill>
                          <a:latin typeface="+mn-lt"/>
                          <a:ea typeface="+mn-ea"/>
                          <a:cs typeface="+mn-cs"/>
                        </a:rPr>
                        <a:t>while(true) {</a:t>
                      </a:r>
                    </a:p>
                    <a:p>
                      <a:r>
                        <a:rPr lang="en-US" altLang="zh-CN" sz="1600" kern="1200" dirty="0" smtClean="0">
                          <a:solidFill>
                            <a:schemeClr val="tx1"/>
                          </a:solidFill>
                          <a:latin typeface="+mn-lt"/>
                          <a:ea typeface="+mn-ea"/>
                          <a:cs typeface="+mn-cs"/>
                        </a:rPr>
                        <a:t>    </a:t>
                      </a:r>
                      <a:r>
                        <a:rPr lang="en-US" altLang="zh-CN" sz="1600" kern="1200" dirty="0" err="1" smtClean="0">
                          <a:solidFill>
                            <a:schemeClr val="tx1"/>
                          </a:solidFill>
                          <a:latin typeface="+mn-lt"/>
                          <a:ea typeface="+mn-ea"/>
                          <a:cs typeface="+mn-cs"/>
                        </a:rPr>
                        <a:t>TextMessage</a:t>
                      </a:r>
                      <a:r>
                        <a:rPr lang="en-US" altLang="zh-CN" sz="1600" kern="1200" dirty="0" smtClean="0">
                          <a:solidFill>
                            <a:schemeClr val="tx1"/>
                          </a:solidFill>
                          <a:latin typeface="+mn-lt"/>
                          <a:ea typeface="+mn-ea"/>
                          <a:cs typeface="+mn-cs"/>
                        </a:rPr>
                        <a:t> mm =  (</a:t>
                      </a:r>
                      <a:r>
                        <a:rPr lang="en-US" altLang="zh-CN" sz="1600" kern="1200" dirty="0" err="1" smtClean="0">
                          <a:solidFill>
                            <a:schemeClr val="tx1"/>
                          </a:solidFill>
                          <a:latin typeface="+mn-lt"/>
                          <a:ea typeface="+mn-ea"/>
                          <a:cs typeface="+mn-cs"/>
                        </a:rPr>
                        <a:t>TextMessage</a:t>
                      </a:r>
                      <a:r>
                        <a:rPr lang="en-US" altLang="zh-CN" sz="1600" kern="1200" dirty="0" smtClean="0">
                          <a:solidFill>
                            <a:schemeClr val="tx1"/>
                          </a:solidFill>
                          <a:latin typeface="+mn-lt"/>
                          <a:ea typeface="+mn-ea"/>
                          <a:cs typeface="+mn-cs"/>
                        </a:rPr>
                        <a:t>) </a:t>
                      </a:r>
                      <a:r>
                        <a:rPr lang="en-US" altLang="zh-CN" sz="1600" kern="1200" dirty="0" err="1" smtClean="0">
                          <a:solidFill>
                            <a:schemeClr val="tx1"/>
                          </a:solidFill>
                          <a:latin typeface="+mn-lt"/>
                          <a:ea typeface="+mn-ea"/>
                          <a:cs typeface="+mn-cs"/>
                        </a:rPr>
                        <a:t>jmsTemplate.receive</a:t>
                      </a:r>
                      <a:r>
                        <a:rPr lang="en-US" altLang="zh-CN" sz="1600" kern="1200" dirty="0" smtClean="0">
                          <a:solidFill>
                            <a:schemeClr val="tx1"/>
                          </a:solidFill>
                          <a:latin typeface="+mn-lt"/>
                          <a:ea typeface="+mn-ea"/>
                          <a:cs typeface="+mn-cs"/>
                        </a:rPr>
                        <a:t>();  </a:t>
                      </a:r>
                    </a:p>
                    <a:p>
                      <a:r>
                        <a:rPr lang="en-US" altLang="zh-CN" sz="1600" kern="1200" dirty="0" smtClean="0">
                          <a:solidFill>
                            <a:schemeClr val="tx1"/>
                          </a:solidFill>
                          <a:latin typeface="+mn-lt"/>
                          <a:ea typeface="+mn-ea"/>
                          <a:cs typeface="+mn-cs"/>
                        </a:rPr>
                        <a:t>        </a:t>
                      </a:r>
                      <a:r>
                        <a:rPr lang="en-US" altLang="zh-CN" sz="1600" kern="1200" dirty="0" err="1" smtClean="0">
                          <a:solidFill>
                            <a:schemeClr val="tx1"/>
                          </a:solidFill>
                          <a:latin typeface="+mn-lt"/>
                          <a:ea typeface="+mn-ea"/>
                          <a:cs typeface="+mn-cs"/>
                        </a:rPr>
                        <a:t>System.</a:t>
                      </a:r>
                      <a:r>
                        <a:rPr lang="en-US" altLang="zh-CN" sz="1600" i="1" kern="1200" dirty="0" err="1" smtClean="0">
                          <a:solidFill>
                            <a:schemeClr val="tx1"/>
                          </a:solidFill>
                          <a:latin typeface="+mn-lt"/>
                          <a:ea typeface="+mn-ea"/>
                          <a:cs typeface="+mn-cs"/>
                        </a:rPr>
                        <a:t>out.println</a:t>
                      </a:r>
                      <a:r>
                        <a:rPr lang="en-US" altLang="zh-CN" sz="1600" i="1" kern="1200" dirty="0" smtClean="0">
                          <a:solidFill>
                            <a:schemeClr val="tx1"/>
                          </a:solidFill>
                          <a:latin typeface="+mn-lt"/>
                          <a:ea typeface="+mn-ea"/>
                          <a:cs typeface="+mn-cs"/>
                        </a:rPr>
                        <a:t>("</a:t>
                      </a:r>
                      <a:r>
                        <a:rPr lang="en-US" altLang="zh-CN" sz="1600" i="1" kern="1200" dirty="0" err="1" smtClean="0">
                          <a:solidFill>
                            <a:schemeClr val="tx1"/>
                          </a:solidFill>
                          <a:latin typeface="+mn-lt"/>
                          <a:ea typeface="+mn-ea"/>
                          <a:cs typeface="+mn-cs"/>
                        </a:rPr>
                        <a:t>SpringActiveMQMessageRecevier</a:t>
                      </a:r>
                      <a:r>
                        <a:rPr lang="en-US" altLang="zh-CN" sz="1600" i="1" kern="1200" dirty="0" smtClean="0">
                          <a:solidFill>
                            <a:schemeClr val="tx1"/>
                          </a:solidFill>
                          <a:latin typeface="+mn-lt"/>
                          <a:ea typeface="+mn-ea"/>
                          <a:cs typeface="+mn-cs"/>
                        </a:rPr>
                        <a:t> </a:t>
                      </a:r>
                      <a:r>
                        <a:rPr lang="zh-CN" altLang="en-US" sz="1600" i="1" kern="1200" dirty="0" smtClean="0">
                          <a:solidFill>
                            <a:schemeClr val="tx1"/>
                          </a:solidFill>
                          <a:latin typeface="+mn-lt"/>
                          <a:ea typeface="+mn-ea"/>
                          <a:cs typeface="+mn-cs"/>
                        </a:rPr>
                        <a:t>收到消 息：</a:t>
                      </a:r>
                      <a:r>
                        <a:rPr lang="en-US" altLang="zh-CN" sz="1600" i="1" kern="1200" dirty="0" smtClean="0">
                          <a:solidFill>
                            <a:schemeClr val="tx1"/>
                          </a:solidFill>
                          <a:latin typeface="+mn-lt"/>
                          <a:ea typeface="+mn-ea"/>
                          <a:cs typeface="+mn-cs"/>
                        </a:rPr>
                        <a:t>"</a:t>
                      </a:r>
                      <a:r>
                        <a:rPr lang="zh-CN" altLang="en-US" sz="1600" i="1" kern="1200" dirty="0" smtClean="0">
                          <a:solidFill>
                            <a:schemeClr val="tx1"/>
                          </a:solidFill>
                          <a:latin typeface="+mn-lt"/>
                          <a:ea typeface="+mn-ea"/>
                          <a:cs typeface="+mn-cs"/>
                        </a:rPr>
                        <a:t> </a:t>
                      </a:r>
                      <a:r>
                        <a:rPr lang="en-US" altLang="zh-CN" sz="1600" i="1" kern="1200" dirty="0" smtClean="0">
                          <a:solidFill>
                            <a:schemeClr val="tx1"/>
                          </a:solidFill>
                          <a:latin typeface="+mn-lt"/>
                          <a:ea typeface="+mn-ea"/>
                          <a:cs typeface="+mn-cs"/>
                        </a:rPr>
                        <a:t>+ </a:t>
                      </a:r>
                      <a:r>
                        <a:rPr lang="en-US" altLang="zh-CN" sz="1600" i="1" kern="1200" dirty="0" err="1" smtClean="0">
                          <a:solidFill>
                            <a:schemeClr val="tx1"/>
                          </a:solidFill>
                          <a:latin typeface="+mn-lt"/>
                          <a:ea typeface="+mn-ea"/>
                          <a:cs typeface="+mn-cs"/>
                        </a:rPr>
                        <a:t>mm.getText</a:t>
                      </a:r>
                      <a:r>
                        <a:rPr lang="en-US" altLang="zh-CN" sz="1600" i="1" kern="1200" dirty="0" smtClean="0">
                          <a:solidFill>
                            <a:schemeClr val="tx1"/>
                          </a:solidFill>
                          <a:latin typeface="+mn-lt"/>
                          <a:ea typeface="+mn-ea"/>
                          <a:cs typeface="+mn-cs"/>
                        </a:rPr>
                        <a:t>());  </a:t>
                      </a:r>
                    </a:p>
                    <a:p>
                      <a:r>
                        <a:rPr lang="zh-CN" altLang="en-US" sz="1800" kern="1200" dirty="0" smtClean="0">
                          <a:solidFill>
                            <a:schemeClr val="tx1"/>
                          </a:solidFill>
                          <a:latin typeface="+mn-lt"/>
                          <a:ea typeface="+mn-ea"/>
                          <a:cs typeface="+mn-cs"/>
                        </a:rPr>
                        <a:t>    </a:t>
                      </a:r>
                      <a:r>
                        <a:rPr lang="en-US" altLang="zh-CN" sz="1800" kern="1200" dirty="0" smtClean="0">
                          <a:solidFill>
                            <a:schemeClr val="tx1"/>
                          </a:solidFill>
                          <a:latin typeface="+mn-lt"/>
                          <a:ea typeface="+mn-ea"/>
                          <a:cs typeface="+mn-cs"/>
                        </a:rPr>
                        <a:t>} </a:t>
                      </a:r>
                      <a:endParaRPr lang="zh-CN" altLang="en-US" sz="1600" dirty="0"/>
                    </a:p>
                  </a:txBody>
                  <a:tcPr/>
                </a:tc>
              </a:tr>
            </a:tbl>
          </a:graphicData>
        </a:graphic>
      </p:graphicFrame>
    </p:spTree>
    <p:extLst>
      <p:ext uri="{BB962C8B-B14F-4D97-AF65-F5344CB8AC3E}">
        <p14:creationId xmlns:p14="http://schemas.microsoft.com/office/powerpoint/2010/main" val="366835402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ActiveMQ</a:t>
            </a:r>
            <a:r>
              <a:rPr lang="zh-CN" altLang="en-US" dirty="0"/>
              <a:t>架构</a:t>
            </a:r>
            <a:r>
              <a:rPr lang="zh-CN" altLang="en-US" dirty="0" smtClean="0"/>
              <a:t>、</a:t>
            </a:r>
            <a:r>
              <a:rPr lang="zh-CN" altLang="en-US" dirty="0"/>
              <a:t>概念</a:t>
            </a:r>
            <a:endParaRPr lang="zh-CN" altLang="en-US" dirty="0"/>
          </a:p>
        </p:txBody>
      </p:sp>
      <p:sp>
        <p:nvSpPr>
          <p:cNvPr id="3" name="内容占位符 2"/>
          <p:cNvSpPr>
            <a:spLocks noGrp="1"/>
          </p:cNvSpPr>
          <p:nvPr>
            <p:ph idx="1"/>
          </p:nvPr>
        </p:nvSpPr>
        <p:spPr/>
        <p:txBody>
          <a:bodyPr/>
          <a:lstStyle/>
          <a:p>
            <a:r>
              <a:rPr lang="zh-CN" altLang="en-US" dirty="0" smtClean="0"/>
              <a:t>架构</a:t>
            </a:r>
            <a:endParaRPr lang="en-US" altLang="zh-CN" dirty="0" smtClean="0"/>
          </a:p>
          <a:p>
            <a:r>
              <a:rPr lang="zh-CN" altLang="en-US" dirty="0" smtClean="0"/>
              <a:t>概念</a:t>
            </a:r>
            <a:endParaRPr lang="en-US" altLang="zh-CN" dirty="0" smtClean="0"/>
          </a:p>
          <a:p>
            <a:r>
              <a:rPr lang="zh-CN" altLang="en-US" dirty="0" smtClean="0"/>
              <a:t>集群</a:t>
            </a:r>
            <a:endParaRPr lang="en-US" altLang="zh-CN" dirty="0" smtClean="0"/>
          </a:p>
          <a:p>
            <a:r>
              <a:rPr lang="zh-CN" altLang="en-US" dirty="0" smtClean="0"/>
              <a:t>消息区别</a:t>
            </a:r>
            <a:endParaRPr lang="zh-CN" altLang="en-US" dirty="0"/>
          </a:p>
        </p:txBody>
      </p:sp>
    </p:spTree>
    <p:extLst>
      <p:ext uri="{BB962C8B-B14F-4D97-AF65-F5344CB8AC3E}">
        <p14:creationId xmlns:p14="http://schemas.microsoft.com/office/powerpoint/2010/main" val="360113782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ActiveMQ</a:t>
            </a:r>
            <a:r>
              <a:rPr lang="zh-CN" altLang="en-US" dirty="0"/>
              <a:t>架构</a:t>
            </a:r>
            <a:r>
              <a:rPr lang="zh-CN" altLang="en-US" dirty="0" smtClean="0"/>
              <a:t>、概念</a:t>
            </a:r>
            <a:r>
              <a:rPr lang="en-US" altLang="zh-CN" dirty="0" smtClean="0"/>
              <a:t>——</a:t>
            </a:r>
            <a:r>
              <a:rPr lang="zh-CN" altLang="en-US" dirty="0"/>
              <a:t>架构</a:t>
            </a:r>
            <a:endParaRPr lang="zh-CN" altLang="en-US" dirty="0"/>
          </a:p>
        </p:txBody>
      </p:sp>
      <p:sp>
        <p:nvSpPr>
          <p:cNvPr id="3" name="内容占位符 2"/>
          <p:cNvSpPr>
            <a:spLocks noGrp="1"/>
          </p:cNvSpPr>
          <p:nvPr>
            <p:ph idx="1"/>
          </p:nvPr>
        </p:nvSpPr>
        <p:spPr>
          <a:xfrm>
            <a:off x="838200" y="1562388"/>
            <a:ext cx="10515600" cy="612776"/>
          </a:xfrm>
        </p:spPr>
        <p:txBody>
          <a:bodyPr/>
          <a:lstStyle/>
          <a:p>
            <a:r>
              <a:rPr lang="en-US" altLang="zh-CN" dirty="0" err="1"/>
              <a:t>ActiveMQ</a:t>
            </a:r>
            <a:r>
              <a:rPr lang="zh-CN" altLang="en-US" dirty="0"/>
              <a:t>架构</a:t>
            </a:r>
          </a:p>
        </p:txBody>
      </p:sp>
      <p:pic>
        <p:nvPicPr>
          <p:cNvPr id="5" name="Picture 2" descr="Image:ActiveMQ-BrokerDiagram-1.png">
            <a:hlinkClick r:id="rId2" tooltip="Image:ActiveMQ-BrokerDiagram-1.png"/>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2009342" y="2175164"/>
            <a:ext cx="8090621" cy="4521228"/>
          </a:xfrm>
          <a:prstGeom prst="rect">
            <a:avLst/>
          </a:prstGeom>
        </p:spPr>
      </p:pic>
    </p:spTree>
    <p:extLst>
      <p:ext uri="{BB962C8B-B14F-4D97-AF65-F5344CB8AC3E}">
        <p14:creationId xmlns:p14="http://schemas.microsoft.com/office/powerpoint/2010/main" val="383299348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ActiveMQ</a:t>
            </a:r>
            <a:r>
              <a:rPr lang="zh-CN" altLang="en-US" dirty="0"/>
              <a:t>架构</a:t>
            </a:r>
            <a:r>
              <a:rPr lang="zh-CN" altLang="en-US" dirty="0" smtClean="0"/>
              <a:t>、概念</a:t>
            </a:r>
            <a:r>
              <a:rPr lang="en-US" altLang="zh-CN" dirty="0" smtClean="0"/>
              <a:t>——</a:t>
            </a:r>
            <a:r>
              <a:rPr lang="zh-CN" altLang="en-US" dirty="0"/>
              <a:t>概念</a:t>
            </a:r>
            <a:endParaRPr lang="en-US" altLang="zh-CN" dirty="0"/>
          </a:p>
        </p:txBody>
      </p:sp>
      <p:sp>
        <p:nvSpPr>
          <p:cNvPr id="3" name="内容占位符 2"/>
          <p:cNvSpPr>
            <a:spLocks noGrp="1"/>
          </p:cNvSpPr>
          <p:nvPr>
            <p:ph idx="1"/>
          </p:nvPr>
        </p:nvSpPr>
        <p:spPr/>
        <p:txBody>
          <a:bodyPr>
            <a:normAutofit lnSpcReduction="10000"/>
          </a:bodyPr>
          <a:lstStyle/>
          <a:p>
            <a:r>
              <a:rPr lang="en-US" altLang="zh-CN" dirty="0" smtClean="0">
                <a:latin typeface="黑体" panose="02010609060101010101" pitchFamily="49" charset="-122"/>
                <a:ea typeface="黑体" panose="02010609060101010101" pitchFamily="49" charset="-122"/>
              </a:rPr>
              <a:t>Broker</a:t>
            </a:r>
            <a:r>
              <a:rPr lang="en-US" altLang="zh-CN" sz="1800" dirty="0">
                <a:solidFill>
                  <a:srgbClr val="00B050"/>
                </a:solidFill>
                <a:latin typeface="黑体" panose="02010609060101010101" pitchFamily="49" charset="-122"/>
                <a:ea typeface="黑体" panose="02010609060101010101" pitchFamily="49" charset="-122"/>
              </a:rPr>
              <a:t>(</a:t>
            </a:r>
            <a:r>
              <a:rPr lang="en-US" altLang="zh-CN" sz="1800" dirty="0" smtClean="0">
                <a:solidFill>
                  <a:srgbClr val="00B050"/>
                </a:solidFill>
              </a:rPr>
              <a:t>http</a:t>
            </a:r>
            <a:r>
              <a:rPr lang="en-US" altLang="zh-CN" sz="1800" dirty="0">
                <a:solidFill>
                  <a:srgbClr val="00B050"/>
                </a:solidFill>
              </a:rPr>
              <a:t>://</a:t>
            </a:r>
            <a:r>
              <a:rPr lang="en-US" altLang="zh-CN" sz="1800" dirty="0" smtClean="0">
                <a:solidFill>
                  <a:srgbClr val="00B050"/>
                </a:solidFill>
              </a:rPr>
              <a:t>activemq.apache.org/run-broker.htm</a:t>
            </a:r>
            <a:r>
              <a:rPr lang="en-US" altLang="zh-CN" sz="1800" dirty="0">
                <a:solidFill>
                  <a:srgbClr val="00B050"/>
                </a:solidFill>
              </a:rPr>
              <a:t>l</a:t>
            </a:r>
            <a:r>
              <a:rPr lang="en-US" altLang="zh-CN" sz="1800" dirty="0">
                <a:solidFill>
                  <a:srgbClr val="00B050"/>
                </a:solidFill>
              </a:rPr>
              <a:t>)</a:t>
            </a:r>
            <a:endParaRPr lang="en-US" altLang="zh-CN" sz="1800" dirty="0">
              <a:solidFill>
                <a:srgbClr val="00B050"/>
              </a:solidFill>
            </a:endParaRPr>
          </a:p>
          <a:p>
            <a:pPr marL="1257300" lvl="3" indent="-342900">
              <a:spcBef>
                <a:spcPts val="1000"/>
              </a:spcBef>
              <a:buFont typeface="Wingdings" panose="05000000000000000000" pitchFamily="2" charset="2"/>
              <a:buChar char="Ø"/>
            </a:pPr>
            <a:r>
              <a:rPr lang="zh-CN" altLang="en-US" dirty="0" smtClean="0">
                <a:latin typeface="微软雅黑" panose="020B0503020204020204" pitchFamily="34" charset="-122"/>
                <a:ea typeface="微软雅黑" panose="020B0503020204020204" pitchFamily="34" charset="-122"/>
              </a:rPr>
              <a:t>启动</a:t>
            </a:r>
            <a:r>
              <a:rPr lang="en-US" altLang="zh-CN" dirty="0" err="1">
                <a:latin typeface="微软雅黑" panose="020B0503020204020204" pitchFamily="34" charset="-122"/>
                <a:ea typeface="微软雅黑" panose="020B0503020204020204" pitchFamily="34" charset="-122"/>
              </a:rPr>
              <a:t>activeMQ</a:t>
            </a:r>
            <a:r>
              <a:rPr lang="zh-CN" altLang="en-US" dirty="0">
                <a:latin typeface="微软雅黑" panose="020B0503020204020204" pitchFamily="34" charset="-122"/>
                <a:ea typeface="微软雅黑" panose="020B0503020204020204" pitchFamily="34" charset="-122"/>
              </a:rPr>
              <a:t>，即启动一个</a:t>
            </a:r>
            <a:r>
              <a:rPr lang="en-US" altLang="zh-CN" dirty="0" smtClean="0">
                <a:latin typeface="微软雅黑" panose="020B0503020204020204" pitchFamily="34" charset="-122"/>
                <a:ea typeface="微软雅黑" panose="020B0503020204020204" pitchFamily="34" charset="-122"/>
              </a:rPr>
              <a:t>Broker</a:t>
            </a:r>
          </a:p>
          <a:p>
            <a:pPr marL="914400" lvl="3" indent="0">
              <a:spcBef>
                <a:spcPts val="1000"/>
              </a:spcBef>
              <a:buNone/>
            </a:pPr>
            <a:endParaRPr lang="en-US" altLang="zh-CN" dirty="0">
              <a:latin typeface="微软雅黑" panose="020B0503020204020204" pitchFamily="34" charset="-122"/>
              <a:ea typeface="微软雅黑" panose="020B0503020204020204" pitchFamily="34" charset="-122"/>
            </a:endParaRPr>
          </a:p>
          <a:p>
            <a:r>
              <a:rPr lang="en-US" altLang="zh-CN" dirty="0" smtClean="0">
                <a:latin typeface="黑体" panose="02010609060101010101" pitchFamily="49" charset="-122"/>
                <a:ea typeface="黑体" panose="02010609060101010101" pitchFamily="49" charset="-122"/>
              </a:rPr>
              <a:t>Transport</a:t>
            </a:r>
            <a:r>
              <a:rPr lang="en-US" altLang="zh-CN" sz="1800" dirty="0" smtClean="0">
                <a:solidFill>
                  <a:srgbClr val="00B050"/>
                </a:solidFill>
                <a:latin typeface="黑体" panose="02010609060101010101" pitchFamily="49" charset="-122"/>
                <a:ea typeface="黑体" panose="02010609060101010101" pitchFamily="49" charset="-122"/>
              </a:rPr>
              <a:t>(</a:t>
            </a:r>
            <a:r>
              <a:rPr lang="en-US" altLang="zh-CN" sz="1800" dirty="0" smtClean="0">
                <a:solidFill>
                  <a:srgbClr val="00B050"/>
                </a:solidFill>
              </a:rPr>
              <a:t>http://activemq.apache.org/configuring-transports.html</a:t>
            </a:r>
            <a:r>
              <a:rPr lang="en-US" altLang="zh-CN" sz="1800" dirty="0" smtClean="0">
                <a:solidFill>
                  <a:srgbClr val="00B050"/>
                </a:solidFill>
                <a:latin typeface="黑体" panose="02010609060101010101" pitchFamily="49" charset="-122"/>
                <a:ea typeface="黑体" panose="02010609060101010101" pitchFamily="49" charset="-122"/>
              </a:rPr>
              <a:t>)</a:t>
            </a:r>
          </a:p>
          <a:p>
            <a:pPr lvl="2">
              <a:buFont typeface="Wingdings" panose="05000000000000000000" pitchFamily="2" charset="2"/>
              <a:buChar char="Ø"/>
            </a:pPr>
            <a:r>
              <a:rPr lang="en-US" altLang="zh-CN" sz="1800" dirty="0" smtClean="0">
                <a:latin typeface="微软雅黑" panose="020B0503020204020204" pitchFamily="34" charset="-122"/>
                <a:ea typeface="微软雅黑" panose="020B0503020204020204" pitchFamily="34" charset="-122"/>
              </a:rPr>
              <a:t>VM </a:t>
            </a:r>
            <a:r>
              <a:rPr lang="en-US" altLang="zh-CN" sz="1800" dirty="0">
                <a:latin typeface="微软雅黑" panose="020B0503020204020204" pitchFamily="34" charset="-122"/>
                <a:ea typeface="微软雅黑" panose="020B0503020204020204" pitchFamily="34" charset="-122"/>
              </a:rPr>
              <a:t>Transport</a:t>
            </a:r>
          </a:p>
          <a:p>
            <a:pPr lvl="2">
              <a:buFont typeface="Wingdings" panose="05000000000000000000" pitchFamily="2" charset="2"/>
              <a:buChar char="Ø"/>
            </a:pPr>
            <a:r>
              <a:rPr lang="en-US" altLang="zh-CN" sz="1800" dirty="0">
                <a:latin typeface="微软雅黑" panose="020B0503020204020204" pitchFamily="34" charset="-122"/>
                <a:ea typeface="微软雅黑" panose="020B0503020204020204" pitchFamily="34" charset="-122"/>
              </a:rPr>
              <a:t>TCP transport</a:t>
            </a:r>
          </a:p>
          <a:p>
            <a:pPr lvl="2">
              <a:buFont typeface="Wingdings" panose="05000000000000000000" pitchFamily="2" charset="2"/>
              <a:buChar char="Ø"/>
            </a:pPr>
            <a:r>
              <a:rPr lang="en-US" altLang="zh-CN" sz="1800" dirty="0" smtClean="0">
                <a:latin typeface="微软雅黑" panose="020B0503020204020204" pitchFamily="34" charset="-122"/>
                <a:ea typeface="微软雅黑" panose="020B0503020204020204" pitchFamily="34" charset="-122"/>
              </a:rPr>
              <a:t>Failover Transport</a:t>
            </a:r>
            <a:r>
              <a:rPr lang="zh-CN" altLang="en-US" sz="18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重联机制</a:t>
            </a:r>
            <a:r>
              <a:rPr lang="en-US" altLang="zh-CN"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支持多个</a:t>
            </a:r>
            <a:r>
              <a:rPr lang="en-US" altLang="zh-CN" sz="1400" dirty="0" err="1">
                <a:latin typeface="微软雅黑" panose="020B0503020204020204" pitchFamily="34" charset="-122"/>
                <a:ea typeface="微软雅黑" panose="020B0503020204020204" pitchFamily="34" charset="-122"/>
              </a:rPr>
              <a:t>borker</a:t>
            </a:r>
            <a:r>
              <a:rPr lang="zh-CN" altLang="en-US" sz="1400" dirty="0">
                <a:latin typeface="微软雅黑" panose="020B0503020204020204" pitchFamily="34" charset="-122"/>
                <a:ea typeface="微软雅黑" panose="020B0503020204020204" pitchFamily="34" charset="-122"/>
              </a:rPr>
              <a:t>同时提供服务</a:t>
            </a:r>
            <a:r>
              <a:rPr lang="zh-CN" altLang="en-US" sz="1800" dirty="0" smtClean="0">
                <a:latin typeface="微软雅黑" panose="020B0503020204020204" pitchFamily="34" charset="-122"/>
                <a:ea typeface="微软雅黑" panose="020B0503020204020204" pitchFamily="34" charset="-122"/>
              </a:rPr>
              <a:t>）</a:t>
            </a:r>
            <a:endParaRPr lang="en-US" altLang="zh-CN" sz="1800" dirty="0" smtClean="0">
              <a:latin typeface="微软雅黑" panose="020B0503020204020204" pitchFamily="34" charset="-122"/>
              <a:ea typeface="微软雅黑" panose="020B0503020204020204" pitchFamily="34" charset="-122"/>
            </a:endParaRPr>
          </a:p>
          <a:p>
            <a:pPr marL="914400" lvl="2" indent="0">
              <a:buNone/>
            </a:pPr>
            <a:endParaRPr lang="en-US" altLang="zh-CN" sz="1800" dirty="0" smtClean="0">
              <a:latin typeface="微软雅黑" panose="020B0503020204020204" pitchFamily="34" charset="-122"/>
              <a:ea typeface="微软雅黑" panose="020B0503020204020204" pitchFamily="34" charset="-122"/>
            </a:endParaRPr>
          </a:p>
          <a:p>
            <a:pPr>
              <a:lnSpc>
                <a:spcPct val="100000"/>
              </a:lnSpc>
            </a:pPr>
            <a:r>
              <a:rPr lang="en-US" altLang="zh-CN" dirty="0">
                <a:latin typeface="黑体" panose="02010609060101010101" pitchFamily="49" charset="-122"/>
                <a:ea typeface="黑体" panose="02010609060101010101" pitchFamily="49" charset="-122"/>
              </a:rPr>
              <a:t>clusters</a:t>
            </a:r>
            <a:r>
              <a:rPr lang="zh-CN" altLang="en-US" sz="1800" dirty="0" smtClean="0">
                <a:solidFill>
                  <a:srgbClr val="00B050"/>
                </a:solidFill>
                <a:latin typeface="黑体" panose="02010609060101010101" pitchFamily="49" charset="-122"/>
                <a:ea typeface="黑体" panose="02010609060101010101" pitchFamily="49" charset="-122"/>
              </a:rPr>
              <a:t>（</a:t>
            </a:r>
            <a:r>
              <a:rPr lang="en-US" altLang="zh-CN" sz="1800" dirty="0" smtClean="0">
                <a:solidFill>
                  <a:srgbClr val="00B050"/>
                </a:solidFill>
                <a:latin typeface="黑体" panose="02010609060101010101" pitchFamily="49" charset="-122"/>
                <a:ea typeface="黑体" panose="02010609060101010101" pitchFamily="49" charset="-122"/>
              </a:rPr>
              <a:t>http</a:t>
            </a:r>
            <a:r>
              <a:rPr lang="en-US" altLang="zh-CN" sz="1800" dirty="0">
                <a:solidFill>
                  <a:srgbClr val="00B050"/>
                </a:solidFill>
                <a:latin typeface="黑体" panose="02010609060101010101" pitchFamily="49" charset="-122"/>
                <a:ea typeface="黑体" panose="02010609060101010101" pitchFamily="49" charset="-122"/>
              </a:rPr>
              <a:t>://</a:t>
            </a:r>
            <a:r>
              <a:rPr lang="en-US" altLang="zh-CN" sz="1800" dirty="0" smtClean="0">
                <a:solidFill>
                  <a:srgbClr val="00B050"/>
                </a:solidFill>
                <a:latin typeface="黑体" panose="02010609060101010101" pitchFamily="49" charset="-122"/>
                <a:ea typeface="黑体" panose="02010609060101010101" pitchFamily="49" charset="-122"/>
              </a:rPr>
              <a:t>activemq.apache.org/clustering.html</a:t>
            </a:r>
            <a:r>
              <a:rPr lang="zh-CN" altLang="en-US" sz="1800" dirty="0" smtClean="0">
                <a:solidFill>
                  <a:srgbClr val="00B050"/>
                </a:solidFill>
                <a:latin typeface="黑体" panose="02010609060101010101" pitchFamily="49" charset="-122"/>
                <a:ea typeface="黑体" panose="02010609060101010101" pitchFamily="49" charset="-122"/>
              </a:rPr>
              <a:t>）</a:t>
            </a:r>
            <a:endParaRPr lang="en-US" altLang="zh-CN" sz="1800" dirty="0">
              <a:solidFill>
                <a:srgbClr val="00B050"/>
              </a:solidFill>
              <a:latin typeface="黑体" panose="02010609060101010101" pitchFamily="49" charset="-122"/>
              <a:ea typeface="黑体" panose="02010609060101010101" pitchFamily="49" charset="-122"/>
            </a:endParaRPr>
          </a:p>
          <a:p>
            <a:pPr lvl="2">
              <a:buFont typeface="Wingdings" panose="05000000000000000000" pitchFamily="2" charset="2"/>
              <a:buChar char="Ø"/>
            </a:pPr>
            <a:r>
              <a:rPr lang="en-US" altLang="zh-CN" sz="1800" dirty="0">
                <a:latin typeface="微软雅黑" panose="020B0503020204020204" pitchFamily="34" charset="-122"/>
                <a:ea typeface="微软雅黑" panose="020B0503020204020204" pitchFamily="34" charset="-122"/>
              </a:rPr>
              <a:t>Queue consumer clusters </a:t>
            </a:r>
          </a:p>
          <a:p>
            <a:pPr lvl="2">
              <a:buFont typeface="Wingdings" panose="05000000000000000000" pitchFamily="2" charset="2"/>
              <a:buChar char="Ø"/>
            </a:pPr>
            <a:r>
              <a:rPr lang="en-US" altLang="zh-CN" sz="1800" dirty="0">
                <a:latin typeface="微软雅黑" panose="020B0503020204020204" pitchFamily="34" charset="-122"/>
                <a:ea typeface="微软雅黑" panose="020B0503020204020204" pitchFamily="34" charset="-122"/>
              </a:rPr>
              <a:t>Broker clusters</a:t>
            </a:r>
          </a:p>
          <a:p>
            <a:pPr lvl="2">
              <a:buFont typeface="Wingdings" panose="05000000000000000000" pitchFamily="2" charset="2"/>
              <a:buChar char="Ø"/>
            </a:pPr>
            <a:r>
              <a:rPr lang="en-US" altLang="zh-CN" sz="1800" dirty="0">
                <a:latin typeface="微软雅黑" panose="020B0503020204020204" pitchFamily="34" charset="-122"/>
                <a:ea typeface="微软雅黑" panose="020B0503020204020204" pitchFamily="34" charset="-122"/>
              </a:rPr>
              <a:t>Master slave </a:t>
            </a:r>
            <a:r>
              <a:rPr lang="en-US" altLang="zh-CN" sz="1800" dirty="0" smtClean="0">
                <a:latin typeface="微软雅黑" panose="020B0503020204020204" pitchFamily="34" charset="-122"/>
                <a:ea typeface="微软雅黑" panose="020B0503020204020204" pitchFamily="34" charset="-122"/>
              </a:rPr>
              <a:t>clusters</a:t>
            </a:r>
            <a:endParaRPr lang="en-US" altLang="zh-CN" sz="18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48195574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ActiveMQ</a:t>
            </a:r>
            <a:r>
              <a:rPr lang="zh-CN" altLang="en-US" dirty="0"/>
              <a:t>架构</a:t>
            </a:r>
            <a:r>
              <a:rPr lang="zh-CN" altLang="en-US" dirty="0" smtClean="0"/>
              <a:t>、概念</a:t>
            </a:r>
            <a:r>
              <a:rPr lang="en-US" altLang="zh-CN" dirty="0" smtClean="0"/>
              <a:t>——</a:t>
            </a:r>
            <a:r>
              <a:rPr lang="zh-CN" altLang="en-US" dirty="0" smtClean="0"/>
              <a:t>集群</a:t>
            </a:r>
            <a:endParaRPr lang="zh-CN" altLang="en-US" dirty="0"/>
          </a:p>
        </p:txBody>
      </p:sp>
      <p:sp>
        <p:nvSpPr>
          <p:cNvPr id="3" name="内容占位符 2"/>
          <p:cNvSpPr>
            <a:spLocks noGrp="1"/>
          </p:cNvSpPr>
          <p:nvPr>
            <p:ph idx="1"/>
          </p:nvPr>
        </p:nvSpPr>
        <p:spPr>
          <a:xfrm>
            <a:off x="838200" y="1825625"/>
            <a:ext cx="10515600" cy="1693430"/>
          </a:xfrm>
        </p:spPr>
        <p:txBody>
          <a:bodyPr/>
          <a:lstStyle/>
          <a:p>
            <a:pPr marL="228600" lvl="2">
              <a:spcBef>
                <a:spcPts val="1000"/>
              </a:spcBef>
            </a:pPr>
            <a:r>
              <a:rPr lang="en-US" altLang="zh-CN" b="1" dirty="0">
                <a:latin typeface="微软雅黑" panose="020B0503020204020204" pitchFamily="34" charset="-122"/>
                <a:ea typeface="微软雅黑" panose="020B0503020204020204" pitchFamily="34" charset="-122"/>
              </a:rPr>
              <a:t>Queue consumer clusters </a:t>
            </a:r>
          </a:p>
          <a:p>
            <a:pPr>
              <a:buFont typeface="Wingdings" panose="05000000000000000000" pitchFamily="2" charset="2"/>
              <a:buChar char="Ø"/>
            </a:pPr>
            <a:r>
              <a:rPr lang="en-US" altLang="zh-CN" sz="1600" dirty="0" err="1">
                <a:latin typeface="微软雅黑" panose="020B0503020204020204" pitchFamily="34" charset="-122"/>
                <a:ea typeface="微软雅黑" panose="020B0503020204020204" pitchFamily="34" charset="-122"/>
              </a:rPr>
              <a:t>ActiveMQ</a:t>
            </a:r>
            <a:r>
              <a:rPr lang="zh-CN" altLang="en-US" sz="1600" dirty="0">
                <a:latin typeface="微软雅黑" panose="020B0503020204020204" pitchFamily="34" charset="-122"/>
                <a:ea typeface="微软雅黑" panose="020B0503020204020204" pitchFamily="34" charset="-122"/>
              </a:rPr>
              <a:t>支持订阅同一个</a:t>
            </a:r>
            <a:r>
              <a:rPr lang="en-US" altLang="zh-CN" sz="1600" dirty="0">
                <a:latin typeface="微软雅黑" panose="020B0503020204020204" pitchFamily="34" charset="-122"/>
                <a:ea typeface="微软雅黑" panose="020B0503020204020204" pitchFamily="34" charset="-122"/>
              </a:rPr>
              <a:t>queue</a:t>
            </a:r>
            <a:r>
              <a:rPr lang="zh-CN" altLang="en-US" sz="1600" dirty="0">
                <a:latin typeface="微软雅黑" panose="020B0503020204020204" pitchFamily="34" charset="-122"/>
                <a:ea typeface="微软雅黑" panose="020B0503020204020204" pitchFamily="34" charset="-122"/>
              </a:rPr>
              <a:t>的</a:t>
            </a:r>
            <a:r>
              <a:rPr lang="en-US" altLang="zh-CN" sz="1600" dirty="0">
                <a:latin typeface="微软雅黑" panose="020B0503020204020204" pitchFamily="34" charset="-122"/>
                <a:ea typeface="微软雅黑" panose="020B0503020204020204" pitchFamily="34" charset="-122"/>
              </a:rPr>
              <a:t>consumers</a:t>
            </a:r>
            <a:r>
              <a:rPr lang="zh-CN" altLang="en-US" sz="1600" dirty="0">
                <a:latin typeface="微软雅黑" panose="020B0503020204020204" pitchFamily="34" charset="-122"/>
                <a:ea typeface="微软雅黑" panose="020B0503020204020204" pitchFamily="34" charset="-122"/>
              </a:rPr>
              <a:t>上的集群。</a:t>
            </a:r>
          </a:p>
          <a:p>
            <a:pPr>
              <a:buFont typeface="Wingdings" panose="05000000000000000000" pitchFamily="2" charset="2"/>
              <a:buChar char="Ø"/>
            </a:pPr>
            <a:r>
              <a:rPr lang="zh-CN" altLang="en-US" sz="1600" dirty="0">
                <a:latin typeface="微软雅黑" panose="020B0503020204020204" pitchFamily="34" charset="-122"/>
                <a:ea typeface="微软雅黑" panose="020B0503020204020204" pitchFamily="34" charset="-122"/>
              </a:rPr>
              <a:t>如果一个</a:t>
            </a:r>
            <a:r>
              <a:rPr lang="en-US" altLang="zh-CN" sz="1600" dirty="0">
                <a:latin typeface="微软雅黑" panose="020B0503020204020204" pitchFamily="34" charset="-122"/>
                <a:ea typeface="微软雅黑" panose="020B0503020204020204" pitchFamily="34" charset="-122"/>
              </a:rPr>
              <a:t>consumer</a:t>
            </a:r>
            <a:r>
              <a:rPr lang="zh-CN" altLang="en-US" sz="1600" dirty="0">
                <a:latin typeface="微软雅黑" panose="020B0503020204020204" pitchFamily="34" charset="-122"/>
                <a:ea typeface="微软雅黑" panose="020B0503020204020204" pitchFamily="34" charset="-122"/>
              </a:rPr>
              <a:t>失效，那么所有未被确认（</a:t>
            </a:r>
            <a:r>
              <a:rPr lang="en-US" altLang="zh-CN" sz="1600" dirty="0">
                <a:latin typeface="微软雅黑" panose="020B0503020204020204" pitchFamily="34" charset="-122"/>
                <a:ea typeface="微软雅黑" panose="020B0503020204020204" pitchFamily="34" charset="-122"/>
              </a:rPr>
              <a:t>unacknowledged</a:t>
            </a:r>
            <a:r>
              <a:rPr lang="zh-CN" altLang="en-US" sz="1600" dirty="0">
                <a:latin typeface="微软雅黑" panose="020B0503020204020204" pitchFamily="34" charset="-122"/>
                <a:ea typeface="微软雅黑" panose="020B0503020204020204" pitchFamily="34" charset="-122"/>
              </a:rPr>
              <a:t>）的消息都会被发送到这个 </a:t>
            </a:r>
            <a:r>
              <a:rPr lang="en-US" altLang="zh-CN" sz="1600" dirty="0">
                <a:latin typeface="微软雅黑" panose="020B0503020204020204" pitchFamily="34" charset="-122"/>
                <a:ea typeface="微软雅黑" panose="020B0503020204020204" pitchFamily="34" charset="-122"/>
              </a:rPr>
              <a:t>queue</a:t>
            </a:r>
            <a:r>
              <a:rPr lang="zh-CN" altLang="en-US" sz="1600" dirty="0">
                <a:latin typeface="微软雅黑" panose="020B0503020204020204" pitchFamily="34" charset="-122"/>
                <a:ea typeface="微软雅黑" panose="020B0503020204020204" pitchFamily="34" charset="-122"/>
              </a:rPr>
              <a:t>上其它的 </a:t>
            </a:r>
            <a:r>
              <a:rPr lang="en-US" altLang="zh-CN" sz="1600" dirty="0">
                <a:latin typeface="微软雅黑" panose="020B0503020204020204" pitchFamily="34" charset="-122"/>
                <a:ea typeface="微软雅黑" panose="020B0503020204020204" pitchFamily="34" charset="-122"/>
              </a:rPr>
              <a:t>consumers</a:t>
            </a:r>
            <a:r>
              <a:rPr lang="zh-CN" altLang="en-US" sz="1600" dirty="0">
                <a:latin typeface="微软雅黑" panose="020B0503020204020204" pitchFamily="34" charset="-122"/>
                <a:ea typeface="微软雅黑" panose="020B0503020204020204" pitchFamily="34" charset="-122"/>
              </a:rPr>
              <a:t>。</a:t>
            </a:r>
          </a:p>
          <a:p>
            <a:pPr>
              <a:buFont typeface="Wingdings" panose="05000000000000000000" pitchFamily="2" charset="2"/>
              <a:buChar char="Ø"/>
            </a:pPr>
            <a:r>
              <a:rPr lang="zh-CN" altLang="en-US" sz="1600" dirty="0">
                <a:latin typeface="微软雅黑" panose="020B0503020204020204" pitchFamily="34" charset="-122"/>
                <a:ea typeface="微软雅黑" panose="020B0503020204020204" pitchFamily="34" charset="-122"/>
              </a:rPr>
              <a:t>如果某个 </a:t>
            </a:r>
            <a:r>
              <a:rPr lang="en-US" altLang="zh-CN" sz="1600" dirty="0">
                <a:latin typeface="微软雅黑" panose="020B0503020204020204" pitchFamily="34" charset="-122"/>
                <a:ea typeface="微软雅黑" panose="020B0503020204020204" pitchFamily="34" charset="-122"/>
              </a:rPr>
              <a:t>consumer </a:t>
            </a:r>
            <a:r>
              <a:rPr lang="zh-CN" altLang="en-US" sz="1600" dirty="0">
                <a:latin typeface="微软雅黑" panose="020B0503020204020204" pitchFamily="34" charset="-122"/>
                <a:ea typeface="微软雅黑" panose="020B0503020204020204" pitchFamily="34" charset="-122"/>
              </a:rPr>
              <a:t>的处理速度比其它 </a:t>
            </a:r>
            <a:r>
              <a:rPr lang="en-US" altLang="zh-CN" sz="1600" dirty="0">
                <a:latin typeface="微软雅黑" panose="020B0503020204020204" pitchFamily="34" charset="-122"/>
                <a:ea typeface="微软雅黑" panose="020B0503020204020204" pitchFamily="34" charset="-122"/>
              </a:rPr>
              <a:t>consumers </a:t>
            </a:r>
            <a:r>
              <a:rPr lang="zh-CN" altLang="en-US" sz="1600" dirty="0">
                <a:solidFill>
                  <a:srgbClr val="FF0000"/>
                </a:solidFill>
                <a:latin typeface="微软雅黑" panose="020B0503020204020204" pitchFamily="34" charset="-122"/>
                <a:ea typeface="微软雅黑" panose="020B0503020204020204" pitchFamily="34" charset="-122"/>
              </a:rPr>
              <a:t>更快</a:t>
            </a:r>
            <a:r>
              <a:rPr lang="zh-CN" altLang="en-US" sz="1600" dirty="0">
                <a:latin typeface="微软雅黑" panose="020B0503020204020204" pitchFamily="34" charset="-122"/>
                <a:ea typeface="微软雅黑" panose="020B0503020204020204" pitchFamily="34" charset="-122"/>
              </a:rPr>
              <a:t>，那么这个 </a:t>
            </a:r>
            <a:r>
              <a:rPr lang="en-US" altLang="zh-CN" sz="1600" dirty="0">
                <a:latin typeface="微软雅黑" panose="020B0503020204020204" pitchFamily="34" charset="-122"/>
                <a:ea typeface="微软雅黑" panose="020B0503020204020204" pitchFamily="34" charset="-122"/>
              </a:rPr>
              <a:t>consumer </a:t>
            </a:r>
            <a:r>
              <a:rPr lang="zh-CN" altLang="en-US" sz="1600" dirty="0">
                <a:latin typeface="微软雅黑" panose="020B0503020204020204" pitchFamily="34" charset="-122"/>
                <a:ea typeface="微软雅黑" panose="020B0503020204020204" pitchFamily="34" charset="-122"/>
              </a:rPr>
              <a:t>就会</a:t>
            </a:r>
            <a:r>
              <a:rPr lang="zh-CN" altLang="en-US" sz="1600" dirty="0">
                <a:solidFill>
                  <a:srgbClr val="FF0000"/>
                </a:solidFill>
                <a:latin typeface="微软雅黑" panose="020B0503020204020204" pitchFamily="34" charset="-122"/>
                <a:ea typeface="微软雅黑" panose="020B0503020204020204" pitchFamily="34" charset="-122"/>
              </a:rPr>
              <a:t>消费更多的消息</a:t>
            </a:r>
            <a:r>
              <a:rPr lang="zh-CN" altLang="en-US" sz="1600" dirty="0">
                <a:latin typeface="微软雅黑" panose="020B0503020204020204" pitchFamily="34" charset="-122"/>
                <a:ea typeface="微软雅黑" panose="020B0503020204020204" pitchFamily="34" charset="-122"/>
              </a:rPr>
              <a:t>。</a:t>
            </a:r>
          </a:p>
        </p:txBody>
      </p:sp>
      <p:grpSp>
        <p:nvGrpSpPr>
          <p:cNvPr id="4" name="组合 29"/>
          <p:cNvGrpSpPr>
            <a:grpSpLocks/>
          </p:cNvGrpSpPr>
          <p:nvPr/>
        </p:nvGrpSpPr>
        <p:grpSpPr bwMode="auto">
          <a:xfrm>
            <a:off x="4585711" y="3653992"/>
            <a:ext cx="4071937" cy="2857500"/>
            <a:chOff x="2000232" y="3929066"/>
            <a:chExt cx="4071966" cy="2857520"/>
          </a:xfrm>
        </p:grpSpPr>
        <p:sp>
          <p:nvSpPr>
            <p:cNvPr id="5" name="椭圆 26"/>
            <p:cNvSpPr>
              <a:spLocks noChangeArrowheads="1"/>
            </p:cNvSpPr>
            <p:nvPr/>
          </p:nvSpPr>
          <p:spPr bwMode="auto">
            <a:xfrm>
              <a:off x="2357422" y="5214950"/>
              <a:ext cx="3357586" cy="1571636"/>
            </a:xfrm>
            <a:prstGeom prst="ellipse">
              <a:avLst/>
            </a:prstGeom>
            <a:solidFill>
              <a:srgbClr val="E0BED5"/>
            </a:solidFill>
            <a:ln w="9525" algn="ctr">
              <a:solidFill>
                <a:schemeClr val="tx1"/>
              </a:solidFill>
              <a:round/>
              <a:headEnd/>
              <a:tailEnd/>
            </a:ln>
          </p:spPr>
          <p:txBody>
            <a:bodyPr/>
            <a:lstStyle>
              <a:lvl1pPr>
                <a:defRPr>
                  <a:solidFill>
                    <a:schemeClr val="tx1"/>
                  </a:solidFill>
                  <a:latin typeface="黑体" panose="02010609060101010101" pitchFamily="49" charset="-122"/>
                  <a:ea typeface="黑体" panose="02010609060101010101" pitchFamily="49" charset="-122"/>
                </a:defRPr>
              </a:lvl1pPr>
              <a:lvl2pPr marL="742950" indent="-285750">
                <a:defRPr>
                  <a:solidFill>
                    <a:schemeClr val="tx1"/>
                  </a:solidFill>
                  <a:latin typeface="黑体" panose="02010609060101010101" pitchFamily="49" charset="-122"/>
                  <a:ea typeface="黑体" panose="02010609060101010101" pitchFamily="49" charset="-122"/>
                </a:defRPr>
              </a:lvl2pPr>
              <a:lvl3pPr marL="1143000" indent="-228600">
                <a:defRPr>
                  <a:solidFill>
                    <a:schemeClr val="tx1"/>
                  </a:solidFill>
                  <a:latin typeface="黑体" panose="02010609060101010101" pitchFamily="49" charset="-122"/>
                  <a:ea typeface="黑体" panose="02010609060101010101" pitchFamily="49" charset="-122"/>
                </a:defRPr>
              </a:lvl3pPr>
              <a:lvl4pPr marL="1600200" indent="-228600">
                <a:defRPr>
                  <a:solidFill>
                    <a:schemeClr val="tx1"/>
                  </a:solidFill>
                  <a:latin typeface="黑体" panose="02010609060101010101" pitchFamily="49" charset="-122"/>
                  <a:ea typeface="黑体" panose="02010609060101010101" pitchFamily="49" charset="-122"/>
                </a:defRPr>
              </a:lvl4pPr>
              <a:lvl5pPr marL="2057400" indent="-228600">
                <a:defRPr>
                  <a:solidFill>
                    <a:schemeClr val="tx1"/>
                  </a:solidFill>
                  <a:latin typeface="黑体" panose="02010609060101010101" pitchFamily="49" charset="-122"/>
                  <a:ea typeface="黑体" panose="02010609060101010101" pitchFamily="49" charset="-122"/>
                </a:defRPr>
              </a:lvl5pPr>
              <a:lvl6pPr marL="2514600" indent="-228600" fontAlgn="base">
                <a:spcBef>
                  <a:spcPct val="0"/>
                </a:spcBef>
                <a:spcAft>
                  <a:spcPct val="0"/>
                </a:spcAft>
                <a:defRPr>
                  <a:solidFill>
                    <a:schemeClr val="tx1"/>
                  </a:solidFill>
                  <a:latin typeface="黑体" panose="02010609060101010101" pitchFamily="49" charset="-122"/>
                  <a:ea typeface="黑体" panose="02010609060101010101" pitchFamily="49" charset="-122"/>
                </a:defRPr>
              </a:lvl6pPr>
              <a:lvl7pPr marL="2971800" indent="-228600" fontAlgn="base">
                <a:spcBef>
                  <a:spcPct val="0"/>
                </a:spcBef>
                <a:spcAft>
                  <a:spcPct val="0"/>
                </a:spcAft>
                <a:defRPr>
                  <a:solidFill>
                    <a:schemeClr val="tx1"/>
                  </a:solidFill>
                  <a:latin typeface="黑体" panose="02010609060101010101" pitchFamily="49" charset="-122"/>
                  <a:ea typeface="黑体" panose="02010609060101010101" pitchFamily="49" charset="-122"/>
                </a:defRPr>
              </a:lvl7pPr>
              <a:lvl8pPr marL="3429000" indent="-228600" fontAlgn="base">
                <a:spcBef>
                  <a:spcPct val="0"/>
                </a:spcBef>
                <a:spcAft>
                  <a:spcPct val="0"/>
                </a:spcAft>
                <a:defRPr>
                  <a:solidFill>
                    <a:schemeClr val="tx1"/>
                  </a:solidFill>
                  <a:latin typeface="黑体" panose="02010609060101010101" pitchFamily="49" charset="-122"/>
                  <a:ea typeface="黑体" panose="02010609060101010101" pitchFamily="49" charset="-122"/>
                </a:defRPr>
              </a:lvl8pPr>
              <a:lvl9pPr marL="3886200" indent="-228600" fontAlgn="base">
                <a:spcBef>
                  <a:spcPct val="0"/>
                </a:spcBef>
                <a:spcAft>
                  <a:spcPct val="0"/>
                </a:spcAft>
                <a:defRPr>
                  <a:solidFill>
                    <a:schemeClr val="tx1"/>
                  </a:solidFill>
                  <a:latin typeface="黑体" panose="02010609060101010101" pitchFamily="49" charset="-122"/>
                  <a:ea typeface="黑体" panose="02010609060101010101" pitchFamily="49" charset="-122"/>
                </a:defRPr>
              </a:lvl9pPr>
            </a:lstStyle>
            <a:p>
              <a:pPr algn="ctr"/>
              <a:endParaRPr lang="zh-CN" altLang="en-US">
                <a:latin typeface="Arial" panose="020B0604020202020204" pitchFamily="34" charset="0"/>
                <a:ea typeface="宋体" panose="02010600030101010101" pitchFamily="2" charset="-122"/>
              </a:endParaRPr>
            </a:p>
          </p:txBody>
        </p:sp>
        <p:sp>
          <p:nvSpPr>
            <p:cNvPr id="6" name="矩形 3"/>
            <p:cNvSpPr>
              <a:spLocks noChangeArrowheads="1"/>
            </p:cNvSpPr>
            <p:nvPr/>
          </p:nvSpPr>
          <p:spPr bwMode="auto">
            <a:xfrm>
              <a:off x="2857488" y="3929066"/>
              <a:ext cx="2428892" cy="785818"/>
            </a:xfrm>
            <a:prstGeom prst="rect">
              <a:avLst/>
            </a:prstGeom>
            <a:solidFill>
              <a:schemeClr val="accent1"/>
            </a:solidFill>
            <a:ln w="9525" algn="ctr">
              <a:solidFill>
                <a:schemeClr val="tx1"/>
              </a:solidFill>
              <a:round/>
              <a:headEnd/>
              <a:tailEnd/>
            </a:ln>
          </p:spPr>
          <p:txBody>
            <a:bodyPr/>
            <a:lstStyle>
              <a:lvl1pPr>
                <a:defRPr>
                  <a:solidFill>
                    <a:schemeClr val="tx1"/>
                  </a:solidFill>
                  <a:latin typeface="黑体" panose="02010609060101010101" pitchFamily="49" charset="-122"/>
                  <a:ea typeface="黑体" panose="02010609060101010101" pitchFamily="49" charset="-122"/>
                </a:defRPr>
              </a:lvl1pPr>
              <a:lvl2pPr marL="742950" indent="-285750">
                <a:defRPr>
                  <a:solidFill>
                    <a:schemeClr val="tx1"/>
                  </a:solidFill>
                  <a:latin typeface="黑体" panose="02010609060101010101" pitchFamily="49" charset="-122"/>
                  <a:ea typeface="黑体" panose="02010609060101010101" pitchFamily="49" charset="-122"/>
                </a:defRPr>
              </a:lvl2pPr>
              <a:lvl3pPr marL="1143000" indent="-228600">
                <a:defRPr>
                  <a:solidFill>
                    <a:schemeClr val="tx1"/>
                  </a:solidFill>
                  <a:latin typeface="黑体" panose="02010609060101010101" pitchFamily="49" charset="-122"/>
                  <a:ea typeface="黑体" panose="02010609060101010101" pitchFamily="49" charset="-122"/>
                </a:defRPr>
              </a:lvl3pPr>
              <a:lvl4pPr marL="1600200" indent="-228600">
                <a:defRPr>
                  <a:solidFill>
                    <a:schemeClr val="tx1"/>
                  </a:solidFill>
                  <a:latin typeface="黑体" panose="02010609060101010101" pitchFamily="49" charset="-122"/>
                  <a:ea typeface="黑体" panose="02010609060101010101" pitchFamily="49" charset="-122"/>
                </a:defRPr>
              </a:lvl4pPr>
              <a:lvl5pPr marL="2057400" indent="-228600">
                <a:defRPr>
                  <a:solidFill>
                    <a:schemeClr val="tx1"/>
                  </a:solidFill>
                  <a:latin typeface="黑体" panose="02010609060101010101" pitchFamily="49" charset="-122"/>
                  <a:ea typeface="黑体" panose="02010609060101010101" pitchFamily="49" charset="-122"/>
                </a:defRPr>
              </a:lvl5pPr>
              <a:lvl6pPr marL="2514600" indent="-228600" fontAlgn="base">
                <a:spcBef>
                  <a:spcPct val="0"/>
                </a:spcBef>
                <a:spcAft>
                  <a:spcPct val="0"/>
                </a:spcAft>
                <a:defRPr>
                  <a:solidFill>
                    <a:schemeClr val="tx1"/>
                  </a:solidFill>
                  <a:latin typeface="黑体" panose="02010609060101010101" pitchFamily="49" charset="-122"/>
                  <a:ea typeface="黑体" panose="02010609060101010101" pitchFamily="49" charset="-122"/>
                </a:defRPr>
              </a:lvl6pPr>
              <a:lvl7pPr marL="2971800" indent="-228600" fontAlgn="base">
                <a:spcBef>
                  <a:spcPct val="0"/>
                </a:spcBef>
                <a:spcAft>
                  <a:spcPct val="0"/>
                </a:spcAft>
                <a:defRPr>
                  <a:solidFill>
                    <a:schemeClr val="tx1"/>
                  </a:solidFill>
                  <a:latin typeface="黑体" panose="02010609060101010101" pitchFamily="49" charset="-122"/>
                  <a:ea typeface="黑体" panose="02010609060101010101" pitchFamily="49" charset="-122"/>
                </a:defRPr>
              </a:lvl7pPr>
              <a:lvl8pPr marL="3429000" indent="-228600" fontAlgn="base">
                <a:spcBef>
                  <a:spcPct val="0"/>
                </a:spcBef>
                <a:spcAft>
                  <a:spcPct val="0"/>
                </a:spcAft>
                <a:defRPr>
                  <a:solidFill>
                    <a:schemeClr val="tx1"/>
                  </a:solidFill>
                  <a:latin typeface="黑体" panose="02010609060101010101" pitchFamily="49" charset="-122"/>
                  <a:ea typeface="黑体" panose="02010609060101010101" pitchFamily="49" charset="-122"/>
                </a:defRPr>
              </a:lvl8pPr>
              <a:lvl9pPr marL="3886200" indent="-228600" fontAlgn="base">
                <a:spcBef>
                  <a:spcPct val="0"/>
                </a:spcBef>
                <a:spcAft>
                  <a:spcPct val="0"/>
                </a:spcAft>
                <a:defRPr>
                  <a:solidFill>
                    <a:schemeClr val="tx1"/>
                  </a:solidFill>
                  <a:latin typeface="黑体" panose="02010609060101010101" pitchFamily="49" charset="-122"/>
                  <a:ea typeface="黑体" panose="02010609060101010101" pitchFamily="49" charset="-122"/>
                </a:defRPr>
              </a:lvl9pPr>
            </a:lstStyle>
            <a:p>
              <a:pPr algn="ctr"/>
              <a:endParaRPr lang="zh-CN" altLang="en-US">
                <a:latin typeface="Arial" panose="020B0604020202020204" pitchFamily="34" charset="0"/>
                <a:ea typeface="宋体" panose="02010600030101010101" pitchFamily="2" charset="-122"/>
              </a:endParaRPr>
            </a:p>
          </p:txBody>
        </p:sp>
        <p:grpSp>
          <p:nvGrpSpPr>
            <p:cNvPr id="7" name="组合 24"/>
            <p:cNvGrpSpPr>
              <a:grpSpLocks/>
            </p:cNvGrpSpPr>
            <p:nvPr/>
          </p:nvGrpSpPr>
          <p:grpSpPr bwMode="auto">
            <a:xfrm>
              <a:off x="3214678" y="4308492"/>
              <a:ext cx="1847851" cy="263516"/>
              <a:chOff x="4572000" y="5072074"/>
              <a:chExt cx="2143140" cy="500860"/>
            </a:xfrm>
          </p:grpSpPr>
          <p:sp>
            <p:nvSpPr>
              <p:cNvPr id="16" name="矩形 33"/>
              <p:cNvSpPr>
                <a:spLocks noChangeArrowheads="1"/>
              </p:cNvSpPr>
              <p:nvPr/>
            </p:nvSpPr>
            <p:spPr bwMode="auto">
              <a:xfrm>
                <a:off x="4929190" y="5072082"/>
                <a:ext cx="1428760" cy="500066"/>
              </a:xfrm>
              <a:prstGeom prst="rect">
                <a:avLst/>
              </a:prstGeom>
              <a:solidFill>
                <a:schemeClr val="accent1"/>
              </a:solidFill>
              <a:ln w="9525" algn="ctr">
                <a:solidFill>
                  <a:schemeClr val="tx1"/>
                </a:solidFill>
                <a:round/>
                <a:headEnd/>
                <a:tailEnd/>
              </a:ln>
            </p:spPr>
            <p:txBody>
              <a:bodyPr/>
              <a:lstStyle>
                <a:lvl1pPr>
                  <a:defRPr>
                    <a:solidFill>
                      <a:schemeClr val="tx1"/>
                    </a:solidFill>
                    <a:latin typeface="黑体" panose="02010609060101010101" pitchFamily="49" charset="-122"/>
                    <a:ea typeface="黑体" panose="02010609060101010101" pitchFamily="49" charset="-122"/>
                  </a:defRPr>
                </a:lvl1pPr>
                <a:lvl2pPr marL="742950" indent="-285750">
                  <a:defRPr>
                    <a:solidFill>
                      <a:schemeClr val="tx1"/>
                    </a:solidFill>
                    <a:latin typeface="黑体" panose="02010609060101010101" pitchFamily="49" charset="-122"/>
                    <a:ea typeface="黑体" panose="02010609060101010101" pitchFamily="49" charset="-122"/>
                  </a:defRPr>
                </a:lvl2pPr>
                <a:lvl3pPr marL="1143000" indent="-228600">
                  <a:defRPr>
                    <a:solidFill>
                      <a:schemeClr val="tx1"/>
                    </a:solidFill>
                    <a:latin typeface="黑体" panose="02010609060101010101" pitchFamily="49" charset="-122"/>
                    <a:ea typeface="黑体" panose="02010609060101010101" pitchFamily="49" charset="-122"/>
                  </a:defRPr>
                </a:lvl3pPr>
                <a:lvl4pPr marL="1600200" indent="-228600">
                  <a:defRPr>
                    <a:solidFill>
                      <a:schemeClr val="tx1"/>
                    </a:solidFill>
                    <a:latin typeface="黑体" panose="02010609060101010101" pitchFamily="49" charset="-122"/>
                    <a:ea typeface="黑体" panose="02010609060101010101" pitchFamily="49" charset="-122"/>
                  </a:defRPr>
                </a:lvl4pPr>
                <a:lvl5pPr marL="2057400" indent="-228600">
                  <a:defRPr>
                    <a:solidFill>
                      <a:schemeClr val="tx1"/>
                    </a:solidFill>
                    <a:latin typeface="黑体" panose="02010609060101010101" pitchFamily="49" charset="-122"/>
                    <a:ea typeface="黑体" panose="02010609060101010101" pitchFamily="49" charset="-122"/>
                  </a:defRPr>
                </a:lvl5pPr>
                <a:lvl6pPr marL="2514600" indent="-228600" fontAlgn="base">
                  <a:spcBef>
                    <a:spcPct val="0"/>
                  </a:spcBef>
                  <a:spcAft>
                    <a:spcPct val="0"/>
                  </a:spcAft>
                  <a:defRPr>
                    <a:solidFill>
                      <a:schemeClr val="tx1"/>
                    </a:solidFill>
                    <a:latin typeface="黑体" panose="02010609060101010101" pitchFamily="49" charset="-122"/>
                    <a:ea typeface="黑体" panose="02010609060101010101" pitchFamily="49" charset="-122"/>
                  </a:defRPr>
                </a:lvl6pPr>
                <a:lvl7pPr marL="2971800" indent="-228600" fontAlgn="base">
                  <a:spcBef>
                    <a:spcPct val="0"/>
                  </a:spcBef>
                  <a:spcAft>
                    <a:spcPct val="0"/>
                  </a:spcAft>
                  <a:defRPr>
                    <a:solidFill>
                      <a:schemeClr val="tx1"/>
                    </a:solidFill>
                    <a:latin typeface="黑体" panose="02010609060101010101" pitchFamily="49" charset="-122"/>
                    <a:ea typeface="黑体" panose="02010609060101010101" pitchFamily="49" charset="-122"/>
                  </a:defRPr>
                </a:lvl7pPr>
                <a:lvl8pPr marL="3429000" indent="-228600" fontAlgn="base">
                  <a:spcBef>
                    <a:spcPct val="0"/>
                  </a:spcBef>
                  <a:spcAft>
                    <a:spcPct val="0"/>
                  </a:spcAft>
                  <a:defRPr>
                    <a:solidFill>
                      <a:schemeClr val="tx1"/>
                    </a:solidFill>
                    <a:latin typeface="黑体" panose="02010609060101010101" pitchFamily="49" charset="-122"/>
                    <a:ea typeface="黑体" panose="02010609060101010101" pitchFamily="49" charset="-122"/>
                  </a:defRPr>
                </a:lvl8pPr>
                <a:lvl9pPr marL="3886200" indent="-228600" fontAlgn="base">
                  <a:spcBef>
                    <a:spcPct val="0"/>
                  </a:spcBef>
                  <a:spcAft>
                    <a:spcPct val="0"/>
                  </a:spcAft>
                  <a:defRPr>
                    <a:solidFill>
                      <a:schemeClr val="tx1"/>
                    </a:solidFill>
                    <a:latin typeface="黑体" panose="02010609060101010101" pitchFamily="49" charset="-122"/>
                    <a:ea typeface="黑体" panose="02010609060101010101" pitchFamily="49" charset="-122"/>
                  </a:defRPr>
                </a:lvl9pPr>
              </a:lstStyle>
              <a:p>
                <a:pPr algn="ctr"/>
                <a:endParaRPr lang="zh-CN" altLang="en-US">
                  <a:latin typeface="Arial" panose="020B0604020202020204" pitchFamily="34" charset="0"/>
                  <a:ea typeface="宋体" panose="02010600030101010101" pitchFamily="2" charset="-122"/>
                </a:endParaRPr>
              </a:p>
            </p:txBody>
          </p:sp>
          <p:cxnSp>
            <p:nvCxnSpPr>
              <p:cNvPr id="17" name="直接连接符 34"/>
              <p:cNvCxnSpPr>
                <a:cxnSpLocks noChangeShapeType="1"/>
              </p:cNvCxnSpPr>
              <p:nvPr/>
            </p:nvCxnSpPr>
            <p:spPr bwMode="auto">
              <a:xfrm rot="5400000">
                <a:off x="4964909" y="5322107"/>
                <a:ext cx="500066" cy="1588"/>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18" name="直接连接符 35"/>
              <p:cNvCxnSpPr>
                <a:cxnSpLocks noChangeShapeType="1"/>
              </p:cNvCxnSpPr>
              <p:nvPr/>
            </p:nvCxnSpPr>
            <p:spPr bwMode="auto">
              <a:xfrm rot="5400000">
                <a:off x="5249867" y="5321313"/>
                <a:ext cx="500066" cy="1588"/>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19" name="直接连接符 15"/>
              <p:cNvCxnSpPr>
                <a:cxnSpLocks noChangeShapeType="1"/>
              </p:cNvCxnSpPr>
              <p:nvPr/>
            </p:nvCxnSpPr>
            <p:spPr bwMode="auto">
              <a:xfrm rot="5400000">
                <a:off x="5535619" y="5321313"/>
                <a:ext cx="500066" cy="1588"/>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20" name="直接连接符 37"/>
              <p:cNvCxnSpPr>
                <a:cxnSpLocks noChangeShapeType="1"/>
              </p:cNvCxnSpPr>
              <p:nvPr/>
            </p:nvCxnSpPr>
            <p:spPr bwMode="auto">
              <a:xfrm rot="5400000">
                <a:off x="5821371" y="5321313"/>
                <a:ext cx="500066" cy="1588"/>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21" name="直接连接符 38"/>
              <p:cNvCxnSpPr>
                <a:cxnSpLocks noChangeShapeType="1"/>
              </p:cNvCxnSpPr>
              <p:nvPr/>
            </p:nvCxnSpPr>
            <p:spPr bwMode="auto">
              <a:xfrm>
                <a:off x="4572000" y="5072074"/>
                <a:ext cx="357190" cy="1588"/>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22" name="直接连接符 39"/>
              <p:cNvCxnSpPr>
                <a:cxnSpLocks noChangeShapeType="1"/>
              </p:cNvCxnSpPr>
              <p:nvPr/>
            </p:nvCxnSpPr>
            <p:spPr bwMode="auto">
              <a:xfrm>
                <a:off x="4572000" y="5570552"/>
                <a:ext cx="357190" cy="1588"/>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23" name="直接连接符 40"/>
              <p:cNvCxnSpPr>
                <a:cxnSpLocks noChangeShapeType="1"/>
              </p:cNvCxnSpPr>
              <p:nvPr/>
            </p:nvCxnSpPr>
            <p:spPr bwMode="auto">
              <a:xfrm>
                <a:off x="6357950" y="5072074"/>
                <a:ext cx="357190" cy="1588"/>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24" name="直接连接符 41"/>
              <p:cNvCxnSpPr>
                <a:cxnSpLocks noChangeShapeType="1"/>
              </p:cNvCxnSpPr>
              <p:nvPr/>
            </p:nvCxnSpPr>
            <p:spPr bwMode="auto">
              <a:xfrm>
                <a:off x="6357950" y="5570552"/>
                <a:ext cx="357190" cy="1588"/>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grpSp>
        <p:sp>
          <p:nvSpPr>
            <p:cNvPr id="8" name="矩形 14"/>
            <p:cNvSpPr>
              <a:spLocks noChangeArrowheads="1"/>
            </p:cNvSpPr>
            <p:nvPr/>
          </p:nvSpPr>
          <p:spPr bwMode="auto">
            <a:xfrm>
              <a:off x="2000232" y="5643578"/>
              <a:ext cx="1071570" cy="500066"/>
            </a:xfrm>
            <a:prstGeom prst="rect">
              <a:avLst/>
            </a:prstGeom>
            <a:solidFill>
              <a:schemeClr val="accent1"/>
            </a:solidFill>
            <a:ln w="9525" algn="ctr">
              <a:solidFill>
                <a:schemeClr val="tx1"/>
              </a:solidFill>
              <a:round/>
              <a:headEnd/>
              <a:tailEnd/>
            </a:ln>
          </p:spPr>
          <p:txBody>
            <a:bodyPr/>
            <a:lstStyle>
              <a:lvl1pPr>
                <a:defRPr>
                  <a:solidFill>
                    <a:schemeClr val="tx1"/>
                  </a:solidFill>
                  <a:latin typeface="黑体" panose="02010609060101010101" pitchFamily="49" charset="-122"/>
                  <a:ea typeface="黑体" panose="02010609060101010101" pitchFamily="49" charset="-122"/>
                </a:defRPr>
              </a:lvl1pPr>
              <a:lvl2pPr marL="742950" indent="-285750">
                <a:defRPr>
                  <a:solidFill>
                    <a:schemeClr val="tx1"/>
                  </a:solidFill>
                  <a:latin typeface="黑体" panose="02010609060101010101" pitchFamily="49" charset="-122"/>
                  <a:ea typeface="黑体" panose="02010609060101010101" pitchFamily="49" charset="-122"/>
                </a:defRPr>
              </a:lvl2pPr>
              <a:lvl3pPr marL="1143000" indent="-228600">
                <a:defRPr>
                  <a:solidFill>
                    <a:schemeClr val="tx1"/>
                  </a:solidFill>
                  <a:latin typeface="黑体" panose="02010609060101010101" pitchFamily="49" charset="-122"/>
                  <a:ea typeface="黑体" panose="02010609060101010101" pitchFamily="49" charset="-122"/>
                </a:defRPr>
              </a:lvl3pPr>
              <a:lvl4pPr marL="1600200" indent="-228600">
                <a:defRPr>
                  <a:solidFill>
                    <a:schemeClr val="tx1"/>
                  </a:solidFill>
                  <a:latin typeface="黑体" panose="02010609060101010101" pitchFamily="49" charset="-122"/>
                  <a:ea typeface="黑体" panose="02010609060101010101" pitchFamily="49" charset="-122"/>
                </a:defRPr>
              </a:lvl4pPr>
              <a:lvl5pPr marL="2057400" indent="-228600">
                <a:defRPr>
                  <a:solidFill>
                    <a:schemeClr val="tx1"/>
                  </a:solidFill>
                  <a:latin typeface="黑体" panose="02010609060101010101" pitchFamily="49" charset="-122"/>
                  <a:ea typeface="黑体" panose="02010609060101010101" pitchFamily="49" charset="-122"/>
                </a:defRPr>
              </a:lvl5pPr>
              <a:lvl6pPr marL="2514600" indent="-228600" fontAlgn="base">
                <a:spcBef>
                  <a:spcPct val="0"/>
                </a:spcBef>
                <a:spcAft>
                  <a:spcPct val="0"/>
                </a:spcAft>
                <a:defRPr>
                  <a:solidFill>
                    <a:schemeClr val="tx1"/>
                  </a:solidFill>
                  <a:latin typeface="黑体" panose="02010609060101010101" pitchFamily="49" charset="-122"/>
                  <a:ea typeface="黑体" panose="02010609060101010101" pitchFamily="49" charset="-122"/>
                </a:defRPr>
              </a:lvl6pPr>
              <a:lvl7pPr marL="2971800" indent="-228600" fontAlgn="base">
                <a:spcBef>
                  <a:spcPct val="0"/>
                </a:spcBef>
                <a:spcAft>
                  <a:spcPct val="0"/>
                </a:spcAft>
                <a:defRPr>
                  <a:solidFill>
                    <a:schemeClr val="tx1"/>
                  </a:solidFill>
                  <a:latin typeface="黑体" panose="02010609060101010101" pitchFamily="49" charset="-122"/>
                  <a:ea typeface="黑体" panose="02010609060101010101" pitchFamily="49" charset="-122"/>
                </a:defRPr>
              </a:lvl7pPr>
              <a:lvl8pPr marL="3429000" indent="-228600" fontAlgn="base">
                <a:spcBef>
                  <a:spcPct val="0"/>
                </a:spcBef>
                <a:spcAft>
                  <a:spcPct val="0"/>
                </a:spcAft>
                <a:defRPr>
                  <a:solidFill>
                    <a:schemeClr val="tx1"/>
                  </a:solidFill>
                  <a:latin typeface="黑体" panose="02010609060101010101" pitchFamily="49" charset="-122"/>
                  <a:ea typeface="黑体" panose="02010609060101010101" pitchFamily="49" charset="-122"/>
                </a:defRPr>
              </a:lvl8pPr>
              <a:lvl9pPr marL="3886200" indent="-228600" fontAlgn="base">
                <a:spcBef>
                  <a:spcPct val="0"/>
                </a:spcBef>
                <a:spcAft>
                  <a:spcPct val="0"/>
                </a:spcAft>
                <a:defRPr>
                  <a:solidFill>
                    <a:schemeClr val="tx1"/>
                  </a:solidFill>
                  <a:latin typeface="黑体" panose="02010609060101010101" pitchFamily="49" charset="-122"/>
                  <a:ea typeface="黑体" panose="02010609060101010101" pitchFamily="49" charset="-122"/>
                </a:defRPr>
              </a:lvl9pPr>
            </a:lstStyle>
            <a:p>
              <a:pPr algn="ctr"/>
              <a:r>
                <a:rPr lang="en-US" altLang="zh-CN" sz="1200">
                  <a:latin typeface="Arial" panose="020B0604020202020204" pitchFamily="34" charset="0"/>
                  <a:ea typeface="宋体" panose="02010600030101010101" pitchFamily="2" charset="-122"/>
                </a:rPr>
                <a:t>Consumer1</a:t>
              </a:r>
              <a:endParaRPr lang="zh-CN" altLang="en-US" sz="1200">
                <a:latin typeface="Arial" panose="020B0604020202020204" pitchFamily="34" charset="0"/>
                <a:ea typeface="宋体" panose="02010600030101010101" pitchFamily="2" charset="-122"/>
              </a:endParaRPr>
            </a:p>
          </p:txBody>
        </p:sp>
        <p:sp>
          <p:nvSpPr>
            <p:cNvPr id="9" name="矩形 15"/>
            <p:cNvSpPr>
              <a:spLocks noChangeArrowheads="1"/>
            </p:cNvSpPr>
            <p:nvPr/>
          </p:nvSpPr>
          <p:spPr bwMode="auto">
            <a:xfrm>
              <a:off x="3428992" y="5643578"/>
              <a:ext cx="1071570" cy="500066"/>
            </a:xfrm>
            <a:prstGeom prst="rect">
              <a:avLst/>
            </a:prstGeom>
            <a:solidFill>
              <a:schemeClr val="accent1"/>
            </a:solidFill>
            <a:ln w="9525" algn="ctr">
              <a:solidFill>
                <a:schemeClr val="tx1"/>
              </a:solidFill>
              <a:round/>
              <a:headEnd/>
              <a:tailEnd/>
            </a:ln>
          </p:spPr>
          <p:txBody>
            <a:bodyPr/>
            <a:lstStyle>
              <a:lvl1pPr>
                <a:defRPr>
                  <a:solidFill>
                    <a:schemeClr val="tx1"/>
                  </a:solidFill>
                  <a:latin typeface="黑体" panose="02010609060101010101" pitchFamily="49" charset="-122"/>
                  <a:ea typeface="黑体" panose="02010609060101010101" pitchFamily="49" charset="-122"/>
                </a:defRPr>
              </a:lvl1pPr>
              <a:lvl2pPr marL="742950" indent="-285750">
                <a:defRPr>
                  <a:solidFill>
                    <a:schemeClr val="tx1"/>
                  </a:solidFill>
                  <a:latin typeface="黑体" panose="02010609060101010101" pitchFamily="49" charset="-122"/>
                  <a:ea typeface="黑体" panose="02010609060101010101" pitchFamily="49" charset="-122"/>
                </a:defRPr>
              </a:lvl2pPr>
              <a:lvl3pPr marL="1143000" indent="-228600">
                <a:defRPr>
                  <a:solidFill>
                    <a:schemeClr val="tx1"/>
                  </a:solidFill>
                  <a:latin typeface="黑体" panose="02010609060101010101" pitchFamily="49" charset="-122"/>
                  <a:ea typeface="黑体" panose="02010609060101010101" pitchFamily="49" charset="-122"/>
                </a:defRPr>
              </a:lvl3pPr>
              <a:lvl4pPr marL="1600200" indent="-228600">
                <a:defRPr>
                  <a:solidFill>
                    <a:schemeClr val="tx1"/>
                  </a:solidFill>
                  <a:latin typeface="黑体" panose="02010609060101010101" pitchFamily="49" charset="-122"/>
                  <a:ea typeface="黑体" panose="02010609060101010101" pitchFamily="49" charset="-122"/>
                </a:defRPr>
              </a:lvl4pPr>
              <a:lvl5pPr marL="2057400" indent="-228600">
                <a:defRPr>
                  <a:solidFill>
                    <a:schemeClr val="tx1"/>
                  </a:solidFill>
                  <a:latin typeface="黑体" panose="02010609060101010101" pitchFamily="49" charset="-122"/>
                  <a:ea typeface="黑体" panose="02010609060101010101" pitchFamily="49" charset="-122"/>
                </a:defRPr>
              </a:lvl5pPr>
              <a:lvl6pPr marL="2514600" indent="-228600" fontAlgn="base">
                <a:spcBef>
                  <a:spcPct val="0"/>
                </a:spcBef>
                <a:spcAft>
                  <a:spcPct val="0"/>
                </a:spcAft>
                <a:defRPr>
                  <a:solidFill>
                    <a:schemeClr val="tx1"/>
                  </a:solidFill>
                  <a:latin typeface="黑体" panose="02010609060101010101" pitchFamily="49" charset="-122"/>
                  <a:ea typeface="黑体" panose="02010609060101010101" pitchFamily="49" charset="-122"/>
                </a:defRPr>
              </a:lvl6pPr>
              <a:lvl7pPr marL="2971800" indent="-228600" fontAlgn="base">
                <a:spcBef>
                  <a:spcPct val="0"/>
                </a:spcBef>
                <a:spcAft>
                  <a:spcPct val="0"/>
                </a:spcAft>
                <a:defRPr>
                  <a:solidFill>
                    <a:schemeClr val="tx1"/>
                  </a:solidFill>
                  <a:latin typeface="黑体" panose="02010609060101010101" pitchFamily="49" charset="-122"/>
                  <a:ea typeface="黑体" panose="02010609060101010101" pitchFamily="49" charset="-122"/>
                </a:defRPr>
              </a:lvl7pPr>
              <a:lvl8pPr marL="3429000" indent="-228600" fontAlgn="base">
                <a:spcBef>
                  <a:spcPct val="0"/>
                </a:spcBef>
                <a:spcAft>
                  <a:spcPct val="0"/>
                </a:spcAft>
                <a:defRPr>
                  <a:solidFill>
                    <a:schemeClr val="tx1"/>
                  </a:solidFill>
                  <a:latin typeface="黑体" panose="02010609060101010101" pitchFamily="49" charset="-122"/>
                  <a:ea typeface="黑体" panose="02010609060101010101" pitchFamily="49" charset="-122"/>
                </a:defRPr>
              </a:lvl8pPr>
              <a:lvl9pPr marL="3886200" indent="-228600" fontAlgn="base">
                <a:spcBef>
                  <a:spcPct val="0"/>
                </a:spcBef>
                <a:spcAft>
                  <a:spcPct val="0"/>
                </a:spcAft>
                <a:defRPr>
                  <a:solidFill>
                    <a:schemeClr val="tx1"/>
                  </a:solidFill>
                  <a:latin typeface="黑体" panose="02010609060101010101" pitchFamily="49" charset="-122"/>
                  <a:ea typeface="黑体" panose="02010609060101010101" pitchFamily="49" charset="-122"/>
                </a:defRPr>
              </a:lvl9pPr>
            </a:lstStyle>
            <a:p>
              <a:pPr algn="ctr"/>
              <a:r>
                <a:rPr lang="en-US" altLang="zh-CN" sz="1200">
                  <a:latin typeface="Arial" panose="020B0604020202020204" pitchFamily="34" charset="0"/>
                  <a:ea typeface="宋体" panose="02010600030101010101" pitchFamily="2" charset="-122"/>
                </a:rPr>
                <a:t>Consumer2</a:t>
              </a:r>
              <a:endParaRPr lang="zh-CN" altLang="en-US" sz="1200">
                <a:latin typeface="Arial" panose="020B0604020202020204" pitchFamily="34" charset="0"/>
                <a:ea typeface="宋体" panose="02010600030101010101" pitchFamily="2" charset="-122"/>
              </a:endParaRPr>
            </a:p>
          </p:txBody>
        </p:sp>
        <p:sp>
          <p:nvSpPr>
            <p:cNvPr id="10" name="矩形 16"/>
            <p:cNvSpPr>
              <a:spLocks noChangeArrowheads="1"/>
            </p:cNvSpPr>
            <p:nvPr/>
          </p:nvSpPr>
          <p:spPr bwMode="auto">
            <a:xfrm>
              <a:off x="5000628" y="5643578"/>
              <a:ext cx="1071570" cy="500066"/>
            </a:xfrm>
            <a:prstGeom prst="rect">
              <a:avLst/>
            </a:prstGeom>
            <a:solidFill>
              <a:schemeClr val="accent1"/>
            </a:solidFill>
            <a:ln w="9525" algn="ctr">
              <a:solidFill>
                <a:schemeClr val="tx1"/>
              </a:solidFill>
              <a:round/>
              <a:headEnd/>
              <a:tailEnd/>
            </a:ln>
          </p:spPr>
          <p:txBody>
            <a:bodyPr/>
            <a:lstStyle>
              <a:lvl1pPr>
                <a:defRPr>
                  <a:solidFill>
                    <a:schemeClr val="tx1"/>
                  </a:solidFill>
                  <a:latin typeface="黑体" panose="02010609060101010101" pitchFamily="49" charset="-122"/>
                  <a:ea typeface="黑体" panose="02010609060101010101" pitchFamily="49" charset="-122"/>
                </a:defRPr>
              </a:lvl1pPr>
              <a:lvl2pPr marL="742950" indent="-285750">
                <a:defRPr>
                  <a:solidFill>
                    <a:schemeClr val="tx1"/>
                  </a:solidFill>
                  <a:latin typeface="黑体" panose="02010609060101010101" pitchFamily="49" charset="-122"/>
                  <a:ea typeface="黑体" panose="02010609060101010101" pitchFamily="49" charset="-122"/>
                </a:defRPr>
              </a:lvl2pPr>
              <a:lvl3pPr marL="1143000" indent="-228600">
                <a:defRPr>
                  <a:solidFill>
                    <a:schemeClr val="tx1"/>
                  </a:solidFill>
                  <a:latin typeface="黑体" panose="02010609060101010101" pitchFamily="49" charset="-122"/>
                  <a:ea typeface="黑体" panose="02010609060101010101" pitchFamily="49" charset="-122"/>
                </a:defRPr>
              </a:lvl3pPr>
              <a:lvl4pPr marL="1600200" indent="-228600">
                <a:defRPr>
                  <a:solidFill>
                    <a:schemeClr val="tx1"/>
                  </a:solidFill>
                  <a:latin typeface="黑体" panose="02010609060101010101" pitchFamily="49" charset="-122"/>
                  <a:ea typeface="黑体" panose="02010609060101010101" pitchFamily="49" charset="-122"/>
                </a:defRPr>
              </a:lvl4pPr>
              <a:lvl5pPr marL="2057400" indent="-228600">
                <a:defRPr>
                  <a:solidFill>
                    <a:schemeClr val="tx1"/>
                  </a:solidFill>
                  <a:latin typeface="黑体" panose="02010609060101010101" pitchFamily="49" charset="-122"/>
                  <a:ea typeface="黑体" panose="02010609060101010101" pitchFamily="49" charset="-122"/>
                </a:defRPr>
              </a:lvl5pPr>
              <a:lvl6pPr marL="2514600" indent="-228600" fontAlgn="base">
                <a:spcBef>
                  <a:spcPct val="0"/>
                </a:spcBef>
                <a:spcAft>
                  <a:spcPct val="0"/>
                </a:spcAft>
                <a:defRPr>
                  <a:solidFill>
                    <a:schemeClr val="tx1"/>
                  </a:solidFill>
                  <a:latin typeface="黑体" panose="02010609060101010101" pitchFamily="49" charset="-122"/>
                  <a:ea typeface="黑体" panose="02010609060101010101" pitchFamily="49" charset="-122"/>
                </a:defRPr>
              </a:lvl6pPr>
              <a:lvl7pPr marL="2971800" indent="-228600" fontAlgn="base">
                <a:spcBef>
                  <a:spcPct val="0"/>
                </a:spcBef>
                <a:spcAft>
                  <a:spcPct val="0"/>
                </a:spcAft>
                <a:defRPr>
                  <a:solidFill>
                    <a:schemeClr val="tx1"/>
                  </a:solidFill>
                  <a:latin typeface="黑体" panose="02010609060101010101" pitchFamily="49" charset="-122"/>
                  <a:ea typeface="黑体" panose="02010609060101010101" pitchFamily="49" charset="-122"/>
                </a:defRPr>
              </a:lvl7pPr>
              <a:lvl8pPr marL="3429000" indent="-228600" fontAlgn="base">
                <a:spcBef>
                  <a:spcPct val="0"/>
                </a:spcBef>
                <a:spcAft>
                  <a:spcPct val="0"/>
                </a:spcAft>
                <a:defRPr>
                  <a:solidFill>
                    <a:schemeClr val="tx1"/>
                  </a:solidFill>
                  <a:latin typeface="黑体" panose="02010609060101010101" pitchFamily="49" charset="-122"/>
                  <a:ea typeface="黑体" panose="02010609060101010101" pitchFamily="49" charset="-122"/>
                </a:defRPr>
              </a:lvl8pPr>
              <a:lvl9pPr marL="3886200" indent="-228600" fontAlgn="base">
                <a:spcBef>
                  <a:spcPct val="0"/>
                </a:spcBef>
                <a:spcAft>
                  <a:spcPct val="0"/>
                </a:spcAft>
                <a:defRPr>
                  <a:solidFill>
                    <a:schemeClr val="tx1"/>
                  </a:solidFill>
                  <a:latin typeface="黑体" panose="02010609060101010101" pitchFamily="49" charset="-122"/>
                  <a:ea typeface="黑体" panose="02010609060101010101" pitchFamily="49" charset="-122"/>
                </a:defRPr>
              </a:lvl9pPr>
            </a:lstStyle>
            <a:p>
              <a:pPr algn="ctr"/>
              <a:r>
                <a:rPr lang="en-US" altLang="zh-CN" sz="1200">
                  <a:latin typeface="Arial" panose="020B0604020202020204" pitchFamily="34" charset="0"/>
                  <a:ea typeface="宋体" panose="02010600030101010101" pitchFamily="2" charset="-122"/>
                </a:rPr>
                <a:t>Consumer3</a:t>
              </a:r>
              <a:endParaRPr lang="zh-CN" altLang="en-US" sz="1200">
                <a:latin typeface="Arial" panose="020B0604020202020204" pitchFamily="34" charset="0"/>
                <a:ea typeface="宋体" panose="02010600030101010101" pitchFamily="2" charset="-122"/>
              </a:endParaRPr>
            </a:p>
          </p:txBody>
        </p:sp>
        <p:cxnSp>
          <p:nvCxnSpPr>
            <p:cNvPr id="11" name="直接箭头连接符 18"/>
            <p:cNvCxnSpPr>
              <a:cxnSpLocks noChangeShapeType="1"/>
              <a:endCxn id="8" idx="0"/>
            </p:cNvCxnSpPr>
            <p:nvPr/>
          </p:nvCxnSpPr>
          <p:spPr bwMode="auto">
            <a:xfrm rot="10800000" flipV="1">
              <a:off x="2536018" y="4572008"/>
              <a:ext cx="1607355" cy="107157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2" name="直接箭头连接符 20"/>
            <p:cNvCxnSpPr>
              <a:cxnSpLocks noChangeShapeType="1"/>
              <a:endCxn id="9" idx="0"/>
            </p:cNvCxnSpPr>
            <p:nvPr/>
          </p:nvCxnSpPr>
          <p:spPr bwMode="auto">
            <a:xfrm rot="5400000">
              <a:off x="3518292" y="5018496"/>
              <a:ext cx="1071568" cy="178597"/>
            </a:xfrm>
            <a:prstGeom prst="straightConnector1">
              <a:avLst/>
            </a:prstGeom>
            <a:noFill/>
            <a:ln w="9525" algn="ctr">
              <a:solidFill>
                <a:schemeClr val="tx1"/>
              </a:solidFill>
              <a:prstDash val="dash"/>
              <a:round/>
              <a:headEnd/>
              <a:tailEnd type="arrow" w="med" len="med"/>
            </a:ln>
            <a:extLst>
              <a:ext uri="{909E8E84-426E-40DD-AFC4-6F175D3DCCD1}">
                <a14:hiddenFill xmlns:a14="http://schemas.microsoft.com/office/drawing/2010/main">
                  <a:noFill/>
                </a14:hiddenFill>
              </a:ext>
            </a:extLst>
          </p:spPr>
        </p:cxnSp>
        <p:cxnSp>
          <p:nvCxnSpPr>
            <p:cNvPr id="13" name="直接箭头连接符 24"/>
            <p:cNvCxnSpPr>
              <a:cxnSpLocks noChangeShapeType="1"/>
              <a:stCxn id="16" idx="2"/>
              <a:endCxn id="10" idx="0"/>
            </p:cNvCxnSpPr>
            <p:nvPr/>
          </p:nvCxnSpPr>
          <p:spPr bwMode="auto">
            <a:xfrm rot="16200000" flipH="1">
              <a:off x="4301516" y="4408681"/>
              <a:ext cx="1071984" cy="1397809"/>
            </a:xfrm>
            <a:prstGeom prst="straightConnector1">
              <a:avLst/>
            </a:prstGeom>
            <a:noFill/>
            <a:ln w="9525" algn="ctr">
              <a:solidFill>
                <a:schemeClr val="tx1"/>
              </a:solidFill>
              <a:prstDash val="dash"/>
              <a:round/>
              <a:headEnd/>
              <a:tailEnd type="arrow" w="med" len="med"/>
            </a:ln>
            <a:extLst>
              <a:ext uri="{909E8E84-426E-40DD-AFC4-6F175D3DCCD1}">
                <a14:hiddenFill xmlns:a14="http://schemas.microsoft.com/office/drawing/2010/main">
                  <a:noFill/>
                </a14:hiddenFill>
              </a:ext>
            </a:extLst>
          </p:spPr>
        </p:cxnSp>
        <p:sp>
          <p:nvSpPr>
            <p:cNvPr id="14" name="TextBox 25"/>
            <p:cNvSpPr txBox="1">
              <a:spLocks noChangeArrowheads="1"/>
            </p:cNvSpPr>
            <p:nvPr/>
          </p:nvSpPr>
          <p:spPr bwMode="auto">
            <a:xfrm>
              <a:off x="3500430" y="3929066"/>
              <a:ext cx="1357322" cy="3667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黑体" panose="02010609060101010101" pitchFamily="49" charset="-122"/>
                  <a:ea typeface="黑体" panose="02010609060101010101" pitchFamily="49" charset="-122"/>
                </a:defRPr>
              </a:lvl1pPr>
              <a:lvl2pPr marL="742950" indent="-285750">
                <a:defRPr>
                  <a:solidFill>
                    <a:schemeClr val="tx1"/>
                  </a:solidFill>
                  <a:latin typeface="黑体" panose="02010609060101010101" pitchFamily="49" charset="-122"/>
                  <a:ea typeface="黑体" panose="02010609060101010101" pitchFamily="49" charset="-122"/>
                </a:defRPr>
              </a:lvl2pPr>
              <a:lvl3pPr marL="1143000" indent="-228600">
                <a:defRPr>
                  <a:solidFill>
                    <a:schemeClr val="tx1"/>
                  </a:solidFill>
                  <a:latin typeface="黑体" panose="02010609060101010101" pitchFamily="49" charset="-122"/>
                  <a:ea typeface="黑体" panose="02010609060101010101" pitchFamily="49" charset="-122"/>
                </a:defRPr>
              </a:lvl3pPr>
              <a:lvl4pPr marL="1600200" indent="-228600">
                <a:defRPr>
                  <a:solidFill>
                    <a:schemeClr val="tx1"/>
                  </a:solidFill>
                  <a:latin typeface="黑体" panose="02010609060101010101" pitchFamily="49" charset="-122"/>
                  <a:ea typeface="黑体" panose="02010609060101010101" pitchFamily="49" charset="-122"/>
                </a:defRPr>
              </a:lvl4pPr>
              <a:lvl5pPr marL="2057400" indent="-228600">
                <a:defRPr>
                  <a:solidFill>
                    <a:schemeClr val="tx1"/>
                  </a:solidFill>
                  <a:latin typeface="黑体" panose="02010609060101010101" pitchFamily="49" charset="-122"/>
                  <a:ea typeface="黑体" panose="02010609060101010101" pitchFamily="49" charset="-122"/>
                </a:defRPr>
              </a:lvl5pPr>
              <a:lvl6pPr marL="2514600" indent="-228600" fontAlgn="base">
                <a:spcBef>
                  <a:spcPct val="0"/>
                </a:spcBef>
                <a:spcAft>
                  <a:spcPct val="0"/>
                </a:spcAft>
                <a:defRPr>
                  <a:solidFill>
                    <a:schemeClr val="tx1"/>
                  </a:solidFill>
                  <a:latin typeface="黑体" panose="02010609060101010101" pitchFamily="49" charset="-122"/>
                  <a:ea typeface="黑体" panose="02010609060101010101" pitchFamily="49" charset="-122"/>
                </a:defRPr>
              </a:lvl6pPr>
              <a:lvl7pPr marL="2971800" indent="-228600" fontAlgn="base">
                <a:spcBef>
                  <a:spcPct val="0"/>
                </a:spcBef>
                <a:spcAft>
                  <a:spcPct val="0"/>
                </a:spcAft>
                <a:defRPr>
                  <a:solidFill>
                    <a:schemeClr val="tx1"/>
                  </a:solidFill>
                  <a:latin typeface="黑体" panose="02010609060101010101" pitchFamily="49" charset="-122"/>
                  <a:ea typeface="黑体" panose="02010609060101010101" pitchFamily="49" charset="-122"/>
                </a:defRPr>
              </a:lvl7pPr>
              <a:lvl8pPr marL="3429000" indent="-228600" fontAlgn="base">
                <a:spcBef>
                  <a:spcPct val="0"/>
                </a:spcBef>
                <a:spcAft>
                  <a:spcPct val="0"/>
                </a:spcAft>
                <a:defRPr>
                  <a:solidFill>
                    <a:schemeClr val="tx1"/>
                  </a:solidFill>
                  <a:latin typeface="黑体" panose="02010609060101010101" pitchFamily="49" charset="-122"/>
                  <a:ea typeface="黑体" panose="02010609060101010101" pitchFamily="49" charset="-122"/>
                </a:defRPr>
              </a:lvl8pPr>
              <a:lvl9pPr marL="3886200" indent="-228600" fontAlgn="base">
                <a:spcBef>
                  <a:spcPct val="0"/>
                </a:spcBef>
                <a:spcAft>
                  <a:spcPct val="0"/>
                </a:spcAft>
                <a:defRPr>
                  <a:solidFill>
                    <a:schemeClr val="tx1"/>
                  </a:solidFill>
                  <a:latin typeface="黑体" panose="02010609060101010101" pitchFamily="49" charset="-122"/>
                  <a:ea typeface="黑体" panose="02010609060101010101" pitchFamily="49" charset="-122"/>
                </a:defRPr>
              </a:lvl9pPr>
            </a:lstStyle>
            <a:p>
              <a:r>
                <a:rPr lang="en-US" altLang="zh-CN">
                  <a:latin typeface="Arial" panose="020B0604020202020204" pitchFamily="34" charset="0"/>
                  <a:ea typeface="宋体" panose="02010600030101010101" pitchFamily="2" charset="-122"/>
                </a:rPr>
                <a:t>   Broker</a:t>
              </a:r>
              <a:endParaRPr lang="zh-CN" altLang="en-US">
                <a:latin typeface="Arial" panose="020B0604020202020204" pitchFamily="34" charset="0"/>
                <a:ea typeface="宋体" panose="02010600030101010101" pitchFamily="2" charset="-122"/>
              </a:endParaRPr>
            </a:p>
          </p:txBody>
        </p:sp>
        <p:sp>
          <p:nvSpPr>
            <p:cNvPr id="15" name="TextBox 28"/>
            <p:cNvSpPr txBox="1">
              <a:spLocks noChangeArrowheads="1"/>
            </p:cNvSpPr>
            <p:nvPr/>
          </p:nvSpPr>
          <p:spPr bwMode="auto">
            <a:xfrm>
              <a:off x="3643306" y="6286520"/>
              <a:ext cx="857256" cy="3667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黑体" panose="02010609060101010101" pitchFamily="49" charset="-122"/>
                  <a:ea typeface="黑体" panose="02010609060101010101" pitchFamily="49" charset="-122"/>
                </a:defRPr>
              </a:lvl1pPr>
              <a:lvl2pPr marL="742950" indent="-285750">
                <a:defRPr>
                  <a:solidFill>
                    <a:schemeClr val="tx1"/>
                  </a:solidFill>
                  <a:latin typeface="黑体" panose="02010609060101010101" pitchFamily="49" charset="-122"/>
                  <a:ea typeface="黑体" panose="02010609060101010101" pitchFamily="49" charset="-122"/>
                </a:defRPr>
              </a:lvl2pPr>
              <a:lvl3pPr marL="1143000" indent="-228600">
                <a:defRPr>
                  <a:solidFill>
                    <a:schemeClr val="tx1"/>
                  </a:solidFill>
                  <a:latin typeface="黑体" panose="02010609060101010101" pitchFamily="49" charset="-122"/>
                  <a:ea typeface="黑体" panose="02010609060101010101" pitchFamily="49" charset="-122"/>
                </a:defRPr>
              </a:lvl3pPr>
              <a:lvl4pPr marL="1600200" indent="-228600">
                <a:defRPr>
                  <a:solidFill>
                    <a:schemeClr val="tx1"/>
                  </a:solidFill>
                  <a:latin typeface="黑体" panose="02010609060101010101" pitchFamily="49" charset="-122"/>
                  <a:ea typeface="黑体" panose="02010609060101010101" pitchFamily="49" charset="-122"/>
                </a:defRPr>
              </a:lvl4pPr>
              <a:lvl5pPr marL="2057400" indent="-228600">
                <a:defRPr>
                  <a:solidFill>
                    <a:schemeClr val="tx1"/>
                  </a:solidFill>
                  <a:latin typeface="黑体" panose="02010609060101010101" pitchFamily="49" charset="-122"/>
                  <a:ea typeface="黑体" panose="02010609060101010101" pitchFamily="49" charset="-122"/>
                </a:defRPr>
              </a:lvl5pPr>
              <a:lvl6pPr marL="2514600" indent="-228600" fontAlgn="base">
                <a:spcBef>
                  <a:spcPct val="0"/>
                </a:spcBef>
                <a:spcAft>
                  <a:spcPct val="0"/>
                </a:spcAft>
                <a:defRPr>
                  <a:solidFill>
                    <a:schemeClr val="tx1"/>
                  </a:solidFill>
                  <a:latin typeface="黑体" panose="02010609060101010101" pitchFamily="49" charset="-122"/>
                  <a:ea typeface="黑体" panose="02010609060101010101" pitchFamily="49" charset="-122"/>
                </a:defRPr>
              </a:lvl6pPr>
              <a:lvl7pPr marL="2971800" indent="-228600" fontAlgn="base">
                <a:spcBef>
                  <a:spcPct val="0"/>
                </a:spcBef>
                <a:spcAft>
                  <a:spcPct val="0"/>
                </a:spcAft>
                <a:defRPr>
                  <a:solidFill>
                    <a:schemeClr val="tx1"/>
                  </a:solidFill>
                  <a:latin typeface="黑体" panose="02010609060101010101" pitchFamily="49" charset="-122"/>
                  <a:ea typeface="黑体" panose="02010609060101010101" pitchFamily="49" charset="-122"/>
                </a:defRPr>
              </a:lvl7pPr>
              <a:lvl8pPr marL="3429000" indent="-228600" fontAlgn="base">
                <a:spcBef>
                  <a:spcPct val="0"/>
                </a:spcBef>
                <a:spcAft>
                  <a:spcPct val="0"/>
                </a:spcAft>
                <a:defRPr>
                  <a:solidFill>
                    <a:schemeClr val="tx1"/>
                  </a:solidFill>
                  <a:latin typeface="黑体" panose="02010609060101010101" pitchFamily="49" charset="-122"/>
                  <a:ea typeface="黑体" panose="02010609060101010101" pitchFamily="49" charset="-122"/>
                </a:defRPr>
              </a:lvl8pPr>
              <a:lvl9pPr marL="3886200" indent="-228600" fontAlgn="base">
                <a:spcBef>
                  <a:spcPct val="0"/>
                </a:spcBef>
                <a:spcAft>
                  <a:spcPct val="0"/>
                </a:spcAft>
                <a:defRPr>
                  <a:solidFill>
                    <a:schemeClr val="tx1"/>
                  </a:solidFill>
                  <a:latin typeface="黑体" panose="02010609060101010101" pitchFamily="49" charset="-122"/>
                  <a:ea typeface="黑体" panose="02010609060101010101" pitchFamily="49" charset="-122"/>
                </a:defRPr>
              </a:lvl9pPr>
            </a:lstStyle>
            <a:p>
              <a:r>
                <a:rPr lang="en-US" altLang="zh-CN">
                  <a:latin typeface="Arial" panose="020B0604020202020204" pitchFamily="34" charset="0"/>
                  <a:ea typeface="宋体" panose="02010600030101010101" pitchFamily="2" charset="-122"/>
                </a:rPr>
                <a:t>cluster</a:t>
              </a:r>
              <a:endParaRPr lang="zh-CN" altLang="en-US">
                <a:latin typeface="Arial" panose="020B0604020202020204" pitchFamily="34" charset="0"/>
                <a:ea typeface="宋体" panose="02010600030101010101" pitchFamily="2" charset="-122"/>
              </a:endParaRPr>
            </a:p>
          </p:txBody>
        </p:sp>
      </p:grpSp>
      <p:sp>
        <p:nvSpPr>
          <p:cNvPr id="25" name="矩形 31"/>
          <p:cNvSpPr>
            <a:spLocks noChangeArrowheads="1"/>
          </p:cNvSpPr>
          <p:nvPr/>
        </p:nvSpPr>
        <p:spPr bwMode="auto">
          <a:xfrm>
            <a:off x="3156961" y="3939742"/>
            <a:ext cx="1214437" cy="500062"/>
          </a:xfrm>
          <a:prstGeom prst="rect">
            <a:avLst/>
          </a:prstGeom>
          <a:solidFill>
            <a:schemeClr val="accent1"/>
          </a:solidFill>
          <a:ln w="9525" algn="ctr">
            <a:solidFill>
              <a:schemeClr val="tx1"/>
            </a:solidFill>
            <a:round/>
            <a:headEnd/>
            <a:tailEnd/>
          </a:ln>
        </p:spPr>
        <p:txBody>
          <a:bodyPr/>
          <a:lstStyle>
            <a:lvl1pPr>
              <a:defRPr>
                <a:solidFill>
                  <a:schemeClr val="tx1"/>
                </a:solidFill>
                <a:latin typeface="黑体" panose="02010609060101010101" pitchFamily="49" charset="-122"/>
                <a:ea typeface="黑体" panose="02010609060101010101" pitchFamily="49" charset="-122"/>
              </a:defRPr>
            </a:lvl1pPr>
            <a:lvl2pPr marL="742950" indent="-285750">
              <a:defRPr>
                <a:solidFill>
                  <a:schemeClr val="tx1"/>
                </a:solidFill>
                <a:latin typeface="黑体" panose="02010609060101010101" pitchFamily="49" charset="-122"/>
                <a:ea typeface="黑体" panose="02010609060101010101" pitchFamily="49" charset="-122"/>
              </a:defRPr>
            </a:lvl2pPr>
            <a:lvl3pPr marL="1143000" indent="-228600">
              <a:defRPr>
                <a:solidFill>
                  <a:schemeClr val="tx1"/>
                </a:solidFill>
                <a:latin typeface="黑体" panose="02010609060101010101" pitchFamily="49" charset="-122"/>
                <a:ea typeface="黑体" panose="02010609060101010101" pitchFamily="49" charset="-122"/>
              </a:defRPr>
            </a:lvl3pPr>
            <a:lvl4pPr marL="1600200" indent="-228600">
              <a:defRPr>
                <a:solidFill>
                  <a:schemeClr val="tx1"/>
                </a:solidFill>
                <a:latin typeface="黑体" panose="02010609060101010101" pitchFamily="49" charset="-122"/>
                <a:ea typeface="黑体" panose="02010609060101010101" pitchFamily="49" charset="-122"/>
              </a:defRPr>
            </a:lvl4pPr>
            <a:lvl5pPr marL="2057400" indent="-228600">
              <a:defRPr>
                <a:solidFill>
                  <a:schemeClr val="tx1"/>
                </a:solidFill>
                <a:latin typeface="黑体" panose="02010609060101010101" pitchFamily="49" charset="-122"/>
                <a:ea typeface="黑体" panose="02010609060101010101" pitchFamily="49" charset="-122"/>
              </a:defRPr>
            </a:lvl5pPr>
            <a:lvl6pPr marL="2514600" indent="-228600" fontAlgn="base">
              <a:spcBef>
                <a:spcPct val="0"/>
              </a:spcBef>
              <a:spcAft>
                <a:spcPct val="0"/>
              </a:spcAft>
              <a:defRPr>
                <a:solidFill>
                  <a:schemeClr val="tx1"/>
                </a:solidFill>
                <a:latin typeface="黑体" panose="02010609060101010101" pitchFamily="49" charset="-122"/>
                <a:ea typeface="黑体" panose="02010609060101010101" pitchFamily="49" charset="-122"/>
              </a:defRPr>
            </a:lvl6pPr>
            <a:lvl7pPr marL="2971800" indent="-228600" fontAlgn="base">
              <a:spcBef>
                <a:spcPct val="0"/>
              </a:spcBef>
              <a:spcAft>
                <a:spcPct val="0"/>
              </a:spcAft>
              <a:defRPr>
                <a:solidFill>
                  <a:schemeClr val="tx1"/>
                </a:solidFill>
                <a:latin typeface="黑体" panose="02010609060101010101" pitchFamily="49" charset="-122"/>
                <a:ea typeface="黑体" panose="02010609060101010101" pitchFamily="49" charset="-122"/>
              </a:defRPr>
            </a:lvl7pPr>
            <a:lvl8pPr marL="3429000" indent="-228600" fontAlgn="base">
              <a:spcBef>
                <a:spcPct val="0"/>
              </a:spcBef>
              <a:spcAft>
                <a:spcPct val="0"/>
              </a:spcAft>
              <a:defRPr>
                <a:solidFill>
                  <a:schemeClr val="tx1"/>
                </a:solidFill>
                <a:latin typeface="黑体" panose="02010609060101010101" pitchFamily="49" charset="-122"/>
                <a:ea typeface="黑体" panose="02010609060101010101" pitchFamily="49" charset="-122"/>
              </a:defRPr>
            </a:lvl8pPr>
            <a:lvl9pPr marL="3886200" indent="-228600" fontAlgn="base">
              <a:spcBef>
                <a:spcPct val="0"/>
              </a:spcBef>
              <a:spcAft>
                <a:spcPct val="0"/>
              </a:spcAft>
              <a:defRPr>
                <a:solidFill>
                  <a:schemeClr val="tx1"/>
                </a:solidFill>
                <a:latin typeface="黑体" panose="02010609060101010101" pitchFamily="49" charset="-122"/>
                <a:ea typeface="黑体" panose="02010609060101010101" pitchFamily="49" charset="-122"/>
              </a:defRPr>
            </a:lvl9pPr>
          </a:lstStyle>
          <a:p>
            <a:pPr algn="ctr"/>
            <a:r>
              <a:rPr lang="en-US" altLang="zh-CN" sz="1200" dirty="0">
                <a:latin typeface="Arial" panose="020B0604020202020204" pitchFamily="34" charset="0"/>
                <a:ea typeface="宋体" panose="02010600030101010101" pitchFamily="2" charset="-122"/>
              </a:rPr>
              <a:t>producer</a:t>
            </a:r>
            <a:endParaRPr lang="zh-CN" altLang="en-US" sz="1200" dirty="0">
              <a:latin typeface="Arial" panose="020B0604020202020204" pitchFamily="34" charset="0"/>
              <a:ea typeface="宋体" panose="02010600030101010101" pitchFamily="2" charset="-122"/>
            </a:endParaRPr>
          </a:p>
        </p:txBody>
      </p:sp>
      <p:cxnSp>
        <p:nvCxnSpPr>
          <p:cNvPr id="26" name="直接箭头连接符 33"/>
          <p:cNvCxnSpPr>
            <a:cxnSpLocks noChangeShapeType="1"/>
          </p:cNvCxnSpPr>
          <p:nvPr/>
        </p:nvCxnSpPr>
        <p:spPr bwMode="auto">
          <a:xfrm>
            <a:off x="4371398" y="4154054"/>
            <a:ext cx="1571625" cy="1588"/>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39903412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ActiveMQ</a:t>
            </a:r>
            <a:r>
              <a:rPr lang="zh-CN" altLang="en-US" dirty="0"/>
              <a:t>架构</a:t>
            </a:r>
            <a:r>
              <a:rPr lang="zh-CN" altLang="en-US" dirty="0" smtClean="0"/>
              <a:t>、概念</a:t>
            </a:r>
            <a:r>
              <a:rPr lang="en-US" altLang="zh-CN" dirty="0"/>
              <a:t>——</a:t>
            </a:r>
            <a:r>
              <a:rPr lang="zh-CN" altLang="en-US" dirty="0"/>
              <a:t>集群</a:t>
            </a:r>
            <a:endParaRPr lang="zh-CN" altLang="en-US" dirty="0"/>
          </a:p>
        </p:txBody>
      </p:sp>
      <p:sp>
        <p:nvSpPr>
          <p:cNvPr id="3" name="内容占位符 2"/>
          <p:cNvSpPr>
            <a:spLocks noGrp="1"/>
          </p:cNvSpPr>
          <p:nvPr>
            <p:ph idx="1"/>
          </p:nvPr>
        </p:nvSpPr>
        <p:spPr>
          <a:xfrm>
            <a:off x="838200" y="1825625"/>
            <a:ext cx="10515600" cy="1776557"/>
          </a:xfrm>
        </p:spPr>
        <p:txBody>
          <a:bodyPr/>
          <a:lstStyle/>
          <a:p>
            <a:r>
              <a:rPr lang="en-US" altLang="zh-CN" b="1" dirty="0">
                <a:latin typeface="微软雅黑" panose="020B0503020204020204" pitchFamily="34" charset="-122"/>
                <a:ea typeface="微软雅黑" panose="020B0503020204020204" pitchFamily="34" charset="-122"/>
              </a:rPr>
              <a:t>Broker </a:t>
            </a:r>
            <a:r>
              <a:rPr lang="en-US" altLang="zh-CN" b="1" dirty="0" smtClean="0">
                <a:latin typeface="微软雅黑" panose="020B0503020204020204" pitchFamily="34" charset="-122"/>
                <a:ea typeface="微软雅黑" panose="020B0503020204020204" pitchFamily="34" charset="-122"/>
              </a:rPr>
              <a:t>clusters</a:t>
            </a:r>
          </a:p>
          <a:p>
            <a:pPr>
              <a:buFont typeface="Wingdings" panose="05000000000000000000" pitchFamily="2" charset="2"/>
              <a:buChar char="Ø"/>
            </a:pPr>
            <a:r>
              <a:rPr lang="zh-CN" altLang="en-US" sz="1800" dirty="0">
                <a:latin typeface="微软雅黑" panose="020B0503020204020204" pitchFamily="34" charset="-122"/>
                <a:ea typeface="微软雅黑" panose="020B0503020204020204" pitchFamily="34" charset="-122"/>
              </a:rPr>
              <a:t>如果某</a:t>
            </a:r>
            <a:r>
              <a:rPr lang="en-US" altLang="zh-CN" sz="1800" dirty="0">
                <a:latin typeface="微软雅黑" panose="020B0503020204020204" pitchFamily="34" charset="-122"/>
                <a:ea typeface="微软雅黑" panose="020B0503020204020204" pitchFamily="34" charset="-122"/>
              </a:rPr>
              <a:t>broker</a:t>
            </a:r>
            <a:r>
              <a:rPr lang="zh-CN" altLang="en-US" sz="1800" dirty="0">
                <a:latin typeface="微软雅黑" panose="020B0503020204020204" pitchFamily="34" charset="-122"/>
                <a:ea typeface="微软雅黑" panose="020B0503020204020204" pitchFamily="34" charset="-122"/>
              </a:rPr>
              <a:t>失效，会自动重连到其它的</a:t>
            </a:r>
            <a:r>
              <a:rPr lang="en-US" altLang="zh-CN" sz="1800" dirty="0">
                <a:latin typeface="微软雅黑" panose="020B0503020204020204" pitchFamily="34" charset="-122"/>
                <a:ea typeface="微软雅黑" panose="020B0503020204020204" pitchFamily="34" charset="-122"/>
              </a:rPr>
              <a:t>broker</a:t>
            </a:r>
          </a:p>
          <a:p>
            <a:pPr>
              <a:buFont typeface="Wingdings" panose="05000000000000000000" pitchFamily="2" charset="2"/>
              <a:buChar char="Ø"/>
            </a:pPr>
            <a:r>
              <a:rPr lang="en-US" altLang="zh-CN" sz="1800" dirty="0" err="1">
                <a:latin typeface="微软雅黑" panose="020B0503020204020204" pitchFamily="34" charset="-122"/>
                <a:ea typeface="微软雅黑" panose="020B0503020204020204" pitchFamily="34" charset="-122"/>
              </a:rPr>
              <a:t>ActiveMQ</a:t>
            </a:r>
            <a:r>
              <a:rPr lang="zh-CN" altLang="en-US" sz="1800" dirty="0">
                <a:latin typeface="微软雅黑" panose="020B0503020204020204" pitchFamily="34" charset="-122"/>
                <a:ea typeface="微软雅黑" panose="020B0503020204020204" pitchFamily="34" charset="-122"/>
              </a:rPr>
              <a:t>中使用</a:t>
            </a:r>
            <a:r>
              <a:rPr lang="en-US" altLang="zh-CN" sz="1800" dirty="0">
                <a:latin typeface="微软雅黑" panose="020B0503020204020204" pitchFamily="34" charset="-122"/>
                <a:ea typeface="微软雅黑" panose="020B0503020204020204" pitchFamily="34" charset="-122"/>
              </a:rPr>
              <a:t>failover://</a:t>
            </a:r>
            <a:r>
              <a:rPr lang="zh-CN" altLang="en-US" sz="1800" dirty="0">
                <a:latin typeface="微软雅黑" panose="020B0503020204020204" pitchFamily="34" charset="-122"/>
                <a:ea typeface="微软雅黑" panose="020B0503020204020204" pitchFamily="34" charset="-122"/>
              </a:rPr>
              <a:t>协议实现</a:t>
            </a:r>
          </a:p>
          <a:p>
            <a:pPr>
              <a:buFont typeface="Wingdings" panose="05000000000000000000" pitchFamily="2" charset="2"/>
              <a:buChar char="Ø"/>
            </a:pPr>
            <a:r>
              <a:rPr lang="en-US" altLang="zh-CN" sz="1800" dirty="0" err="1">
                <a:latin typeface="微软雅黑" panose="020B0503020204020204" pitchFamily="34" charset="-122"/>
                <a:ea typeface="微软雅黑" panose="020B0503020204020204" pitchFamily="34" charset="-122"/>
              </a:rPr>
              <a:t>ActiveMQ</a:t>
            </a:r>
            <a:r>
              <a:rPr lang="en-US" altLang="zh-CN" sz="1800" dirty="0">
                <a:latin typeface="微软雅黑" panose="020B0503020204020204" pitchFamily="34" charset="-122"/>
                <a:ea typeface="微软雅黑" panose="020B0503020204020204" pitchFamily="34" charset="-122"/>
              </a:rPr>
              <a:t> </a:t>
            </a:r>
            <a:r>
              <a:rPr lang="zh-CN" altLang="en-US" sz="1800" dirty="0">
                <a:latin typeface="微软雅黑" panose="020B0503020204020204" pitchFamily="34" charset="-122"/>
                <a:ea typeface="微软雅黑" panose="020B0503020204020204" pitchFamily="34" charset="-122"/>
              </a:rPr>
              <a:t>支持 </a:t>
            </a:r>
            <a:r>
              <a:rPr lang="en-US" altLang="zh-CN" sz="1800" dirty="0">
                <a:latin typeface="微软雅黑" panose="020B0503020204020204" pitchFamily="34" charset="-122"/>
                <a:ea typeface="微软雅黑" panose="020B0503020204020204" pitchFamily="34" charset="-122"/>
              </a:rPr>
              <a:t>networks of brokers</a:t>
            </a:r>
            <a:endParaRPr lang="zh-CN" altLang="en-US" sz="1800" dirty="0">
              <a:latin typeface="微软雅黑" panose="020B0503020204020204" pitchFamily="34" charset="-122"/>
              <a:ea typeface="微软雅黑" panose="020B0503020204020204" pitchFamily="34" charset="-122"/>
            </a:endParaRPr>
          </a:p>
        </p:txBody>
      </p:sp>
      <p:grpSp>
        <p:nvGrpSpPr>
          <p:cNvPr id="4" name="组合 53"/>
          <p:cNvGrpSpPr>
            <a:grpSpLocks/>
          </p:cNvGrpSpPr>
          <p:nvPr/>
        </p:nvGrpSpPr>
        <p:grpSpPr bwMode="auto">
          <a:xfrm>
            <a:off x="5780376" y="2533794"/>
            <a:ext cx="6072187" cy="3571875"/>
            <a:chOff x="1357290" y="2571744"/>
            <a:chExt cx="6072230" cy="3571900"/>
          </a:xfrm>
        </p:grpSpPr>
        <p:grpSp>
          <p:nvGrpSpPr>
            <p:cNvPr id="5" name="组合 46"/>
            <p:cNvGrpSpPr>
              <a:grpSpLocks/>
            </p:cNvGrpSpPr>
            <p:nvPr/>
          </p:nvGrpSpPr>
          <p:grpSpPr bwMode="auto">
            <a:xfrm>
              <a:off x="1357290" y="3571876"/>
              <a:ext cx="6072230" cy="2571768"/>
              <a:chOff x="2500298" y="3286124"/>
              <a:chExt cx="6072230" cy="2571768"/>
            </a:xfrm>
          </p:grpSpPr>
          <p:sp>
            <p:nvSpPr>
              <p:cNvPr id="11" name="椭圆 4"/>
              <p:cNvSpPr>
                <a:spLocks noChangeArrowheads="1"/>
              </p:cNvSpPr>
              <p:nvPr/>
            </p:nvSpPr>
            <p:spPr bwMode="auto">
              <a:xfrm>
                <a:off x="3929058" y="3286124"/>
                <a:ext cx="3357586" cy="1571636"/>
              </a:xfrm>
              <a:prstGeom prst="ellipse">
                <a:avLst/>
              </a:prstGeom>
              <a:solidFill>
                <a:srgbClr val="E0BED5"/>
              </a:solidFill>
              <a:ln w="9525" algn="ctr">
                <a:solidFill>
                  <a:schemeClr val="tx1"/>
                </a:solidFill>
                <a:round/>
                <a:headEnd/>
                <a:tailEnd/>
              </a:ln>
            </p:spPr>
            <p:txBody>
              <a:bodyPr/>
              <a:lstStyle>
                <a:lvl1pPr>
                  <a:defRPr>
                    <a:solidFill>
                      <a:schemeClr val="tx1"/>
                    </a:solidFill>
                    <a:latin typeface="黑体" panose="02010609060101010101" pitchFamily="49" charset="-122"/>
                    <a:ea typeface="黑体" panose="02010609060101010101" pitchFamily="49" charset="-122"/>
                  </a:defRPr>
                </a:lvl1pPr>
                <a:lvl2pPr marL="742950" indent="-285750">
                  <a:defRPr>
                    <a:solidFill>
                      <a:schemeClr val="tx1"/>
                    </a:solidFill>
                    <a:latin typeface="黑体" panose="02010609060101010101" pitchFamily="49" charset="-122"/>
                    <a:ea typeface="黑体" panose="02010609060101010101" pitchFamily="49" charset="-122"/>
                  </a:defRPr>
                </a:lvl2pPr>
                <a:lvl3pPr marL="1143000" indent="-228600">
                  <a:defRPr>
                    <a:solidFill>
                      <a:schemeClr val="tx1"/>
                    </a:solidFill>
                    <a:latin typeface="黑体" panose="02010609060101010101" pitchFamily="49" charset="-122"/>
                    <a:ea typeface="黑体" panose="02010609060101010101" pitchFamily="49" charset="-122"/>
                  </a:defRPr>
                </a:lvl3pPr>
                <a:lvl4pPr marL="1600200" indent="-228600">
                  <a:defRPr>
                    <a:solidFill>
                      <a:schemeClr val="tx1"/>
                    </a:solidFill>
                    <a:latin typeface="黑体" panose="02010609060101010101" pitchFamily="49" charset="-122"/>
                    <a:ea typeface="黑体" panose="02010609060101010101" pitchFamily="49" charset="-122"/>
                  </a:defRPr>
                </a:lvl4pPr>
                <a:lvl5pPr marL="2057400" indent="-228600">
                  <a:defRPr>
                    <a:solidFill>
                      <a:schemeClr val="tx1"/>
                    </a:solidFill>
                    <a:latin typeface="黑体" panose="02010609060101010101" pitchFamily="49" charset="-122"/>
                    <a:ea typeface="黑体" panose="02010609060101010101" pitchFamily="49" charset="-122"/>
                  </a:defRPr>
                </a:lvl5pPr>
                <a:lvl6pPr marL="2514600" indent="-228600" fontAlgn="base">
                  <a:spcBef>
                    <a:spcPct val="0"/>
                  </a:spcBef>
                  <a:spcAft>
                    <a:spcPct val="0"/>
                  </a:spcAft>
                  <a:defRPr>
                    <a:solidFill>
                      <a:schemeClr val="tx1"/>
                    </a:solidFill>
                    <a:latin typeface="黑体" panose="02010609060101010101" pitchFamily="49" charset="-122"/>
                    <a:ea typeface="黑体" panose="02010609060101010101" pitchFamily="49" charset="-122"/>
                  </a:defRPr>
                </a:lvl6pPr>
                <a:lvl7pPr marL="2971800" indent="-228600" fontAlgn="base">
                  <a:spcBef>
                    <a:spcPct val="0"/>
                  </a:spcBef>
                  <a:spcAft>
                    <a:spcPct val="0"/>
                  </a:spcAft>
                  <a:defRPr>
                    <a:solidFill>
                      <a:schemeClr val="tx1"/>
                    </a:solidFill>
                    <a:latin typeface="黑体" panose="02010609060101010101" pitchFamily="49" charset="-122"/>
                    <a:ea typeface="黑体" panose="02010609060101010101" pitchFamily="49" charset="-122"/>
                  </a:defRPr>
                </a:lvl7pPr>
                <a:lvl8pPr marL="3429000" indent="-228600" fontAlgn="base">
                  <a:spcBef>
                    <a:spcPct val="0"/>
                  </a:spcBef>
                  <a:spcAft>
                    <a:spcPct val="0"/>
                  </a:spcAft>
                  <a:defRPr>
                    <a:solidFill>
                      <a:schemeClr val="tx1"/>
                    </a:solidFill>
                    <a:latin typeface="黑体" panose="02010609060101010101" pitchFamily="49" charset="-122"/>
                    <a:ea typeface="黑体" panose="02010609060101010101" pitchFamily="49" charset="-122"/>
                  </a:defRPr>
                </a:lvl8pPr>
                <a:lvl9pPr marL="3886200" indent="-228600" fontAlgn="base">
                  <a:spcBef>
                    <a:spcPct val="0"/>
                  </a:spcBef>
                  <a:spcAft>
                    <a:spcPct val="0"/>
                  </a:spcAft>
                  <a:defRPr>
                    <a:solidFill>
                      <a:schemeClr val="tx1"/>
                    </a:solidFill>
                    <a:latin typeface="黑体" panose="02010609060101010101" pitchFamily="49" charset="-122"/>
                    <a:ea typeface="黑体" panose="02010609060101010101" pitchFamily="49" charset="-122"/>
                  </a:defRPr>
                </a:lvl9pPr>
              </a:lstStyle>
              <a:p>
                <a:pPr algn="ctr"/>
                <a:endParaRPr lang="zh-CN" altLang="en-US">
                  <a:latin typeface="Arial" panose="020B0604020202020204" pitchFamily="34" charset="0"/>
                  <a:ea typeface="宋体" panose="02010600030101010101" pitchFamily="2" charset="-122"/>
                </a:endParaRPr>
              </a:p>
            </p:txBody>
          </p:sp>
          <p:sp>
            <p:nvSpPr>
              <p:cNvPr id="12" name="矩形 7"/>
              <p:cNvSpPr>
                <a:spLocks noChangeArrowheads="1"/>
              </p:cNvSpPr>
              <p:nvPr/>
            </p:nvSpPr>
            <p:spPr bwMode="auto">
              <a:xfrm>
                <a:off x="2500298" y="5286388"/>
                <a:ext cx="1071570" cy="500066"/>
              </a:xfrm>
              <a:prstGeom prst="rect">
                <a:avLst/>
              </a:prstGeom>
              <a:solidFill>
                <a:schemeClr val="accent1"/>
              </a:solidFill>
              <a:ln w="9525" algn="ctr">
                <a:solidFill>
                  <a:schemeClr val="tx1"/>
                </a:solidFill>
                <a:round/>
                <a:headEnd/>
                <a:tailEnd/>
              </a:ln>
            </p:spPr>
            <p:txBody>
              <a:bodyPr/>
              <a:lstStyle>
                <a:lvl1pPr>
                  <a:defRPr>
                    <a:solidFill>
                      <a:schemeClr val="tx1"/>
                    </a:solidFill>
                    <a:latin typeface="黑体" panose="02010609060101010101" pitchFamily="49" charset="-122"/>
                    <a:ea typeface="黑体" panose="02010609060101010101" pitchFamily="49" charset="-122"/>
                  </a:defRPr>
                </a:lvl1pPr>
                <a:lvl2pPr marL="742950" indent="-285750">
                  <a:defRPr>
                    <a:solidFill>
                      <a:schemeClr val="tx1"/>
                    </a:solidFill>
                    <a:latin typeface="黑体" panose="02010609060101010101" pitchFamily="49" charset="-122"/>
                    <a:ea typeface="黑体" panose="02010609060101010101" pitchFamily="49" charset="-122"/>
                  </a:defRPr>
                </a:lvl2pPr>
                <a:lvl3pPr marL="1143000" indent="-228600">
                  <a:defRPr>
                    <a:solidFill>
                      <a:schemeClr val="tx1"/>
                    </a:solidFill>
                    <a:latin typeface="黑体" panose="02010609060101010101" pitchFamily="49" charset="-122"/>
                    <a:ea typeface="黑体" panose="02010609060101010101" pitchFamily="49" charset="-122"/>
                  </a:defRPr>
                </a:lvl3pPr>
                <a:lvl4pPr marL="1600200" indent="-228600">
                  <a:defRPr>
                    <a:solidFill>
                      <a:schemeClr val="tx1"/>
                    </a:solidFill>
                    <a:latin typeface="黑体" panose="02010609060101010101" pitchFamily="49" charset="-122"/>
                    <a:ea typeface="黑体" panose="02010609060101010101" pitchFamily="49" charset="-122"/>
                  </a:defRPr>
                </a:lvl4pPr>
                <a:lvl5pPr marL="2057400" indent="-228600">
                  <a:defRPr>
                    <a:solidFill>
                      <a:schemeClr val="tx1"/>
                    </a:solidFill>
                    <a:latin typeface="黑体" panose="02010609060101010101" pitchFamily="49" charset="-122"/>
                    <a:ea typeface="黑体" panose="02010609060101010101" pitchFamily="49" charset="-122"/>
                  </a:defRPr>
                </a:lvl5pPr>
                <a:lvl6pPr marL="2514600" indent="-228600" fontAlgn="base">
                  <a:spcBef>
                    <a:spcPct val="0"/>
                  </a:spcBef>
                  <a:spcAft>
                    <a:spcPct val="0"/>
                  </a:spcAft>
                  <a:defRPr>
                    <a:solidFill>
                      <a:schemeClr val="tx1"/>
                    </a:solidFill>
                    <a:latin typeface="黑体" panose="02010609060101010101" pitchFamily="49" charset="-122"/>
                    <a:ea typeface="黑体" panose="02010609060101010101" pitchFamily="49" charset="-122"/>
                  </a:defRPr>
                </a:lvl6pPr>
                <a:lvl7pPr marL="2971800" indent="-228600" fontAlgn="base">
                  <a:spcBef>
                    <a:spcPct val="0"/>
                  </a:spcBef>
                  <a:spcAft>
                    <a:spcPct val="0"/>
                  </a:spcAft>
                  <a:defRPr>
                    <a:solidFill>
                      <a:schemeClr val="tx1"/>
                    </a:solidFill>
                    <a:latin typeface="黑体" panose="02010609060101010101" pitchFamily="49" charset="-122"/>
                    <a:ea typeface="黑体" panose="02010609060101010101" pitchFamily="49" charset="-122"/>
                  </a:defRPr>
                </a:lvl7pPr>
                <a:lvl8pPr marL="3429000" indent="-228600" fontAlgn="base">
                  <a:spcBef>
                    <a:spcPct val="0"/>
                  </a:spcBef>
                  <a:spcAft>
                    <a:spcPct val="0"/>
                  </a:spcAft>
                  <a:defRPr>
                    <a:solidFill>
                      <a:schemeClr val="tx1"/>
                    </a:solidFill>
                    <a:latin typeface="黑体" panose="02010609060101010101" pitchFamily="49" charset="-122"/>
                    <a:ea typeface="黑体" panose="02010609060101010101" pitchFamily="49" charset="-122"/>
                  </a:defRPr>
                </a:lvl8pPr>
                <a:lvl9pPr marL="3886200" indent="-228600" fontAlgn="base">
                  <a:spcBef>
                    <a:spcPct val="0"/>
                  </a:spcBef>
                  <a:spcAft>
                    <a:spcPct val="0"/>
                  </a:spcAft>
                  <a:defRPr>
                    <a:solidFill>
                      <a:schemeClr val="tx1"/>
                    </a:solidFill>
                    <a:latin typeface="黑体" panose="02010609060101010101" pitchFamily="49" charset="-122"/>
                    <a:ea typeface="黑体" panose="02010609060101010101" pitchFamily="49" charset="-122"/>
                  </a:defRPr>
                </a:lvl9pPr>
              </a:lstStyle>
              <a:p>
                <a:pPr algn="ctr"/>
                <a:r>
                  <a:rPr lang="en-US" altLang="zh-CN" sz="1200">
                    <a:latin typeface="Arial" panose="020B0604020202020204" pitchFamily="34" charset="0"/>
                    <a:ea typeface="宋体" panose="02010600030101010101" pitchFamily="2" charset="-122"/>
                  </a:rPr>
                  <a:t>Consumer1</a:t>
                </a:r>
                <a:endParaRPr lang="zh-CN" altLang="en-US" sz="1200">
                  <a:latin typeface="Arial" panose="020B0604020202020204" pitchFamily="34" charset="0"/>
                  <a:ea typeface="宋体" panose="02010600030101010101" pitchFamily="2" charset="-122"/>
                </a:endParaRPr>
              </a:p>
            </p:txBody>
          </p:sp>
          <p:grpSp>
            <p:nvGrpSpPr>
              <p:cNvPr id="13" name="组合 24"/>
              <p:cNvGrpSpPr>
                <a:grpSpLocks/>
              </p:cNvGrpSpPr>
              <p:nvPr/>
            </p:nvGrpSpPr>
            <p:grpSpPr bwMode="auto">
              <a:xfrm>
                <a:off x="2928926" y="3714752"/>
                <a:ext cx="2428892" cy="785818"/>
                <a:chOff x="2928926" y="3571876"/>
                <a:chExt cx="2428892" cy="785818"/>
              </a:xfrm>
            </p:grpSpPr>
            <p:sp>
              <p:nvSpPr>
                <p:cNvPr id="32" name="矩形 5"/>
                <p:cNvSpPr>
                  <a:spLocks noChangeArrowheads="1"/>
                </p:cNvSpPr>
                <p:nvPr/>
              </p:nvSpPr>
              <p:spPr bwMode="auto">
                <a:xfrm>
                  <a:off x="2928926" y="3571876"/>
                  <a:ext cx="2428892" cy="785818"/>
                </a:xfrm>
                <a:prstGeom prst="rect">
                  <a:avLst/>
                </a:prstGeom>
                <a:solidFill>
                  <a:schemeClr val="accent1"/>
                </a:solidFill>
                <a:ln w="9525" algn="ctr">
                  <a:solidFill>
                    <a:schemeClr val="tx1"/>
                  </a:solidFill>
                  <a:round/>
                  <a:headEnd/>
                  <a:tailEnd/>
                </a:ln>
              </p:spPr>
              <p:txBody>
                <a:bodyPr/>
                <a:lstStyle>
                  <a:lvl1pPr>
                    <a:defRPr>
                      <a:solidFill>
                        <a:schemeClr val="tx1"/>
                      </a:solidFill>
                      <a:latin typeface="黑体" panose="02010609060101010101" pitchFamily="49" charset="-122"/>
                      <a:ea typeface="黑体" panose="02010609060101010101" pitchFamily="49" charset="-122"/>
                    </a:defRPr>
                  </a:lvl1pPr>
                  <a:lvl2pPr marL="742950" indent="-285750">
                    <a:defRPr>
                      <a:solidFill>
                        <a:schemeClr val="tx1"/>
                      </a:solidFill>
                      <a:latin typeface="黑体" panose="02010609060101010101" pitchFamily="49" charset="-122"/>
                      <a:ea typeface="黑体" panose="02010609060101010101" pitchFamily="49" charset="-122"/>
                    </a:defRPr>
                  </a:lvl2pPr>
                  <a:lvl3pPr marL="1143000" indent="-228600">
                    <a:defRPr>
                      <a:solidFill>
                        <a:schemeClr val="tx1"/>
                      </a:solidFill>
                      <a:latin typeface="黑体" panose="02010609060101010101" pitchFamily="49" charset="-122"/>
                      <a:ea typeface="黑体" panose="02010609060101010101" pitchFamily="49" charset="-122"/>
                    </a:defRPr>
                  </a:lvl3pPr>
                  <a:lvl4pPr marL="1600200" indent="-228600">
                    <a:defRPr>
                      <a:solidFill>
                        <a:schemeClr val="tx1"/>
                      </a:solidFill>
                      <a:latin typeface="黑体" panose="02010609060101010101" pitchFamily="49" charset="-122"/>
                      <a:ea typeface="黑体" panose="02010609060101010101" pitchFamily="49" charset="-122"/>
                    </a:defRPr>
                  </a:lvl4pPr>
                  <a:lvl5pPr marL="2057400" indent="-228600">
                    <a:defRPr>
                      <a:solidFill>
                        <a:schemeClr val="tx1"/>
                      </a:solidFill>
                      <a:latin typeface="黑体" panose="02010609060101010101" pitchFamily="49" charset="-122"/>
                      <a:ea typeface="黑体" panose="02010609060101010101" pitchFamily="49" charset="-122"/>
                    </a:defRPr>
                  </a:lvl5pPr>
                  <a:lvl6pPr marL="2514600" indent="-228600" fontAlgn="base">
                    <a:spcBef>
                      <a:spcPct val="0"/>
                    </a:spcBef>
                    <a:spcAft>
                      <a:spcPct val="0"/>
                    </a:spcAft>
                    <a:defRPr>
                      <a:solidFill>
                        <a:schemeClr val="tx1"/>
                      </a:solidFill>
                      <a:latin typeface="黑体" panose="02010609060101010101" pitchFamily="49" charset="-122"/>
                      <a:ea typeface="黑体" panose="02010609060101010101" pitchFamily="49" charset="-122"/>
                    </a:defRPr>
                  </a:lvl6pPr>
                  <a:lvl7pPr marL="2971800" indent="-228600" fontAlgn="base">
                    <a:spcBef>
                      <a:spcPct val="0"/>
                    </a:spcBef>
                    <a:spcAft>
                      <a:spcPct val="0"/>
                    </a:spcAft>
                    <a:defRPr>
                      <a:solidFill>
                        <a:schemeClr val="tx1"/>
                      </a:solidFill>
                      <a:latin typeface="黑体" panose="02010609060101010101" pitchFamily="49" charset="-122"/>
                      <a:ea typeface="黑体" panose="02010609060101010101" pitchFamily="49" charset="-122"/>
                    </a:defRPr>
                  </a:lvl7pPr>
                  <a:lvl8pPr marL="3429000" indent="-228600" fontAlgn="base">
                    <a:spcBef>
                      <a:spcPct val="0"/>
                    </a:spcBef>
                    <a:spcAft>
                      <a:spcPct val="0"/>
                    </a:spcAft>
                    <a:defRPr>
                      <a:solidFill>
                        <a:schemeClr val="tx1"/>
                      </a:solidFill>
                      <a:latin typeface="黑体" panose="02010609060101010101" pitchFamily="49" charset="-122"/>
                      <a:ea typeface="黑体" panose="02010609060101010101" pitchFamily="49" charset="-122"/>
                    </a:defRPr>
                  </a:lvl8pPr>
                  <a:lvl9pPr marL="3886200" indent="-228600" fontAlgn="base">
                    <a:spcBef>
                      <a:spcPct val="0"/>
                    </a:spcBef>
                    <a:spcAft>
                      <a:spcPct val="0"/>
                    </a:spcAft>
                    <a:defRPr>
                      <a:solidFill>
                        <a:schemeClr val="tx1"/>
                      </a:solidFill>
                      <a:latin typeface="黑体" panose="02010609060101010101" pitchFamily="49" charset="-122"/>
                      <a:ea typeface="黑体" panose="02010609060101010101" pitchFamily="49" charset="-122"/>
                    </a:defRPr>
                  </a:lvl9pPr>
                </a:lstStyle>
                <a:p>
                  <a:pPr algn="ctr"/>
                  <a:endParaRPr lang="zh-CN" altLang="en-US">
                    <a:latin typeface="Arial" panose="020B0604020202020204" pitchFamily="34" charset="0"/>
                    <a:ea typeface="宋体" panose="02010600030101010101" pitchFamily="2" charset="-122"/>
                  </a:endParaRPr>
                </a:p>
              </p:txBody>
            </p:sp>
            <p:grpSp>
              <p:nvGrpSpPr>
                <p:cNvPr id="33" name="组合 24"/>
                <p:cNvGrpSpPr>
                  <a:grpSpLocks/>
                </p:cNvGrpSpPr>
                <p:nvPr/>
              </p:nvGrpSpPr>
              <p:grpSpPr bwMode="auto">
                <a:xfrm>
                  <a:off x="3286116" y="3951304"/>
                  <a:ext cx="1847851" cy="263516"/>
                  <a:chOff x="4572000" y="5072074"/>
                  <a:chExt cx="2143140" cy="500860"/>
                </a:xfrm>
              </p:grpSpPr>
              <p:sp>
                <p:nvSpPr>
                  <p:cNvPr id="35" name="矩形 33"/>
                  <p:cNvSpPr>
                    <a:spLocks noChangeArrowheads="1"/>
                  </p:cNvSpPr>
                  <p:nvPr/>
                </p:nvSpPr>
                <p:spPr bwMode="auto">
                  <a:xfrm>
                    <a:off x="4929190" y="5072082"/>
                    <a:ext cx="1428760" cy="500066"/>
                  </a:xfrm>
                  <a:prstGeom prst="rect">
                    <a:avLst/>
                  </a:prstGeom>
                  <a:solidFill>
                    <a:schemeClr val="accent1"/>
                  </a:solidFill>
                  <a:ln w="9525" algn="ctr">
                    <a:solidFill>
                      <a:schemeClr val="tx1"/>
                    </a:solidFill>
                    <a:round/>
                    <a:headEnd/>
                    <a:tailEnd/>
                  </a:ln>
                </p:spPr>
                <p:txBody>
                  <a:bodyPr/>
                  <a:lstStyle>
                    <a:lvl1pPr>
                      <a:defRPr>
                        <a:solidFill>
                          <a:schemeClr val="tx1"/>
                        </a:solidFill>
                        <a:latin typeface="黑体" panose="02010609060101010101" pitchFamily="49" charset="-122"/>
                        <a:ea typeface="黑体" panose="02010609060101010101" pitchFamily="49" charset="-122"/>
                      </a:defRPr>
                    </a:lvl1pPr>
                    <a:lvl2pPr marL="742950" indent="-285750">
                      <a:defRPr>
                        <a:solidFill>
                          <a:schemeClr val="tx1"/>
                        </a:solidFill>
                        <a:latin typeface="黑体" panose="02010609060101010101" pitchFamily="49" charset="-122"/>
                        <a:ea typeface="黑体" panose="02010609060101010101" pitchFamily="49" charset="-122"/>
                      </a:defRPr>
                    </a:lvl2pPr>
                    <a:lvl3pPr marL="1143000" indent="-228600">
                      <a:defRPr>
                        <a:solidFill>
                          <a:schemeClr val="tx1"/>
                        </a:solidFill>
                        <a:latin typeface="黑体" panose="02010609060101010101" pitchFamily="49" charset="-122"/>
                        <a:ea typeface="黑体" panose="02010609060101010101" pitchFamily="49" charset="-122"/>
                      </a:defRPr>
                    </a:lvl3pPr>
                    <a:lvl4pPr marL="1600200" indent="-228600">
                      <a:defRPr>
                        <a:solidFill>
                          <a:schemeClr val="tx1"/>
                        </a:solidFill>
                        <a:latin typeface="黑体" panose="02010609060101010101" pitchFamily="49" charset="-122"/>
                        <a:ea typeface="黑体" panose="02010609060101010101" pitchFamily="49" charset="-122"/>
                      </a:defRPr>
                    </a:lvl4pPr>
                    <a:lvl5pPr marL="2057400" indent="-228600">
                      <a:defRPr>
                        <a:solidFill>
                          <a:schemeClr val="tx1"/>
                        </a:solidFill>
                        <a:latin typeface="黑体" panose="02010609060101010101" pitchFamily="49" charset="-122"/>
                        <a:ea typeface="黑体" panose="02010609060101010101" pitchFamily="49" charset="-122"/>
                      </a:defRPr>
                    </a:lvl5pPr>
                    <a:lvl6pPr marL="2514600" indent="-228600" fontAlgn="base">
                      <a:spcBef>
                        <a:spcPct val="0"/>
                      </a:spcBef>
                      <a:spcAft>
                        <a:spcPct val="0"/>
                      </a:spcAft>
                      <a:defRPr>
                        <a:solidFill>
                          <a:schemeClr val="tx1"/>
                        </a:solidFill>
                        <a:latin typeface="黑体" panose="02010609060101010101" pitchFamily="49" charset="-122"/>
                        <a:ea typeface="黑体" panose="02010609060101010101" pitchFamily="49" charset="-122"/>
                      </a:defRPr>
                    </a:lvl6pPr>
                    <a:lvl7pPr marL="2971800" indent="-228600" fontAlgn="base">
                      <a:spcBef>
                        <a:spcPct val="0"/>
                      </a:spcBef>
                      <a:spcAft>
                        <a:spcPct val="0"/>
                      </a:spcAft>
                      <a:defRPr>
                        <a:solidFill>
                          <a:schemeClr val="tx1"/>
                        </a:solidFill>
                        <a:latin typeface="黑体" panose="02010609060101010101" pitchFamily="49" charset="-122"/>
                        <a:ea typeface="黑体" panose="02010609060101010101" pitchFamily="49" charset="-122"/>
                      </a:defRPr>
                    </a:lvl7pPr>
                    <a:lvl8pPr marL="3429000" indent="-228600" fontAlgn="base">
                      <a:spcBef>
                        <a:spcPct val="0"/>
                      </a:spcBef>
                      <a:spcAft>
                        <a:spcPct val="0"/>
                      </a:spcAft>
                      <a:defRPr>
                        <a:solidFill>
                          <a:schemeClr val="tx1"/>
                        </a:solidFill>
                        <a:latin typeface="黑体" panose="02010609060101010101" pitchFamily="49" charset="-122"/>
                        <a:ea typeface="黑体" panose="02010609060101010101" pitchFamily="49" charset="-122"/>
                      </a:defRPr>
                    </a:lvl8pPr>
                    <a:lvl9pPr marL="3886200" indent="-228600" fontAlgn="base">
                      <a:spcBef>
                        <a:spcPct val="0"/>
                      </a:spcBef>
                      <a:spcAft>
                        <a:spcPct val="0"/>
                      </a:spcAft>
                      <a:defRPr>
                        <a:solidFill>
                          <a:schemeClr val="tx1"/>
                        </a:solidFill>
                        <a:latin typeface="黑体" panose="02010609060101010101" pitchFamily="49" charset="-122"/>
                        <a:ea typeface="黑体" panose="02010609060101010101" pitchFamily="49" charset="-122"/>
                      </a:defRPr>
                    </a:lvl9pPr>
                  </a:lstStyle>
                  <a:p>
                    <a:pPr algn="ctr"/>
                    <a:endParaRPr lang="zh-CN" altLang="en-US">
                      <a:latin typeface="Arial" panose="020B0604020202020204" pitchFamily="34" charset="0"/>
                      <a:ea typeface="宋体" panose="02010600030101010101" pitchFamily="2" charset="-122"/>
                    </a:endParaRPr>
                  </a:p>
                </p:txBody>
              </p:sp>
              <p:cxnSp>
                <p:nvCxnSpPr>
                  <p:cNvPr id="36" name="直接连接符 34"/>
                  <p:cNvCxnSpPr>
                    <a:cxnSpLocks noChangeShapeType="1"/>
                  </p:cNvCxnSpPr>
                  <p:nvPr/>
                </p:nvCxnSpPr>
                <p:spPr bwMode="auto">
                  <a:xfrm rot="5400000">
                    <a:off x="4964909" y="5322107"/>
                    <a:ext cx="500066" cy="1588"/>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37" name="直接连接符 35"/>
                  <p:cNvCxnSpPr>
                    <a:cxnSpLocks noChangeShapeType="1"/>
                  </p:cNvCxnSpPr>
                  <p:nvPr/>
                </p:nvCxnSpPr>
                <p:spPr bwMode="auto">
                  <a:xfrm rot="5400000">
                    <a:off x="5249867" y="5321313"/>
                    <a:ext cx="500066" cy="1588"/>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38" name="直接连接符 15"/>
                  <p:cNvCxnSpPr>
                    <a:cxnSpLocks noChangeShapeType="1"/>
                  </p:cNvCxnSpPr>
                  <p:nvPr/>
                </p:nvCxnSpPr>
                <p:spPr bwMode="auto">
                  <a:xfrm rot="5400000">
                    <a:off x="5535619" y="5321313"/>
                    <a:ext cx="500066" cy="1588"/>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39" name="直接连接符 37"/>
                  <p:cNvCxnSpPr>
                    <a:cxnSpLocks noChangeShapeType="1"/>
                  </p:cNvCxnSpPr>
                  <p:nvPr/>
                </p:nvCxnSpPr>
                <p:spPr bwMode="auto">
                  <a:xfrm rot="5400000">
                    <a:off x="5821371" y="5321313"/>
                    <a:ext cx="500066" cy="1588"/>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40" name="直接连接符 38"/>
                  <p:cNvCxnSpPr>
                    <a:cxnSpLocks noChangeShapeType="1"/>
                  </p:cNvCxnSpPr>
                  <p:nvPr/>
                </p:nvCxnSpPr>
                <p:spPr bwMode="auto">
                  <a:xfrm>
                    <a:off x="4572000" y="5072074"/>
                    <a:ext cx="357190" cy="1588"/>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41" name="直接连接符 39"/>
                  <p:cNvCxnSpPr>
                    <a:cxnSpLocks noChangeShapeType="1"/>
                  </p:cNvCxnSpPr>
                  <p:nvPr/>
                </p:nvCxnSpPr>
                <p:spPr bwMode="auto">
                  <a:xfrm>
                    <a:off x="4572000" y="5570552"/>
                    <a:ext cx="357190" cy="1588"/>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42" name="直接连接符 40"/>
                  <p:cNvCxnSpPr>
                    <a:cxnSpLocks noChangeShapeType="1"/>
                  </p:cNvCxnSpPr>
                  <p:nvPr/>
                </p:nvCxnSpPr>
                <p:spPr bwMode="auto">
                  <a:xfrm>
                    <a:off x="6357950" y="5072074"/>
                    <a:ext cx="357190" cy="1588"/>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43" name="直接连接符 41"/>
                  <p:cNvCxnSpPr>
                    <a:cxnSpLocks noChangeShapeType="1"/>
                  </p:cNvCxnSpPr>
                  <p:nvPr/>
                </p:nvCxnSpPr>
                <p:spPr bwMode="auto">
                  <a:xfrm>
                    <a:off x="6357950" y="5570552"/>
                    <a:ext cx="357190" cy="1588"/>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grpSp>
            <p:sp>
              <p:nvSpPr>
                <p:cNvPr id="34" name="TextBox 13"/>
                <p:cNvSpPr txBox="1">
                  <a:spLocks noChangeArrowheads="1"/>
                </p:cNvSpPr>
                <p:nvPr/>
              </p:nvSpPr>
              <p:spPr bwMode="auto">
                <a:xfrm>
                  <a:off x="3571868" y="3571876"/>
                  <a:ext cx="1357322" cy="3667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黑体" panose="02010609060101010101" pitchFamily="49" charset="-122"/>
                      <a:ea typeface="黑体" panose="02010609060101010101" pitchFamily="49" charset="-122"/>
                    </a:defRPr>
                  </a:lvl1pPr>
                  <a:lvl2pPr marL="742950" indent="-285750">
                    <a:defRPr>
                      <a:solidFill>
                        <a:schemeClr val="tx1"/>
                      </a:solidFill>
                      <a:latin typeface="黑体" panose="02010609060101010101" pitchFamily="49" charset="-122"/>
                      <a:ea typeface="黑体" panose="02010609060101010101" pitchFamily="49" charset="-122"/>
                    </a:defRPr>
                  </a:lvl2pPr>
                  <a:lvl3pPr marL="1143000" indent="-228600">
                    <a:defRPr>
                      <a:solidFill>
                        <a:schemeClr val="tx1"/>
                      </a:solidFill>
                      <a:latin typeface="黑体" panose="02010609060101010101" pitchFamily="49" charset="-122"/>
                      <a:ea typeface="黑体" panose="02010609060101010101" pitchFamily="49" charset="-122"/>
                    </a:defRPr>
                  </a:lvl3pPr>
                  <a:lvl4pPr marL="1600200" indent="-228600">
                    <a:defRPr>
                      <a:solidFill>
                        <a:schemeClr val="tx1"/>
                      </a:solidFill>
                      <a:latin typeface="黑体" panose="02010609060101010101" pitchFamily="49" charset="-122"/>
                      <a:ea typeface="黑体" panose="02010609060101010101" pitchFamily="49" charset="-122"/>
                    </a:defRPr>
                  </a:lvl4pPr>
                  <a:lvl5pPr marL="2057400" indent="-228600">
                    <a:defRPr>
                      <a:solidFill>
                        <a:schemeClr val="tx1"/>
                      </a:solidFill>
                      <a:latin typeface="黑体" panose="02010609060101010101" pitchFamily="49" charset="-122"/>
                      <a:ea typeface="黑体" panose="02010609060101010101" pitchFamily="49" charset="-122"/>
                    </a:defRPr>
                  </a:lvl5pPr>
                  <a:lvl6pPr marL="2514600" indent="-228600" fontAlgn="base">
                    <a:spcBef>
                      <a:spcPct val="0"/>
                    </a:spcBef>
                    <a:spcAft>
                      <a:spcPct val="0"/>
                    </a:spcAft>
                    <a:defRPr>
                      <a:solidFill>
                        <a:schemeClr val="tx1"/>
                      </a:solidFill>
                      <a:latin typeface="黑体" panose="02010609060101010101" pitchFamily="49" charset="-122"/>
                      <a:ea typeface="黑体" panose="02010609060101010101" pitchFamily="49" charset="-122"/>
                    </a:defRPr>
                  </a:lvl6pPr>
                  <a:lvl7pPr marL="2971800" indent="-228600" fontAlgn="base">
                    <a:spcBef>
                      <a:spcPct val="0"/>
                    </a:spcBef>
                    <a:spcAft>
                      <a:spcPct val="0"/>
                    </a:spcAft>
                    <a:defRPr>
                      <a:solidFill>
                        <a:schemeClr val="tx1"/>
                      </a:solidFill>
                      <a:latin typeface="黑体" panose="02010609060101010101" pitchFamily="49" charset="-122"/>
                      <a:ea typeface="黑体" panose="02010609060101010101" pitchFamily="49" charset="-122"/>
                    </a:defRPr>
                  </a:lvl7pPr>
                  <a:lvl8pPr marL="3429000" indent="-228600" fontAlgn="base">
                    <a:spcBef>
                      <a:spcPct val="0"/>
                    </a:spcBef>
                    <a:spcAft>
                      <a:spcPct val="0"/>
                    </a:spcAft>
                    <a:defRPr>
                      <a:solidFill>
                        <a:schemeClr val="tx1"/>
                      </a:solidFill>
                      <a:latin typeface="黑体" panose="02010609060101010101" pitchFamily="49" charset="-122"/>
                      <a:ea typeface="黑体" panose="02010609060101010101" pitchFamily="49" charset="-122"/>
                    </a:defRPr>
                  </a:lvl8pPr>
                  <a:lvl9pPr marL="3886200" indent="-228600" fontAlgn="base">
                    <a:spcBef>
                      <a:spcPct val="0"/>
                    </a:spcBef>
                    <a:spcAft>
                      <a:spcPct val="0"/>
                    </a:spcAft>
                    <a:defRPr>
                      <a:solidFill>
                        <a:schemeClr val="tx1"/>
                      </a:solidFill>
                      <a:latin typeface="黑体" panose="02010609060101010101" pitchFamily="49" charset="-122"/>
                      <a:ea typeface="黑体" panose="02010609060101010101" pitchFamily="49" charset="-122"/>
                    </a:defRPr>
                  </a:lvl9pPr>
                </a:lstStyle>
                <a:p>
                  <a:r>
                    <a:rPr lang="en-US" altLang="zh-CN">
                      <a:latin typeface="Arial" panose="020B0604020202020204" pitchFamily="34" charset="0"/>
                      <a:ea typeface="宋体" panose="02010600030101010101" pitchFamily="2" charset="-122"/>
                    </a:rPr>
                    <a:t>Broker1</a:t>
                  </a:r>
                  <a:endParaRPr lang="zh-CN" altLang="en-US">
                    <a:latin typeface="Arial" panose="020B0604020202020204" pitchFamily="34" charset="0"/>
                    <a:ea typeface="宋体" panose="02010600030101010101" pitchFamily="2" charset="-122"/>
                  </a:endParaRPr>
                </a:p>
              </p:txBody>
            </p:sp>
          </p:grpSp>
          <p:sp>
            <p:nvSpPr>
              <p:cNvPr id="14" name="TextBox 14"/>
              <p:cNvSpPr txBox="1">
                <a:spLocks noChangeArrowheads="1"/>
              </p:cNvSpPr>
              <p:nvPr/>
            </p:nvSpPr>
            <p:spPr bwMode="auto">
              <a:xfrm>
                <a:off x="5143504" y="4487870"/>
                <a:ext cx="857256" cy="3667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黑体" panose="02010609060101010101" pitchFamily="49" charset="-122"/>
                    <a:ea typeface="黑体" panose="02010609060101010101" pitchFamily="49" charset="-122"/>
                  </a:defRPr>
                </a:lvl1pPr>
                <a:lvl2pPr marL="742950" indent="-285750">
                  <a:defRPr>
                    <a:solidFill>
                      <a:schemeClr val="tx1"/>
                    </a:solidFill>
                    <a:latin typeface="黑体" panose="02010609060101010101" pitchFamily="49" charset="-122"/>
                    <a:ea typeface="黑体" panose="02010609060101010101" pitchFamily="49" charset="-122"/>
                  </a:defRPr>
                </a:lvl2pPr>
                <a:lvl3pPr marL="1143000" indent="-228600">
                  <a:defRPr>
                    <a:solidFill>
                      <a:schemeClr val="tx1"/>
                    </a:solidFill>
                    <a:latin typeface="黑体" panose="02010609060101010101" pitchFamily="49" charset="-122"/>
                    <a:ea typeface="黑体" panose="02010609060101010101" pitchFamily="49" charset="-122"/>
                  </a:defRPr>
                </a:lvl3pPr>
                <a:lvl4pPr marL="1600200" indent="-228600">
                  <a:defRPr>
                    <a:solidFill>
                      <a:schemeClr val="tx1"/>
                    </a:solidFill>
                    <a:latin typeface="黑体" panose="02010609060101010101" pitchFamily="49" charset="-122"/>
                    <a:ea typeface="黑体" panose="02010609060101010101" pitchFamily="49" charset="-122"/>
                  </a:defRPr>
                </a:lvl4pPr>
                <a:lvl5pPr marL="2057400" indent="-228600">
                  <a:defRPr>
                    <a:solidFill>
                      <a:schemeClr val="tx1"/>
                    </a:solidFill>
                    <a:latin typeface="黑体" panose="02010609060101010101" pitchFamily="49" charset="-122"/>
                    <a:ea typeface="黑体" panose="02010609060101010101" pitchFamily="49" charset="-122"/>
                  </a:defRPr>
                </a:lvl5pPr>
                <a:lvl6pPr marL="2514600" indent="-228600" fontAlgn="base">
                  <a:spcBef>
                    <a:spcPct val="0"/>
                  </a:spcBef>
                  <a:spcAft>
                    <a:spcPct val="0"/>
                  </a:spcAft>
                  <a:defRPr>
                    <a:solidFill>
                      <a:schemeClr val="tx1"/>
                    </a:solidFill>
                    <a:latin typeface="黑体" panose="02010609060101010101" pitchFamily="49" charset="-122"/>
                    <a:ea typeface="黑体" panose="02010609060101010101" pitchFamily="49" charset="-122"/>
                  </a:defRPr>
                </a:lvl6pPr>
                <a:lvl7pPr marL="2971800" indent="-228600" fontAlgn="base">
                  <a:spcBef>
                    <a:spcPct val="0"/>
                  </a:spcBef>
                  <a:spcAft>
                    <a:spcPct val="0"/>
                  </a:spcAft>
                  <a:defRPr>
                    <a:solidFill>
                      <a:schemeClr val="tx1"/>
                    </a:solidFill>
                    <a:latin typeface="黑体" panose="02010609060101010101" pitchFamily="49" charset="-122"/>
                    <a:ea typeface="黑体" panose="02010609060101010101" pitchFamily="49" charset="-122"/>
                  </a:defRPr>
                </a:lvl7pPr>
                <a:lvl8pPr marL="3429000" indent="-228600" fontAlgn="base">
                  <a:spcBef>
                    <a:spcPct val="0"/>
                  </a:spcBef>
                  <a:spcAft>
                    <a:spcPct val="0"/>
                  </a:spcAft>
                  <a:defRPr>
                    <a:solidFill>
                      <a:schemeClr val="tx1"/>
                    </a:solidFill>
                    <a:latin typeface="黑体" panose="02010609060101010101" pitchFamily="49" charset="-122"/>
                    <a:ea typeface="黑体" panose="02010609060101010101" pitchFamily="49" charset="-122"/>
                  </a:defRPr>
                </a:lvl8pPr>
                <a:lvl9pPr marL="3886200" indent="-228600" fontAlgn="base">
                  <a:spcBef>
                    <a:spcPct val="0"/>
                  </a:spcBef>
                  <a:spcAft>
                    <a:spcPct val="0"/>
                  </a:spcAft>
                  <a:defRPr>
                    <a:solidFill>
                      <a:schemeClr val="tx1"/>
                    </a:solidFill>
                    <a:latin typeface="黑体" panose="02010609060101010101" pitchFamily="49" charset="-122"/>
                    <a:ea typeface="黑体" panose="02010609060101010101" pitchFamily="49" charset="-122"/>
                  </a:defRPr>
                </a:lvl9pPr>
              </a:lstStyle>
              <a:p>
                <a:r>
                  <a:rPr lang="en-US" altLang="zh-CN">
                    <a:latin typeface="Arial" panose="020B0604020202020204" pitchFamily="34" charset="0"/>
                    <a:ea typeface="宋体" panose="02010600030101010101" pitchFamily="2" charset="-122"/>
                  </a:rPr>
                  <a:t>cluster</a:t>
                </a:r>
                <a:endParaRPr lang="zh-CN" altLang="en-US">
                  <a:latin typeface="Arial" panose="020B0604020202020204" pitchFamily="34" charset="0"/>
                  <a:ea typeface="宋体" panose="02010600030101010101" pitchFamily="2" charset="-122"/>
                </a:endParaRPr>
              </a:p>
            </p:txBody>
          </p:sp>
          <p:grpSp>
            <p:nvGrpSpPr>
              <p:cNvPr id="15" name="组合 25"/>
              <p:cNvGrpSpPr>
                <a:grpSpLocks/>
              </p:cNvGrpSpPr>
              <p:nvPr/>
            </p:nvGrpSpPr>
            <p:grpSpPr bwMode="auto">
              <a:xfrm>
                <a:off x="6072198" y="3714752"/>
                <a:ext cx="2428892" cy="785818"/>
                <a:chOff x="2928926" y="3571876"/>
                <a:chExt cx="2428892" cy="785818"/>
              </a:xfrm>
            </p:grpSpPr>
            <p:sp>
              <p:nvSpPr>
                <p:cNvPr id="20" name="矩形 26"/>
                <p:cNvSpPr>
                  <a:spLocks noChangeArrowheads="1"/>
                </p:cNvSpPr>
                <p:nvPr/>
              </p:nvSpPr>
              <p:spPr bwMode="auto">
                <a:xfrm>
                  <a:off x="2928926" y="3571876"/>
                  <a:ext cx="2428892" cy="785818"/>
                </a:xfrm>
                <a:prstGeom prst="rect">
                  <a:avLst/>
                </a:prstGeom>
                <a:solidFill>
                  <a:schemeClr val="accent1"/>
                </a:solidFill>
                <a:ln w="9525" algn="ctr">
                  <a:solidFill>
                    <a:schemeClr val="tx1"/>
                  </a:solidFill>
                  <a:round/>
                  <a:headEnd/>
                  <a:tailEnd/>
                </a:ln>
              </p:spPr>
              <p:txBody>
                <a:bodyPr/>
                <a:lstStyle>
                  <a:lvl1pPr>
                    <a:defRPr>
                      <a:solidFill>
                        <a:schemeClr val="tx1"/>
                      </a:solidFill>
                      <a:latin typeface="黑体" panose="02010609060101010101" pitchFamily="49" charset="-122"/>
                      <a:ea typeface="黑体" panose="02010609060101010101" pitchFamily="49" charset="-122"/>
                    </a:defRPr>
                  </a:lvl1pPr>
                  <a:lvl2pPr marL="742950" indent="-285750">
                    <a:defRPr>
                      <a:solidFill>
                        <a:schemeClr val="tx1"/>
                      </a:solidFill>
                      <a:latin typeface="黑体" panose="02010609060101010101" pitchFamily="49" charset="-122"/>
                      <a:ea typeface="黑体" panose="02010609060101010101" pitchFamily="49" charset="-122"/>
                    </a:defRPr>
                  </a:lvl2pPr>
                  <a:lvl3pPr marL="1143000" indent="-228600">
                    <a:defRPr>
                      <a:solidFill>
                        <a:schemeClr val="tx1"/>
                      </a:solidFill>
                      <a:latin typeface="黑体" panose="02010609060101010101" pitchFamily="49" charset="-122"/>
                      <a:ea typeface="黑体" panose="02010609060101010101" pitchFamily="49" charset="-122"/>
                    </a:defRPr>
                  </a:lvl3pPr>
                  <a:lvl4pPr marL="1600200" indent="-228600">
                    <a:defRPr>
                      <a:solidFill>
                        <a:schemeClr val="tx1"/>
                      </a:solidFill>
                      <a:latin typeface="黑体" panose="02010609060101010101" pitchFamily="49" charset="-122"/>
                      <a:ea typeface="黑体" panose="02010609060101010101" pitchFamily="49" charset="-122"/>
                    </a:defRPr>
                  </a:lvl4pPr>
                  <a:lvl5pPr marL="2057400" indent="-228600">
                    <a:defRPr>
                      <a:solidFill>
                        <a:schemeClr val="tx1"/>
                      </a:solidFill>
                      <a:latin typeface="黑体" panose="02010609060101010101" pitchFamily="49" charset="-122"/>
                      <a:ea typeface="黑体" panose="02010609060101010101" pitchFamily="49" charset="-122"/>
                    </a:defRPr>
                  </a:lvl5pPr>
                  <a:lvl6pPr marL="2514600" indent="-228600" fontAlgn="base">
                    <a:spcBef>
                      <a:spcPct val="0"/>
                    </a:spcBef>
                    <a:spcAft>
                      <a:spcPct val="0"/>
                    </a:spcAft>
                    <a:defRPr>
                      <a:solidFill>
                        <a:schemeClr val="tx1"/>
                      </a:solidFill>
                      <a:latin typeface="黑体" panose="02010609060101010101" pitchFamily="49" charset="-122"/>
                      <a:ea typeface="黑体" panose="02010609060101010101" pitchFamily="49" charset="-122"/>
                    </a:defRPr>
                  </a:lvl6pPr>
                  <a:lvl7pPr marL="2971800" indent="-228600" fontAlgn="base">
                    <a:spcBef>
                      <a:spcPct val="0"/>
                    </a:spcBef>
                    <a:spcAft>
                      <a:spcPct val="0"/>
                    </a:spcAft>
                    <a:defRPr>
                      <a:solidFill>
                        <a:schemeClr val="tx1"/>
                      </a:solidFill>
                      <a:latin typeface="黑体" panose="02010609060101010101" pitchFamily="49" charset="-122"/>
                      <a:ea typeface="黑体" panose="02010609060101010101" pitchFamily="49" charset="-122"/>
                    </a:defRPr>
                  </a:lvl7pPr>
                  <a:lvl8pPr marL="3429000" indent="-228600" fontAlgn="base">
                    <a:spcBef>
                      <a:spcPct val="0"/>
                    </a:spcBef>
                    <a:spcAft>
                      <a:spcPct val="0"/>
                    </a:spcAft>
                    <a:defRPr>
                      <a:solidFill>
                        <a:schemeClr val="tx1"/>
                      </a:solidFill>
                      <a:latin typeface="黑体" panose="02010609060101010101" pitchFamily="49" charset="-122"/>
                      <a:ea typeface="黑体" panose="02010609060101010101" pitchFamily="49" charset="-122"/>
                    </a:defRPr>
                  </a:lvl8pPr>
                  <a:lvl9pPr marL="3886200" indent="-228600" fontAlgn="base">
                    <a:spcBef>
                      <a:spcPct val="0"/>
                    </a:spcBef>
                    <a:spcAft>
                      <a:spcPct val="0"/>
                    </a:spcAft>
                    <a:defRPr>
                      <a:solidFill>
                        <a:schemeClr val="tx1"/>
                      </a:solidFill>
                      <a:latin typeface="黑体" panose="02010609060101010101" pitchFamily="49" charset="-122"/>
                      <a:ea typeface="黑体" panose="02010609060101010101" pitchFamily="49" charset="-122"/>
                    </a:defRPr>
                  </a:lvl9pPr>
                </a:lstStyle>
                <a:p>
                  <a:pPr algn="ctr"/>
                  <a:endParaRPr lang="zh-CN" altLang="en-US">
                    <a:latin typeface="Arial" panose="020B0604020202020204" pitchFamily="34" charset="0"/>
                    <a:ea typeface="宋体" panose="02010600030101010101" pitchFamily="2" charset="-122"/>
                  </a:endParaRPr>
                </a:p>
              </p:txBody>
            </p:sp>
            <p:grpSp>
              <p:nvGrpSpPr>
                <p:cNvPr id="21" name="组合 24"/>
                <p:cNvGrpSpPr>
                  <a:grpSpLocks/>
                </p:cNvGrpSpPr>
                <p:nvPr/>
              </p:nvGrpSpPr>
              <p:grpSpPr bwMode="auto">
                <a:xfrm>
                  <a:off x="3286116" y="3951306"/>
                  <a:ext cx="1847851" cy="263516"/>
                  <a:chOff x="4572000" y="5072074"/>
                  <a:chExt cx="2143140" cy="500860"/>
                </a:xfrm>
              </p:grpSpPr>
              <p:sp>
                <p:nvSpPr>
                  <p:cNvPr id="23" name="矩形 33"/>
                  <p:cNvSpPr>
                    <a:spLocks noChangeArrowheads="1"/>
                  </p:cNvSpPr>
                  <p:nvPr/>
                </p:nvSpPr>
                <p:spPr bwMode="auto">
                  <a:xfrm>
                    <a:off x="4929190" y="5072082"/>
                    <a:ext cx="1428760" cy="500066"/>
                  </a:xfrm>
                  <a:prstGeom prst="rect">
                    <a:avLst/>
                  </a:prstGeom>
                  <a:solidFill>
                    <a:schemeClr val="accent1"/>
                  </a:solidFill>
                  <a:ln w="9525" algn="ctr">
                    <a:solidFill>
                      <a:schemeClr val="tx1"/>
                    </a:solidFill>
                    <a:round/>
                    <a:headEnd/>
                    <a:tailEnd/>
                  </a:ln>
                </p:spPr>
                <p:txBody>
                  <a:bodyPr/>
                  <a:lstStyle>
                    <a:lvl1pPr>
                      <a:defRPr>
                        <a:solidFill>
                          <a:schemeClr val="tx1"/>
                        </a:solidFill>
                        <a:latin typeface="黑体" panose="02010609060101010101" pitchFamily="49" charset="-122"/>
                        <a:ea typeface="黑体" panose="02010609060101010101" pitchFamily="49" charset="-122"/>
                      </a:defRPr>
                    </a:lvl1pPr>
                    <a:lvl2pPr marL="742950" indent="-285750">
                      <a:defRPr>
                        <a:solidFill>
                          <a:schemeClr val="tx1"/>
                        </a:solidFill>
                        <a:latin typeface="黑体" panose="02010609060101010101" pitchFamily="49" charset="-122"/>
                        <a:ea typeface="黑体" panose="02010609060101010101" pitchFamily="49" charset="-122"/>
                      </a:defRPr>
                    </a:lvl2pPr>
                    <a:lvl3pPr marL="1143000" indent="-228600">
                      <a:defRPr>
                        <a:solidFill>
                          <a:schemeClr val="tx1"/>
                        </a:solidFill>
                        <a:latin typeface="黑体" panose="02010609060101010101" pitchFamily="49" charset="-122"/>
                        <a:ea typeface="黑体" panose="02010609060101010101" pitchFamily="49" charset="-122"/>
                      </a:defRPr>
                    </a:lvl3pPr>
                    <a:lvl4pPr marL="1600200" indent="-228600">
                      <a:defRPr>
                        <a:solidFill>
                          <a:schemeClr val="tx1"/>
                        </a:solidFill>
                        <a:latin typeface="黑体" panose="02010609060101010101" pitchFamily="49" charset="-122"/>
                        <a:ea typeface="黑体" panose="02010609060101010101" pitchFamily="49" charset="-122"/>
                      </a:defRPr>
                    </a:lvl4pPr>
                    <a:lvl5pPr marL="2057400" indent="-228600">
                      <a:defRPr>
                        <a:solidFill>
                          <a:schemeClr val="tx1"/>
                        </a:solidFill>
                        <a:latin typeface="黑体" panose="02010609060101010101" pitchFamily="49" charset="-122"/>
                        <a:ea typeface="黑体" panose="02010609060101010101" pitchFamily="49" charset="-122"/>
                      </a:defRPr>
                    </a:lvl5pPr>
                    <a:lvl6pPr marL="2514600" indent="-228600" fontAlgn="base">
                      <a:spcBef>
                        <a:spcPct val="0"/>
                      </a:spcBef>
                      <a:spcAft>
                        <a:spcPct val="0"/>
                      </a:spcAft>
                      <a:defRPr>
                        <a:solidFill>
                          <a:schemeClr val="tx1"/>
                        </a:solidFill>
                        <a:latin typeface="黑体" panose="02010609060101010101" pitchFamily="49" charset="-122"/>
                        <a:ea typeface="黑体" panose="02010609060101010101" pitchFamily="49" charset="-122"/>
                      </a:defRPr>
                    </a:lvl6pPr>
                    <a:lvl7pPr marL="2971800" indent="-228600" fontAlgn="base">
                      <a:spcBef>
                        <a:spcPct val="0"/>
                      </a:spcBef>
                      <a:spcAft>
                        <a:spcPct val="0"/>
                      </a:spcAft>
                      <a:defRPr>
                        <a:solidFill>
                          <a:schemeClr val="tx1"/>
                        </a:solidFill>
                        <a:latin typeface="黑体" panose="02010609060101010101" pitchFamily="49" charset="-122"/>
                        <a:ea typeface="黑体" panose="02010609060101010101" pitchFamily="49" charset="-122"/>
                      </a:defRPr>
                    </a:lvl7pPr>
                    <a:lvl8pPr marL="3429000" indent="-228600" fontAlgn="base">
                      <a:spcBef>
                        <a:spcPct val="0"/>
                      </a:spcBef>
                      <a:spcAft>
                        <a:spcPct val="0"/>
                      </a:spcAft>
                      <a:defRPr>
                        <a:solidFill>
                          <a:schemeClr val="tx1"/>
                        </a:solidFill>
                        <a:latin typeface="黑体" panose="02010609060101010101" pitchFamily="49" charset="-122"/>
                        <a:ea typeface="黑体" panose="02010609060101010101" pitchFamily="49" charset="-122"/>
                      </a:defRPr>
                    </a:lvl8pPr>
                    <a:lvl9pPr marL="3886200" indent="-228600" fontAlgn="base">
                      <a:spcBef>
                        <a:spcPct val="0"/>
                      </a:spcBef>
                      <a:spcAft>
                        <a:spcPct val="0"/>
                      </a:spcAft>
                      <a:defRPr>
                        <a:solidFill>
                          <a:schemeClr val="tx1"/>
                        </a:solidFill>
                        <a:latin typeface="黑体" panose="02010609060101010101" pitchFamily="49" charset="-122"/>
                        <a:ea typeface="黑体" panose="02010609060101010101" pitchFamily="49" charset="-122"/>
                      </a:defRPr>
                    </a:lvl9pPr>
                  </a:lstStyle>
                  <a:p>
                    <a:pPr algn="ctr"/>
                    <a:endParaRPr lang="zh-CN" altLang="en-US">
                      <a:latin typeface="Arial" panose="020B0604020202020204" pitchFamily="34" charset="0"/>
                      <a:ea typeface="宋体" panose="02010600030101010101" pitchFamily="2" charset="-122"/>
                    </a:endParaRPr>
                  </a:p>
                </p:txBody>
              </p:sp>
              <p:cxnSp>
                <p:nvCxnSpPr>
                  <p:cNvPr id="24" name="直接连接符 34"/>
                  <p:cNvCxnSpPr>
                    <a:cxnSpLocks noChangeShapeType="1"/>
                  </p:cNvCxnSpPr>
                  <p:nvPr/>
                </p:nvCxnSpPr>
                <p:spPr bwMode="auto">
                  <a:xfrm rot="5400000">
                    <a:off x="4964909" y="5322107"/>
                    <a:ext cx="500066" cy="1588"/>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25" name="直接连接符 35"/>
                  <p:cNvCxnSpPr>
                    <a:cxnSpLocks noChangeShapeType="1"/>
                  </p:cNvCxnSpPr>
                  <p:nvPr/>
                </p:nvCxnSpPr>
                <p:spPr bwMode="auto">
                  <a:xfrm rot="5400000">
                    <a:off x="5249867" y="5321313"/>
                    <a:ext cx="500066" cy="1588"/>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26" name="直接连接符 15"/>
                  <p:cNvCxnSpPr>
                    <a:cxnSpLocks noChangeShapeType="1"/>
                  </p:cNvCxnSpPr>
                  <p:nvPr/>
                </p:nvCxnSpPr>
                <p:spPr bwMode="auto">
                  <a:xfrm rot="5400000">
                    <a:off x="5535619" y="5321313"/>
                    <a:ext cx="500066" cy="1588"/>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27" name="直接连接符 37"/>
                  <p:cNvCxnSpPr>
                    <a:cxnSpLocks noChangeShapeType="1"/>
                  </p:cNvCxnSpPr>
                  <p:nvPr/>
                </p:nvCxnSpPr>
                <p:spPr bwMode="auto">
                  <a:xfrm rot="5400000">
                    <a:off x="5821371" y="5321313"/>
                    <a:ext cx="500066" cy="1588"/>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28" name="直接连接符 38"/>
                  <p:cNvCxnSpPr>
                    <a:cxnSpLocks noChangeShapeType="1"/>
                  </p:cNvCxnSpPr>
                  <p:nvPr/>
                </p:nvCxnSpPr>
                <p:spPr bwMode="auto">
                  <a:xfrm>
                    <a:off x="4572000" y="5072074"/>
                    <a:ext cx="357190" cy="1588"/>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29" name="直接连接符 39"/>
                  <p:cNvCxnSpPr>
                    <a:cxnSpLocks noChangeShapeType="1"/>
                  </p:cNvCxnSpPr>
                  <p:nvPr/>
                </p:nvCxnSpPr>
                <p:spPr bwMode="auto">
                  <a:xfrm>
                    <a:off x="4572000" y="5570552"/>
                    <a:ext cx="357190" cy="1588"/>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30" name="直接连接符 40"/>
                  <p:cNvCxnSpPr>
                    <a:cxnSpLocks noChangeShapeType="1"/>
                  </p:cNvCxnSpPr>
                  <p:nvPr/>
                </p:nvCxnSpPr>
                <p:spPr bwMode="auto">
                  <a:xfrm>
                    <a:off x="6357950" y="5072074"/>
                    <a:ext cx="357190" cy="1588"/>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31" name="直接连接符 41"/>
                  <p:cNvCxnSpPr>
                    <a:cxnSpLocks noChangeShapeType="1"/>
                  </p:cNvCxnSpPr>
                  <p:nvPr/>
                </p:nvCxnSpPr>
                <p:spPr bwMode="auto">
                  <a:xfrm>
                    <a:off x="6357950" y="5570552"/>
                    <a:ext cx="357190" cy="1588"/>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grpSp>
            <p:sp>
              <p:nvSpPr>
                <p:cNvPr id="22" name="TextBox 28"/>
                <p:cNvSpPr txBox="1">
                  <a:spLocks noChangeArrowheads="1"/>
                </p:cNvSpPr>
                <p:nvPr/>
              </p:nvSpPr>
              <p:spPr bwMode="auto">
                <a:xfrm>
                  <a:off x="3571868" y="3571876"/>
                  <a:ext cx="1357322" cy="3667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黑体" panose="02010609060101010101" pitchFamily="49" charset="-122"/>
                      <a:ea typeface="黑体" panose="02010609060101010101" pitchFamily="49" charset="-122"/>
                    </a:defRPr>
                  </a:lvl1pPr>
                  <a:lvl2pPr marL="742950" indent="-285750">
                    <a:defRPr>
                      <a:solidFill>
                        <a:schemeClr val="tx1"/>
                      </a:solidFill>
                      <a:latin typeface="黑体" panose="02010609060101010101" pitchFamily="49" charset="-122"/>
                      <a:ea typeface="黑体" panose="02010609060101010101" pitchFamily="49" charset="-122"/>
                    </a:defRPr>
                  </a:lvl2pPr>
                  <a:lvl3pPr marL="1143000" indent="-228600">
                    <a:defRPr>
                      <a:solidFill>
                        <a:schemeClr val="tx1"/>
                      </a:solidFill>
                      <a:latin typeface="黑体" panose="02010609060101010101" pitchFamily="49" charset="-122"/>
                      <a:ea typeface="黑体" panose="02010609060101010101" pitchFamily="49" charset="-122"/>
                    </a:defRPr>
                  </a:lvl3pPr>
                  <a:lvl4pPr marL="1600200" indent="-228600">
                    <a:defRPr>
                      <a:solidFill>
                        <a:schemeClr val="tx1"/>
                      </a:solidFill>
                      <a:latin typeface="黑体" panose="02010609060101010101" pitchFamily="49" charset="-122"/>
                      <a:ea typeface="黑体" panose="02010609060101010101" pitchFamily="49" charset="-122"/>
                    </a:defRPr>
                  </a:lvl4pPr>
                  <a:lvl5pPr marL="2057400" indent="-228600">
                    <a:defRPr>
                      <a:solidFill>
                        <a:schemeClr val="tx1"/>
                      </a:solidFill>
                      <a:latin typeface="黑体" panose="02010609060101010101" pitchFamily="49" charset="-122"/>
                      <a:ea typeface="黑体" panose="02010609060101010101" pitchFamily="49" charset="-122"/>
                    </a:defRPr>
                  </a:lvl5pPr>
                  <a:lvl6pPr marL="2514600" indent="-228600" fontAlgn="base">
                    <a:spcBef>
                      <a:spcPct val="0"/>
                    </a:spcBef>
                    <a:spcAft>
                      <a:spcPct val="0"/>
                    </a:spcAft>
                    <a:defRPr>
                      <a:solidFill>
                        <a:schemeClr val="tx1"/>
                      </a:solidFill>
                      <a:latin typeface="黑体" panose="02010609060101010101" pitchFamily="49" charset="-122"/>
                      <a:ea typeface="黑体" panose="02010609060101010101" pitchFamily="49" charset="-122"/>
                    </a:defRPr>
                  </a:lvl6pPr>
                  <a:lvl7pPr marL="2971800" indent="-228600" fontAlgn="base">
                    <a:spcBef>
                      <a:spcPct val="0"/>
                    </a:spcBef>
                    <a:spcAft>
                      <a:spcPct val="0"/>
                    </a:spcAft>
                    <a:defRPr>
                      <a:solidFill>
                        <a:schemeClr val="tx1"/>
                      </a:solidFill>
                      <a:latin typeface="黑体" panose="02010609060101010101" pitchFamily="49" charset="-122"/>
                      <a:ea typeface="黑体" panose="02010609060101010101" pitchFamily="49" charset="-122"/>
                    </a:defRPr>
                  </a:lvl7pPr>
                  <a:lvl8pPr marL="3429000" indent="-228600" fontAlgn="base">
                    <a:spcBef>
                      <a:spcPct val="0"/>
                    </a:spcBef>
                    <a:spcAft>
                      <a:spcPct val="0"/>
                    </a:spcAft>
                    <a:defRPr>
                      <a:solidFill>
                        <a:schemeClr val="tx1"/>
                      </a:solidFill>
                      <a:latin typeface="黑体" panose="02010609060101010101" pitchFamily="49" charset="-122"/>
                      <a:ea typeface="黑体" panose="02010609060101010101" pitchFamily="49" charset="-122"/>
                    </a:defRPr>
                  </a:lvl8pPr>
                  <a:lvl9pPr marL="3886200" indent="-228600" fontAlgn="base">
                    <a:spcBef>
                      <a:spcPct val="0"/>
                    </a:spcBef>
                    <a:spcAft>
                      <a:spcPct val="0"/>
                    </a:spcAft>
                    <a:defRPr>
                      <a:solidFill>
                        <a:schemeClr val="tx1"/>
                      </a:solidFill>
                      <a:latin typeface="黑体" panose="02010609060101010101" pitchFamily="49" charset="-122"/>
                      <a:ea typeface="黑体" panose="02010609060101010101" pitchFamily="49" charset="-122"/>
                    </a:defRPr>
                  </a:lvl9pPr>
                </a:lstStyle>
                <a:p>
                  <a:r>
                    <a:rPr lang="en-US" altLang="zh-CN">
                      <a:latin typeface="Arial" panose="020B0604020202020204" pitchFamily="34" charset="0"/>
                      <a:ea typeface="宋体" panose="02010600030101010101" pitchFamily="2" charset="-122"/>
                    </a:rPr>
                    <a:t>Broker2</a:t>
                  </a:r>
                  <a:endParaRPr lang="zh-CN" altLang="en-US">
                    <a:latin typeface="Arial" panose="020B0604020202020204" pitchFamily="34" charset="0"/>
                    <a:ea typeface="宋体" panose="02010600030101010101" pitchFamily="2" charset="-122"/>
                  </a:endParaRPr>
                </a:p>
              </p:txBody>
            </p:sp>
          </p:grpSp>
          <p:cxnSp>
            <p:nvCxnSpPr>
              <p:cNvPr id="16" name="直接箭头连接符 10"/>
              <p:cNvCxnSpPr>
                <a:cxnSpLocks noChangeShapeType="1"/>
                <a:endCxn id="12" idx="0"/>
              </p:cNvCxnSpPr>
              <p:nvPr/>
            </p:nvCxnSpPr>
            <p:spPr bwMode="auto">
              <a:xfrm rot="5400000">
                <a:off x="2982505" y="4339835"/>
                <a:ext cx="1000132" cy="892975"/>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17" name="矩形 38"/>
              <p:cNvSpPr>
                <a:spLocks noChangeArrowheads="1"/>
              </p:cNvSpPr>
              <p:nvPr/>
            </p:nvSpPr>
            <p:spPr bwMode="auto">
              <a:xfrm>
                <a:off x="7500958" y="5357826"/>
                <a:ext cx="1071570" cy="500066"/>
              </a:xfrm>
              <a:prstGeom prst="rect">
                <a:avLst/>
              </a:prstGeom>
              <a:solidFill>
                <a:schemeClr val="accent1"/>
              </a:solidFill>
              <a:ln w="9525" algn="ctr">
                <a:solidFill>
                  <a:schemeClr val="tx1"/>
                </a:solidFill>
                <a:round/>
                <a:headEnd/>
                <a:tailEnd/>
              </a:ln>
            </p:spPr>
            <p:txBody>
              <a:bodyPr/>
              <a:lstStyle>
                <a:lvl1pPr>
                  <a:defRPr>
                    <a:solidFill>
                      <a:schemeClr val="tx1"/>
                    </a:solidFill>
                    <a:latin typeface="黑体" panose="02010609060101010101" pitchFamily="49" charset="-122"/>
                    <a:ea typeface="黑体" panose="02010609060101010101" pitchFamily="49" charset="-122"/>
                  </a:defRPr>
                </a:lvl1pPr>
                <a:lvl2pPr marL="742950" indent="-285750">
                  <a:defRPr>
                    <a:solidFill>
                      <a:schemeClr val="tx1"/>
                    </a:solidFill>
                    <a:latin typeface="黑体" panose="02010609060101010101" pitchFamily="49" charset="-122"/>
                    <a:ea typeface="黑体" panose="02010609060101010101" pitchFamily="49" charset="-122"/>
                  </a:defRPr>
                </a:lvl2pPr>
                <a:lvl3pPr marL="1143000" indent="-228600">
                  <a:defRPr>
                    <a:solidFill>
                      <a:schemeClr val="tx1"/>
                    </a:solidFill>
                    <a:latin typeface="黑体" panose="02010609060101010101" pitchFamily="49" charset="-122"/>
                    <a:ea typeface="黑体" panose="02010609060101010101" pitchFamily="49" charset="-122"/>
                  </a:defRPr>
                </a:lvl3pPr>
                <a:lvl4pPr marL="1600200" indent="-228600">
                  <a:defRPr>
                    <a:solidFill>
                      <a:schemeClr val="tx1"/>
                    </a:solidFill>
                    <a:latin typeface="黑体" panose="02010609060101010101" pitchFamily="49" charset="-122"/>
                    <a:ea typeface="黑体" panose="02010609060101010101" pitchFamily="49" charset="-122"/>
                  </a:defRPr>
                </a:lvl4pPr>
                <a:lvl5pPr marL="2057400" indent="-228600">
                  <a:defRPr>
                    <a:solidFill>
                      <a:schemeClr val="tx1"/>
                    </a:solidFill>
                    <a:latin typeface="黑体" panose="02010609060101010101" pitchFamily="49" charset="-122"/>
                    <a:ea typeface="黑体" panose="02010609060101010101" pitchFamily="49" charset="-122"/>
                  </a:defRPr>
                </a:lvl5pPr>
                <a:lvl6pPr marL="2514600" indent="-228600" fontAlgn="base">
                  <a:spcBef>
                    <a:spcPct val="0"/>
                  </a:spcBef>
                  <a:spcAft>
                    <a:spcPct val="0"/>
                  </a:spcAft>
                  <a:defRPr>
                    <a:solidFill>
                      <a:schemeClr val="tx1"/>
                    </a:solidFill>
                    <a:latin typeface="黑体" panose="02010609060101010101" pitchFamily="49" charset="-122"/>
                    <a:ea typeface="黑体" panose="02010609060101010101" pitchFamily="49" charset="-122"/>
                  </a:defRPr>
                </a:lvl6pPr>
                <a:lvl7pPr marL="2971800" indent="-228600" fontAlgn="base">
                  <a:spcBef>
                    <a:spcPct val="0"/>
                  </a:spcBef>
                  <a:spcAft>
                    <a:spcPct val="0"/>
                  </a:spcAft>
                  <a:defRPr>
                    <a:solidFill>
                      <a:schemeClr val="tx1"/>
                    </a:solidFill>
                    <a:latin typeface="黑体" panose="02010609060101010101" pitchFamily="49" charset="-122"/>
                    <a:ea typeface="黑体" panose="02010609060101010101" pitchFamily="49" charset="-122"/>
                  </a:defRPr>
                </a:lvl7pPr>
                <a:lvl8pPr marL="3429000" indent="-228600" fontAlgn="base">
                  <a:spcBef>
                    <a:spcPct val="0"/>
                  </a:spcBef>
                  <a:spcAft>
                    <a:spcPct val="0"/>
                  </a:spcAft>
                  <a:defRPr>
                    <a:solidFill>
                      <a:schemeClr val="tx1"/>
                    </a:solidFill>
                    <a:latin typeface="黑体" panose="02010609060101010101" pitchFamily="49" charset="-122"/>
                    <a:ea typeface="黑体" panose="02010609060101010101" pitchFamily="49" charset="-122"/>
                  </a:defRPr>
                </a:lvl8pPr>
                <a:lvl9pPr marL="3886200" indent="-228600" fontAlgn="base">
                  <a:spcBef>
                    <a:spcPct val="0"/>
                  </a:spcBef>
                  <a:spcAft>
                    <a:spcPct val="0"/>
                  </a:spcAft>
                  <a:defRPr>
                    <a:solidFill>
                      <a:schemeClr val="tx1"/>
                    </a:solidFill>
                    <a:latin typeface="黑体" panose="02010609060101010101" pitchFamily="49" charset="-122"/>
                    <a:ea typeface="黑体" panose="02010609060101010101" pitchFamily="49" charset="-122"/>
                  </a:defRPr>
                </a:lvl9pPr>
              </a:lstStyle>
              <a:p>
                <a:pPr algn="ctr"/>
                <a:r>
                  <a:rPr lang="en-US" altLang="zh-CN" sz="1200">
                    <a:latin typeface="Arial" panose="020B0604020202020204" pitchFamily="34" charset="0"/>
                    <a:ea typeface="宋体" panose="02010600030101010101" pitchFamily="2" charset="-122"/>
                  </a:rPr>
                  <a:t>Consumer2</a:t>
                </a:r>
                <a:endParaRPr lang="zh-CN" altLang="en-US" sz="1200">
                  <a:latin typeface="Arial" panose="020B0604020202020204" pitchFamily="34" charset="0"/>
                  <a:ea typeface="宋体" panose="02010600030101010101" pitchFamily="2" charset="-122"/>
                </a:endParaRPr>
              </a:p>
            </p:txBody>
          </p:sp>
          <p:cxnSp>
            <p:nvCxnSpPr>
              <p:cNvPr id="18" name="直接箭头连接符 40"/>
              <p:cNvCxnSpPr>
                <a:cxnSpLocks noChangeShapeType="1"/>
                <a:endCxn id="17" idx="0"/>
              </p:cNvCxnSpPr>
              <p:nvPr/>
            </p:nvCxnSpPr>
            <p:spPr bwMode="auto">
              <a:xfrm rot="16200000" flipH="1">
                <a:off x="7125910" y="4446993"/>
                <a:ext cx="1071568" cy="750097"/>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19" name="左右箭头 42"/>
              <p:cNvSpPr>
                <a:spLocks noChangeArrowheads="1"/>
              </p:cNvSpPr>
              <p:nvPr/>
            </p:nvSpPr>
            <p:spPr bwMode="auto">
              <a:xfrm>
                <a:off x="5286380" y="4071942"/>
                <a:ext cx="857256" cy="214314"/>
              </a:xfrm>
              <a:prstGeom prst="leftRightArrow">
                <a:avLst>
                  <a:gd name="adj1" fmla="val 50000"/>
                  <a:gd name="adj2" fmla="val 50000"/>
                </a:avLst>
              </a:prstGeom>
              <a:solidFill>
                <a:schemeClr val="accent1"/>
              </a:solidFill>
              <a:ln w="9525" algn="ctr">
                <a:solidFill>
                  <a:schemeClr val="tx1"/>
                </a:solidFill>
                <a:round/>
                <a:headEnd/>
                <a:tailEnd/>
              </a:ln>
            </p:spPr>
            <p:txBody>
              <a:bodyPr/>
              <a:lstStyle>
                <a:lvl1pPr>
                  <a:defRPr>
                    <a:solidFill>
                      <a:schemeClr val="tx1"/>
                    </a:solidFill>
                    <a:latin typeface="黑体" panose="02010609060101010101" pitchFamily="49" charset="-122"/>
                    <a:ea typeface="黑体" panose="02010609060101010101" pitchFamily="49" charset="-122"/>
                  </a:defRPr>
                </a:lvl1pPr>
                <a:lvl2pPr marL="742950" indent="-285750">
                  <a:defRPr>
                    <a:solidFill>
                      <a:schemeClr val="tx1"/>
                    </a:solidFill>
                    <a:latin typeface="黑体" panose="02010609060101010101" pitchFamily="49" charset="-122"/>
                    <a:ea typeface="黑体" panose="02010609060101010101" pitchFamily="49" charset="-122"/>
                  </a:defRPr>
                </a:lvl2pPr>
                <a:lvl3pPr marL="1143000" indent="-228600">
                  <a:defRPr>
                    <a:solidFill>
                      <a:schemeClr val="tx1"/>
                    </a:solidFill>
                    <a:latin typeface="黑体" panose="02010609060101010101" pitchFamily="49" charset="-122"/>
                    <a:ea typeface="黑体" panose="02010609060101010101" pitchFamily="49" charset="-122"/>
                  </a:defRPr>
                </a:lvl3pPr>
                <a:lvl4pPr marL="1600200" indent="-228600">
                  <a:defRPr>
                    <a:solidFill>
                      <a:schemeClr val="tx1"/>
                    </a:solidFill>
                    <a:latin typeface="黑体" panose="02010609060101010101" pitchFamily="49" charset="-122"/>
                    <a:ea typeface="黑体" panose="02010609060101010101" pitchFamily="49" charset="-122"/>
                  </a:defRPr>
                </a:lvl4pPr>
                <a:lvl5pPr marL="2057400" indent="-228600">
                  <a:defRPr>
                    <a:solidFill>
                      <a:schemeClr val="tx1"/>
                    </a:solidFill>
                    <a:latin typeface="黑体" panose="02010609060101010101" pitchFamily="49" charset="-122"/>
                    <a:ea typeface="黑体" panose="02010609060101010101" pitchFamily="49" charset="-122"/>
                  </a:defRPr>
                </a:lvl5pPr>
                <a:lvl6pPr marL="2514600" indent="-228600" fontAlgn="base">
                  <a:spcBef>
                    <a:spcPct val="0"/>
                  </a:spcBef>
                  <a:spcAft>
                    <a:spcPct val="0"/>
                  </a:spcAft>
                  <a:defRPr>
                    <a:solidFill>
                      <a:schemeClr val="tx1"/>
                    </a:solidFill>
                    <a:latin typeface="黑体" panose="02010609060101010101" pitchFamily="49" charset="-122"/>
                    <a:ea typeface="黑体" panose="02010609060101010101" pitchFamily="49" charset="-122"/>
                  </a:defRPr>
                </a:lvl6pPr>
                <a:lvl7pPr marL="2971800" indent="-228600" fontAlgn="base">
                  <a:spcBef>
                    <a:spcPct val="0"/>
                  </a:spcBef>
                  <a:spcAft>
                    <a:spcPct val="0"/>
                  </a:spcAft>
                  <a:defRPr>
                    <a:solidFill>
                      <a:schemeClr val="tx1"/>
                    </a:solidFill>
                    <a:latin typeface="黑体" panose="02010609060101010101" pitchFamily="49" charset="-122"/>
                    <a:ea typeface="黑体" panose="02010609060101010101" pitchFamily="49" charset="-122"/>
                  </a:defRPr>
                </a:lvl7pPr>
                <a:lvl8pPr marL="3429000" indent="-228600" fontAlgn="base">
                  <a:spcBef>
                    <a:spcPct val="0"/>
                  </a:spcBef>
                  <a:spcAft>
                    <a:spcPct val="0"/>
                  </a:spcAft>
                  <a:defRPr>
                    <a:solidFill>
                      <a:schemeClr val="tx1"/>
                    </a:solidFill>
                    <a:latin typeface="黑体" panose="02010609060101010101" pitchFamily="49" charset="-122"/>
                    <a:ea typeface="黑体" panose="02010609060101010101" pitchFamily="49" charset="-122"/>
                  </a:defRPr>
                </a:lvl8pPr>
                <a:lvl9pPr marL="3886200" indent="-228600" fontAlgn="base">
                  <a:spcBef>
                    <a:spcPct val="0"/>
                  </a:spcBef>
                  <a:spcAft>
                    <a:spcPct val="0"/>
                  </a:spcAft>
                  <a:defRPr>
                    <a:solidFill>
                      <a:schemeClr val="tx1"/>
                    </a:solidFill>
                    <a:latin typeface="黑体" panose="02010609060101010101" pitchFamily="49" charset="-122"/>
                    <a:ea typeface="黑体" panose="02010609060101010101" pitchFamily="49" charset="-122"/>
                  </a:defRPr>
                </a:lvl9pPr>
              </a:lstStyle>
              <a:p>
                <a:pPr algn="ctr"/>
                <a:endParaRPr lang="zh-CN" altLang="en-US">
                  <a:latin typeface="Arial" panose="020B0604020202020204" pitchFamily="34" charset="0"/>
                  <a:ea typeface="宋体" panose="02010600030101010101" pitchFamily="2" charset="-122"/>
                </a:endParaRPr>
              </a:p>
            </p:txBody>
          </p:sp>
        </p:grpSp>
        <p:sp>
          <p:nvSpPr>
            <p:cNvPr id="6" name="矩形 48"/>
            <p:cNvSpPr>
              <a:spLocks noChangeArrowheads="1"/>
            </p:cNvSpPr>
            <p:nvPr/>
          </p:nvSpPr>
          <p:spPr bwMode="auto">
            <a:xfrm>
              <a:off x="3929058" y="2571744"/>
              <a:ext cx="1214446" cy="500066"/>
            </a:xfrm>
            <a:prstGeom prst="rect">
              <a:avLst/>
            </a:prstGeom>
            <a:solidFill>
              <a:schemeClr val="accent1"/>
            </a:solidFill>
            <a:ln w="9525" algn="ctr">
              <a:solidFill>
                <a:schemeClr val="tx1"/>
              </a:solidFill>
              <a:round/>
              <a:headEnd/>
              <a:tailEnd/>
            </a:ln>
          </p:spPr>
          <p:txBody>
            <a:bodyPr/>
            <a:lstStyle>
              <a:lvl1pPr>
                <a:defRPr>
                  <a:solidFill>
                    <a:schemeClr val="tx1"/>
                  </a:solidFill>
                  <a:latin typeface="黑体" panose="02010609060101010101" pitchFamily="49" charset="-122"/>
                  <a:ea typeface="黑体" panose="02010609060101010101" pitchFamily="49" charset="-122"/>
                </a:defRPr>
              </a:lvl1pPr>
              <a:lvl2pPr marL="742950" indent="-285750">
                <a:defRPr>
                  <a:solidFill>
                    <a:schemeClr val="tx1"/>
                  </a:solidFill>
                  <a:latin typeface="黑体" panose="02010609060101010101" pitchFamily="49" charset="-122"/>
                  <a:ea typeface="黑体" panose="02010609060101010101" pitchFamily="49" charset="-122"/>
                </a:defRPr>
              </a:lvl2pPr>
              <a:lvl3pPr marL="1143000" indent="-228600">
                <a:defRPr>
                  <a:solidFill>
                    <a:schemeClr val="tx1"/>
                  </a:solidFill>
                  <a:latin typeface="黑体" panose="02010609060101010101" pitchFamily="49" charset="-122"/>
                  <a:ea typeface="黑体" panose="02010609060101010101" pitchFamily="49" charset="-122"/>
                </a:defRPr>
              </a:lvl3pPr>
              <a:lvl4pPr marL="1600200" indent="-228600">
                <a:defRPr>
                  <a:solidFill>
                    <a:schemeClr val="tx1"/>
                  </a:solidFill>
                  <a:latin typeface="黑体" panose="02010609060101010101" pitchFamily="49" charset="-122"/>
                  <a:ea typeface="黑体" panose="02010609060101010101" pitchFamily="49" charset="-122"/>
                </a:defRPr>
              </a:lvl4pPr>
              <a:lvl5pPr marL="2057400" indent="-228600">
                <a:defRPr>
                  <a:solidFill>
                    <a:schemeClr val="tx1"/>
                  </a:solidFill>
                  <a:latin typeface="黑体" panose="02010609060101010101" pitchFamily="49" charset="-122"/>
                  <a:ea typeface="黑体" panose="02010609060101010101" pitchFamily="49" charset="-122"/>
                </a:defRPr>
              </a:lvl5pPr>
              <a:lvl6pPr marL="2514600" indent="-228600" fontAlgn="base">
                <a:spcBef>
                  <a:spcPct val="0"/>
                </a:spcBef>
                <a:spcAft>
                  <a:spcPct val="0"/>
                </a:spcAft>
                <a:defRPr>
                  <a:solidFill>
                    <a:schemeClr val="tx1"/>
                  </a:solidFill>
                  <a:latin typeface="黑体" panose="02010609060101010101" pitchFamily="49" charset="-122"/>
                  <a:ea typeface="黑体" panose="02010609060101010101" pitchFamily="49" charset="-122"/>
                </a:defRPr>
              </a:lvl6pPr>
              <a:lvl7pPr marL="2971800" indent="-228600" fontAlgn="base">
                <a:spcBef>
                  <a:spcPct val="0"/>
                </a:spcBef>
                <a:spcAft>
                  <a:spcPct val="0"/>
                </a:spcAft>
                <a:defRPr>
                  <a:solidFill>
                    <a:schemeClr val="tx1"/>
                  </a:solidFill>
                  <a:latin typeface="黑体" panose="02010609060101010101" pitchFamily="49" charset="-122"/>
                  <a:ea typeface="黑体" panose="02010609060101010101" pitchFamily="49" charset="-122"/>
                </a:defRPr>
              </a:lvl7pPr>
              <a:lvl8pPr marL="3429000" indent="-228600" fontAlgn="base">
                <a:spcBef>
                  <a:spcPct val="0"/>
                </a:spcBef>
                <a:spcAft>
                  <a:spcPct val="0"/>
                </a:spcAft>
                <a:defRPr>
                  <a:solidFill>
                    <a:schemeClr val="tx1"/>
                  </a:solidFill>
                  <a:latin typeface="黑体" panose="02010609060101010101" pitchFamily="49" charset="-122"/>
                  <a:ea typeface="黑体" panose="02010609060101010101" pitchFamily="49" charset="-122"/>
                </a:defRPr>
              </a:lvl8pPr>
              <a:lvl9pPr marL="3886200" indent="-228600" fontAlgn="base">
                <a:spcBef>
                  <a:spcPct val="0"/>
                </a:spcBef>
                <a:spcAft>
                  <a:spcPct val="0"/>
                </a:spcAft>
                <a:defRPr>
                  <a:solidFill>
                    <a:schemeClr val="tx1"/>
                  </a:solidFill>
                  <a:latin typeface="黑体" panose="02010609060101010101" pitchFamily="49" charset="-122"/>
                  <a:ea typeface="黑体" panose="02010609060101010101" pitchFamily="49" charset="-122"/>
                </a:defRPr>
              </a:lvl9pPr>
            </a:lstStyle>
            <a:p>
              <a:pPr algn="ctr"/>
              <a:r>
                <a:rPr lang="en-US" altLang="zh-CN" sz="1200">
                  <a:latin typeface="Arial" panose="020B0604020202020204" pitchFamily="34" charset="0"/>
                  <a:ea typeface="宋体" panose="02010600030101010101" pitchFamily="2" charset="-122"/>
                </a:rPr>
                <a:t>producer</a:t>
              </a:r>
              <a:endParaRPr lang="zh-CN" altLang="en-US" sz="1200">
                <a:latin typeface="Arial" panose="020B0604020202020204" pitchFamily="34" charset="0"/>
                <a:ea typeface="宋体" panose="02010600030101010101" pitchFamily="2" charset="-122"/>
              </a:endParaRPr>
            </a:p>
          </p:txBody>
        </p:sp>
        <p:sp>
          <p:nvSpPr>
            <p:cNvPr id="7" name="下箭头 49"/>
            <p:cNvSpPr>
              <a:spLocks noChangeArrowheads="1"/>
            </p:cNvSpPr>
            <p:nvPr/>
          </p:nvSpPr>
          <p:spPr bwMode="auto">
            <a:xfrm>
              <a:off x="4357686" y="3071810"/>
              <a:ext cx="285752" cy="785818"/>
            </a:xfrm>
            <a:prstGeom prst="downArrow">
              <a:avLst>
                <a:gd name="adj1" fmla="val 50000"/>
                <a:gd name="adj2" fmla="val 49997"/>
              </a:avLst>
            </a:prstGeom>
            <a:solidFill>
              <a:schemeClr val="accent1"/>
            </a:solidFill>
            <a:ln w="9525" algn="ctr">
              <a:solidFill>
                <a:schemeClr val="tx1"/>
              </a:solidFill>
              <a:round/>
              <a:headEnd/>
              <a:tailEnd/>
            </a:ln>
          </p:spPr>
          <p:txBody>
            <a:bodyPr/>
            <a:lstStyle>
              <a:lvl1pPr>
                <a:defRPr>
                  <a:solidFill>
                    <a:schemeClr val="tx1"/>
                  </a:solidFill>
                  <a:latin typeface="黑体" panose="02010609060101010101" pitchFamily="49" charset="-122"/>
                  <a:ea typeface="黑体" panose="02010609060101010101" pitchFamily="49" charset="-122"/>
                </a:defRPr>
              </a:lvl1pPr>
              <a:lvl2pPr marL="742950" indent="-285750">
                <a:defRPr>
                  <a:solidFill>
                    <a:schemeClr val="tx1"/>
                  </a:solidFill>
                  <a:latin typeface="黑体" panose="02010609060101010101" pitchFamily="49" charset="-122"/>
                  <a:ea typeface="黑体" panose="02010609060101010101" pitchFamily="49" charset="-122"/>
                </a:defRPr>
              </a:lvl2pPr>
              <a:lvl3pPr marL="1143000" indent="-228600">
                <a:defRPr>
                  <a:solidFill>
                    <a:schemeClr val="tx1"/>
                  </a:solidFill>
                  <a:latin typeface="黑体" panose="02010609060101010101" pitchFamily="49" charset="-122"/>
                  <a:ea typeface="黑体" panose="02010609060101010101" pitchFamily="49" charset="-122"/>
                </a:defRPr>
              </a:lvl3pPr>
              <a:lvl4pPr marL="1600200" indent="-228600">
                <a:defRPr>
                  <a:solidFill>
                    <a:schemeClr val="tx1"/>
                  </a:solidFill>
                  <a:latin typeface="黑体" panose="02010609060101010101" pitchFamily="49" charset="-122"/>
                  <a:ea typeface="黑体" panose="02010609060101010101" pitchFamily="49" charset="-122"/>
                </a:defRPr>
              </a:lvl4pPr>
              <a:lvl5pPr marL="2057400" indent="-228600">
                <a:defRPr>
                  <a:solidFill>
                    <a:schemeClr val="tx1"/>
                  </a:solidFill>
                  <a:latin typeface="黑体" panose="02010609060101010101" pitchFamily="49" charset="-122"/>
                  <a:ea typeface="黑体" panose="02010609060101010101" pitchFamily="49" charset="-122"/>
                </a:defRPr>
              </a:lvl5pPr>
              <a:lvl6pPr marL="2514600" indent="-228600" fontAlgn="base">
                <a:spcBef>
                  <a:spcPct val="0"/>
                </a:spcBef>
                <a:spcAft>
                  <a:spcPct val="0"/>
                </a:spcAft>
                <a:defRPr>
                  <a:solidFill>
                    <a:schemeClr val="tx1"/>
                  </a:solidFill>
                  <a:latin typeface="黑体" panose="02010609060101010101" pitchFamily="49" charset="-122"/>
                  <a:ea typeface="黑体" panose="02010609060101010101" pitchFamily="49" charset="-122"/>
                </a:defRPr>
              </a:lvl6pPr>
              <a:lvl7pPr marL="2971800" indent="-228600" fontAlgn="base">
                <a:spcBef>
                  <a:spcPct val="0"/>
                </a:spcBef>
                <a:spcAft>
                  <a:spcPct val="0"/>
                </a:spcAft>
                <a:defRPr>
                  <a:solidFill>
                    <a:schemeClr val="tx1"/>
                  </a:solidFill>
                  <a:latin typeface="黑体" panose="02010609060101010101" pitchFamily="49" charset="-122"/>
                  <a:ea typeface="黑体" panose="02010609060101010101" pitchFamily="49" charset="-122"/>
                </a:defRPr>
              </a:lvl7pPr>
              <a:lvl8pPr marL="3429000" indent="-228600" fontAlgn="base">
                <a:spcBef>
                  <a:spcPct val="0"/>
                </a:spcBef>
                <a:spcAft>
                  <a:spcPct val="0"/>
                </a:spcAft>
                <a:defRPr>
                  <a:solidFill>
                    <a:schemeClr val="tx1"/>
                  </a:solidFill>
                  <a:latin typeface="黑体" panose="02010609060101010101" pitchFamily="49" charset="-122"/>
                  <a:ea typeface="黑体" panose="02010609060101010101" pitchFamily="49" charset="-122"/>
                </a:defRPr>
              </a:lvl8pPr>
              <a:lvl9pPr marL="3886200" indent="-228600" fontAlgn="base">
                <a:spcBef>
                  <a:spcPct val="0"/>
                </a:spcBef>
                <a:spcAft>
                  <a:spcPct val="0"/>
                </a:spcAft>
                <a:defRPr>
                  <a:solidFill>
                    <a:schemeClr val="tx1"/>
                  </a:solidFill>
                  <a:latin typeface="黑体" panose="02010609060101010101" pitchFamily="49" charset="-122"/>
                  <a:ea typeface="黑体" panose="02010609060101010101" pitchFamily="49" charset="-122"/>
                </a:defRPr>
              </a:lvl9pPr>
            </a:lstStyle>
            <a:p>
              <a:pPr algn="ctr"/>
              <a:endParaRPr lang="zh-CN" altLang="en-US">
                <a:latin typeface="Arial" panose="020B0604020202020204" pitchFamily="34" charset="0"/>
                <a:ea typeface="宋体" panose="02010600030101010101" pitchFamily="2" charset="-122"/>
              </a:endParaRPr>
            </a:p>
          </p:txBody>
        </p:sp>
        <p:sp>
          <p:nvSpPr>
            <p:cNvPr id="8" name="TextBox 50"/>
            <p:cNvSpPr txBox="1">
              <a:spLocks noChangeArrowheads="1"/>
            </p:cNvSpPr>
            <p:nvPr/>
          </p:nvSpPr>
          <p:spPr bwMode="auto">
            <a:xfrm>
              <a:off x="4572000" y="3071810"/>
              <a:ext cx="1143008" cy="3667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黑体" panose="02010609060101010101" pitchFamily="49" charset="-122"/>
                  <a:ea typeface="黑体" panose="02010609060101010101" pitchFamily="49" charset="-122"/>
                </a:defRPr>
              </a:lvl1pPr>
              <a:lvl2pPr marL="742950" indent="-285750">
                <a:defRPr>
                  <a:solidFill>
                    <a:schemeClr val="tx1"/>
                  </a:solidFill>
                  <a:latin typeface="黑体" panose="02010609060101010101" pitchFamily="49" charset="-122"/>
                  <a:ea typeface="黑体" panose="02010609060101010101" pitchFamily="49" charset="-122"/>
                </a:defRPr>
              </a:lvl2pPr>
              <a:lvl3pPr marL="1143000" indent="-228600">
                <a:defRPr>
                  <a:solidFill>
                    <a:schemeClr val="tx1"/>
                  </a:solidFill>
                  <a:latin typeface="黑体" panose="02010609060101010101" pitchFamily="49" charset="-122"/>
                  <a:ea typeface="黑体" panose="02010609060101010101" pitchFamily="49" charset="-122"/>
                </a:defRPr>
              </a:lvl3pPr>
              <a:lvl4pPr marL="1600200" indent="-228600">
                <a:defRPr>
                  <a:solidFill>
                    <a:schemeClr val="tx1"/>
                  </a:solidFill>
                  <a:latin typeface="黑体" panose="02010609060101010101" pitchFamily="49" charset="-122"/>
                  <a:ea typeface="黑体" panose="02010609060101010101" pitchFamily="49" charset="-122"/>
                </a:defRPr>
              </a:lvl4pPr>
              <a:lvl5pPr marL="2057400" indent="-228600">
                <a:defRPr>
                  <a:solidFill>
                    <a:schemeClr val="tx1"/>
                  </a:solidFill>
                  <a:latin typeface="黑体" panose="02010609060101010101" pitchFamily="49" charset="-122"/>
                  <a:ea typeface="黑体" panose="02010609060101010101" pitchFamily="49" charset="-122"/>
                </a:defRPr>
              </a:lvl5pPr>
              <a:lvl6pPr marL="2514600" indent="-228600" fontAlgn="base">
                <a:spcBef>
                  <a:spcPct val="0"/>
                </a:spcBef>
                <a:spcAft>
                  <a:spcPct val="0"/>
                </a:spcAft>
                <a:defRPr>
                  <a:solidFill>
                    <a:schemeClr val="tx1"/>
                  </a:solidFill>
                  <a:latin typeface="黑体" panose="02010609060101010101" pitchFamily="49" charset="-122"/>
                  <a:ea typeface="黑体" panose="02010609060101010101" pitchFamily="49" charset="-122"/>
                </a:defRPr>
              </a:lvl6pPr>
              <a:lvl7pPr marL="2971800" indent="-228600" fontAlgn="base">
                <a:spcBef>
                  <a:spcPct val="0"/>
                </a:spcBef>
                <a:spcAft>
                  <a:spcPct val="0"/>
                </a:spcAft>
                <a:defRPr>
                  <a:solidFill>
                    <a:schemeClr val="tx1"/>
                  </a:solidFill>
                  <a:latin typeface="黑体" panose="02010609060101010101" pitchFamily="49" charset="-122"/>
                  <a:ea typeface="黑体" panose="02010609060101010101" pitchFamily="49" charset="-122"/>
                </a:defRPr>
              </a:lvl7pPr>
              <a:lvl8pPr marL="3429000" indent="-228600" fontAlgn="base">
                <a:spcBef>
                  <a:spcPct val="0"/>
                </a:spcBef>
                <a:spcAft>
                  <a:spcPct val="0"/>
                </a:spcAft>
                <a:defRPr>
                  <a:solidFill>
                    <a:schemeClr val="tx1"/>
                  </a:solidFill>
                  <a:latin typeface="黑体" panose="02010609060101010101" pitchFamily="49" charset="-122"/>
                  <a:ea typeface="黑体" panose="02010609060101010101" pitchFamily="49" charset="-122"/>
                </a:defRPr>
              </a:lvl8pPr>
              <a:lvl9pPr marL="3886200" indent="-228600" fontAlgn="base">
                <a:spcBef>
                  <a:spcPct val="0"/>
                </a:spcBef>
                <a:spcAft>
                  <a:spcPct val="0"/>
                </a:spcAft>
                <a:defRPr>
                  <a:solidFill>
                    <a:schemeClr val="tx1"/>
                  </a:solidFill>
                  <a:latin typeface="黑体" panose="02010609060101010101" pitchFamily="49" charset="-122"/>
                  <a:ea typeface="黑体" panose="02010609060101010101" pitchFamily="49" charset="-122"/>
                </a:defRPr>
              </a:lvl9pPr>
            </a:lstStyle>
            <a:p>
              <a:endParaRPr lang="zh-CN" altLang="en-US">
                <a:latin typeface="Arial" panose="020B0604020202020204" pitchFamily="34" charset="0"/>
                <a:ea typeface="宋体" panose="02010600030101010101" pitchFamily="2" charset="-122"/>
              </a:endParaRPr>
            </a:p>
          </p:txBody>
        </p:sp>
        <p:sp>
          <p:nvSpPr>
            <p:cNvPr id="9" name="TextBox 51"/>
            <p:cNvSpPr txBox="1">
              <a:spLocks noChangeArrowheads="1"/>
            </p:cNvSpPr>
            <p:nvPr/>
          </p:nvSpPr>
          <p:spPr bwMode="auto">
            <a:xfrm>
              <a:off x="2500298" y="3702052"/>
              <a:ext cx="1143008" cy="3667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黑体" panose="02010609060101010101" pitchFamily="49" charset="-122"/>
                  <a:ea typeface="黑体" panose="02010609060101010101" pitchFamily="49" charset="-122"/>
                </a:defRPr>
              </a:lvl1pPr>
              <a:lvl2pPr marL="742950" indent="-285750">
                <a:defRPr>
                  <a:solidFill>
                    <a:schemeClr val="tx1"/>
                  </a:solidFill>
                  <a:latin typeface="黑体" panose="02010609060101010101" pitchFamily="49" charset="-122"/>
                  <a:ea typeface="黑体" panose="02010609060101010101" pitchFamily="49" charset="-122"/>
                </a:defRPr>
              </a:lvl2pPr>
              <a:lvl3pPr marL="1143000" indent="-228600">
                <a:defRPr>
                  <a:solidFill>
                    <a:schemeClr val="tx1"/>
                  </a:solidFill>
                  <a:latin typeface="黑体" panose="02010609060101010101" pitchFamily="49" charset="-122"/>
                  <a:ea typeface="黑体" panose="02010609060101010101" pitchFamily="49" charset="-122"/>
                </a:defRPr>
              </a:lvl3pPr>
              <a:lvl4pPr marL="1600200" indent="-228600">
                <a:defRPr>
                  <a:solidFill>
                    <a:schemeClr val="tx1"/>
                  </a:solidFill>
                  <a:latin typeface="黑体" panose="02010609060101010101" pitchFamily="49" charset="-122"/>
                  <a:ea typeface="黑体" panose="02010609060101010101" pitchFamily="49" charset="-122"/>
                </a:defRPr>
              </a:lvl4pPr>
              <a:lvl5pPr marL="2057400" indent="-228600">
                <a:defRPr>
                  <a:solidFill>
                    <a:schemeClr val="tx1"/>
                  </a:solidFill>
                  <a:latin typeface="黑体" panose="02010609060101010101" pitchFamily="49" charset="-122"/>
                  <a:ea typeface="黑体" panose="02010609060101010101" pitchFamily="49" charset="-122"/>
                </a:defRPr>
              </a:lvl5pPr>
              <a:lvl6pPr marL="2514600" indent="-228600" fontAlgn="base">
                <a:spcBef>
                  <a:spcPct val="0"/>
                </a:spcBef>
                <a:spcAft>
                  <a:spcPct val="0"/>
                </a:spcAft>
                <a:defRPr>
                  <a:solidFill>
                    <a:schemeClr val="tx1"/>
                  </a:solidFill>
                  <a:latin typeface="黑体" panose="02010609060101010101" pitchFamily="49" charset="-122"/>
                  <a:ea typeface="黑体" panose="02010609060101010101" pitchFamily="49" charset="-122"/>
                </a:defRPr>
              </a:lvl6pPr>
              <a:lvl7pPr marL="2971800" indent="-228600" fontAlgn="base">
                <a:spcBef>
                  <a:spcPct val="0"/>
                </a:spcBef>
                <a:spcAft>
                  <a:spcPct val="0"/>
                </a:spcAft>
                <a:defRPr>
                  <a:solidFill>
                    <a:schemeClr val="tx1"/>
                  </a:solidFill>
                  <a:latin typeface="黑体" panose="02010609060101010101" pitchFamily="49" charset="-122"/>
                  <a:ea typeface="黑体" panose="02010609060101010101" pitchFamily="49" charset="-122"/>
                </a:defRPr>
              </a:lvl7pPr>
              <a:lvl8pPr marL="3429000" indent="-228600" fontAlgn="base">
                <a:spcBef>
                  <a:spcPct val="0"/>
                </a:spcBef>
                <a:spcAft>
                  <a:spcPct val="0"/>
                </a:spcAft>
                <a:defRPr>
                  <a:solidFill>
                    <a:schemeClr val="tx1"/>
                  </a:solidFill>
                  <a:latin typeface="黑体" panose="02010609060101010101" pitchFamily="49" charset="-122"/>
                  <a:ea typeface="黑体" panose="02010609060101010101" pitchFamily="49" charset="-122"/>
                </a:defRPr>
              </a:lvl8pPr>
              <a:lvl9pPr marL="3886200" indent="-228600" fontAlgn="base">
                <a:spcBef>
                  <a:spcPct val="0"/>
                </a:spcBef>
                <a:spcAft>
                  <a:spcPct val="0"/>
                </a:spcAft>
                <a:defRPr>
                  <a:solidFill>
                    <a:schemeClr val="tx1"/>
                  </a:solidFill>
                  <a:latin typeface="黑体" panose="02010609060101010101" pitchFamily="49" charset="-122"/>
                  <a:ea typeface="黑体" panose="02010609060101010101" pitchFamily="49" charset="-122"/>
                </a:defRPr>
              </a:lvl9pPr>
            </a:lstStyle>
            <a:p>
              <a:endParaRPr lang="zh-CN" altLang="en-US">
                <a:latin typeface="Arial" panose="020B0604020202020204" pitchFamily="34" charset="0"/>
                <a:ea typeface="宋体" panose="02010600030101010101" pitchFamily="2" charset="-122"/>
              </a:endParaRPr>
            </a:p>
          </p:txBody>
        </p:sp>
        <p:sp>
          <p:nvSpPr>
            <p:cNvPr id="10" name="TextBox 52"/>
            <p:cNvSpPr txBox="1">
              <a:spLocks noChangeArrowheads="1"/>
            </p:cNvSpPr>
            <p:nvPr/>
          </p:nvSpPr>
          <p:spPr bwMode="auto">
            <a:xfrm>
              <a:off x="5643570" y="3702052"/>
              <a:ext cx="1143008" cy="3667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黑体" panose="02010609060101010101" pitchFamily="49" charset="-122"/>
                  <a:ea typeface="黑体" panose="02010609060101010101" pitchFamily="49" charset="-122"/>
                </a:defRPr>
              </a:lvl1pPr>
              <a:lvl2pPr marL="742950" indent="-285750">
                <a:defRPr>
                  <a:solidFill>
                    <a:schemeClr val="tx1"/>
                  </a:solidFill>
                  <a:latin typeface="黑体" panose="02010609060101010101" pitchFamily="49" charset="-122"/>
                  <a:ea typeface="黑体" panose="02010609060101010101" pitchFamily="49" charset="-122"/>
                </a:defRPr>
              </a:lvl2pPr>
              <a:lvl3pPr marL="1143000" indent="-228600">
                <a:defRPr>
                  <a:solidFill>
                    <a:schemeClr val="tx1"/>
                  </a:solidFill>
                  <a:latin typeface="黑体" panose="02010609060101010101" pitchFamily="49" charset="-122"/>
                  <a:ea typeface="黑体" panose="02010609060101010101" pitchFamily="49" charset="-122"/>
                </a:defRPr>
              </a:lvl3pPr>
              <a:lvl4pPr marL="1600200" indent="-228600">
                <a:defRPr>
                  <a:solidFill>
                    <a:schemeClr val="tx1"/>
                  </a:solidFill>
                  <a:latin typeface="黑体" panose="02010609060101010101" pitchFamily="49" charset="-122"/>
                  <a:ea typeface="黑体" panose="02010609060101010101" pitchFamily="49" charset="-122"/>
                </a:defRPr>
              </a:lvl4pPr>
              <a:lvl5pPr marL="2057400" indent="-228600">
                <a:defRPr>
                  <a:solidFill>
                    <a:schemeClr val="tx1"/>
                  </a:solidFill>
                  <a:latin typeface="黑体" panose="02010609060101010101" pitchFamily="49" charset="-122"/>
                  <a:ea typeface="黑体" panose="02010609060101010101" pitchFamily="49" charset="-122"/>
                </a:defRPr>
              </a:lvl5pPr>
              <a:lvl6pPr marL="2514600" indent="-228600" fontAlgn="base">
                <a:spcBef>
                  <a:spcPct val="0"/>
                </a:spcBef>
                <a:spcAft>
                  <a:spcPct val="0"/>
                </a:spcAft>
                <a:defRPr>
                  <a:solidFill>
                    <a:schemeClr val="tx1"/>
                  </a:solidFill>
                  <a:latin typeface="黑体" panose="02010609060101010101" pitchFamily="49" charset="-122"/>
                  <a:ea typeface="黑体" panose="02010609060101010101" pitchFamily="49" charset="-122"/>
                </a:defRPr>
              </a:lvl6pPr>
              <a:lvl7pPr marL="2971800" indent="-228600" fontAlgn="base">
                <a:spcBef>
                  <a:spcPct val="0"/>
                </a:spcBef>
                <a:spcAft>
                  <a:spcPct val="0"/>
                </a:spcAft>
                <a:defRPr>
                  <a:solidFill>
                    <a:schemeClr val="tx1"/>
                  </a:solidFill>
                  <a:latin typeface="黑体" panose="02010609060101010101" pitchFamily="49" charset="-122"/>
                  <a:ea typeface="黑体" panose="02010609060101010101" pitchFamily="49" charset="-122"/>
                </a:defRPr>
              </a:lvl7pPr>
              <a:lvl8pPr marL="3429000" indent="-228600" fontAlgn="base">
                <a:spcBef>
                  <a:spcPct val="0"/>
                </a:spcBef>
                <a:spcAft>
                  <a:spcPct val="0"/>
                </a:spcAft>
                <a:defRPr>
                  <a:solidFill>
                    <a:schemeClr val="tx1"/>
                  </a:solidFill>
                  <a:latin typeface="黑体" panose="02010609060101010101" pitchFamily="49" charset="-122"/>
                  <a:ea typeface="黑体" panose="02010609060101010101" pitchFamily="49" charset="-122"/>
                </a:defRPr>
              </a:lvl8pPr>
              <a:lvl9pPr marL="3886200" indent="-228600" fontAlgn="base">
                <a:spcBef>
                  <a:spcPct val="0"/>
                </a:spcBef>
                <a:spcAft>
                  <a:spcPct val="0"/>
                </a:spcAft>
                <a:defRPr>
                  <a:solidFill>
                    <a:schemeClr val="tx1"/>
                  </a:solidFill>
                  <a:latin typeface="黑体" panose="02010609060101010101" pitchFamily="49" charset="-122"/>
                  <a:ea typeface="黑体" panose="02010609060101010101" pitchFamily="49" charset="-122"/>
                </a:defRPr>
              </a:lvl9pPr>
            </a:lstStyle>
            <a:p>
              <a:endParaRPr lang="zh-CN" altLang="en-US">
                <a:latin typeface="Arial" panose="020B0604020202020204" pitchFamily="34" charset="0"/>
                <a:ea typeface="宋体" panose="02010600030101010101" pitchFamily="2" charset="-122"/>
              </a:endParaRPr>
            </a:p>
          </p:txBody>
        </p:sp>
      </p:grpSp>
    </p:spTree>
    <p:extLst>
      <p:ext uri="{BB962C8B-B14F-4D97-AF65-F5344CB8AC3E}">
        <p14:creationId xmlns:p14="http://schemas.microsoft.com/office/powerpoint/2010/main" val="250942597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ActiveMQ</a:t>
            </a:r>
            <a:r>
              <a:rPr lang="zh-CN" altLang="en-US" dirty="0"/>
              <a:t>架构、</a:t>
            </a:r>
            <a:r>
              <a:rPr lang="zh-CN" altLang="en-US" dirty="0" smtClean="0"/>
              <a:t>概念</a:t>
            </a:r>
            <a:r>
              <a:rPr lang="en-US" altLang="zh-CN" dirty="0"/>
              <a:t>——</a:t>
            </a:r>
            <a:r>
              <a:rPr lang="zh-CN" altLang="en-US" dirty="0"/>
              <a:t>集群</a:t>
            </a:r>
            <a:endParaRPr lang="en-US" altLang="zh-CN" dirty="0"/>
          </a:p>
        </p:txBody>
      </p:sp>
      <p:sp>
        <p:nvSpPr>
          <p:cNvPr id="3" name="内容占位符 2"/>
          <p:cNvSpPr>
            <a:spLocks noGrp="1"/>
          </p:cNvSpPr>
          <p:nvPr>
            <p:ph idx="1"/>
          </p:nvPr>
        </p:nvSpPr>
        <p:spPr>
          <a:xfrm>
            <a:off x="838200" y="1825625"/>
            <a:ext cx="10515600" cy="1859684"/>
          </a:xfrm>
        </p:spPr>
        <p:txBody>
          <a:bodyPr/>
          <a:lstStyle/>
          <a:p>
            <a:r>
              <a:rPr lang="en-US" altLang="zh-CN" b="1" dirty="0" smtClean="0"/>
              <a:t>Master </a:t>
            </a:r>
            <a:r>
              <a:rPr lang="en-US" altLang="zh-CN" b="1" dirty="0"/>
              <a:t>Slave </a:t>
            </a:r>
            <a:r>
              <a:rPr lang="en-US" altLang="zh-CN" b="1" dirty="0" smtClean="0"/>
              <a:t>Cluster</a:t>
            </a:r>
            <a:r>
              <a:rPr lang="en-US" altLang="zh-CN" sz="1600" b="1" dirty="0" smtClean="0">
                <a:solidFill>
                  <a:srgbClr val="00B050"/>
                </a:solidFill>
              </a:rPr>
              <a:t>(</a:t>
            </a:r>
            <a:r>
              <a:rPr lang="en-US" altLang="zh-CN" sz="1600" dirty="0">
                <a:solidFill>
                  <a:srgbClr val="00B050"/>
                </a:solidFill>
              </a:rPr>
              <a:t>http://activemq.apache.org/masterslave.html</a:t>
            </a:r>
            <a:r>
              <a:rPr lang="en-US" altLang="zh-CN" sz="1600" b="1" dirty="0" smtClean="0">
                <a:solidFill>
                  <a:srgbClr val="00B050"/>
                </a:solidFill>
              </a:rPr>
              <a:t>)</a:t>
            </a:r>
          </a:p>
          <a:p>
            <a:pPr>
              <a:buFont typeface="Wingdings" panose="05000000000000000000" pitchFamily="2" charset="2"/>
              <a:buChar char="Ø"/>
            </a:pPr>
            <a:r>
              <a:rPr lang="en-US" altLang="zh-CN" sz="1800" dirty="0">
                <a:latin typeface="微软雅黑" panose="020B0503020204020204" pitchFamily="34" charset="-122"/>
                <a:ea typeface="微软雅黑" panose="020B0503020204020204" pitchFamily="34" charset="-122"/>
              </a:rPr>
              <a:t>Pure Master Slave</a:t>
            </a:r>
          </a:p>
          <a:p>
            <a:pPr>
              <a:buFont typeface="Wingdings" panose="05000000000000000000" pitchFamily="2" charset="2"/>
              <a:buChar char="Ø"/>
            </a:pPr>
            <a:r>
              <a:rPr lang="en-US" altLang="zh-CN" sz="1800" dirty="0">
                <a:latin typeface="微软雅黑" panose="020B0503020204020204" pitchFamily="34" charset="-122"/>
                <a:ea typeface="微软雅黑" panose="020B0503020204020204" pitchFamily="34" charset="-122"/>
              </a:rPr>
              <a:t>Shared File System Master Slave </a:t>
            </a:r>
          </a:p>
          <a:p>
            <a:pPr>
              <a:buFont typeface="Wingdings" panose="05000000000000000000" pitchFamily="2" charset="2"/>
              <a:buChar char="Ø"/>
            </a:pPr>
            <a:r>
              <a:rPr lang="en-US" altLang="zh-CN" sz="1800" dirty="0">
                <a:latin typeface="微软雅黑" panose="020B0503020204020204" pitchFamily="34" charset="-122"/>
                <a:ea typeface="微软雅黑" panose="020B0503020204020204" pitchFamily="34" charset="-122"/>
              </a:rPr>
              <a:t>JDBC Master Slave </a:t>
            </a:r>
          </a:p>
          <a:p>
            <a:pPr marL="0" indent="0">
              <a:buNone/>
            </a:pPr>
            <a:endParaRPr lang="zh-CN" altLang="en-US" b="1" dirty="0"/>
          </a:p>
        </p:txBody>
      </p:sp>
      <p:grpSp>
        <p:nvGrpSpPr>
          <p:cNvPr id="5" name="组合 3"/>
          <p:cNvGrpSpPr>
            <a:grpSpLocks/>
          </p:cNvGrpSpPr>
          <p:nvPr/>
        </p:nvGrpSpPr>
        <p:grpSpPr bwMode="auto">
          <a:xfrm>
            <a:off x="5353050" y="2638064"/>
            <a:ext cx="6000750" cy="3500437"/>
            <a:chOff x="1357290" y="2571744"/>
            <a:chExt cx="6000792" cy="3500462"/>
          </a:xfrm>
        </p:grpSpPr>
        <p:grpSp>
          <p:nvGrpSpPr>
            <p:cNvPr id="6" name="组合 46"/>
            <p:cNvGrpSpPr>
              <a:grpSpLocks/>
            </p:cNvGrpSpPr>
            <p:nvPr/>
          </p:nvGrpSpPr>
          <p:grpSpPr bwMode="auto">
            <a:xfrm>
              <a:off x="1357290" y="3571876"/>
              <a:ext cx="6000792" cy="2500330"/>
              <a:chOff x="2500298" y="3286124"/>
              <a:chExt cx="6000792" cy="2500330"/>
            </a:xfrm>
          </p:grpSpPr>
          <p:sp>
            <p:nvSpPr>
              <p:cNvPr id="12" name="椭圆 10"/>
              <p:cNvSpPr>
                <a:spLocks noChangeArrowheads="1"/>
              </p:cNvSpPr>
              <p:nvPr/>
            </p:nvSpPr>
            <p:spPr bwMode="auto">
              <a:xfrm>
                <a:off x="3929058" y="3286124"/>
                <a:ext cx="3357586" cy="1571636"/>
              </a:xfrm>
              <a:prstGeom prst="ellipse">
                <a:avLst/>
              </a:prstGeom>
              <a:solidFill>
                <a:srgbClr val="E0BED5"/>
              </a:solidFill>
              <a:ln w="9525" algn="ctr">
                <a:solidFill>
                  <a:schemeClr val="tx1"/>
                </a:solidFill>
                <a:round/>
                <a:headEnd/>
                <a:tailEnd/>
              </a:ln>
            </p:spPr>
            <p:txBody>
              <a:bodyPr/>
              <a:lstStyle>
                <a:lvl1pPr>
                  <a:defRPr>
                    <a:solidFill>
                      <a:schemeClr val="tx1"/>
                    </a:solidFill>
                    <a:latin typeface="黑体" panose="02010609060101010101" pitchFamily="49" charset="-122"/>
                    <a:ea typeface="黑体" panose="02010609060101010101" pitchFamily="49" charset="-122"/>
                  </a:defRPr>
                </a:lvl1pPr>
                <a:lvl2pPr marL="742950" indent="-285750">
                  <a:defRPr>
                    <a:solidFill>
                      <a:schemeClr val="tx1"/>
                    </a:solidFill>
                    <a:latin typeface="黑体" panose="02010609060101010101" pitchFamily="49" charset="-122"/>
                    <a:ea typeface="黑体" panose="02010609060101010101" pitchFamily="49" charset="-122"/>
                  </a:defRPr>
                </a:lvl2pPr>
                <a:lvl3pPr marL="1143000" indent="-228600">
                  <a:defRPr>
                    <a:solidFill>
                      <a:schemeClr val="tx1"/>
                    </a:solidFill>
                    <a:latin typeface="黑体" panose="02010609060101010101" pitchFamily="49" charset="-122"/>
                    <a:ea typeface="黑体" panose="02010609060101010101" pitchFamily="49" charset="-122"/>
                  </a:defRPr>
                </a:lvl3pPr>
                <a:lvl4pPr marL="1600200" indent="-228600">
                  <a:defRPr>
                    <a:solidFill>
                      <a:schemeClr val="tx1"/>
                    </a:solidFill>
                    <a:latin typeface="黑体" panose="02010609060101010101" pitchFamily="49" charset="-122"/>
                    <a:ea typeface="黑体" panose="02010609060101010101" pitchFamily="49" charset="-122"/>
                  </a:defRPr>
                </a:lvl4pPr>
                <a:lvl5pPr marL="2057400" indent="-228600">
                  <a:defRPr>
                    <a:solidFill>
                      <a:schemeClr val="tx1"/>
                    </a:solidFill>
                    <a:latin typeface="黑体" panose="02010609060101010101" pitchFamily="49" charset="-122"/>
                    <a:ea typeface="黑体" panose="02010609060101010101" pitchFamily="49" charset="-122"/>
                  </a:defRPr>
                </a:lvl5pPr>
                <a:lvl6pPr marL="2514600" indent="-228600" fontAlgn="base">
                  <a:spcBef>
                    <a:spcPct val="0"/>
                  </a:spcBef>
                  <a:spcAft>
                    <a:spcPct val="0"/>
                  </a:spcAft>
                  <a:defRPr>
                    <a:solidFill>
                      <a:schemeClr val="tx1"/>
                    </a:solidFill>
                    <a:latin typeface="黑体" panose="02010609060101010101" pitchFamily="49" charset="-122"/>
                    <a:ea typeface="黑体" panose="02010609060101010101" pitchFamily="49" charset="-122"/>
                  </a:defRPr>
                </a:lvl6pPr>
                <a:lvl7pPr marL="2971800" indent="-228600" fontAlgn="base">
                  <a:spcBef>
                    <a:spcPct val="0"/>
                  </a:spcBef>
                  <a:spcAft>
                    <a:spcPct val="0"/>
                  </a:spcAft>
                  <a:defRPr>
                    <a:solidFill>
                      <a:schemeClr val="tx1"/>
                    </a:solidFill>
                    <a:latin typeface="黑体" panose="02010609060101010101" pitchFamily="49" charset="-122"/>
                    <a:ea typeface="黑体" panose="02010609060101010101" pitchFamily="49" charset="-122"/>
                  </a:defRPr>
                </a:lvl7pPr>
                <a:lvl8pPr marL="3429000" indent="-228600" fontAlgn="base">
                  <a:spcBef>
                    <a:spcPct val="0"/>
                  </a:spcBef>
                  <a:spcAft>
                    <a:spcPct val="0"/>
                  </a:spcAft>
                  <a:defRPr>
                    <a:solidFill>
                      <a:schemeClr val="tx1"/>
                    </a:solidFill>
                    <a:latin typeface="黑体" panose="02010609060101010101" pitchFamily="49" charset="-122"/>
                    <a:ea typeface="黑体" panose="02010609060101010101" pitchFamily="49" charset="-122"/>
                  </a:defRPr>
                </a:lvl8pPr>
                <a:lvl9pPr marL="3886200" indent="-228600" fontAlgn="base">
                  <a:spcBef>
                    <a:spcPct val="0"/>
                  </a:spcBef>
                  <a:spcAft>
                    <a:spcPct val="0"/>
                  </a:spcAft>
                  <a:defRPr>
                    <a:solidFill>
                      <a:schemeClr val="tx1"/>
                    </a:solidFill>
                    <a:latin typeface="黑体" panose="02010609060101010101" pitchFamily="49" charset="-122"/>
                    <a:ea typeface="黑体" panose="02010609060101010101" pitchFamily="49" charset="-122"/>
                  </a:defRPr>
                </a:lvl9pPr>
              </a:lstStyle>
              <a:p>
                <a:pPr algn="ctr"/>
                <a:endParaRPr lang="zh-CN" altLang="en-US">
                  <a:latin typeface="Arial" panose="020B0604020202020204" pitchFamily="34" charset="0"/>
                  <a:ea typeface="宋体" panose="02010600030101010101" pitchFamily="2" charset="-122"/>
                </a:endParaRPr>
              </a:p>
            </p:txBody>
          </p:sp>
          <p:sp>
            <p:nvSpPr>
              <p:cNvPr id="13" name="矩形 11"/>
              <p:cNvSpPr>
                <a:spLocks noChangeArrowheads="1"/>
              </p:cNvSpPr>
              <p:nvPr/>
            </p:nvSpPr>
            <p:spPr bwMode="auto">
              <a:xfrm>
                <a:off x="2500298" y="5286388"/>
                <a:ext cx="1071570" cy="500066"/>
              </a:xfrm>
              <a:prstGeom prst="rect">
                <a:avLst/>
              </a:prstGeom>
              <a:solidFill>
                <a:schemeClr val="accent1"/>
              </a:solidFill>
              <a:ln w="9525" algn="ctr">
                <a:solidFill>
                  <a:schemeClr val="tx1"/>
                </a:solidFill>
                <a:round/>
                <a:headEnd/>
                <a:tailEnd/>
              </a:ln>
            </p:spPr>
            <p:txBody>
              <a:bodyPr/>
              <a:lstStyle>
                <a:lvl1pPr>
                  <a:defRPr>
                    <a:solidFill>
                      <a:schemeClr val="tx1"/>
                    </a:solidFill>
                    <a:latin typeface="黑体" panose="02010609060101010101" pitchFamily="49" charset="-122"/>
                    <a:ea typeface="黑体" panose="02010609060101010101" pitchFamily="49" charset="-122"/>
                  </a:defRPr>
                </a:lvl1pPr>
                <a:lvl2pPr marL="742950" indent="-285750">
                  <a:defRPr>
                    <a:solidFill>
                      <a:schemeClr val="tx1"/>
                    </a:solidFill>
                    <a:latin typeface="黑体" panose="02010609060101010101" pitchFamily="49" charset="-122"/>
                    <a:ea typeface="黑体" panose="02010609060101010101" pitchFamily="49" charset="-122"/>
                  </a:defRPr>
                </a:lvl2pPr>
                <a:lvl3pPr marL="1143000" indent="-228600">
                  <a:defRPr>
                    <a:solidFill>
                      <a:schemeClr val="tx1"/>
                    </a:solidFill>
                    <a:latin typeface="黑体" panose="02010609060101010101" pitchFamily="49" charset="-122"/>
                    <a:ea typeface="黑体" panose="02010609060101010101" pitchFamily="49" charset="-122"/>
                  </a:defRPr>
                </a:lvl3pPr>
                <a:lvl4pPr marL="1600200" indent="-228600">
                  <a:defRPr>
                    <a:solidFill>
                      <a:schemeClr val="tx1"/>
                    </a:solidFill>
                    <a:latin typeface="黑体" panose="02010609060101010101" pitchFamily="49" charset="-122"/>
                    <a:ea typeface="黑体" panose="02010609060101010101" pitchFamily="49" charset="-122"/>
                  </a:defRPr>
                </a:lvl4pPr>
                <a:lvl5pPr marL="2057400" indent="-228600">
                  <a:defRPr>
                    <a:solidFill>
                      <a:schemeClr val="tx1"/>
                    </a:solidFill>
                    <a:latin typeface="黑体" panose="02010609060101010101" pitchFamily="49" charset="-122"/>
                    <a:ea typeface="黑体" panose="02010609060101010101" pitchFamily="49" charset="-122"/>
                  </a:defRPr>
                </a:lvl5pPr>
                <a:lvl6pPr marL="2514600" indent="-228600" fontAlgn="base">
                  <a:spcBef>
                    <a:spcPct val="0"/>
                  </a:spcBef>
                  <a:spcAft>
                    <a:spcPct val="0"/>
                  </a:spcAft>
                  <a:defRPr>
                    <a:solidFill>
                      <a:schemeClr val="tx1"/>
                    </a:solidFill>
                    <a:latin typeface="黑体" panose="02010609060101010101" pitchFamily="49" charset="-122"/>
                    <a:ea typeface="黑体" panose="02010609060101010101" pitchFamily="49" charset="-122"/>
                  </a:defRPr>
                </a:lvl6pPr>
                <a:lvl7pPr marL="2971800" indent="-228600" fontAlgn="base">
                  <a:spcBef>
                    <a:spcPct val="0"/>
                  </a:spcBef>
                  <a:spcAft>
                    <a:spcPct val="0"/>
                  </a:spcAft>
                  <a:defRPr>
                    <a:solidFill>
                      <a:schemeClr val="tx1"/>
                    </a:solidFill>
                    <a:latin typeface="黑体" panose="02010609060101010101" pitchFamily="49" charset="-122"/>
                    <a:ea typeface="黑体" panose="02010609060101010101" pitchFamily="49" charset="-122"/>
                  </a:defRPr>
                </a:lvl7pPr>
                <a:lvl8pPr marL="3429000" indent="-228600" fontAlgn="base">
                  <a:spcBef>
                    <a:spcPct val="0"/>
                  </a:spcBef>
                  <a:spcAft>
                    <a:spcPct val="0"/>
                  </a:spcAft>
                  <a:defRPr>
                    <a:solidFill>
                      <a:schemeClr val="tx1"/>
                    </a:solidFill>
                    <a:latin typeface="黑体" panose="02010609060101010101" pitchFamily="49" charset="-122"/>
                    <a:ea typeface="黑体" panose="02010609060101010101" pitchFamily="49" charset="-122"/>
                  </a:defRPr>
                </a:lvl8pPr>
                <a:lvl9pPr marL="3886200" indent="-228600" fontAlgn="base">
                  <a:spcBef>
                    <a:spcPct val="0"/>
                  </a:spcBef>
                  <a:spcAft>
                    <a:spcPct val="0"/>
                  </a:spcAft>
                  <a:defRPr>
                    <a:solidFill>
                      <a:schemeClr val="tx1"/>
                    </a:solidFill>
                    <a:latin typeface="黑体" panose="02010609060101010101" pitchFamily="49" charset="-122"/>
                    <a:ea typeface="黑体" panose="02010609060101010101" pitchFamily="49" charset="-122"/>
                  </a:defRPr>
                </a:lvl9pPr>
              </a:lstStyle>
              <a:p>
                <a:pPr algn="ctr"/>
                <a:r>
                  <a:rPr lang="en-US" altLang="zh-CN" sz="1200">
                    <a:latin typeface="Arial" panose="020B0604020202020204" pitchFamily="34" charset="0"/>
                    <a:ea typeface="宋体" panose="02010600030101010101" pitchFamily="2" charset="-122"/>
                  </a:rPr>
                  <a:t>Consumer1</a:t>
                </a:r>
                <a:endParaRPr lang="zh-CN" altLang="en-US" sz="1200">
                  <a:latin typeface="Arial" panose="020B0604020202020204" pitchFamily="34" charset="0"/>
                  <a:ea typeface="宋体" panose="02010600030101010101" pitchFamily="2" charset="-122"/>
                </a:endParaRPr>
              </a:p>
            </p:txBody>
          </p:sp>
          <p:grpSp>
            <p:nvGrpSpPr>
              <p:cNvPr id="14" name="组合 24"/>
              <p:cNvGrpSpPr>
                <a:grpSpLocks/>
              </p:cNvGrpSpPr>
              <p:nvPr/>
            </p:nvGrpSpPr>
            <p:grpSpPr bwMode="auto">
              <a:xfrm>
                <a:off x="2928926" y="3714752"/>
                <a:ext cx="2428892" cy="785818"/>
                <a:chOff x="2928926" y="3571876"/>
                <a:chExt cx="2428892" cy="785818"/>
              </a:xfrm>
            </p:grpSpPr>
            <p:sp>
              <p:nvSpPr>
                <p:cNvPr id="32" name="矩形 31"/>
                <p:cNvSpPr>
                  <a:spLocks noChangeArrowheads="1"/>
                </p:cNvSpPr>
                <p:nvPr/>
              </p:nvSpPr>
              <p:spPr bwMode="auto">
                <a:xfrm>
                  <a:off x="2928926" y="3571876"/>
                  <a:ext cx="2428892" cy="785818"/>
                </a:xfrm>
                <a:prstGeom prst="rect">
                  <a:avLst/>
                </a:prstGeom>
                <a:solidFill>
                  <a:schemeClr val="accent1"/>
                </a:solidFill>
                <a:ln w="9525" algn="ctr">
                  <a:solidFill>
                    <a:schemeClr val="tx1"/>
                  </a:solidFill>
                  <a:round/>
                  <a:headEnd/>
                  <a:tailEnd/>
                </a:ln>
              </p:spPr>
              <p:txBody>
                <a:bodyPr/>
                <a:lstStyle>
                  <a:lvl1pPr>
                    <a:defRPr>
                      <a:solidFill>
                        <a:schemeClr val="tx1"/>
                      </a:solidFill>
                      <a:latin typeface="黑体" panose="02010609060101010101" pitchFamily="49" charset="-122"/>
                      <a:ea typeface="黑体" panose="02010609060101010101" pitchFamily="49" charset="-122"/>
                    </a:defRPr>
                  </a:lvl1pPr>
                  <a:lvl2pPr marL="742950" indent="-285750">
                    <a:defRPr>
                      <a:solidFill>
                        <a:schemeClr val="tx1"/>
                      </a:solidFill>
                      <a:latin typeface="黑体" panose="02010609060101010101" pitchFamily="49" charset="-122"/>
                      <a:ea typeface="黑体" panose="02010609060101010101" pitchFamily="49" charset="-122"/>
                    </a:defRPr>
                  </a:lvl2pPr>
                  <a:lvl3pPr marL="1143000" indent="-228600">
                    <a:defRPr>
                      <a:solidFill>
                        <a:schemeClr val="tx1"/>
                      </a:solidFill>
                      <a:latin typeface="黑体" panose="02010609060101010101" pitchFamily="49" charset="-122"/>
                      <a:ea typeface="黑体" panose="02010609060101010101" pitchFamily="49" charset="-122"/>
                    </a:defRPr>
                  </a:lvl3pPr>
                  <a:lvl4pPr marL="1600200" indent="-228600">
                    <a:defRPr>
                      <a:solidFill>
                        <a:schemeClr val="tx1"/>
                      </a:solidFill>
                      <a:latin typeface="黑体" panose="02010609060101010101" pitchFamily="49" charset="-122"/>
                      <a:ea typeface="黑体" panose="02010609060101010101" pitchFamily="49" charset="-122"/>
                    </a:defRPr>
                  </a:lvl4pPr>
                  <a:lvl5pPr marL="2057400" indent="-228600">
                    <a:defRPr>
                      <a:solidFill>
                        <a:schemeClr val="tx1"/>
                      </a:solidFill>
                      <a:latin typeface="黑体" panose="02010609060101010101" pitchFamily="49" charset="-122"/>
                      <a:ea typeface="黑体" panose="02010609060101010101" pitchFamily="49" charset="-122"/>
                    </a:defRPr>
                  </a:lvl5pPr>
                  <a:lvl6pPr marL="2514600" indent="-228600" fontAlgn="base">
                    <a:spcBef>
                      <a:spcPct val="0"/>
                    </a:spcBef>
                    <a:spcAft>
                      <a:spcPct val="0"/>
                    </a:spcAft>
                    <a:defRPr>
                      <a:solidFill>
                        <a:schemeClr val="tx1"/>
                      </a:solidFill>
                      <a:latin typeface="黑体" panose="02010609060101010101" pitchFamily="49" charset="-122"/>
                      <a:ea typeface="黑体" panose="02010609060101010101" pitchFamily="49" charset="-122"/>
                    </a:defRPr>
                  </a:lvl6pPr>
                  <a:lvl7pPr marL="2971800" indent="-228600" fontAlgn="base">
                    <a:spcBef>
                      <a:spcPct val="0"/>
                    </a:spcBef>
                    <a:spcAft>
                      <a:spcPct val="0"/>
                    </a:spcAft>
                    <a:defRPr>
                      <a:solidFill>
                        <a:schemeClr val="tx1"/>
                      </a:solidFill>
                      <a:latin typeface="黑体" panose="02010609060101010101" pitchFamily="49" charset="-122"/>
                      <a:ea typeface="黑体" panose="02010609060101010101" pitchFamily="49" charset="-122"/>
                    </a:defRPr>
                  </a:lvl7pPr>
                  <a:lvl8pPr marL="3429000" indent="-228600" fontAlgn="base">
                    <a:spcBef>
                      <a:spcPct val="0"/>
                    </a:spcBef>
                    <a:spcAft>
                      <a:spcPct val="0"/>
                    </a:spcAft>
                    <a:defRPr>
                      <a:solidFill>
                        <a:schemeClr val="tx1"/>
                      </a:solidFill>
                      <a:latin typeface="黑体" panose="02010609060101010101" pitchFamily="49" charset="-122"/>
                      <a:ea typeface="黑体" panose="02010609060101010101" pitchFamily="49" charset="-122"/>
                    </a:defRPr>
                  </a:lvl8pPr>
                  <a:lvl9pPr marL="3886200" indent="-228600" fontAlgn="base">
                    <a:spcBef>
                      <a:spcPct val="0"/>
                    </a:spcBef>
                    <a:spcAft>
                      <a:spcPct val="0"/>
                    </a:spcAft>
                    <a:defRPr>
                      <a:solidFill>
                        <a:schemeClr val="tx1"/>
                      </a:solidFill>
                      <a:latin typeface="黑体" panose="02010609060101010101" pitchFamily="49" charset="-122"/>
                      <a:ea typeface="黑体" panose="02010609060101010101" pitchFamily="49" charset="-122"/>
                    </a:defRPr>
                  </a:lvl9pPr>
                </a:lstStyle>
                <a:p>
                  <a:pPr algn="ctr"/>
                  <a:endParaRPr lang="zh-CN" altLang="en-US">
                    <a:latin typeface="Arial" panose="020B0604020202020204" pitchFamily="34" charset="0"/>
                    <a:ea typeface="宋体" panose="02010600030101010101" pitchFamily="2" charset="-122"/>
                  </a:endParaRPr>
                </a:p>
              </p:txBody>
            </p:sp>
            <p:grpSp>
              <p:nvGrpSpPr>
                <p:cNvPr id="33" name="组合 24"/>
                <p:cNvGrpSpPr>
                  <a:grpSpLocks/>
                </p:cNvGrpSpPr>
                <p:nvPr/>
              </p:nvGrpSpPr>
              <p:grpSpPr bwMode="auto">
                <a:xfrm>
                  <a:off x="3286116" y="3951306"/>
                  <a:ext cx="1847851" cy="263516"/>
                  <a:chOff x="4572000" y="5072074"/>
                  <a:chExt cx="2143140" cy="500860"/>
                </a:xfrm>
              </p:grpSpPr>
              <p:sp>
                <p:nvSpPr>
                  <p:cNvPr id="35" name="矩形 33"/>
                  <p:cNvSpPr>
                    <a:spLocks noChangeArrowheads="1"/>
                  </p:cNvSpPr>
                  <p:nvPr/>
                </p:nvSpPr>
                <p:spPr bwMode="auto">
                  <a:xfrm>
                    <a:off x="4929190" y="5072082"/>
                    <a:ext cx="1428760" cy="500066"/>
                  </a:xfrm>
                  <a:prstGeom prst="rect">
                    <a:avLst/>
                  </a:prstGeom>
                  <a:solidFill>
                    <a:schemeClr val="accent1"/>
                  </a:solidFill>
                  <a:ln w="9525" algn="ctr">
                    <a:solidFill>
                      <a:schemeClr val="tx1"/>
                    </a:solidFill>
                    <a:round/>
                    <a:headEnd/>
                    <a:tailEnd/>
                  </a:ln>
                </p:spPr>
                <p:txBody>
                  <a:bodyPr/>
                  <a:lstStyle>
                    <a:lvl1pPr>
                      <a:defRPr>
                        <a:solidFill>
                          <a:schemeClr val="tx1"/>
                        </a:solidFill>
                        <a:latin typeface="黑体" panose="02010609060101010101" pitchFamily="49" charset="-122"/>
                        <a:ea typeface="黑体" panose="02010609060101010101" pitchFamily="49" charset="-122"/>
                      </a:defRPr>
                    </a:lvl1pPr>
                    <a:lvl2pPr marL="742950" indent="-285750">
                      <a:defRPr>
                        <a:solidFill>
                          <a:schemeClr val="tx1"/>
                        </a:solidFill>
                        <a:latin typeface="黑体" panose="02010609060101010101" pitchFamily="49" charset="-122"/>
                        <a:ea typeface="黑体" panose="02010609060101010101" pitchFamily="49" charset="-122"/>
                      </a:defRPr>
                    </a:lvl2pPr>
                    <a:lvl3pPr marL="1143000" indent="-228600">
                      <a:defRPr>
                        <a:solidFill>
                          <a:schemeClr val="tx1"/>
                        </a:solidFill>
                        <a:latin typeface="黑体" panose="02010609060101010101" pitchFamily="49" charset="-122"/>
                        <a:ea typeface="黑体" panose="02010609060101010101" pitchFamily="49" charset="-122"/>
                      </a:defRPr>
                    </a:lvl3pPr>
                    <a:lvl4pPr marL="1600200" indent="-228600">
                      <a:defRPr>
                        <a:solidFill>
                          <a:schemeClr val="tx1"/>
                        </a:solidFill>
                        <a:latin typeface="黑体" panose="02010609060101010101" pitchFamily="49" charset="-122"/>
                        <a:ea typeface="黑体" panose="02010609060101010101" pitchFamily="49" charset="-122"/>
                      </a:defRPr>
                    </a:lvl4pPr>
                    <a:lvl5pPr marL="2057400" indent="-228600">
                      <a:defRPr>
                        <a:solidFill>
                          <a:schemeClr val="tx1"/>
                        </a:solidFill>
                        <a:latin typeface="黑体" panose="02010609060101010101" pitchFamily="49" charset="-122"/>
                        <a:ea typeface="黑体" panose="02010609060101010101" pitchFamily="49" charset="-122"/>
                      </a:defRPr>
                    </a:lvl5pPr>
                    <a:lvl6pPr marL="2514600" indent="-228600" fontAlgn="base">
                      <a:spcBef>
                        <a:spcPct val="0"/>
                      </a:spcBef>
                      <a:spcAft>
                        <a:spcPct val="0"/>
                      </a:spcAft>
                      <a:defRPr>
                        <a:solidFill>
                          <a:schemeClr val="tx1"/>
                        </a:solidFill>
                        <a:latin typeface="黑体" panose="02010609060101010101" pitchFamily="49" charset="-122"/>
                        <a:ea typeface="黑体" panose="02010609060101010101" pitchFamily="49" charset="-122"/>
                      </a:defRPr>
                    </a:lvl6pPr>
                    <a:lvl7pPr marL="2971800" indent="-228600" fontAlgn="base">
                      <a:spcBef>
                        <a:spcPct val="0"/>
                      </a:spcBef>
                      <a:spcAft>
                        <a:spcPct val="0"/>
                      </a:spcAft>
                      <a:defRPr>
                        <a:solidFill>
                          <a:schemeClr val="tx1"/>
                        </a:solidFill>
                        <a:latin typeface="黑体" panose="02010609060101010101" pitchFamily="49" charset="-122"/>
                        <a:ea typeface="黑体" panose="02010609060101010101" pitchFamily="49" charset="-122"/>
                      </a:defRPr>
                    </a:lvl7pPr>
                    <a:lvl8pPr marL="3429000" indent="-228600" fontAlgn="base">
                      <a:spcBef>
                        <a:spcPct val="0"/>
                      </a:spcBef>
                      <a:spcAft>
                        <a:spcPct val="0"/>
                      </a:spcAft>
                      <a:defRPr>
                        <a:solidFill>
                          <a:schemeClr val="tx1"/>
                        </a:solidFill>
                        <a:latin typeface="黑体" panose="02010609060101010101" pitchFamily="49" charset="-122"/>
                        <a:ea typeface="黑体" panose="02010609060101010101" pitchFamily="49" charset="-122"/>
                      </a:defRPr>
                    </a:lvl8pPr>
                    <a:lvl9pPr marL="3886200" indent="-228600" fontAlgn="base">
                      <a:spcBef>
                        <a:spcPct val="0"/>
                      </a:spcBef>
                      <a:spcAft>
                        <a:spcPct val="0"/>
                      </a:spcAft>
                      <a:defRPr>
                        <a:solidFill>
                          <a:schemeClr val="tx1"/>
                        </a:solidFill>
                        <a:latin typeface="黑体" panose="02010609060101010101" pitchFamily="49" charset="-122"/>
                        <a:ea typeface="黑体" panose="02010609060101010101" pitchFamily="49" charset="-122"/>
                      </a:defRPr>
                    </a:lvl9pPr>
                  </a:lstStyle>
                  <a:p>
                    <a:pPr algn="ctr"/>
                    <a:endParaRPr lang="zh-CN" altLang="en-US">
                      <a:latin typeface="Arial" panose="020B0604020202020204" pitchFamily="34" charset="0"/>
                      <a:ea typeface="宋体" panose="02010600030101010101" pitchFamily="2" charset="-122"/>
                    </a:endParaRPr>
                  </a:p>
                </p:txBody>
              </p:sp>
              <p:cxnSp>
                <p:nvCxnSpPr>
                  <p:cNvPr id="36" name="直接连接符 34"/>
                  <p:cNvCxnSpPr>
                    <a:cxnSpLocks noChangeShapeType="1"/>
                  </p:cNvCxnSpPr>
                  <p:nvPr/>
                </p:nvCxnSpPr>
                <p:spPr bwMode="auto">
                  <a:xfrm rot="5400000">
                    <a:off x="4964909" y="5322107"/>
                    <a:ext cx="500066" cy="1588"/>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37" name="直接连接符 35"/>
                  <p:cNvCxnSpPr>
                    <a:cxnSpLocks noChangeShapeType="1"/>
                  </p:cNvCxnSpPr>
                  <p:nvPr/>
                </p:nvCxnSpPr>
                <p:spPr bwMode="auto">
                  <a:xfrm rot="5400000">
                    <a:off x="5249867" y="5321313"/>
                    <a:ext cx="500066" cy="1588"/>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38" name="直接连接符 15"/>
                  <p:cNvCxnSpPr>
                    <a:cxnSpLocks noChangeShapeType="1"/>
                  </p:cNvCxnSpPr>
                  <p:nvPr/>
                </p:nvCxnSpPr>
                <p:spPr bwMode="auto">
                  <a:xfrm rot="5400000">
                    <a:off x="5535619" y="5321313"/>
                    <a:ext cx="500066" cy="1588"/>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39" name="直接连接符 37"/>
                  <p:cNvCxnSpPr>
                    <a:cxnSpLocks noChangeShapeType="1"/>
                  </p:cNvCxnSpPr>
                  <p:nvPr/>
                </p:nvCxnSpPr>
                <p:spPr bwMode="auto">
                  <a:xfrm rot="5400000">
                    <a:off x="5821371" y="5321313"/>
                    <a:ext cx="500066" cy="1588"/>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40" name="直接连接符 38"/>
                  <p:cNvCxnSpPr>
                    <a:cxnSpLocks noChangeShapeType="1"/>
                  </p:cNvCxnSpPr>
                  <p:nvPr/>
                </p:nvCxnSpPr>
                <p:spPr bwMode="auto">
                  <a:xfrm>
                    <a:off x="4572000" y="5072074"/>
                    <a:ext cx="357190" cy="1588"/>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41" name="直接连接符 39"/>
                  <p:cNvCxnSpPr>
                    <a:cxnSpLocks noChangeShapeType="1"/>
                  </p:cNvCxnSpPr>
                  <p:nvPr/>
                </p:nvCxnSpPr>
                <p:spPr bwMode="auto">
                  <a:xfrm>
                    <a:off x="4572000" y="5570552"/>
                    <a:ext cx="357190" cy="1588"/>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42" name="直接连接符 40"/>
                  <p:cNvCxnSpPr>
                    <a:cxnSpLocks noChangeShapeType="1"/>
                  </p:cNvCxnSpPr>
                  <p:nvPr/>
                </p:nvCxnSpPr>
                <p:spPr bwMode="auto">
                  <a:xfrm>
                    <a:off x="6357950" y="5072074"/>
                    <a:ext cx="357190" cy="1588"/>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43" name="直接连接符 41"/>
                  <p:cNvCxnSpPr>
                    <a:cxnSpLocks noChangeShapeType="1"/>
                  </p:cNvCxnSpPr>
                  <p:nvPr/>
                </p:nvCxnSpPr>
                <p:spPr bwMode="auto">
                  <a:xfrm>
                    <a:off x="6357950" y="5570552"/>
                    <a:ext cx="357190" cy="1588"/>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grpSp>
            <p:sp>
              <p:nvSpPr>
                <p:cNvPr id="34" name="TextBox 33"/>
                <p:cNvSpPr txBox="1">
                  <a:spLocks noChangeArrowheads="1"/>
                </p:cNvSpPr>
                <p:nvPr/>
              </p:nvSpPr>
              <p:spPr bwMode="auto">
                <a:xfrm>
                  <a:off x="3286116" y="3571876"/>
                  <a:ext cx="164307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黑体" panose="02010609060101010101" pitchFamily="49" charset="-122"/>
                      <a:ea typeface="黑体" panose="02010609060101010101" pitchFamily="49" charset="-122"/>
                    </a:defRPr>
                  </a:lvl1pPr>
                  <a:lvl2pPr marL="742950" indent="-285750">
                    <a:defRPr>
                      <a:solidFill>
                        <a:schemeClr val="tx1"/>
                      </a:solidFill>
                      <a:latin typeface="黑体" panose="02010609060101010101" pitchFamily="49" charset="-122"/>
                      <a:ea typeface="黑体" panose="02010609060101010101" pitchFamily="49" charset="-122"/>
                    </a:defRPr>
                  </a:lvl2pPr>
                  <a:lvl3pPr marL="1143000" indent="-228600">
                    <a:defRPr>
                      <a:solidFill>
                        <a:schemeClr val="tx1"/>
                      </a:solidFill>
                      <a:latin typeface="黑体" panose="02010609060101010101" pitchFamily="49" charset="-122"/>
                      <a:ea typeface="黑体" panose="02010609060101010101" pitchFamily="49" charset="-122"/>
                    </a:defRPr>
                  </a:lvl3pPr>
                  <a:lvl4pPr marL="1600200" indent="-228600">
                    <a:defRPr>
                      <a:solidFill>
                        <a:schemeClr val="tx1"/>
                      </a:solidFill>
                      <a:latin typeface="黑体" panose="02010609060101010101" pitchFamily="49" charset="-122"/>
                      <a:ea typeface="黑体" panose="02010609060101010101" pitchFamily="49" charset="-122"/>
                    </a:defRPr>
                  </a:lvl4pPr>
                  <a:lvl5pPr marL="2057400" indent="-228600">
                    <a:defRPr>
                      <a:solidFill>
                        <a:schemeClr val="tx1"/>
                      </a:solidFill>
                      <a:latin typeface="黑体" panose="02010609060101010101" pitchFamily="49" charset="-122"/>
                      <a:ea typeface="黑体" panose="02010609060101010101" pitchFamily="49" charset="-122"/>
                    </a:defRPr>
                  </a:lvl5pPr>
                  <a:lvl6pPr marL="2514600" indent="-228600" fontAlgn="base">
                    <a:spcBef>
                      <a:spcPct val="0"/>
                    </a:spcBef>
                    <a:spcAft>
                      <a:spcPct val="0"/>
                    </a:spcAft>
                    <a:defRPr>
                      <a:solidFill>
                        <a:schemeClr val="tx1"/>
                      </a:solidFill>
                      <a:latin typeface="黑体" panose="02010609060101010101" pitchFamily="49" charset="-122"/>
                      <a:ea typeface="黑体" panose="02010609060101010101" pitchFamily="49" charset="-122"/>
                    </a:defRPr>
                  </a:lvl6pPr>
                  <a:lvl7pPr marL="2971800" indent="-228600" fontAlgn="base">
                    <a:spcBef>
                      <a:spcPct val="0"/>
                    </a:spcBef>
                    <a:spcAft>
                      <a:spcPct val="0"/>
                    </a:spcAft>
                    <a:defRPr>
                      <a:solidFill>
                        <a:schemeClr val="tx1"/>
                      </a:solidFill>
                      <a:latin typeface="黑体" panose="02010609060101010101" pitchFamily="49" charset="-122"/>
                      <a:ea typeface="黑体" panose="02010609060101010101" pitchFamily="49" charset="-122"/>
                    </a:defRPr>
                  </a:lvl7pPr>
                  <a:lvl8pPr marL="3429000" indent="-228600" fontAlgn="base">
                    <a:spcBef>
                      <a:spcPct val="0"/>
                    </a:spcBef>
                    <a:spcAft>
                      <a:spcPct val="0"/>
                    </a:spcAft>
                    <a:defRPr>
                      <a:solidFill>
                        <a:schemeClr val="tx1"/>
                      </a:solidFill>
                      <a:latin typeface="黑体" panose="02010609060101010101" pitchFamily="49" charset="-122"/>
                      <a:ea typeface="黑体" panose="02010609060101010101" pitchFamily="49" charset="-122"/>
                    </a:defRPr>
                  </a:lvl8pPr>
                  <a:lvl9pPr marL="3886200" indent="-228600" fontAlgn="base">
                    <a:spcBef>
                      <a:spcPct val="0"/>
                    </a:spcBef>
                    <a:spcAft>
                      <a:spcPct val="0"/>
                    </a:spcAft>
                    <a:defRPr>
                      <a:solidFill>
                        <a:schemeClr val="tx1"/>
                      </a:solidFill>
                      <a:latin typeface="黑体" panose="02010609060101010101" pitchFamily="49" charset="-122"/>
                      <a:ea typeface="黑体" panose="02010609060101010101" pitchFamily="49" charset="-122"/>
                    </a:defRPr>
                  </a:lvl9pPr>
                </a:lstStyle>
                <a:p>
                  <a:r>
                    <a:rPr lang="en-US" altLang="zh-CN">
                      <a:latin typeface="Arial" panose="020B0604020202020204" pitchFamily="34" charset="0"/>
                      <a:ea typeface="宋体" panose="02010600030101010101" pitchFamily="2" charset="-122"/>
                    </a:rPr>
                    <a:t>Master Broker</a:t>
                  </a:r>
                  <a:endParaRPr lang="zh-CN" altLang="en-US">
                    <a:latin typeface="Arial" panose="020B0604020202020204" pitchFamily="34" charset="0"/>
                    <a:ea typeface="宋体" panose="02010600030101010101" pitchFamily="2" charset="-122"/>
                  </a:endParaRPr>
                </a:p>
              </p:txBody>
            </p:sp>
          </p:grpSp>
          <p:sp>
            <p:nvSpPr>
              <p:cNvPr id="15" name="TextBox 13"/>
              <p:cNvSpPr txBox="1">
                <a:spLocks noChangeArrowheads="1"/>
              </p:cNvSpPr>
              <p:nvPr/>
            </p:nvSpPr>
            <p:spPr bwMode="auto">
              <a:xfrm>
                <a:off x="5143504" y="4488428"/>
                <a:ext cx="85725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黑体" panose="02010609060101010101" pitchFamily="49" charset="-122"/>
                    <a:ea typeface="黑体" panose="02010609060101010101" pitchFamily="49" charset="-122"/>
                  </a:defRPr>
                </a:lvl1pPr>
                <a:lvl2pPr marL="742950" indent="-285750">
                  <a:defRPr>
                    <a:solidFill>
                      <a:schemeClr val="tx1"/>
                    </a:solidFill>
                    <a:latin typeface="黑体" panose="02010609060101010101" pitchFamily="49" charset="-122"/>
                    <a:ea typeface="黑体" panose="02010609060101010101" pitchFamily="49" charset="-122"/>
                  </a:defRPr>
                </a:lvl2pPr>
                <a:lvl3pPr marL="1143000" indent="-228600">
                  <a:defRPr>
                    <a:solidFill>
                      <a:schemeClr val="tx1"/>
                    </a:solidFill>
                    <a:latin typeface="黑体" panose="02010609060101010101" pitchFamily="49" charset="-122"/>
                    <a:ea typeface="黑体" panose="02010609060101010101" pitchFamily="49" charset="-122"/>
                  </a:defRPr>
                </a:lvl3pPr>
                <a:lvl4pPr marL="1600200" indent="-228600">
                  <a:defRPr>
                    <a:solidFill>
                      <a:schemeClr val="tx1"/>
                    </a:solidFill>
                    <a:latin typeface="黑体" panose="02010609060101010101" pitchFamily="49" charset="-122"/>
                    <a:ea typeface="黑体" panose="02010609060101010101" pitchFamily="49" charset="-122"/>
                  </a:defRPr>
                </a:lvl4pPr>
                <a:lvl5pPr marL="2057400" indent="-228600">
                  <a:defRPr>
                    <a:solidFill>
                      <a:schemeClr val="tx1"/>
                    </a:solidFill>
                    <a:latin typeface="黑体" panose="02010609060101010101" pitchFamily="49" charset="-122"/>
                    <a:ea typeface="黑体" panose="02010609060101010101" pitchFamily="49" charset="-122"/>
                  </a:defRPr>
                </a:lvl5pPr>
                <a:lvl6pPr marL="2514600" indent="-228600" fontAlgn="base">
                  <a:spcBef>
                    <a:spcPct val="0"/>
                  </a:spcBef>
                  <a:spcAft>
                    <a:spcPct val="0"/>
                  </a:spcAft>
                  <a:defRPr>
                    <a:solidFill>
                      <a:schemeClr val="tx1"/>
                    </a:solidFill>
                    <a:latin typeface="黑体" panose="02010609060101010101" pitchFamily="49" charset="-122"/>
                    <a:ea typeface="黑体" panose="02010609060101010101" pitchFamily="49" charset="-122"/>
                  </a:defRPr>
                </a:lvl6pPr>
                <a:lvl7pPr marL="2971800" indent="-228600" fontAlgn="base">
                  <a:spcBef>
                    <a:spcPct val="0"/>
                  </a:spcBef>
                  <a:spcAft>
                    <a:spcPct val="0"/>
                  </a:spcAft>
                  <a:defRPr>
                    <a:solidFill>
                      <a:schemeClr val="tx1"/>
                    </a:solidFill>
                    <a:latin typeface="黑体" panose="02010609060101010101" pitchFamily="49" charset="-122"/>
                    <a:ea typeface="黑体" panose="02010609060101010101" pitchFamily="49" charset="-122"/>
                  </a:defRPr>
                </a:lvl7pPr>
                <a:lvl8pPr marL="3429000" indent="-228600" fontAlgn="base">
                  <a:spcBef>
                    <a:spcPct val="0"/>
                  </a:spcBef>
                  <a:spcAft>
                    <a:spcPct val="0"/>
                  </a:spcAft>
                  <a:defRPr>
                    <a:solidFill>
                      <a:schemeClr val="tx1"/>
                    </a:solidFill>
                    <a:latin typeface="黑体" panose="02010609060101010101" pitchFamily="49" charset="-122"/>
                    <a:ea typeface="黑体" panose="02010609060101010101" pitchFamily="49" charset="-122"/>
                  </a:defRPr>
                </a:lvl8pPr>
                <a:lvl9pPr marL="3886200" indent="-228600" fontAlgn="base">
                  <a:spcBef>
                    <a:spcPct val="0"/>
                  </a:spcBef>
                  <a:spcAft>
                    <a:spcPct val="0"/>
                  </a:spcAft>
                  <a:defRPr>
                    <a:solidFill>
                      <a:schemeClr val="tx1"/>
                    </a:solidFill>
                    <a:latin typeface="黑体" panose="02010609060101010101" pitchFamily="49" charset="-122"/>
                    <a:ea typeface="黑体" panose="02010609060101010101" pitchFamily="49" charset="-122"/>
                  </a:defRPr>
                </a:lvl9pPr>
              </a:lstStyle>
              <a:p>
                <a:r>
                  <a:rPr lang="en-US" altLang="zh-CN">
                    <a:latin typeface="Arial" panose="020B0604020202020204" pitchFamily="34" charset="0"/>
                    <a:ea typeface="宋体" panose="02010600030101010101" pitchFamily="2" charset="-122"/>
                  </a:rPr>
                  <a:t>cluster</a:t>
                </a:r>
                <a:endParaRPr lang="zh-CN" altLang="en-US">
                  <a:latin typeface="Arial" panose="020B0604020202020204" pitchFamily="34" charset="0"/>
                  <a:ea typeface="宋体" panose="02010600030101010101" pitchFamily="2" charset="-122"/>
                </a:endParaRPr>
              </a:p>
            </p:txBody>
          </p:sp>
          <p:grpSp>
            <p:nvGrpSpPr>
              <p:cNvPr id="16" name="组合 25"/>
              <p:cNvGrpSpPr>
                <a:grpSpLocks/>
              </p:cNvGrpSpPr>
              <p:nvPr/>
            </p:nvGrpSpPr>
            <p:grpSpPr bwMode="auto">
              <a:xfrm>
                <a:off x="6072198" y="3714752"/>
                <a:ext cx="2428892" cy="785818"/>
                <a:chOff x="2928926" y="3571876"/>
                <a:chExt cx="2428892" cy="785818"/>
              </a:xfrm>
            </p:grpSpPr>
            <p:sp>
              <p:nvSpPr>
                <p:cNvPr id="20" name="矩形 19"/>
                <p:cNvSpPr>
                  <a:spLocks noChangeArrowheads="1"/>
                </p:cNvSpPr>
                <p:nvPr/>
              </p:nvSpPr>
              <p:spPr bwMode="auto">
                <a:xfrm>
                  <a:off x="2928926" y="3571876"/>
                  <a:ext cx="2428892" cy="785818"/>
                </a:xfrm>
                <a:prstGeom prst="rect">
                  <a:avLst/>
                </a:prstGeom>
                <a:solidFill>
                  <a:schemeClr val="accent1"/>
                </a:solidFill>
                <a:ln w="9525" algn="ctr">
                  <a:solidFill>
                    <a:schemeClr val="tx1"/>
                  </a:solidFill>
                  <a:round/>
                  <a:headEnd/>
                  <a:tailEnd/>
                </a:ln>
              </p:spPr>
              <p:txBody>
                <a:bodyPr/>
                <a:lstStyle>
                  <a:lvl1pPr>
                    <a:defRPr>
                      <a:solidFill>
                        <a:schemeClr val="tx1"/>
                      </a:solidFill>
                      <a:latin typeface="黑体" panose="02010609060101010101" pitchFamily="49" charset="-122"/>
                      <a:ea typeface="黑体" panose="02010609060101010101" pitchFamily="49" charset="-122"/>
                    </a:defRPr>
                  </a:lvl1pPr>
                  <a:lvl2pPr marL="742950" indent="-285750">
                    <a:defRPr>
                      <a:solidFill>
                        <a:schemeClr val="tx1"/>
                      </a:solidFill>
                      <a:latin typeface="黑体" panose="02010609060101010101" pitchFamily="49" charset="-122"/>
                      <a:ea typeface="黑体" panose="02010609060101010101" pitchFamily="49" charset="-122"/>
                    </a:defRPr>
                  </a:lvl2pPr>
                  <a:lvl3pPr marL="1143000" indent="-228600">
                    <a:defRPr>
                      <a:solidFill>
                        <a:schemeClr val="tx1"/>
                      </a:solidFill>
                      <a:latin typeface="黑体" panose="02010609060101010101" pitchFamily="49" charset="-122"/>
                      <a:ea typeface="黑体" panose="02010609060101010101" pitchFamily="49" charset="-122"/>
                    </a:defRPr>
                  </a:lvl3pPr>
                  <a:lvl4pPr marL="1600200" indent="-228600">
                    <a:defRPr>
                      <a:solidFill>
                        <a:schemeClr val="tx1"/>
                      </a:solidFill>
                      <a:latin typeface="黑体" panose="02010609060101010101" pitchFamily="49" charset="-122"/>
                      <a:ea typeface="黑体" panose="02010609060101010101" pitchFamily="49" charset="-122"/>
                    </a:defRPr>
                  </a:lvl4pPr>
                  <a:lvl5pPr marL="2057400" indent="-228600">
                    <a:defRPr>
                      <a:solidFill>
                        <a:schemeClr val="tx1"/>
                      </a:solidFill>
                      <a:latin typeface="黑体" panose="02010609060101010101" pitchFamily="49" charset="-122"/>
                      <a:ea typeface="黑体" panose="02010609060101010101" pitchFamily="49" charset="-122"/>
                    </a:defRPr>
                  </a:lvl5pPr>
                  <a:lvl6pPr marL="2514600" indent="-228600" fontAlgn="base">
                    <a:spcBef>
                      <a:spcPct val="0"/>
                    </a:spcBef>
                    <a:spcAft>
                      <a:spcPct val="0"/>
                    </a:spcAft>
                    <a:defRPr>
                      <a:solidFill>
                        <a:schemeClr val="tx1"/>
                      </a:solidFill>
                      <a:latin typeface="黑体" panose="02010609060101010101" pitchFamily="49" charset="-122"/>
                      <a:ea typeface="黑体" panose="02010609060101010101" pitchFamily="49" charset="-122"/>
                    </a:defRPr>
                  </a:lvl6pPr>
                  <a:lvl7pPr marL="2971800" indent="-228600" fontAlgn="base">
                    <a:spcBef>
                      <a:spcPct val="0"/>
                    </a:spcBef>
                    <a:spcAft>
                      <a:spcPct val="0"/>
                    </a:spcAft>
                    <a:defRPr>
                      <a:solidFill>
                        <a:schemeClr val="tx1"/>
                      </a:solidFill>
                      <a:latin typeface="黑体" panose="02010609060101010101" pitchFamily="49" charset="-122"/>
                      <a:ea typeface="黑体" panose="02010609060101010101" pitchFamily="49" charset="-122"/>
                    </a:defRPr>
                  </a:lvl7pPr>
                  <a:lvl8pPr marL="3429000" indent="-228600" fontAlgn="base">
                    <a:spcBef>
                      <a:spcPct val="0"/>
                    </a:spcBef>
                    <a:spcAft>
                      <a:spcPct val="0"/>
                    </a:spcAft>
                    <a:defRPr>
                      <a:solidFill>
                        <a:schemeClr val="tx1"/>
                      </a:solidFill>
                      <a:latin typeface="黑体" panose="02010609060101010101" pitchFamily="49" charset="-122"/>
                      <a:ea typeface="黑体" panose="02010609060101010101" pitchFamily="49" charset="-122"/>
                    </a:defRPr>
                  </a:lvl8pPr>
                  <a:lvl9pPr marL="3886200" indent="-228600" fontAlgn="base">
                    <a:spcBef>
                      <a:spcPct val="0"/>
                    </a:spcBef>
                    <a:spcAft>
                      <a:spcPct val="0"/>
                    </a:spcAft>
                    <a:defRPr>
                      <a:solidFill>
                        <a:schemeClr val="tx1"/>
                      </a:solidFill>
                      <a:latin typeface="黑体" panose="02010609060101010101" pitchFamily="49" charset="-122"/>
                      <a:ea typeface="黑体" panose="02010609060101010101" pitchFamily="49" charset="-122"/>
                    </a:defRPr>
                  </a:lvl9pPr>
                </a:lstStyle>
                <a:p>
                  <a:pPr algn="ctr"/>
                  <a:endParaRPr lang="zh-CN" altLang="en-US">
                    <a:latin typeface="Arial" panose="020B0604020202020204" pitchFamily="34" charset="0"/>
                    <a:ea typeface="宋体" panose="02010600030101010101" pitchFamily="2" charset="-122"/>
                  </a:endParaRPr>
                </a:p>
              </p:txBody>
            </p:sp>
            <p:grpSp>
              <p:nvGrpSpPr>
                <p:cNvPr id="21" name="组合 24"/>
                <p:cNvGrpSpPr>
                  <a:grpSpLocks/>
                </p:cNvGrpSpPr>
                <p:nvPr/>
              </p:nvGrpSpPr>
              <p:grpSpPr bwMode="auto">
                <a:xfrm>
                  <a:off x="3286116" y="3951308"/>
                  <a:ext cx="1847851" cy="263516"/>
                  <a:chOff x="4572000" y="5072074"/>
                  <a:chExt cx="2143140" cy="500860"/>
                </a:xfrm>
              </p:grpSpPr>
              <p:sp>
                <p:nvSpPr>
                  <p:cNvPr id="23" name="矩形 33"/>
                  <p:cNvSpPr>
                    <a:spLocks noChangeArrowheads="1"/>
                  </p:cNvSpPr>
                  <p:nvPr/>
                </p:nvSpPr>
                <p:spPr bwMode="auto">
                  <a:xfrm>
                    <a:off x="4929190" y="5072082"/>
                    <a:ext cx="1428760" cy="500066"/>
                  </a:xfrm>
                  <a:prstGeom prst="rect">
                    <a:avLst/>
                  </a:prstGeom>
                  <a:solidFill>
                    <a:schemeClr val="accent1"/>
                  </a:solidFill>
                  <a:ln w="9525" algn="ctr">
                    <a:solidFill>
                      <a:schemeClr val="tx1"/>
                    </a:solidFill>
                    <a:round/>
                    <a:headEnd/>
                    <a:tailEnd/>
                  </a:ln>
                </p:spPr>
                <p:txBody>
                  <a:bodyPr/>
                  <a:lstStyle>
                    <a:lvl1pPr>
                      <a:defRPr>
                        <a:solidFill>
                          <a:schemeClr val="tx1"/>
                        </a:solidFill>
                        <a:latin typeface="黑体" panose="02010609060101010101" pitchFamily="49" charset="-122"/>
                        <a:ea typeface="黑体" panose="02010609060101010101" pitchFamily="49" charset="-122"/>
                      </a:defRPr>
                    </a:lvl1pPr>
                    <a:lvl2pPr marL="742950" indent="-285750">
                      <a:defRPr>
                        <a:solidFill>
                          <a:schemeClr val="tx1"/>
                        </a:solidFill>
                        <a:latin typeface="黑体" panose="02010609060101010101" pitchFamily="49" charset="-122"/>
                        <a:ea typeface="黑体" panose="02010609060101010101" pitchFamily="49" charset="-122"/>
                      </a:defRPr>
                    </a:lvl2pPr>
                    <a:lvl3pPr marL="1143000" indent="-228600">
                      <a:defRPr>
                        <a:solidFill>
                          <a:schemeClr val="tx1"/>
                        </a:solidFill>
                        <a:latin typeface="黑体" panose="02010609060101010101" pitchFamily="49" charset="-122"/>
                        <a:ea typeface="黑体" panose="02010609060101010101" pitchFamily="49" charset="-122"/>
                      </a:defRPr>
                    </a:lvl3pPr>
                    <a:lvl4pPr marL="1600200" indent="-228600">
                      <a:defRPr>
                        <a:solidFill>
                          <a:schemeClr val="tx1"/>
                        </a:solidFill>
                        <a:latin typeface="黑体" panose="02010609060101010101" pitchFamily="49" charset="-122"/>
                        <a:ea typeface="黑体" panose="02010609060101010101" pitchFamily="49" charset="-122"/>
                      </a:defRPr>
                    </a:lvl4pPr>
                    <a:lvl5pPr marL="2057400" indent="-228600">
                      <a:defRPr>
                        <a:solidFill>
                          <a:schemeClr val="tx1"/>
                        </a:solidFill>
                        <a:latin typeface="黑体" panose="02010609060101010101" pitchFamily="49" charset="-122"/>
                        <a:ea typeface="黑体" panose="02010609060101010101" pitchFamily="49" charset="-122"/>
                      </a:defRPr>
                    </a:lvl5pPr>
                    <a:lvl6pPr marL="2514600" indent="-228600" fontAlgn="base">
                      <a:spcBef>
                        <a:spcPct val="0"/>
                      </a:spcBef>
                      <a:spcAft>
                        <a:spcPct val="0"/>
                      </a:spcAft>
                      <a:defRPr>
                        <a:solidFill>
                          <a:schemeClr val="tx1"/>
                        </a:solidFill>
                        <a:latin typeface="黑体" panose="02010609060101010101" pitchFamily="49" charset="-122"/>
                        <a:ea typeface="黑体" panose="02010609060101010101" pitchFamily="49" charset="-122"/>
                      </a:defRPr>
                    </a:lvl6pPr>
                    <a:lvl7pPr marL="2971800" indent="-228600" fontAlgn="base">
                      <a:spcBef>
                        <a:spcPct val="0"/>
                      </a:spcBef>
                      <a:spcAft>
                        <a:spcPct val="0"/>
                      </a:spcAft>
                      <a:defRPr>
                        <a:solidFill>
                          <a:schemeClr val="tx1"/>
                        </a:solidFill>
                        <a:latin typeface="黑体" panose="02010609060101010101" pitchFamily="49" charset="-122"/>
                        <a:ea typeface="黑体" panose="02010609060101010101" pitchFamily="49" charset="-122"/>
                      </a:defRPr>
                    </a:lvl7pPr>
                    <a:lvl8pPr marL="3429000" indent="-228600" fontAlgn="base">
                      <a:spcBef>
                        <a:spcPct val="0"/>
                      </a:spcBef>
                      <a:spcAft>
                        <a:spcPct val="0"/>
                      </a:spcAft>
                      <a:defRPr>
                        <a:solidFill>
                          <a:schemeClr val="tx1"/>
                        </a:solidFill>
                        <a:latin typeface="黑体" panose="02010609060101010101" pitchFamily="49" charset="-122"/>
                        <a:ea typeface="黑体" panose="02010609060101010101" pitchFamily="49" charset="-122"/>
                      </a:defRPr>
                    </a:lvl8pPr>
                    <a:lvl9pPr marL="3886200" indent="-228600" fontAlgn="base">
                      <a:spcBef>
                        <a:spcPct val="0"/>
                      </a:spcBef>
                      <a:spcAft>
                        <a:spcPct val="0"/>
                      </a:spcAft>
                      <a:defRPr>
                        <a:solidFill>
                          <a:schemeClr val="tx1"/>
                        </a:solidFill>
                        <a:latin typeface="黑体" panose="02010609060101010101" pitchFamily="49" charset="-122"/>
                        <a:ea typeface="黑体" panose="02010609060101010101" pitchFamily="49" charset="-122"/>
                      </a:defRPr>
                    </a:lvl9pPr>
                  </a:lstStyle>
                  <a:p>
                    <a:pPr algn="ctr"/>
                    <a:endParaRPr lang="zh-CN" altLang="en-US">
                      <a:latin typeface="Arial" panose="020B0604020202020204" pitchFamily="34" charset="0"/>
                      <a:ea typeface="宋体" panose="02010600030101010101" pitchFamily="2" charset="-122"/>
                    </a:endParaRPr>
                  </a:p>
                </p:txBody>
              </p:sp>
              <p:cxnSp>
                <p:nvCxnSpPr>
                  <p:cNvPr id="24" name="直接连接符 34"/>
                  <p:cNvCxnSpPr>
                    <a:cxnSpLocks noChangeShapeType="1"/>
                  </p:cNvCxnSpPr>
                  <p:nvPr/>
                </p:nvCxnSpPr>
                <p:spPr bwMode="auto">
                  <a:xfrm rot="5400000">
                    <a:off x="4964909" y="5322107"/>
                    <a:ext cx="500066" cy="1588"/>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25" name="直接连接符 35"/>
                  <p:cNvCxnSpPr>
                    <a:cxnSpLocks noChangeShapeType="1"/>
                  </p:cNvCxnSpPr>
                  <p:nvPr/>
                </p:nvCxnSpPr>
                <p:spPr bwMode="auto">
                  <a:xfrm rot="5400000">
                    <a:off x="5249867" y="5321313"/>
                    <a:ext cx="500066" cy="1588"/>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26" name="直接连接符 15"/>
                  <p:cNvCxnSpPr>
                    <a:cxnSpLocks noChangeShapeType="1"/>
                  </p:cNvCxnSpPr>
                  <p:nvPr/>
                </p:nvCxnSpPr>
                <p:spPr bwMode="auto">
                  <a:xfrm rot="5400000">
                    <a:off x="5535619" y="5321313"/>
                    <a:ext cx="500066" cy="1588"/>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27" name="直接连接符 37"/>
                  <p:cNvCxnSpPr>
                    <a:cxnSpLocks noChangeShapeType="1"/>
                  </p:cNvCxnSpPr>
                  <p:nvPr/>
                </p:nvCxnSpPr>
                <p:spPr bwMode="auto">
                  <a:xfrm rot="5400000">
                    <a:off x="5821371" y="5321313"/>
                    <a:ext cx="500066" cy="1588"/>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28" name="直接连接符 38"/>
                  <p:cNvCxnSpPr>
                    <a:cxnSpLocks noChangeShapeType="1"/>
                  </p:cNvCxnSpPr>
                  <p:nvPr/>
                </p:nvCxnSpPr>
                <p:spPr bwMode="auto">
                  <a:xfrm>
                    <a:off x="4572000" y="5072074"/>
                    <a:ext cx="357190" cy="1588"/>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29" name="直接连接符 39"/>
                  <p:cNvCxnSpPr>
                    <a:cxnSpLocks noChangeShapeType="1"/>
                  </p:cNvCxnSpPr>
                  <p:nvPr/>
                </p:nvCxnSpPr>
                <p:spPr bwMode="auto">
                  <a:xfrm>
                    <a:off x="4572000" y="5570552"/>
                    <a:ext cx="357190" cy="1588"/>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30" name="直接连接符 40"/>
                  <p:cNvCxnSpPr>
                    <a:cxnSpLocks noChangeShapeType="1"/>
                  </p:cNvCxnSpPr>
                  <p:nvPr/>
                </p:nvCxnSpPr>
                <p:spPr bwMode="auto">
                  <a:xfrm>
                    <a:off x="6357950" y="5072074"/>
                    <a:ext cx="357190" cy="1588"/>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31" name="直接连接符 41"/>
                  <p:cNvCxnSpPr>
                    <a:cxnSpLocks noChangeShapeType="1"/>
                  </p:cNvCxnSpPr>
                  <p:nvPr/>
                </p:nvCxnSpPr>
                <p:spPr bwMode="auto">
                  <a:xfrm>
                    <a:off x="6357950" y="5570552"/>
                    <a:ext cx="357190" cy="1588"/>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grpSp>
            <p:sp>
              <p:nvSpPr>
                <p:cNvPr id="22" name="TextBox 21"/>
                <p:cNvSpPr txBox="1">
                  <a:spLocks noChangeArrowheads="1"/>
                </p:cNvSpPr>
                <p:nvPr/>
              </p:nvSpPr>
              <p:spPr bwMode="auto">
                <a:xfrm>
                  <a:off x="3286116" y="3571876"/>
                  <a:ext cx="164307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黑体" panose="02010609060101010101" pitchFamily="49" charset="-122"/>
                      <a:ea typeface="黑体" panose="02010609060101010101" pitchFamily="49" charset="-122"/>
                    </a:defRPr>
                  </a:lvl1pPr>
                  <a:lvl2pPr marL="742950" indent="-285750">
                    <a:defRPr>
                      <a:solidFill>
                        <a:schemeClr val="tx1"/>
                      </a:solidFill>
                      <a:latin typeface="黑体" panose="02010609060101010101" pitchFamily="49" charset="-122"/>
                      <a:ea typeface="黑体" panose="02010609060101010101" pitchFamily="49" charset="-122"/>
                    </a:defRPr>
                  </a:lvl2pPr>
                  <a:lvl3pPr marL="1143000" indent="-228600">
                    <a:defRPr>
                      <a:solidFill>
                        <a:schemeClr val="tx1"/>
                      </a:solidFill>
                      <a:latin typeface="黑体" panose="02010609060101010101" pitchFamily="49" charset="-122"/>
                      <a:ea typeface="黑体" panose="02010609060101010101" pitchFamily="49" charset="-122"/>
                    </a:defRPr>
                  </a:lvl3pPr>
                  <a:lvl4pPr marL="1600200" indent="-228600">
                    <a:defRPr>
                      <a:solidFill>
                        <a:schemeClr val="tx1"/>
                      </a:solidFill>
                      <a:latin typeface="黑体" panose="02010609060101010101" pitchFamily="49" charset="-122"/>
                      <a:ea typeface="黑体" panose="02010609060101010101" pitchFamily="49" charset="-122"/>
                    </a:defRPr>
                  </a:lvl4pPr>
                  <a:lvl5pPr marL="2057400" indent="-228600">
                    <a:defRPr>
                      <a:solidFill>
                        <a:schemeClr val="tx1"/>
                      </a:solidFill>
                      <a:latin typeface="黑体" panose="02010609060101010101" pitchFamily="49" charset="-122"/>
                      <a:ea typeface="黑体" panose="02010609060101010101" pitchFamily="49" charset="-122"/>
                    </a:defRPr>
                  </a:lvl5pPr>
                  <a:lvl6pPr marL="2514600" indent="-228600" fontAlgn="base">
                    <a:spcBef>
                      <a:spcPct val="0"/>
                    </a:spcBef>
                    <a:spcAft>
                      <a:spcPct val="0"/>
                    </a:spcAft>
                    <a:defRPr>
                      <a:solidFill>
                        <a:schemeClr val="tx1"/>
                      </a:solidFill>
                      <a:latin typeface="黑体" panose="02010609060101010101" pitchFamily="49" charset="-122"/>
                      <a:ea typeface="黑体" panose="02010609060101010101" pitchFamily="49" charset="-122"/>
                    </a:defRPr>
                  </a:lvl6pPr>
                  <a:lvl7pPr marL="2971800" indent="-228600" fontAlgn="base">
                    <a:spcBef>
                      <a:spcPct val="0"/>
                    </a:spcBef>
                    <a:spcAft>
                      <a:spcPct val="0"/>
                    </a:spcAft>
                    <a:defRPr>
                      <a:solidFill>
                        <a:schemeClr val="tx1"/>
                      </a:solidFill>
                      <a:latin typeface="黑体" panose="02010609060101010101" pitchFamily="49" charset="-122"/>
                      <a:ea typeface="黑体" panose="02010609060101010101" pitchFamily="49" charset="-122"/>
                    </a:defRPr>
                  </a:lvl7pPr>
                  <a:lvl8pPr marL="3429000" indent="-228600" fontAlgn="base">
                    <a:spcBef>
                      <a:spcPct val="0"/>
                    </a:spcBef>
                    <a:spcAft>
                      <a:spcPct val="0"/>
                    </a:spcAft>
                    <a:defRPr>
                      <a:solidFill>
                        <a:schemeClr val="tx1"/>
                      </a:solidFill>
                      <a:latin typeface="黑体" panose="02010609060101010101" pitchFamily="49" charset="-122"/>
                      <a:ea typeface="黑体" panose="02010609060101010101" pitchFamily="49" charset="-122"/>
                    </a:defRPr>
                  </a:lvl8pPr>
                  <a:lvl9pPr marL="3886200" indent="-228600" fontAlgn="base">
                    <a:spcBef>
                      <a:spcPct val="0"/>
                    </a:spcBef>
                    <a:spcAft>
                      <a:spcPct val="0"/>
                    </a:spcAft>
                    <a:defRPr>
                      <a:solidFill>
                        <a:schemeClr val="tx1"/>
                      </a:solidFill>
                      <a:latin typeface="黑体" panose="02010609060101010101" pitchFamily="49" charset="-122"/>
                      <a:ea typeface="黑体" panose="02010609060101010101" pitchFamily="49" charset="-122"/>
                    </a:defRPr>
                  </a:lvl9pPr>
                </a:lstStyle>
                <a:p>
                  <a:r>
                    <a:rPr lang="en-US" altLang="zh-CN">
                      <a:latin typeface="Arial" panose="020B0604020202020204" pitchFamily="34" charset="0"/>
                      <a:ea typeface="宋体" panose="02010600030101010101" pitchFamily="2" charset="-122"/>
                    </a:rPr>
                    <a:t>Slave Broker</a:t>
                  </a:r>
                  <a:endParaRPr lang="zh-CN" altLang="en-US">
                    <a:latin typeface="Arial" panose="020B0604020202020204" pitchFamily="34" charset="0"/>
                    <a:ea typeface="宋体" panose="02010600030101010101" pitchFamily="2" charset="-122"/>
                  </a:endParaRPr>
                </a:p>
              </p:txBody>
            </p:sp>
          </p:grpSp>
          <p:cxnSp>
            <p:nvCxnSpPr>
              <p:cNvPr id="17" name="直接箭头连接符 10"/>
              <p:cNvCxnSpPr>
                <a:cxnSpLocks noChangeShapeType="1"/>
                <a:endCxn id="13" idx="0"/>
              </p:cNvCxnSpPr>
              <p:nvPr/>
            </p:nvCxnSpPr>
            <p:spPr bwMode="auto">
              <a:xfrm rot="5400000">
                <a:off x="2982505" y="4339835"/>
                <a:ext cx="1000132" cy="892975"/>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18" name="矩形 16"/>
              <p:cNvSpPr>
                <a:spLocks noChangeArrowheads="1"/>
              </p:cNvSpPr>
              <p:nvPr/>
            </p:nvSpPr>
            <p:spPr bwMode="auto">
              <a:xfrm>
                <a:off x="4214810" y="5286388"/>
                <a:ext cx="1071570" cy="500066"/>
              </a:xfrm>
              <a:prstGeom prst="rect">
                <a:avLst/>
              </a:prstGeom>
              <a:solidFill>
                <a:schemeClr val="accent1"/>
              </a:solidFill>
              <a:ln w="9525" algn="ctr">
                <a:solidFill>
                  <a:schemeClr val="tx1"/>
                </a:solidFill>
                <a:round/>
                <a:headEnd/>
                <a:tailEnd/>
              </a:ln>
            </p:spPr>
            <p:txBody>
              <a:bodyPr/>
              <a:lstStyle>
                <a:lvl1pPr>
                  <a:defRPr>
                    <a:solidFill>
                      <a:schemeClr val="tx1"/>
                    </a:solidFill>
                    <a:latin typeface="黑体" panose="02010609060101010101" pitchFamily="49" charset="-122"/>
                    <a:ea typeface="黑体" panose="02010609060101010101" pitchFamily="49" charset="-122"/>
                  </a:defRPr>
                </a:lvl1pPr>
                <a:lvl2pPr marL="742950" indent="-285750">
                  <a:defRPr>
                    <a:solidFill>
                      <a:schemeClr val="tx1"/>
                    </a:solidFill>
                    <a:latin typeface="黑体" panose="02010609060101010101" pitchFamily="49" charset="-122"/>
                    <a:ea typeface="黑体" panose="02010609060101010101" pitchFamily="49" charset="-122"/>
                  </a:defRPr>
                </a:lvl2pPr>
                <a:lvl3pPr marL="1143000" indent="-228600">
                  <a:defRPr>
                    <a:solidFill>
                      <a:schemeClr val="tx1"/>
                    </a:solidFill>
                    <a:latin typeface="黑体" panose="02010609060101010101" pitchFamily="49" charset="-122"/>
                    <a:ea typeface="黑体" panose="02010609060101010101" pitchFamily="49" charset="-122"/>
                  </a:defRPr>
                </a:lvl3pPr>
                <a:lvl4pPr marL="1600200" indent="-228600">
                  <a:defRPr>
                    <a:solidFill>
                      <a:schemeClr val="tx1"/>
                    </a:solidFill>
                    <a:latin typeface="黑体" panose="02010609060101010101" pitchFamily="49" charset="-122"/>
                    <a:ea typeface="黑体" panose="02010609060101010101" pitchFamily="49" charset="-122"/>
                  </a:defRPr>
                </a:lvl4pPr>
                <a:lvl5pPr marL="2057400" indent="-228600">
                  <a:defRPr>
                    <a:solidFill>
                      <a:schemeClr val="tx1"/>
                    </a:solidFill>
                    <a:latin typeface="黑体" panose="02010609060101010101" pitchFamily="49" charset="-122"/>
                    <a:ea typeface="黑体" panose="02010609060101010101" pitchFamily="49" charset="-122"/>
                  </a:defRPr>
                </a:lvl5pPr>
                <a:lvl6pPr marL="2514600" indent="-228600" fontAlgn="base">
                  <a:spcBef>
                    <a:spcPct val="0"/>
                  </a:spcBef>
                  <a:spcAft>
                    <a:spcPct val="0"/>
                  </a:spcAft>
                  <a:defRPr>
                    <a:solidFill>
                      <a:schemeClr val="tx1"/>
                    </a:solidFill>
                    <a:latin typeface="黑体" panose="02010609060101010101" pitchFamily="49" charset="-122"/>
                    <a:ea typeface="黑体" panose="02010609060101010101" pitchFamily="49" charset="-122"/>
                  </a:defRPr>
                </a:lvl6pPr>
                <a:lvl7pPr marL="2971800" indent="-228600" fontAlgn="base">
                  <a:spcBef>
                    <a:spcPct val="0"/>
                  </a:spcBef>
                  <a:spcAft>
                    <a:spcPct val="0"/>
                  </a:spcAft>
                  <a:defRPr>
                    <a:solidFill>
                      <a:schemeClr val="tx1"/>
                    </a:solidFill>
                    <a:latin typeface="黑体" panose="02010609060101010101" pitchFamily="49" charset="-122"/>
                    <a:ea typeface="黑体" panose="02010609060101010101" pitchFamily="49" charset="-122"/>
                  </a:defRPr>
                </a:lvl7pPr>
                <a:lvl8pPr marL="3429000" indent="-228600" fontAlgn="base">
                  <a:spcBef>
                    <a:spcPct val="0"/>
                  </a:spcBef>
                  <a:spcAft>
                    <a:spcPct val="0"/>
                  </a:spcAft>
                  <a:defRPr>
                    <a:solidFill>
                      <a:schemeClr val="tx1"/>
                    </a:solidFill>
                    <a:latin typeface="黑体" panose="02010609060101010101" pitchFamily="49" charset="-122"/>
                    <a:ea typeface="黑体" panose="02010609060101010101" pitchFamily="49" charset="-122"/>
                  </a:defRPr>
                </a:lvl8pPr>
                <a:lvl9pPr marL="3886200" indent="-228600" fontAlgn="base">
                  <a:spcBef>
                    <a:spcPct val="0"/>
                  </a:spcBef>
                  <a:spcAft>
                    <a:spcPct val="0"/>
                  </a:spcAft>
                  <a:defRPr>
                    <a:solidFill>
                      <a:schemeClr val="tx1"/>
                    </a:solidFill>
                    <a:latin typeface="黑体" panose="02010609060101010101" pitchFamily="49" charset="-122"/>
                    <a:ea typeface="黑体" panose="02010609060101010101" pitchFamily="49" charset="-122"/>
                  </a:defRPr>
                </a:lvl9pPr>
              </a:lstStyle>
              <a:p>
                <a:pPr algn="ctr"/>
                <a:r>
                  <a:rPr lang="en-US" altLang="zh-CN" sz="1200">
                    <a:latin typeface="Arial" panose="020B0604020202020204" pitchFamily="34" charset="0"/>
                    <a:ea typeface="宋体" panose="02010600030101010101" pitchFamily="2" charset="-122"/>
                  </a:rPr>
                  <a:t>Consumer2</a:t>
                </a:r>
                <a:endParaRPr lang="zh-CN" altLang="en-US" sz="1200">
                  <a:latin typeface="Arial" panose="020B0604020202020204" pitchFamily="34" charset="0"/>
                  <a:ea typeface="宋体" panose="02010600030101010101" pitchFamily="2" charset="-122"/>
                </a:endParaRPr>
              </a:p>
            </p:txBody>
          </p:sp>
          <p:cxnSp>
            <p:nvCxnSpPr>
              <p:cNvPr id="19" name="直接箭头连接符 17"/>
              <p:cNvCxnSpPr>
                <a:cxnSpLocks noChangeShapeType="1"/>
                <a:endCxn id="18" idx="0"/>
              </p:cNvCxnSpPr>
              <p:nvPr/>
            </p:nvCxnSpPr>
            <p:spPr bwMode="auto">
              <a:xfrm rot="16200000" flipH="1">
                <a:off x="3875481" y="4411274"/>
                <a:ext cx="1000130" cy="750097"/>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grpSp>
        <p:sp>
          <p:nvSpPr>
            <p:cNvPr id="7" name="矩形 5"/>
            <p:cNvSpPr>
              <a:spLocks noChangeArrowheads="1"/>
            </p:cNvSpPr>
            <p:nvPr/>
          </p:nvSpPr>
          <p:spPr bwMode="auto">
            <a:xfrm>
              <a:off x="3929058" y="2571744"/>
              <a:ext cx="1214446" cy="500066"/>
            </a:xfrm>
            <a:prstGeom prst="rect">
              <a:avLst/>
            </a:prstGeom>
            <a:solidFill>
              <a:schemeClr val="accent1"/>
            </a:solidFill>
            <a:ln w="9525" algn="ctr">
              <a:solidFill>
                <a:schemeClr val="tx1"/>
              </a:solidFill>
              <a:round/>
              <a:headEnd/>
              <a:tailEnd/>
            </a:ln>
          </p:spPr>
          <p:txBody>
            <a:bodyPr/>
            <a:lstStyle>
              <a:lvl1pPr>
                <a:defRPr>
                  <a:solidFill>
                    <a:schemeClr val="tx1"/>
                  </a:solidFill>
                  <a:latin typeface="黑体" panose="02010609060101010101" pitchFamily="49" charset="-122"/>
                  <a:ea typeface="黑体" panose="02010609060101010101" pitchFamily="49" charset="-122"/>
                </a:defRPr>
              </a:lvl1pPr>
              <a:lvl2pPr marL="742950" indent="-285750">
                <a:defRPr>
                  <a:solidFill>
                    <a:schemeClr val="tx1"/>
                  </a:solidFill>
                  <a:latin typeface="黑体" panose="02010609060101010101" pitchFamily="49" charset="-122"/>
                  <a:ea typeface="黑体" panose="02010609060101010101" pitchFamily="49" charset="-122"/>
                </a:defRPr>
              </a:lvl2pPr>
              <a:lvl3pPr marL="1143000" indent="-228600">
                <a:defRPr>
                  <a:solidFill>
                    <a:schemeClr val="tx1"/>
                  </a:solidFill>
                  <a:latin typeface="黑体" panose="02010609060101010101" pitchFamily="49" charset="-122"/>
                  <a:ea typeface="黑体" panose="02010609060101010101" pitchFamily="49" charset="-122"/>
                </a:defRPr>
              </a:lvl3pPr>
              <a:lvl4pPr marL="1600200" indent="-228600">
                <a:defRPr>
                  <a:solidFill>
                    <a:schemeClr val="tx1"/>
                  </a:solidFill>
                  <a:latin typeface="黑体" panose="02010609060101010101" pitchFamily="49" charset="-122"/>
                  <a:ea typeface="黑体" panose="02010609060101010101" pitchFamily="49" charset="-122"/>
                </a:defRPr>
              </a:lvl4pPr>
              <a:lvl5pPr marL="2057400" indent="-228600">
                <a:defRPr>
                  <a:solidFill>
                    <a:schemeClr val="tx1"/>
                  </a:solidFill>
                  <a:latin typeface="黑体" panose="02010609060101010101" pitchFamily="49" charset="-122"/>
                  <a:ea typeface="黑体" panose="02010609060101010101" pitchFamily="49" charset="-122"/>
                </a:defRPr>
              </a:lvl5pPr>
              <a:lvl6pPr marL="2514600" indent="-228600" fontAlgn="base">
                <a:spcBef>
                  <a:spcPct val="0"/>
                </a:spcBef>
                <a:spcAft>
                  <a:spcPct val="0"/>
                </a:spcAft>
                <a:defRPr>
                  <a:solidFill>
                    <a:schemeClr val="tx1"/>
                  </a:solidFill>
                  <a:latin typeface="黑体" panose="02010609060101010101" pitchFamily="49" charset="-122"/>
                  <a:ea typeface="黑体" panose="02010609060101010101" pitchFamily="49" charset="-122"/>
                </a:defRPr>
              </a:lvl6pPr>
              <a:lvl7pPr marL="2971800" indent="-228600" fontAlgn="base">
                <a:spcBef>
                  <a:spcPct val="0"/>
                </a:spcBef>
                <a:spcAft>
                  <a:spcPct val="0"/>
                </a:spcAft>
                <a:defRPr>
                  <a:solidFill>
                    <a:schemeClr val="tx1"/>
                  </a:solidFill>
                  <a:latin typeface="黑体" panose="02010609060101010101" pitchFamily="49" charset="-122"/>
                  <a:ea typeface="黑体" panose="02010609060101010101" pitchFamily="49" charset="-122"/>
                </a:defRPr>
              </a:lvl7pPr>
              <a:lvl8pPr marL="3429000" indent="-228600" fontAlgn="base">
                <a:spcBef>
                  <a:spcPct val="0"/>
                </a:spcBef>
                <a:spcAft>
                  <a:spcPct val="0"/>
                </a:spcAft>
                <a:defRPr>
                  <a:solidFill>
                    <a:schemeClr val="tx1"/>
                  </a:solidFill>
                  <a:latin typeface="黑体" panose="02010609060101010101" pitchFamily="49" charset="-122"/>
                  <a:ea typeface="黑体" panose="02010609060101010101" pitchFamily="49" charset="-122"/>
                </a:defRPr>
              </a:lvl8pPr>
              <a:lvl9pPr marL="3886200" indent="-228600" fontAlgn="base">
                <a:spcBef>
                  <a:spcPct val="0"/>
                </a:spcBef>
                <a:spcAft>
                  <a:spcPct val="0"/>
                </a:spcAft>
                <a:defRPr>
                  <a:solidFill>
                    <a:schemeClr val="tx1"/>
                  </a:solidFill>
                  <a:latin typeface="黑体" panose="02010609060101010101" pitchFamily="49" charset="-122"/>
                  <a:ea typeface="黑体" panose="02010609060101010101" pitchFamily="49" charset="-122"/>
                </a:defRPr>
              </a:lvl9pPr>
            </a:lstStyle>
            <a:p>
              <a:pPr algn="ctr"/>
              <a:r>
                <a:rPr lang="en-US" altLang="zh-CN" sz="1200">
                  <a:latin typeface="Arial" panose="020B0604020202020204" pitchFamily="34" charset="0"/>
                  <a:ea typeface="宋体" panose="02010600030101010101" pitchFamily="2" charset="-122"/>
                </a:rPr>
                <a:t>producer</a:t>
              </a:r>
              <a:endParaRPr lang="zh-CN" altLang="en-US" sz="1200">
                <a:latin typeface="Arial" panose="020B0604020202020204" pitchFamily="34" charset="0"/>
                <a:ea typeface="宋体" panose="02010600030101010101" pitchFamily="2" charset="-122"/>
              </a:endParaRPr>
            </a:p>
          </p:txBody>
        </p:sp>
        <p:sp>
          <p:nvSpPr>
            <p:cNvPr id="8" name="下箭头 6"/>
            <p:cNvSpPr>
              <a:spLocks noChangeArrowheads="1"/>
            </p:cNvSpPr>
            <p:nvPr/>
          </p:nvSpPr>
          <p:spPr bwMode="auto">
            <a:xfrm>
              <a:off x="4357686" y="3071810"/>
              <a:ext cx="285752" cy="785818"/>
            </a:xfrm>
            <a:prstGeom prst="downArrow">
              <a:avLst>
                <a:gd name="adj1" fmla="val 50000"/>
                <a:gd name="adj2" fmla="val 49997"/>
              </a:avLst>
            </a:prstGeom>
            <a:solidFill>
              <a:schemeClr val="accent1"/>
            </a:solidFill>
            <a:ln w="9525" algn="ctr">
              <a:solidFill>
                <a:schemeClr val="tx1"/>
              </a:solidFill>
              <a:round/>
              <a:headEnd/>
              <a:tailEnd/>
            </a:ln>
          </p:spPr>
          <p:txBody>
            <a:bodyPr/>
            <a:lstStyle>
              <a:lvl1pPr>
                <a:defRPr>
                  <a:solidFill>
                    <a:schemeClr val="tx1"/>
                  </a:solidFill>
                  <a:latin typeface="黑体" panose="02010609060101010101" pitchFamily="49" charset="-122"/>
                  <a:ea typeface="黑体" panose="02010609060101010101" pitchFamily="49" charset="-122"/>
                </a:defRPr>
              </a:lvl1pPr>
              <a:lvl2pPr marL="742950" indent="-285750">
                <a:defRPr>
                  <a:solidFill>
                    <a:schemeClr val="tx1"/>
                  </a:solidFill>
                  <a:latin typeface="黑体" panose="02010609060101010101" pitchFamily="49" charset="-122"/>
                  <a:ea typeface="黑体" panose="02010609060101010101" pitchFamily="49" charset="-122"/>
                </a:defRPr>
              </a:lvl2pPr>
              <a:lvl3pPr marL="1143000" indent="-228600">
                <a:defRPr>
                  <a:solidFill>
                    <a:schemeClr val="tx1"/>
                  </a:solidFill>
                  <a:latin typeface="黑体" panose="02010609060101010101" pitchFamily="49" charset="-122"/>
                  <a:ea typeface="黑体" panose="02010609060101010101" pitchFamily="49" charset="-122"/>
                </a:defRPr>
              </a:lvl3pPr>
              <a:lvl4pPr marL="1600200" indent="-228600">
                <a:defRPr>
                  <a:solidFill>
                    <a:schemeClr val="tx1"/>
                  </a:solidFill>
                  <a:latin typeface="黑体" panose="02010609060101010101" pitchFamily="49" charset="-122"/>
                  <a:ea typeface="黑体" panose="02010609060101010101" pitchFamily="49" charset="-122"/>
                </a:defRPr>
              </a:lvl4pPr>
              <a:lvl5pPr marL="2057400" indent="-228600">
                <a:defRPr>
                  <a:solidFill>
                    <a:schemeClr val="tx1"/>
                  </a:solidFill>
                  <a:latin typeface="黑体" panose="02010609060101010101" pitchFamily="49" charset="-122"/>
                  <a:ea typeface="黑体" panose="02010609060101010101" pitchFamily="49" charset="-122"/>
                </a:defRPr>
              </a:lvl5pPr>
              <a:lvl6pPr marL="2514600" indent="-228600" fontAlgn="base">
                <a:spcBef>
                  <a:spcPct val="0"/>
                </a:spcBef>
                <a:spcAft>
                  <a:spcPct val="0"/>
                </a:spcAft>
                <a:defRPr>
                  <a:solidFill>
                    <a:schemeClr val="tx1"/>
                  </a:solidFill>
                  <a:latin typeface="黑体" panose="02010609060101010101" pitchFamily="49" charset="-122"/>
                  <a:ea typeface="黑体" panose="02010609060101010101" pitchFamily="49" charset="-122"/>
                </a:defRPr>
              </a:lvl6pPr>
              <a:lvl7pPr marL="2971800" indent="-228600" fontAlgn="base">
                <a:spcBef>
                  <a:spcPct val="0"/>
                </a:spcBef>
                <a:spcAft>
                  <a:spcPct val="0"/>
                </a:spcAft>
                <a:defRPr>
                  <a:solidFill>
                    <a:schemeClr val="tx1"/>
                  </a:solidFill>
                  <a:latin typeface="黑体" panose="02010609060101010101" pitchFamily="49" charset="-122"/>
                  <a:ea typeface="黑体" panose="02010609060101010101" pitchFamily="49" charset="-122"/>
                </a:defRPr>
              </a:lvl7pPr>
              <a:lvl8pPr marL="3429000" indent="-228600" fontAlgn="base">
                <a:spcBef>
                  <a:spcPct val="0"/>
                </a:spcBef>
                <a:spcAft>
                  <a:spcPct val="0"/>
                </a:spcAft>
                <a:defRPr>
                  <a:solidFill>
                    <a:schemeClr val="tx1"/>
                  </a:solidFill>
                  <a:latin typeface="黑体" panose="02010609060101010101" pitchFamily="49" charset="-122"/>
                  <a:ea typeface="黑体" panose="02010609060101010101" pitchFamily="49" charset="-122"/>
                </a:defRPr>
              </a:lvl8pPr>
              <a:lvl9pPr marL="3886200" indent="-228600" fontAlgn="base">
                <a:spcBef>
                  <a:spcPct val="0"/>
                </a:spcBef>
                <a:spcAft>
                  <a:spcPct val="0"/>
                </a:spcAft>
                <a:defRPr>
                  <a:solidFill>
                    <a:schemeClr val="tx1"/>
                  </a:solidFill>
                  <a:latin typeface="黑体" panose="02010609060101010101" pitchFamily="49" charset="-122"/>
                  <a:ea typeface="黑体" panose="02010609060101010101" pitchFamily="49" charset="-122"/>
                </a:defRPr>
              </a:lvl9pPr>
            </a:lstStyle>
            <a:p>
              <a:pPr algn="ctr"/>
              <a:endParaRPr lang="zh-CN" altLang="en-US">
                <a:latin typeface="Arial" panose="020B0604020202020204" pitchFamily="34" charset="0"/>
                <a:ea typeface="宋体" panose="02010600030101010101" pitchFamily="2" charset="-122"/>
              </a:endParaRPr>
            </a:p>
          </p:txBody>
        </p:sp>
        <p:sp>
          <p:nvSpPr>
            <p:cNvPr id="9" name="TextBox 7"/>
            <p:cNvSpPr txBox="1">
              <a:spLocks noChangeArrowheads="1"/>
            </p:cNvSpPr>
            <p:nvPr/>
          </p:nvSpPr>
          <p:spPr bwMode="auto">
            <a:xfrm>
              <a:off x="4572000" y="3071810"/>
              <a:ext cx="1143008" cy="3667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黑体" panose="02010609060101010101" pitchFamily="49" charset="-122"/>
                  <a:ea typeface="黑体" panose="02010609060101010101" pitchFamily="49" charset="-122"/>
                </a:defRPr>
              </a:lvl1pPr>
              <a:lvl2pPr marL="742950" indent="-285750">
                <a:defRPr>
                  <a:solidFill>
                    <a:schemeClr val="tx1"/>
                  </a:solidFill>
                  <a:latin typeface="黑体" panose="02010609060101010101" pitchFamily="49" charset="-122"/>
                  <a:ea typeface="黑体" panose="02010609060101010101" pitchFamily="49" charset="-122"/>
                </a:defRPr>
              </a:lvl2pPr>
              <a:lvl3pPr marL="1143000" indent="-228600">
                <a:defRPr>
                  <a:solidFill>
                    <a:schemeClr val="tx1"/>
                  </a:solidFill>
                  <a:latin typeface="黑体" panose="02010609060101010101" pitchFamily="49" charset="-122"/>
                  <a:ea typeface="黑体" panose="02010609060101010101" pitchFamily="49" charset="-122"/>
                </a:defRPr>
              </a:lvl3pPr>
              <a:lvl4pPr marL="1600200" indent="-228600">
                <a:defRPr>
                  <a:solidFill>
                    <a:schemeClr val="tx1"/>
                  </a:solidFill>
                  <a:latin typeface="黑体" panose="02010609060101010101" pitchFamily="49" charset="-122"/>
                  <a:ea typeface="黑体" panose="02010609060101010101" pitchFamily="49" charset="-122"/>
                </a:defRPr>
              </a:lvl4pPr>
              <a:lvl5pPr marL="2057400" indent="-228600">
                <a:defRPr>
                  <a:solidFill>
                    <a:schemeClr val="tx1"/>
                  </a:solidFill>
                  <a:latin typeface="黑体" panose="02010609060101010101" pitchFamily="49" charset="-122"/>
                  <a:ea typeface="黑体" panose="02010609060101010101" pitchFamily="49" charset="-122"/>
                </a:defRPr>
              </a:lvl5pPr>
              <a:lvl6pPr marL="2514600" indent="-228600" fontAlgn="base">
                <a:spcBef>
                  <a:spcPct val="0"/>
                </a:spcBef>
                <a:spcAft>
                  <a:spcPct val="0"/>
                </a:spcAft>
                <a:defRPr>
                  <a:solidFill>
                    <a:schemeClr val="tx1"/>
                  </a:solidFill>
                  <a:latin typeface="黑体" panose="02010609060101010101" pitchFamily="49" charset="-122"/>
                  <a:ea typeface="黑体" panose="02010609060101010101" pitchFamily="49" charset="-122"/>
                </a:defRPr>
              </a:lvl6pPr>
              <a:lvl7pPr marL="2971800" indent="-228600" fontAlgn="base">
                <a:spcBef>
                  <a:spcPct val="0"/>
                </a:spcBef>
                <a:spcAft>
                  <a:spcPct val="0"/>
                </a:spcAft>
                <a:defRPr>
                  <a:solidFill>
                    <a:schemeClr val="tx1"/>
                  </a:solidFill>
                  <a:latin typeface="黑体" panose="02010609060101010101" pitchFamily="49" charset="-122"/>
                  <a:ea typeface="黑体" panose="02010609060101010101" pitchFamily="49" charset="-122"/>
                </a:defRPr>
              </a:lvl7pPr>
              <a:lvl8pPr marL="3429000" indent="-228600" fontAlgn="base">
                <a:spcBef>
                  <a:spcPct val="0"/>
                </a:spcBef>
                <a:spcAft>
                  <a:spcPct val="0"/>
                </a:spcAft>
                <a:defRPr>
                  <a:solidFill>
                    <a:schemeClr val="tx1"/>
                  </a:solidFill>
                  <a:latin typeface="黑体" panose="02010609060101010101" pitchFamily="49" charset="-122"/>
                  <a:ea typeface="黑体" panose="02010609060101010101" pitchFamily="49" charset="-122"/>
                </a:defRPr>
              </a:lvl8pPr>
              <a:lvl9pPr marL="3886200" indent="-228600" fontAlgn="base">
                <a:spcBef>
                  <a:spcPct val="0"/>
                </a:spcBef>
                <a:spcAft>
                  <a:spcPct val="0"/>
                </a:spcAft>
                <a:defRPr>
                  <a:solidFill>
                    <a:schemeClr val="tx1"/>
                  </a:solidFill>
                  <a:latin typeface="黑体" panose="02010609060101010101" pitchFamily="49" charset="-122"/>
                  <a:ea typeface="黑体" panose="02010609060101010101" pitchFamily="49" charset="-122"/>
                </a:defRPr>
              </a:lvl9pPr>
            </a:lstStyle>
            <a:p>
              <a:endParaRPr lang="zh-CN" altLang="en-US">
                <a:latin typeface="Arial" panose="020B0604020202020204" pitchFamily="34" charset="0"/>
                <a:ea typeface="宋体" panose="02010600030101010101" pitchFamily="2" charset="-122"/>
              </a:endParaRPr>
            </a:p>
          </p:txBody>
        </p:sp>
        <p:sp>
          <p:nvSpPr>
            <p:cNvPr id="10" name="TextBox 8"/>
            <p:cNvSpPr txBox="1">
              <a:spLocks noChangeArrowheads="1"/>
            </p:cNvSpPr>
            <p:nvPr/>
          </p:nvSpPr>
          <p:spPr bwMode="auto">
            <a:xfrm>
              <a:off x="2500298" y="3702052"/>
              <a:ext cx="1143008" cy="3667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黑体" panose="02010609060101010101" pitchFamily="49" charset="-122"/>
                  <a:ea typeface="黑体" panose="02010609060101010101" pitchFamily="49" charset="-122"/>
                </a:defRPr>
              </a:lvl1pPr>
              <a:lvl2pPr marL="742950" indent="-285750">
                <a:defRPr>
                  <a:solidFill>
                    <a:schemeClr val="tx1"/>
                  </a:solidFill>
                  <a:latin typeface="黑体" panose="02010609060101010101" pitchFamily="49" charset="-122"/>
                  <a:ea typeface="黑体" panose="02010609060101010101" pitchFamily="49" charset="-122"/>
                </a:defRPr>
              </a:lvl2pPr>
              <a:lvl3pPr marL="1143000" indent="-228600">
                <a:defRPr>
                  <a:solidFill>
                    <a:schemeClr val="tx1"/>
                  </a:solidFill>
                  <a:latin typeface="黑体" panose="02010609060101010101" pitchFamily="49" charset="-122"/>
                  <a:ea typeface="黑体" panose="02010609060101010101" pitchFamily="49" charset="-122"/>
                </a:defRPr>
              </a:lvl3pPr>
              <a:lvl4pPr marL="1600200" indent="-228600">
                <a:defRPr>
                  <a:solidFill>
                    <a:schemeClr val="tx1"/>
                  </a:solidFill>
                  <a:latin typeface="黑体" panose="02010609060101010101" pitchFamily="49" charset="-122"/>
                  <a:ea typeface="黑体" panose="02010609060101010101" pitchFamily="49" charset="-122"/>
                </a:defRPr>
              </a:lvl4pPr>
              <a:lvl5pPr marL="2057400" indent="-228600">
                <a:defRPr>
                  <a:solidFill>
                    <a:schemeClr val="tx1"/>
                  </a:solidFill>
                  <a:latin typeface="黑体" panose="02010609060101010101" pitchFamily="49" charset="-122"/>
                  <a:ea typeface="黑体" panose="02010609060101010101" pitchFamily="49" charset="-122"/>
                </a:defRPr>
              </a:lvl5pPr>
              <a:lvl6pPr marL="2514600" indent="-228600" fontAlgn="base">
                <a:spcBef>
                  <a:spcPct val="0"/>
                </a:spcBef>
                <a:spcAft>
                  <a:spcPct val="0"/>
                </a:spcAft>
                <a:defRPr>
                  <a:solidFill>
                    <a:schemeClr val="tx1"/>
                  </a:solidFill>
                  <a:latin typeface="黑体" panose="02010609060101010101" pitchFamily="49" charset="-122"/>
                  <a:ea typeface="黑体" panose="02010609060101010101" pitchFamily="49" charset="-122"/>
                </a:defRPr>
              </a:lvl6pPr>
              <a:lvl7pPr marL="2971800" indent="-228600" fontAlgn="base">
                <a:spcBef>
                  <a:spcPct val="0"/>
                </a:spcBef>
                <a:spcAft>
                  <a:spcPct val="0"/>
                </a:spcAft>
                <a:defRPr>
                  <a:solidFill>
                    <a:schemeClr val="tx1"/>
                  </a:solidFill>
                  <a:latin typeface="黑体" panose="02010609060101010101" pitchFamily="49" charset="-122"/>
                  <a:ea typeface="黑体" panose="02010609060101010101" pitchFamily="49" charset="-122"/>
                </a:defRPr>
              </a:lvl7pPr>
              <a:lvl8pPr marL="3429000" indent="-228600" fontAlgn="base">
                <a:spcBef>
                  <a:spcPct val="0"/>
                </a:spcBef>
                <a:spcAft>
                  <a:spcPct val="0"/>
                </a:spcAft>
                <a:defRPr>
                  <a:solidFill>
                    <a:schemeClr val="tx1"/>
                  </a:solidFill>
                  <a:latin typeface="黑体" panose="02010609060101010101" pitchFamily="49" charset="-122"/>
                  <a:ea typeface="黑体" panose="02010609060101010101" pitchFamily="49" charset="-122"/>
                </a:defRPr>
              </a:lvl8pPr>
              <a:lvl9pPr marL="3886200" indent="-228600" fontAlgn="base">
                <a:spcBef>
                  <a:spcPct val="0"/>
                </a:spcBef>
                <a:spcAft>
                  <a:spcPct val="0"/>
                </a:spcAft>
                <a:defRPr>
                  <a:solidFill>
                    <a:schemeClr val="tx1"/>
                  </a:solidFill>
                  <a:latin typeface="黑体" panose="02010609060101010101" pitchFamily="49" charset="-122"/>
                  <a:ea typeface="黑体" panose="02010609060101010101" pitchFamily="49" charset="-122"/>
                </a:defRPr>
              </a:lvl9pPr>
            </a:lstStyle>
            <a:p>
              <a:endParaRPr lang="zh-CN" altLang="en-US">
                <a:latin typeface="Arial" panose="020B0604020202020204" pitchFamily="34" charset="0"/>
                <a:ea typeface="宋体" panose="02010600030101010101" pitchFamily="2" charset="-122"/>
              </a:endParaRPr>
            </a:p>
          </p:txBody>
        </p:sp>
        <p:sp>
          <p:nvSpPr>
            <p:cNvPr id="11" name="TextBox 9"/>
            <p:cNvSpPr txBox="1">
              <a:spLocks noChangeArrowheads="1"/>
            </p:cNvSpPr>
            <p:nvPr/>
          </p:nvSpPr>
          <p:spPr bwMode="auto">
            <a:xfrm>
              <a:off x="5643570" y="3702052"/>
              <a:ext cx="1143008" cy="3667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黑体" panose="02010609060101010101" pitchFamily="49" charset="-122"/>
                  <a:ea typeface="黑体" panose="02010609060101010101" pitchFamily="49" charset="-122"/>
                </a:defRPr>
              </a:lvl1pPr>
              <a:lvl2pPr marL="742950" indent="-285750">
                <a:defRPr>
                  <a:solidFill>
                    <a:schemeClr val="tx1"/>
                  </a:solidFill>
                  <a:latin typeface="黑体" panose="02010609060101010101" pitchFamily="49" charset="-122"/>
                  <a:ea typeface="黑体" panose="02010609060101010101" pitchFamily="49" charset="-122"/>
                </a:defRPr>
              </a:lvl2pPr>
              <a:lvl3pPr marL="1143000" indent="-228600">
                <a:defRPr>
                  <a:solidFill>
                    <a:schemeClr val="tx1"/>
                  </a:solidFill>
                  <a:latin typeface="黑体" panose="02010609060101010101" pitchFamily="49" charset="-122"/>
                  <a:ea typeface="黑体" panose="02010609060101010101" pitchFamily="49" charset="-122"/>
                </a:defRPr>
              </a:lvl3pPr>
              <a:lvl4pPr marL="1600200" indent="-228600">
                <a:defRPr>
                  <a:solidFill>
                    <a:schemeClr val="tx1"/>
                  </a:solidFill>
                  <a:latin typeface="黑体" panose="02010609060101010101" pitchFamily="49" charset="-122"/>
                  <a:ea typeface="黑体" panose="02010609060101010101" pitchFamily="49" charset="-122"/>
                </a:defRPr>
              </a:lvl4pPr>
              <a:lvl5pPr marL="2057400" indent="-228600">
                <a:defRPr>
                  <a:solidFill>
                    <a:schemeClr val="tx1"/>
                  </a:solidFill>
                  <a:latin typeface="黑体" panose="02010609060101010101" pitchFamily="49" charset="-122"/>
                  <a:ea typeface="黑体" panose="02010609060101010101" pitchFamily="49" charset="-122"/>
                </a:defRPr>
              </a:lvl5pPr>
              <a:lvl6pPr marL="2514600" indent="-228600" fontAlgn="base">
                <a:spcBef>
                  <a:spcPct val="0"/>
                </a:spcBef>
                <a:spcAft>
                  <a:spcPct val="0"/>
                </a:spcAft>
                <a:defRPr>
                  <a:solidFill>
                    <a:schemeClr val="tx1"/>
                  </a:solidFill>
                  <a:latin typeface="黑体" panose="02010609060101010101" pitchFamily="49" charset="-122"/>
                  <a:ea typeface="黑体" panose="02010609060101010101" pitchFamily="49" charset="-122"/>
                </a:defRPr>
              </a:lvl6pPr>
              <a:lvl7pPr marL="2971800" indent="-228600" fontAlgn="base">
                <a:spcBef>
                  <a:spcPct val="0"/>
                </a:spcBef>
                <a:spcAft>
                  <a:spcPct val="0"/>
                </a:spcAft>
                <a:defRPr>
                  <a:solidFill>
                    <a:schemeClr val="tx1"/>
                  </a:solidFill>
                  <a:latin typeface="黑体" panose="02010609060101010101" pitchFamily="49" charset="-122"/>
                  <a:ea typeface="黑体" panose="02010609060101010101" pitchFamily="49" charset="-122"/>
                </a:defRPr>
              </a:lvl7pPr>
              <a:lvl8pPr marL="3429000" indent="-228600" fontAlgn="base">
                <a:spcBef>
                  <a:spcPct val="0"/>
                </a:spcBef>
                <a:spcAft>
                  <a:spcPct val="0"/>
                </a:spcAft>
                <a:defRPr>
                  <a:solidFill>
                    <a:schemeClr val="tx1"/>
                  </a:solidFill>
                  <a:latin typeface="黑体" panose="02010609060101010101" pitchFamily="49" charset="-122"/>
                  <a:ea typeface="黑体" panose="02010609060101010101" pitchFamily="49" charset="-122"/>
                </a:defRPr>
              </a:lvl8pPr>
              <a:lvl9pPr marL="3886200" indent="-228600" fontAlgn="base">
                <a:spcBef>
                  <a:spcPct val="0"/>
                </a:spcBef>
                <a:spcAft>
                  <a:spcPct val="0"/>
                </a:spcAft>
                <a:defRPr>
                  <a:solidFill>
                    <a:schemeClr val="tx1"/>
                  </a:solidFill>
                  <a:latin typeface="黑体" panose="02010609060101010101" pitchFamily="49" charset="-122"/>
                  <a:ea typeface="黑体" panose="02010609060101010101" pitchFamily="49" charset="-122"/>
                </a:defRPr>
              </a:lvl9pPr>
            </a:lstStyle>
            <a:p>
              <a:endParaRPr lang="zh-CN" altLang="en-US">
                <a:latin typeface="Arial" panose="020B0604020202020204" pitchFamily="34" charset="0"/>
                <a:ea typeface="宋体" panose="02010600030101010101" pitchFamily="2" charset="-122"/>
              </a:endParaRPr>
            </a:p>
          </p:txBody>
        </p:sp>
      </p:grpSp>
    </p:spTree>
    <p:extLst>
      <p:ext uri="{BB962C8B-B14F-4D97-AF65-F5344CB8AC3E}">
        <p14:creationId xmlns:p14="http://schemas.microsoft.com/office/powerpoint/2010/main" val="3095780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消息中间件定义</a:t>
            </a:r>
            <a:endParaRPr lang="zh-CN" altLang="en-US" dirty="0"/>
          </a:p>
        </p:txBody>
      </p:sp>
      <p:sp>
        <p:nvSpPr>
          <p:cNvPr id="3" name="内容占位符 2"/>
          <p:cNvSpPr>
            <a:spLocks noGrp="1"/>
          </p:cNvSpPr>
          <p:nvPr>
            <p:ph idx="1"/>
          </p:nvPr>
        </p:nvSpPr>
        <p:spPr>
          <a:xfrm>
            <a:off x="838200" y="1825625"/>
            <a:ext cx="10515600" cy="1679575"/>
          </a:xfrm>
        </p:spPr>
        <p:txBody>
          <a:bodyPr/>
          <a:lstStyle/>
          <a:p>
            <a:pPr>
              <a:defRPr/>
            </a:pPr>
            <a:r>
              <a:rPr lang="zh-CN" altLang="en-US" dirty="0" smtClean="0">
                <a:latin typeface="微软雅黑" panose="020B0503020204020204" pitchFamily="34" charset="-122"/>
                <a:ea typeface="微软雅黑" panose="020B0503020204020204" pitchFamily="34" charset="-122"/>
              </a:rPr>
              <a:t>消息中间件</a:t>
            </a:r>
            <a:r>
              <a:rPr lang="en-US" altLang="zh-CN" dirty="0" smtClean="0">
                <a:latin typeface="微软雅黑" panose="020B0503020204020204" pitchFamily="34" charset="-122"/>
                <a:ea typeface="微软雅黑" panose="020B0503020204020204" pitchFamily="34" charset="-122"/>
              </a:rPr>
              <a:t>(Message Oriented Middleware, MOM)</a:t>
            </a:r>
            <a:r>
              <a:rPr lang="zh-CN" altLang="en-US" dirty="0" smtClean="0">
                <a:latin typeface="微软雅黑" panose="020B0503020204020204" pitchFamily="34" charset="-122"/>
                <a:ea typeface="微软雅黑" panose="020B0503020204020204" pitchFamily="34" charset="-122"/>
              </a:rPr>
              <a:t>：</a:t>
            </a:r>
            <a:endParaRPr lang="en-US" altLang="zh-CN" dirty="0" smtClean="0">
              <a:latin typeface="微软雅黑" panose="020B0503020204020204" pitchFamily="34" charset="-122"/>
              <a:ea typeface="微软雅黑" panose="020B0503020204020204" pitchFamily="34" charset="-122"/>
            </a:endParaRPr>
          </a:p>
          <a:p>
            <a:pPr marL="0" indent="0">
              <a:buNone/>
              <a:defRPr/>
            </a:pPr>
            <a:r>
              <a:rPr lang="en-US" altLang="zh-CN" sz="1800" dirty="0" smtClean="0">
                <a:latin typeface="微软雅黑" panose="020B0503020204020204" pitchFamily="34" charset="-122"/>
                <a:ea typeface="微软雅黑" panose="020B0503020204020204" pitchFamily="34" charset="-122"/>
              </a:rPr>
              <a:t>       </a:t>
            </a:r>
            <a:r>
              <a:rPr lang="zh-CN" altLang="en-US" sz="1800" dirty="0" smtClean="0">
                <a:latin typeface="微软雅黑" panose="020B0503020204020204" pitchFamily="34" charset="-122"/>
                <a:ea typeface="微软雅黑" panose="020B0503020204020204" pitchFamily="34" charset="-122"/>
              </a:rPr>
              <a:t>消息中间件利用</a:t>
            </a:r>
            <a:r>
              <a:rPr lang="zh-CN" altLang="en-US" sz="1800" dirty="0" smtClean="0">
                <a:solidFill>
                  <a:srgbClr val="FF0000"/>
                </a:solidFill>
                <a:latin typeface="微软雅黑" panose="020B0503020204020204" pitchFamily="34" charset="-122"/>
                <a:ea typeface="微软雅黑" panose="020B0503020204020204" pitchFamily="34" charset="-122"/>
              </a:rPr>
              <a:t>高效可靠</a:t>
            </a:r>
            <a:r>
              <a:rPr lang="zh-CN" altLang="en-US" sz="1800" dirty="0" smtClean="0">
                <a:solidFill>
                  <a:schemeClr val="tx1">
                    <a:lumMod val="50000"/>
                    <a:lumOff val="50000"/>
                  </a:schemeClr>
                </a:solidFill>
                <a:latin typeface="微软雅黑" panose="020B0503020204020204" pitchFamily="34" charset="-122"/>
                <a:ea typeface="微软雅黑" panose="020B0503020204020204" pitchFamily="34" charset="-122"/>
              </a:rPr>
              <a:t>的</a:t>
            </a:r>
            <a:r>
              <a:rPr lang="zh-CN" altLang="en-US" sz="1800" dirty="0" smtClean="0">
                <a:solidFill>
                  <a:srgbClr val="FF0000"/>
                </a:solidFill>
                <a:latin typeface="微软雅黑" panose="020B0503020204020204" pitchFamily="34" charset="-122"/>
                <a:ea typeface="微软雅黑" panose="020B0503020204020204" pitchFamily="34" charset="-122"/>
              </a:rPr>
              <a:t>消息传递机制</a:t>
            </a:r>
            <a:r>
              <a:rPr lang="zh-CN" altLang="en-US" sz="1800" dirty="0" smtClean="0">
                <a:latin typeface="微软雅黑" panose="020B0503020204020204" pitchFamily="34" charset="-122"/>
                <a:ea typeface="微软雅黑" panose="020B0503020204020204" pitchFamily="34" charset="-122"/>
              </a:rPr>
              <a:t>进行</a:t>
            </a:r>
            <a:r>
              <a:rPr lang="zh-CN" altLang="en-US" sz="1800" dirty="0" smtClean="0">
                <a:solidFill>
                  <a:srgbClr val="FF0000"/>
                </a:solidFill>
                <a:latin typeface="微软雅黑" panose="020B0503020204020204" pitchFamily="34" charset="-122"/>
                <a:ea typeface="微软雅黑" panose="020B0503020204020204" pitchFamily="34" charset="-122"/>
              </a:rPr>
              <a:t>平台无关</a:t>
            </a:r>
            <a:r>
              <a:rPr lang="zh-CN" altLang="en-US" sz="1800" dirty="0" smtClean="0">
                <a:latin typeface="微软雅黑" panose="020B0503020204020204" pitchFamily="34" charset="-122"/>
                <a:ea typeface="微软雅黑" panose="020B0503020204020204" pitchFamily="34" charset="-122"/>
              </a:rPr>
              <a:t>的数据交流，并基于数据通信来进行</a:t>
            </a:r>
            <a:r>
              <a:rPr lang="zh-CN" altLang="en-US" sz="1800" dirty="0" smtClean="0">
                <a:solidFill>
                  <a:srgbClr val="FF0000"/>
                </a:solidFill>
                <a:latin typeface="微软雅黑" panose="020B0503020204020204" pitchFamily="34" charset="-122"/>
                <a:ea typeface="微软雅黑" panose="020B0503020204020204" pitchFamily="34" charset="-122"/>
              </a:rPr>
              <a:t>分布式系统的集成</a:t>
            </a:r>
            <a:r>
              <a:rPr lang="zh-CN" altLang="en-US" sz="1800" dirty="0" smtClean="0">
                <a:latin typeface="微软雅黑" panose="020B0503020204020204" pitchFamily="34" charset="-122"/>
                <a:ea typeface="微软雅黑" panose="020B0503020204020204" pitchFamily="34" charset="-122"/>
              </a:rPr>
              <a:t>。通过提供</a:t>
            </a:r>
            <a:r>
              <a:rPr lang="zh-CN" altLang="en-US" sz="1800" dirty="0" smtClean="0">
                <a:solidFill>
                  <a:srgbClr val="FF0000"/>
                </a:solidFill>
                <a:latin typeface="微软雅黑" panose="020B0503020204020204" pitchFamily="34" charset="-122"/>
                <a:ea typeface="微软雅黑" panose="020B0503020204020204" pitchFamily="34" charset="-122"/>
              </a:rPr>
              <a:t>消息传递</a:t>
            </a:r>
            <a:r>
              <a:rPr lang="zh-CN" altLang="en-US" sz="1800" dirty="0" smtClean="0">
                <a:latin typeface="微软雅黑" panose="020B0503020204020204" pitchFamily="34" charset="-122"/>
                <a:ea typeface="微软雅黑" panose="020B0503020204020204" pitchFamily="34" charset="-122"/>
              </a:rPr>
              <a:t>和</a:t>
            </a:r>
            <a:r>
              <a:rPr lang="zh-CN" altLang="en-US" sz="1800" dirty="0" smtClean="0">
                <a:solidFill>
                  <a:srgbClr val="FF0000"/>
                </a:solidFill>
                <a:latin typeface="微软雅黑" panose="020B0503020204020204" pitchFamily="34" charset="-122"/>
                <a:ea typeface="微软雅黑" panose="020B0503020204020204" pitchFamily="34" charset="-122"/>
              </a:rPr>
              <a:t>消息排队</a:t>
            </a:r>
            <a:r>
              <a:rPr lang="zh-CN" altLang="en-US" sz="1800" dirty="0" smtClean="0">
                <a:latin typeface="微软雅黑" panose="020B0503020204020204" pitchFamily="34" charset="-122"/>
                <a:ea typeface="微软雅黑" panose="020B0503020204020204" pitchFamily="34" charset="-122"/>
              </a:rPr>
              <a:t>模型，它可以在</a:t>
            </a:r>
            <a:r>
              <a:rPr lang="zh-CN" altLang="en-US" sz="1800" dirty="0" smtClean="0">
                <a:solidFill>
                  <a:srgbClr val="FF0000"/>
                </a:solidFill>
                <a:latin typeface="微软雅黑" panose="020B0503020204020204" pitchFamily="34" charset="-122"/>
                <a:ea typeface="微软雅黑" panose="020B0503020204020204" pitchFamily="34" charset="-122"/>
              </a:rPr>
              <a:t>分布式环境</a:t>
            </a:r>
            <a:r>
              <a:rPr lang="zh-CN" altLang="en-US" sz="1800" dirty="0" smtClean="0">
                <a:latin typeface="微软雅黑" panose="020B0503020204020204" pitchFamily="34" charset="-122"/>
                <a:ea typeface="微软雅黑" panose="020B0503020204020204" pitchFamily="34" charset="-122"/>
              </a:rPr>
              <a:t>下扩展进程间的通信。</a:t>
            </a:r>
            <a:endParaRPr lang="en-US" altLang="zh-CN" sz="1800" dirty="0" smtClean="0">
              <a:latin typeface="微软雅黑" panose="020B0503020204020204" pitchFamily="34" charset="-122"/>
              <a:ea typeface="微软雅黑" panose="020B0503020204020204" pitchFamily="34" charset="-122"/>
            </a:endParaRPr>
          </a:p>
          <a:p>
            <a:pPr marL="0" indent="0">
              <a:buNone/>
              <a:defRPr/>
            </a:pPr>
            <a:r>
              <a:rPr lang="zh-CN" altLang="en-US" sz="1800" dirty="0" smtClean="0">
                <a:latin typeface="微软雅黑" panose="020B0503020204020204" pitchFamily="34" charset="-122"/>
                <a:ea typeface="微软雅黑" panose="020B0503020204020204" pitchFamily="34" charset="-122"/>
              </a:rPr>
              <a:t>        消息中间件可以即支持</a:t>
            </a:r>
            <a:r>
              <a:rPr lang="zh-CN" altLang="en-US" sz="1800" dirty="0" smtClean="0">
                <a:solidFill>
                  <a:srgbClr val="FF0000"/>
                </a:solidFill>
                <a:latin typeface="微软雅黑" panose="020B0503020204020204" pitchFamily="34" charset="-122"/>
                <a:ea typeface="微软雅黑" panose="020B0503020204020204" pitchFamily="34" charset="-122"/>
              </a:rPr>
              <a:t>同步</a:t>
            </a:r>
            <a:r>
              <a:rPr lang="zh-CN" altLang="en-US" sz="1800" dirty="0" smtClean="0">
                <a:latin typeface="微软雅黑" panose="020B0503020204020204" pitchFamily="34" charset="-122"/>
                <a:ea typeface="微软雅黑" panose="020B0503020204020204" pitchFamily="34" charset="-122"/>
              </a:rPr>
              <a:t>方式，又支持</a:t>
            </a:r>
            <a:r>
              <a:rPr lang="zh-CN" altLang="en-US" sz="1800" dirty="0" smtClean="0">
                <a:solidFill>
                  <a:srgbClr val="FF0000"/>
                </a:solidFill>
                <a:latin typeface="微软雅黑" panose="020B0503020204020204" pitchFamily="34" charset="-122"/>
                <a:ea typeface="微软雅黑" panose="020B0503020204020204" pitchFamily="34" charset="-122"/>
              </a:rPr>
              <a:t>异步</a:t>
            </a:r>
            <a:r>
              <a:rPr lang="zh-CN" altLang="en-US" sz="1800" dirty="0" smtClean="0">
                <a:latin typeface="微软雅黑" panose="020B0503020204020204" pitchFamily="34" charset="-122"/>
                <a:ea typeface="微软雅黑" panose="020B0503020204020204" pitchFamily="34" charset="-122"/>
              </a:rPr>
              <a:t>方式。</a:t>
            </a:r>
          </a:p>
          <a:p>
            <a:endParaRPr lang="zh-CN" altLang="en-US" dirty="0"/>
          </a:p>
        </p:txBody>
      </p:sp>
      <p:pic>
        <p:nvPicPr>
          <p:cNvPr id="4" name="图片 3" descr="MOM.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49300" y="3689350"/>
            <a:ext cx="4857750" cy="2622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0" name="Picture 2" descr="MOM 系统的元素：使用 API 借助于消息传送提供者交换消息的客户端。该图用文本进行说明。"/>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40525" y="4364612"/>
            <a:ext cx="5211621" cy="1809751"/>
          </a:xfrm>
          <a:prstGeom prst="rect">
            <a:avLst/>
          </a:prstGeom>
          <a:noFill/>
          <a:extLst>
            <a:ext uri="{909E8E84-426E-40DD-AFC4-6F175D3DCCD1}">
              <a14:hiddenFill xmlns:a14="http://schemas.microsoft.com/office/drawing/2010/main">
                <a:solidFill>
                  <a:srgbClr val="FFFFFF"/>
                </a:solidFill>
              </a14:hiddenFill>
            </a:ext>
          </a:extLst>
        </p:spPr>
      </p:pic>
      <p:sp>
        <p:nvSpPr>
          <p:cNvPr id="5" name="文本框 4"/>
          <p:cNvSpPr txBox="1"/>
          <p:nvPr/>
        </p:nvSpPr>
        <p:spPr>
          <a:xfrm>
            <a:off x="5607050" y="5000625"/>
            <a:ext cx="717550" cy="584775"/>
          </a:xfrm>
          <a:prstGeom prst="rect">
            <a:avLst/>
          </a:prstGeom>
          <a:noFill/>
        </p:spPr>
        <p:txBody>
          <a:bodyPr wrap="square" rtlCol="0">
            <a:spAutoFit/>
          </a:bodyPr>
          <a:lstStyle/>
          <a:p>
            <a:r>
              <a:rPr lang="en-US" altLang="zh-CN" sz="3200" b="1" dirty="0" smtClean="0">
                <a:solidFill>
                  <a:srgbClr val="FF0000"/>
                </a:solidFill>
              </a:rPr>
              <a:t>OR</a:t>
            </a:r>
            <a:endParaRPr lang="zh-CN" altLang="en-US" sz="3200" b="1" dirty="0">
              <a:solidFill>
                <a:srgbClr val="FF0000"/>
              </a:solidFill>
            </a:endParaRPr>
          </a:p>
        </p:txBody>
      </p:sp>
    </p:spTree>
    <p:extLst>
      <p:ext uri="{BB962C8B-B14F-4D97-AF65-F5344CB8AC3E}">
        <p14:creationId xmlns:p14="http://schemas.microsoft.com/office/powerpoint/2010/main" val="63648917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ActiveMQ</a:t>
            </a:r>
            <a:r>
              <a:rPr lang="zh-CN" altLang="en-US" dirty="0"/>
              <a:t>架构、</a:t>
            </a:r>
            <a:r>
              <a:rPr lang="zh-CN" altLang="en-US" dirty="0" smtClean="0"/>
              <a:t>概念</a:t>
            </a:r>
            <a:r>
              <a:rPr lang="en-US" altLang="zh-CN" dirty="0"/>
              <a:t>——</a:t>
            </a:r>
            <a:r>
              <a:rPr lang="zh-CN" altLang="en-US" dirty="0"/>
              <a:t>集群</a:t>
            </a:r>
            <a:endParaRPr lang="en-US" altLang="zh-CN" dirty="0"/>
          </a:p>
        </p:txBody>
      </p:sp>
      <p:sp>
        <p:nvSpPr>
          <p:cNvPr id="3" name="内容占位符 2"/>
          <p:cNvSpPr>
            <a:spLocks noGrp="1"/>
          </p:cNvSpPr>
          <p:nvPr>
            <p:ph idx="1"/>
          </p:nvPr>
        </p:nvSpPr>
        <p:spPr>
          <a:xfrm>
            <a:off x="838200" y="1825625"/>
            <a:ext cx="10515600" cy="515793"/>
          </a:xfrm>
        </p:spPr>
        <p:txBody>
          <a:bodyPr/>
          <a:lstStyle/>
          <a:p>
            <a:r>
              <a:rPr lang="en-US" altLang="zh-CN" b="1" dirty="0" smtClean="0"/>
              <a:t>Master </a:t>
            </a:r>
            <a:r>
              <a:rPr lang="en-US" altLang="zh-CN" b="1" dirty="0"/>
              <a:t>Slave </a:t>
            </a:r>
            <a:r>
              <a:rPr lang="en-US" altLang="zh-CN" b="1" dirty="0" smtClean="0"/>
              <a:t>Cluster</a:t>
            </a:r>
            <a:r>
              <a:rPr lang="en-US" altLang="zh-CN" sz="1600" b="1" dirty="0" smtClean="0">
                <a:solidFill>
                  <a:srgbClr val="00B050"/>
                </a:solidFill>
              </a:rPr>
              <a:t>(</a:t>
            </a:r>
            <a:r>
              <a:rPr lang="en-US" altLang="zh-CN" sz="1600" dirty="0">
                <a:solidFill>
                  <a:srgbClr val="00B050"/>
                </a:solidFill>
              </a:rPr>
              <a:t>http://activemq.apache.org/masterslave.html</a:t>
            </a:r>
            <a:r>
              <a:rPr lang="en-US" altLang="zh-CN" sz="1600" b="1" dirty="0" smtClean="0">
                <a:solidFill>
                  <a:srgbClr val="00B050"/>
                </a:solidFill>
              </a:rPr>
              <a:t>)</a:t>
            </a:r>
          </a:p>
          <a:p>
            <a:pPr marL="0" indent="0">
              <a:buNone/>
            </a:pPr>
            <a:endParaRPr lang="zh-CN" altLang="en-US" b="1" dirty="0"/>
          </a:p>
        </p:txBody>
      </p:sp>
      <p:graphicFrame>
        <p:nvGraphicFramePr>
          <p:cNvPr id="44" name="表格 43"/>
          <p:cNvGraphicFramePr>
            <a:graphicFrameLocks noGrp="1"/>
          </p:cNvGraphicFramePr>
          <p:nvPr>
            <p:extLst>
              <p:ext uri="{D42A27DB-BD31-4B8C-83A1-F6EECF244321}">
                <p14:modId xmlns:p14="http://schemas.microsoft.com/office/powerpoint/2010/main" val="2269228433"/>
              </p:ext>
            </p:extLst>
          </p:nvPr>
        </p:nvGraphicFramePr>
        <p:xfrm>
          <a:off x="346364" y="2767734"/>
          <a:ext cx="11485417" cy="3674630"/>
        </p:xfrm>
        <a:graphic>
          <a:graphicData uri="http://schemas.openxmlformats.org/drawingml/2006/table">
            <a:tbl>
              <a:tblPr>
                <a:tableStyleId>{616DA210-FB5B-4158-B5E0-FEB733F419BA}</a:tableStyleId>
              </a:tblPr>
              <a:tblGrid>
                <a:gridCol w="3122111"/>
                <a:gridCol w="2620598"/>
                <a:gridCol w="2871354"/>
                <a:gridCol w="2871354"/>
              </a:tblGrid>
              <a:tr h="346559">
                <a:tc>
                  <a:txBody>
                    <a:bodyPr/>
                    <a:lstStyle/>
                    <a:p>
                      <a:pPr algn="ctr"/>
                      <a:r>
                        <a:rPr lang="en-US" sz="1200" dirty="0">
                          <a:effectLst/>
                        </a:rPr>
                        <a:t>Master Slave Type</a:t>
                      </a:r>
                      <a:endParaRPr lang="en-US" sz="1200" b="0" i="0" dirty="0">
                        <a:effectLst/>
                        <a:latin typeface="verdana" panose="020B0604030504040204" pitchFamily="34" charset="0"/>
                      </a:endParaRPr>
                    </a:p>
                  </a:txBody>
                  <a:tcPr marL="38100" marR="38100" marT="28575" marB="28575" anchor="ctr"/>
                </a:tc>
                <a:tc>
                  <a:txBody>
                    <a:bodyPr/>
                    <a:lstStyle/>
                    <a:p>
                      <a:pPr algn="ctr"/>
                      <a:r>
                        <a:rPr lang="en-US" sz="1200" dirty="0">
                          <a:effectLst/>
                        </a:rPr>
                        <a:t>Requirements</a:t>
                      </a:r>
                      <a:endParaRPr lang="en-US" sz="1200" b="0" i="0" dirty="0">
                        <a:effectLst/>
                        <a:latin typeface="verdana" panose="020B0604030504040204" pitchFamily="34" charset="0"/>
                      </a:endParaRPr>
                    </a:p>
                  </a:txBody>
                  <a:tcPr marL="38100" marR="38100" marT="28575" marB="28575" anchor="ctr"/>
                </a:tc>
                <a:tc>
                  <a:txBody>
                    <a:bodyPr/>
                    <a:lstStyle/>
                    <a:p>
                      <a:pPr algn="ctr"/>
                      <a:r>
                        <a:rPr lang="en-US" sz="1200">
                          <a:effectLst/>
                        </a:rPr>
                        <a:t>Pros</a:t>
                      </a:r>
                      <a:endParaRPr lang="en-US" sz="1200" b="0" i="0">
                        <a:effectLst/>
                        <a:latin typeface="verdana" panose="020B0604030504040204" pitchFamily="34" charset="0"/>
                      </a:endParaRPr>
                    </a:p>
                  </a:txBody>
                  <a:tcPr marL="38100" marR="38100" marT="28575" marB="28575" anchor="ctr"/>
                </a:tc>
                <a:tc>
                  <a:txBody>
                    <a:bodyPr/>
                    <a:lstStyle/>
                    <a:p>
                      <a:pPr algn="ctr"/>
                      <a:r>
                        <a:rPr lang="en-US" sz="1200" dirty="0">
                          <a:effectLst/>
                        </a:rPr>
                        <a:t>Cons</a:t>
                      </a:r>
                      <a:endParaRPr lang="en-US" sz="1200" b="0" i="0" dirty="0">
                        <a:effectLst/>
                        <a:latin typeface="verdana" panose="020B0604030504040204" pitchFamily="34" charset="0"/>
                      </a:endParaRPr>
                    </a:p>
                  </a:txBody>
                  <a:tcPr marL="38100" marR="38100" marT="28575" marB="28575" anchor="ctr"/>
                </a:tc>
              </a:tr>
              <a:tr h="1006673">
                <a:tc>
                  <a:txBody>
                    <a:bodyPr/>
                    <a:lstStyle/>
                    <a:p>
                      <a:r>
                        <a:rPr lang="en-US" sz="1800" u="none" strike="noStrike" dirty="0">
                          <a:effectLst/>
                          <a:hlinkClick r:id="rId3"/>
                        </a:rPr>
                        <a:t>Shared File System Master Slave</a:t>
                      </a:r>
                      <a:endParaRPr lang="en-US" sz="1800" b="0" i="0" dirty="0">
                        <a:solidFill>
                          <a:srgbClr val="000000"/>
                        </a:solidFill>
                        <a:effectLst/>
                        <a:latin typeface="verdana" panose="020B0604030504040204" pitchFamily="34" charset="0"/>
                      </a:endParaRPr>
                    </a:p>
                  </a:txBody>
                  <a:tcPr marL="38100" marR="38100" marT="28575" marB="28575" anchor="ctr"/>
                </a:tc>
                <a:tc>
                  <a:txBody>
                    <a:bodyPr/>
                    <a:lstStyle/>
                    <a:p>
                      <a:r>
                        <a:rPr lang="en-US" sz="1800" dirty="0">
                          <a:effectLst/>
                        </a:rPr>
                        <a:t>A shared file system such as a SAN</a:t>
                      </a:r>
                      <a:endParaRPr lang="en-US" sz="1800" b="0" i="0" dirty="0">
                        <a:solidFill>
                          <a:srgbClr val="000000"/>
                        </a:solidFill>
                        <a:effectLst/>
                        <a:latin typeface="verdana" panose="020B0604030504040204" pitchFamily="34" charset="0"/>
                      </a:endParaRPr>
                    </a:p>
                  </a:txBody>
                  <a:tcPr marL="38100" marR="38100" marT="28575" marB="28575" anchor="ctr"/>
                </a:tc>
                <a:tc>
                  <a:txBody>
                    <a:bodyPr/>
                    <a:lstStyle/>
                    <a:p>
                      <a:r>
                        <a:rPr lang="en-US" sz="1800" dirty="0">
                          <a:effectLst/>
                        </a:rPr>
                        <a:t>Run as many slaves as required. Automatic recovery of old masters</a:t>
                      </a:r>
                      <a:endParaRPr lang="en-US" sz="1800" b="0" i="0" dirty="0">
                        <a:solidFill>
                          <a:srgbClr val="000000"/>
                        </a:solidFill>
                        <a:effectLst/>
                        <a:latin typeface="verdana" panose="020B0604030504040204" pitchFamily="34" charset="0"/>
                      </a:endParaRPr>
                    </a:p>
                  </a:txBody>
                  <a:tcPr marL="38100" marR="38100" marT="28575" marB="28575" anchor="ctr"/>
                </a:tc>
                <a:tc>
                  <a:txBody>
                    <a:bodyPr/>
                    <a:lstStyle/>
                    <a:p>
                      <a:r>
                        <a:rPr lang="en-US" sz="1800" dirty="0">
                          <a:effectLst/>
                        </a:rPr>
                        <a:t>Requires shared file system</a:t>
                      </a:r>
                      <a:endParaRPr lang="en-US" sz="1800" b="0" i="0" dirty="0">
                        <a:solidFill>
                          <a:srgbClr val="000000"/>
                        </a:solidFill>
                        <a:effectLst/>
                        <a:latin typeface="verdana" panose="020B0604030504040204" pitchFamily="34" charset="0"/>
                      </a:endParaRPr>
                    </a:p>
                  </a:txBody>
                  <a:tcPr marL="38100" marR="38100" marT="28575" marB="28575" anchor="ctr"/>
                </a:tc>
              </a:tr>
              <a:tr h="1314725">
                <a:tc>
                  <a:txBody>
                    <a:bodyPr/>
                    <a:lstStyle/>
                    <a:p>
                      <a:r>
                        <a:rPr lang="en-US" sz="1800" u="none" strike="noStrike" dirty="0">
                          <a:effectLst/>
                          <a:hlinkClick r:id="rId4"/>
                        </a:rPr>
                        <a:t>JDBC Master Slave</a:t>
                      </a:r>
                      <a:endParaRPr lang="en-US" sz="1800" b="0" i="0" dirty="0">
                        <a:solidFill>
                          <a:srgbClr val="000000"/>
                        </a:solidFill>
                        <a:effectLst/>
                        <a:latin typeface="verdana" panose="020B0604030504040204" pitchFamily="34" charset="0"/>
                      </a:endParaRPr>
                    </a:p>
                  </a:txBody>
                  <a:tcPr marL="38100" marR="38100" marT="28575" marB="28575" anchor="ctr"/>
                </a:tc>
                <a:tc>
                  <a:txBody>
                    <a:bodyPr/>
                    <a:lstStyle/>
                    <a:p>
                      <a:r>
                        <a:rPr lang="en-US" sz="1800" dirty="0">
                          <a:effectLst/>
                        </a:rPr>
                        <a:t>A Shared database</a:t>
                      </a:r>
                      <a:endParaRPr lang="en-US" sz="1800" b="0" i="0" dirty="0">
                        <a:solidFill>
                          <a:srgbClr val="000000"/>
                        </a:solidFill>
                        <a:effectLst/>
                        <a:latin typeface="verdana" panose="020B0604030504040204" pitchFamily="34" charset="0"/>
                      </a:endParaRPr>
                    </a:p>
                  </a:txBody>
                  <a:tcPr marL="38100" marR="38100" marT="28575" marB="28575" anchor="ctr"/>
                </a:tc>
                <a:tc>
                  <a:txBody>
                    <a:bodyPr/>
                    <a:lstStyle/>
                    <a:p>
                      <a:r>
                        <a:rPr lang="en-US" sz="1800" dirty="0">
                          <a:effectLst/>
                        </a:rPr>
                        <a:t>Run as many slaves as required. Automatic recovery of old masters</a:t>
                      </a:r>
                      <a:endParaRPr lang="en-US" sz="1800" b="0" i="0" dirty="0">
                        <a:solidFill>
                          <a:srgbClr val="000000"/>
                        </a:solidFill>
                        <a:effectLst/>
                        <a:latin typeface="verdana" panose="020B0604030504040204" pitchFamily="34" charset="0"/>
                      </a:endParaRPr>
                    </a:p>
                  </a:txBody>
                  <a:tcPr marL="38100" marR="38100" marT="28575" marB="28575" anchor="ctr"/>
                </a:tc>
                <a:tc>
                  <a:txBody>
                    <a:bodyPr/>
                    <a:lstStyle/>
                    <a:p>
                      <a:r>
                        <a:rPr lang="en-US" sz="1800" dirty="0">
                          <a:effectLst/>
                        </a:rPr>
                        <a:t>Requires a shared database. Also relatively slow as it cannot use the high performance journal</a:t>
                      </a:r>
                      <a:endParaRPr lang="en-US" sz="1800" b="0" i="0" dirty="0">
                        <a:solidFill>
                          <a:srgbClr val="000000"/>
                        </a:solidFill>
                        <a:effectLst/>
                        <a:latin typeface="verdana" panose="020B0604030504040204" pitchFamily="34" charset="0"/>
                      </a:endParaRPr>
                    </a:p>
                  </a:txBody>
                  <a:tcPr marL="38100" marR="38100" marT="28575" marB="28575" anchor="ctr"/>
                </a:tc>
              </a:tr>
              <a:tr h="1006673">
                <a:tc>
                  <a:txBody>
                    <a:bodyPr/>
                    <a:lstStyle/>
                    <a:p>
                      <a:r>
                        <a:rPr lang="en-US" sz="1800" u="none" strike="noStrike" dirty="0">
                          <a:effectLst/>
                          <a:hlinkClick r:id="rId5"/>
                        </a:rPr>
                        <a:t>Replicated </a:t>
                      </a:r>
                      <a:r>
                        <a:rPr lang="en-US" sz="1800" u="none" strike="noStrike" dirty="0" err="1">
                          <a:effectLst/>
                          <a:hlinkClick r:id="rId5"/>
                        </a:rPr>
                        <a:t>LevelDB</a:t>
                      </a:r>
                      <a:r>
                        <a:rPr lang="en-US" sz="1800" u="none" strike="noStrike" dirty="0">
                          <a:effectLst/>
                          <a:hlinkClick r:id="rId5"/>
                        </a:rPr>
                        <a:t> Store</a:t>
                      </a:r>
                      <a:endParaRPr lang="en-US" sz="1800" b="0" i="0" dirty="0">
                        <a:solidFill>
                          <a:srgbClr val="000000"/>
                        </a:solidFill>
                        <a:effectLst/>
                        <a:latin typeface="verdana" panose="020B0604030504040204" pitchFamily="34" charset="0"/>
                      </a:endParaRPr>
                    </a:p>
                  </a:txBody>
                  <a:tcPr marL="38100" marR="38100" marT="28575" marB="28575" anchor="ctr"/>
                </a:tc>
                <a:tc>
                  <a:txBody>
                    <a:bodyPr/>
                    <a:lstStyle/>
                    <a:p>
                      <a:r>
                        <a:rPr lang="en-US" sz="1800" dirty="0" err="1">
                          <a:effectLst/>
                        </a:rPr>
                        <a:t>ZooKeeper</a:t>
                      </a:r>
                      <a:r>
                        <a:rPr lang="en-US" sz="1800" dirty="0">
                          <a:effectLst/>
                        </a:rPr>
                        <a:t> Server</a:t>
                      </a:r>
                      <a:endParaRPr lang="en-US" sz="1800" b="0" i="0" dirty="0">
                        <a:solidFill>
                          <a:srgbClr val="000000"/>
                        </a:solidFill>
                        <a:effectLst/>
                        <a:latin typeface="verdana" panose="020B0604030504040204" pitchFamily="34" charset="0"/>
                      </a:endParaRPr>
                    </a:p>
                  </a:txBody>
                  <a:tcPr marL="38100" marR="38100" marT="28575" marB="28575" anchor="ctr"/>
                </a:tc>
                <a:tc>
                  <a:txBody>
                    <a:bodyPr/>
                    <a:lstStyle/>
                    <a:p>
                      <a:r>
                        <a:rPr lang="en-US" sz="1800" dirty="0">
                          <a:effectLst/>
                        </a:rPr>
                        <a:t>Run as many slaves as required. Automatic recovery of old masters. Very fast.</a:t>
                      </a:r>
                      <a:endParaRPr lang="en-US" sz="1800" b="0" i="0" dirty="0">
                        <a:solidFill>
                          <a:srgbClr val="000000"/>
                        </a:solidFill>
                        <a:effectLst/>
                        <a:latin typeface="verdana" panose="020B0604030504040204" pitchFamily="34" charset="0"/>
                      </a:endParaRPr>
                    </a:p>
                  </a:txBody>
                  <a:tcPr marL="38100" marR="38100" marT="28575" marB="28575" anchor="ctr"/>
                </a:tc>
                <a:tc>
                  <a:txBody>
                    <a:bodyPr/>
                    <a:lstStyle/>
                    <a:p>
                      <a:r>
                        <a:rPr lang="en-US" sz="1800" dirty="0">
                          <a:effectLst/>
                        </a:rPr>
                        <a:t>Requires a </a:t>
                      </a:r>
                      <a:r>
                        <a:rPr lang="en-US" sz="1800" dirty="0" err="1">
                          <a:effectLst/>
                        </a:rPr>
                        <a:t>ZooKeeper</a:t>
                      </a:r>
                      <a:r>
                        <a:rPr lang="en-US" sz="1800" dirty="0">
                          <a:effectLst/>
                        </a:rPr>
                        <a:t> server.</a:t>
                      </a:r>
                      <a:endParaRPr lang="en-US" sz="1800" b="0" i="0" dirty="0">
                        <a:solidFill>
                          <a:srgbClr val="000000"/>
                        </a:solidFill>
                        <a:effectLst/>
                        <a:latin typeface="verdana" panose="020B0604030504040204" pitchFamily="34" charset="0"/>
                      </a:endParaRPr>
                    </a:p>
                  </a:txBody>
                  <a:tcPr marL="38100" marR="38100" marT="28575" marB="28575" anchor="ctr"/>
                </a:tc>
              </a:tr>
            </a:tbl>
          </a:graphicData>
        </a:graphic>
      </p:graphicFrame>
    </p:spTree>
    <p:extLst>
      <p:ext uri="{BB962C8B-B14F-4D97-AF65-F5344CB8AC3E}">
        <p14:creationId xmlns:p14="http://schemas.microsoft.com/office/powerpoint/2010/main" val="396320250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ActiveMQ</a:t>
            </a:r>
            <a:r>
              <a:rPr lang="zh-CN" altLang="en-US" dirty="0" smtClean="0"/>
              <a:t>架构、概念</a:t>
            </a:r>
            <a:r>
              <a:rPr lang="en-US" altLang="zh-CN" dirty="0" smtClean="0"/>
              <a:t>——</a:t>
            </a:r>
            <a:r>
              <a:rPr lang="zh-CN" altLang="en-US" dirty="0"/>
              <a:t>消息</a:t>
            </a:r>
            <a:r>
              <a:rPr lang="zh-CN" altLang="en-US" dirty="0" smtClean="0"/>
              <a:t>区别</a:t>
            </a:r>
            <a:endParaRPr lang="zh-CN" altLang="en-US" dirty="0"/>
          </a:p>
        </p:txBody>
      </p:sp>
      <p:graphicFrame>
        <p:nvGraphicFramePr>
          <p:cNvPr id="5" name="表格 4"/>
          <p:cNvGraphicFramePr>
            <a:graphicFrameLocks noGrp="1"/>
          </p:cNvGraphicFramePr>
          <p:nvPr>
            <p:extLst>
              <p:ext uri="{D42A27DB-BD31-4B8C-83A1-F6EECF244321}">
                <p14:modId xmlns:p14="http://schemas.microsoft.com/office/powerpoint/2010/main" val="1007539622"/>
              </p:ext>
            </p:extLst>
          </p:nvPr>
        </p:nvGraphicFramePr>
        <p:xfrm>
          <a:off x="951346" y="1690688"/>
          <a:ext cx="10838871" cy="4604817"/>
        </p:xfrm>
        <a:graphic>
          <a:graphicData uri="http://schemas.openxmlformats.org/drawingml/2006/table">
            <a:tbl>
              <a:tblPr firstRow="1" bandRow="1">
                <a:tableStyleId>{5940675A-B579-460E-94D1-54222C63F5DA}</a:tableStyleId>
              </a:tblPr>
              <a:tblGrid>
                <a:gridCol w="1320799"/>
                <a:gridCol w="4128655"/>
                <a:gridCol w="5389417"/>
              </a:tblGrid>
              <a:tr h="456767">
                <a:tc>
                  <a:txBody>
                    <a:bodyPr/>
                    <a:lstStyle/>
                    <a:p>
                      <a:endParaRPr lang="zh-CN" altLang="en-US" dirty="0"/>
                    </a:p>
                  </a:txBody>
                  <a:tcPr/>
                </a:tc>
                <a:tc>
                  <a:txBody>
                    <a:bodyPr/>
                    <a:lstStyle/>
                    <a:p>
                      <a:r>
                        <a:rPr lang="en-US" altLang="zh-CN" sz="1800" b="1" kern="1200" dirty="0" smtClean="0">
                          <a:effectLst/>
                        </a:rPr>
                        <a:t>Topic</a:t>
                      </a:r>
                      <a:endParaRPr lang="zh-CN" altLang="en-US" b="1" dirty="0"/>
                    </a:p>
                  </a:txBody>
                  <a:tcPr/>
                </a:tc>
                <a:tc>
                  <a:txBody>
                    <a:bodyPr/>
                    <a:lstStyle/>
                    <a:p>
                      <a:r>
                        <a:rPr lang="en-US" altLang="zh-CN" sz="1800" b="1" kern="1200" dirty="0" smtClean="0">
                          <a:effectLst/>
                        </a:rPr>
                        <a:t>Queue</a:t>
                      </a:r>
                      <a:endParaRPr lang="zh-CN" altLang="en-US" b="1" dirty="0"/>
                    </a:p>
                  </a:txBody>
                  <a:tcPr/>
                </a:tc>
              </a:tr>
              <a:tr h="457200">
                <a:tc>
                  <a:txBody>
                    <a:bodyPr/>
                    <a:lstStyle/>
                    <a:p>
                      <a:r>
                        <a:rPr lang="zh-CN" altLang="en-US" b="1" dirty="0"/>
                        <a:t>概要</a:t>
                      </a:r>
                    </a:p>
                  </a:txBody>
                  <a:tcPr marL="0" marR="0" marT="0" marB="0" anchor="ctr"/>
                </a:tc>
                <a:tc>
                  <a:txBody>
                    <a:bodyPr/>
                    <a:lstStyle/>
                    <a:p>
                      <a:r>
                        <a:rPr lang="en-US"/>
                        <a:t>Publish Subscribe messaging </a:t>
                      </a:r>
                      <a:r>
                        <a:rPr lang="zh-CN" altLang="en-US"/>
                        <a:t>发布订阅消息</a:t>
                      </a:r>
                    </a:p>
                  </a:txBody>
                  <a:tcPr marL="0" marR="0" marT="0" marB="0" anchor="ctr"/>
                </a:tc>
                <a:tc>
                  <a:txBody>
                    <a:bodyPr/>
                    <a:lstStyle/>
                    <a:p>
                      <a:r>
                        <a:rPr lang="en-US" dirty="0"/>
                        <a:t>Point-to-Point </a:t>
                      </a:r>
                      <a:r>
                        <a:rPr lang="zh-CN" altLang="en-US" dirty="0"/>
                        <a:t>点对点</a:t>
                      </a:r>
                    </a:p>
                  </a:txBody>
                  <a:tcPr marL="0" marR="0" marT="0" marB="0" anchor="ctr"/>
                </a:tc>
              </a:tr>
              <a:tr h="778091">
                <a:tc>
                  <a:txBody>
                    <a:bodyPr/>
                    <a:lstStyle/>
                    <a:p>
                      <a:r>
                        <a:rPr lang="zh-CN" altLang="en-US" b="1" dirty="0"/>
                        <a:t>有无状态</a:t>
                      </a:r>
                    </a:p>
                  </a:txBody>
                  <a:tcPr marL="0" marR="0" marT="0" marB="0" anchor="ctr"/>
                </a:tc>
                <a:tc>
                  <a:txBody>
                    <a:bodyPr/>
                    <a:lstStyle/>
                    <a:p>
                      <a:r>
                        <a:rPr lang="en-US" altLang="zh-CN" dirty="0"/>
                        <a:t>topic</a:t>
                      </a:r>
                      <a:r>
                        <a:rPr lang="zh-CN" altLang="en-US" dirty="0"/>
                        <a:t>数据默认不落地，是无状态的。</a:t>
                      </a:r>
                    </a:p>
                  </a:txBody>
                  <a:tcPr marL="0" marR="0" marT="0" marB="0" anchor="ctr"/>
                </a:tc>
                <a:tc>
                  <a:txBody>
                    <a:bodyPr/>
                    <a:lstStyle/>
                    <a:p>
                      <a:r>
                        <a:rPr lang="en-US" dirty="0"/>
                        <a:t>Queue</a:t>
                      </a:r>
                      <a:r>
                        <a:rPr lang="zh-CN" altLang="en-US" dirty="0"/>
                        <a:t>数据默认会在</a:t>
                      </a:r>
                      <a:r>
                        <a:rPr lang="en-US" dirty="0" err="1"/>
                        <a:t>mq</a:t>
                      </a:r>
                      <a:r>
                        <a:rPr lang="zh-CN" altLang="en-US" dirty="0"/>
                        <a:t>服务器上以文件形式保存，比如</a:t>
                      </a:r>
                      <a:r>
                        <a:rPr lang="en-US" dirty="0"/>
                        <a:t>Active MQ</a:t>
                      </a:r>
                      <a:r>
                        <a:rPr lang="zh-CN" altLang="en-US" dirty="0"/>
                        <a:t>一般保存在</a:t>
                      </a:r>
                      <a:r>
                        <a:rPr lang="en-US" altLang="zh-CN" dirty="0"/>
                        <a:t>$</a:t>
                      </a:r>
                      <a:r>
                        <a:rPr lang="en-US" dirty="0"/>
                        <a:t>AMQ_HOME\data\</a:t>
                      </a:r>
                      <a:r>
                        <a:rPr lang="en-US" dirty="0" err="1"/>
                        <a:t>kr</a:t>
                      </a:r>
                      <a:r>
                        <a:rPr lang="en-US" dirty="0"/>
                        <a:t>-store\data</a:t>
                      </a:r>
                      <a:r>
                        <a:rPr lang="zh-CN" altLang="en-US" dirty="0"/>
                        <a:t>下面。也可以配置成</a:t>
                      </a:r>
                      <a:r>
                        <a:rPr lang="en-US" dirty="0"/>
                        <a:t>DB</a:t>
                      </a:r>
                      <a:r>
                        <a:rPr lang="zh-CN" altLang="en-US" dirty="0"/>
                        <a:t>存储。</a:t>
                      </a:r>
                    </a:p>
                  </a:txBody>
                  <a:tcPr marL="0" marR="0" marT="0" marB="0" anchor="ctr"/>
                </a:tc>
              </a:tr>
              <a:tr h="673330">
                <a:tc>
                  <a:txBody>
                    <a:bodyPr/>
                    <a:lstStyle/>
                    <a:p>
                      <a:r>
                        <a:rPr lang="zh-CN" altLang="en-US" b="1" dirty="0"/>
                        <a:t>完整性保障</a:t>
                      </a:r>
                    </a:p>
                  </a:txBody>
                  <a:tcPr marL="0" marR="0" marT="0" marB="0" anchor="ctr"/>
                </a:tc>
                <a:tc>
                  <a:txBody>
                    <a:bodyPr/>
                    <a:lstStyle/>
                    <a:p>
                      <a:r>
                        <a:rPr lang="zh-CN" altLang="en-US" dirty="0"/>
                        <a:t>并不保证</a:t>
                      </a:r>
                      <a:r>
                        <a:rPr lang="en-US" dirty="0"/>
                        <a:t>publisher</a:t>
                      </a:r>
                      <a:r>
                        <a:rPr lang="zh-CN" altLang="en-US" dirty="0"/>
                        <a:t>发布的每条数据，</a:t>
                      </a:r>
                      <a:r>
                        <a:rPr lang="en-US" dirty="0"/>
                        <a:t>Subscriber</a:t>
                      </a:r>
                      <a:r>
                        <a:rPr lang="zh-CN" altLang="en-US" dirty="0"/>
                        <a:t>都能接受到。</a:t>
                      </a:r>
                    </a:p>
                  </a:txBody>
                  <a:tcPr marL="0" marR="0" marT="0" marB="0" anchor="ctr"/>
                </a:tc>
                <a:tc>
                  <a:txBody>
                    <a:bodyPr/>
                    <a:lstStyle/>
                    <a:p>
                      <a:r>
                        <a:rPr lang="en-US" dirty="0"/>
                        <a:t>Queue</a:t>
                      </a:r>
                      <a:r>
                        <a:rPr lang="zh-CN" altLang="en-US" dirty="0"/>
                        <a:t>保证每条数据都能被</a:t>
                      </a:r>
                      <a:r>
                        <a:rPr lang="en-US" dirty="0"/>
                        <a:t>receiver</a:t>
                      </a:r>
                      <a:r>
                        <a:rPr lang="zh-CN" altLang="en-US" dirty="0"/>
                        <a:t>接收。</a:t>
                      </a:r>
                    </a:p>
                  </a:txBody>
                  <a:tcPr marL="0" marR="0" marT="0" marB="0" anchor="ctr"/>
                </a:tc>
              </a:tr>
              <a:tr h="778091">
                <a:tc>
                  <a:txBody>
                    <a:bodyPr/>
                    <a:lstStyle/>
                    <a:p>
                      <a:r>
                        <a:rPr lang="zh-CN" altLang="en-US" b="1" dirty="0"/>
                        <a:t>消息是否会丢失</a:t>
                      </a:r>
                    </a:p>
                  </a:txBody>
                  <a:tcPr marL="0" marR="0" marT="0" marB="0" anchor="ctr"/>
                </a:tc>
                <a:tc>
                  <a:txBody>
                    <a:bodyPr/>
                    <a:lstStyle/>
                    <a:p>
                      <a:r>
                        <a:rPr lang="zh-CN" altLang="en-US" dirty="0"/>
                        <a:t>一般来说</a:t>
                      </a:r>
                      <a:r>
                        <a:rPr lang="en-US" altLang="zh-CN" dirty="0"/>
                        <a:t>publisher</a:t>
                      </a:r>
                      <a:r>
                        <a:rPr lang="zh-CN" altLang="en-US" dirty="0"/>
                        <a:t>发布消息到某一个</a:t>
                      </a:r>
                      <a:r>
                        <a:rPr lang="en-US" altLang="zh-CN" dirty="0"/>
                        <a:t>topic</a:t>
                      </a:r>
                      <a:r>
                        <a:rPr lang="zh-CN" altLang="en-US" dirty="0"/>
                        <a:t>时，只有正在监听该</a:t>
                      </a:r>
                      <a:r>
                        <a:rPr lang="en-US" altLang="zh-CN" dirty="0"/>
                        <a:t>topic</a:t>
                      </a:r>
                      <a:r>
                        <a:rPr lang="zh-CN" altLang="en-US" dirty="0"/>
                        <a:t>地址的</a:t>
                      </a:r>
                      <a:r>
                        <a:rPr lang="en-US" altLang="zh-CN" dirty="0"/>
                        <a:t>sub</a:t>
                      </a:r>
                      <a:r>
                        <a:rPr lang="zh-CN" altLang="en-US" dirty="0"/>
                        <a:t>能够接收到消息；如果没有</a:t>
                      </a:r>
                      <a:r>
                        <a:rPr lang="en-US" altLang="zh-CN" dirty="0"/>
                        <a:t>sub</a:t>
                      </a:r>
                      <a:r>
                        <a:rPr lang="zh-CN" altLang="en-US" dirty="0"/>
                        <a:t>在监听，该</a:t>
                      </a:r>
                      <a:r>
                        <a:rPr lang="en-US" altLang="zh-CN" dirty="0"/>
                        <a:t>topic</a:t>
                      </a:r>
                      <a:r>
                        <a:rPr lang="zh-CN" altLang="en-US" dirty="0"/>
                        <a:t>就丢失了。</a:t>
                      </a:r>
                    </a:p>
                  </a:txBody>
                  <a:tcPr marL="0" marR="0" marT="0" marB="0" anchor="ctr"/>
                </a:tc>
                <a:tc>
                  <a:txBody>
                    <a:bodyPr/>
                    <a:lstStyle/>
                    <a:p>
                      <a:r>
                        <a:rPr lang="en-US" dirty="0"/>
                        <a:t>Sender</a:t>
                      </a:r>
                      <a:r>
                        <a:rPr lang="zh-CN" altLang="en-US" dirty="0"/>
                        <a:t>发送消息到目标</a:t>
                      </a:r>
                      <a:r>
                        <a:rPr lang="en-US" dirty="0" err="1"/>
                        <a:t>Queue，receiver</a:t>
                      </a:r>
                      <a:r>
                        <a:rPr lang="zh-CN" altLang="en-US" dirty="0"/>
                        <a:t>可以异步接收这个</a:t>
                      </a:r>
                      <a:r>
                        <a:rPr lang="en-US" dirty="0"/>
                        <a:t>Queue</a:t>
                      </a:r>
                      <a:r>
                        <a:rPr lang="zh-CN" altLang="en-US" dirty="0"/>
                        <a:t>上的消息。</a:t>
                      </a:r>
                      <a:r>
                        <a:rPr lang="en-US" dirty="0"/>
                        <a:t>Queue</a:t>
                      </a:r>
                      <a:r>
                        <a:rPr lang="zh-CN" altLang="en-US" dirty="0"/>
                        <a:t>上的消息如果暂时没有</a:t>
                      </a:r>
                      <a:r>
                        <a:rPr lang="en-US" dirty="0"/>
                        <a:t>receiver</a:t>
                      </a:r>
                      <a:r>
                        <a:rPr lang="zh-CN" altLang="en-US" dirty="0"/>
                        <a:t>来取，也不会丢失。</a:t>
                      </a:r>
                    </a:p>
                  </a:txBody>
                  <a:tcPr marL="0" marR="0" marT="0" marB="0" anchor="ctr"/>
                </a:tc>
              </a:tr>
              <a:tr h="778091">
                <a:tc>
                  <a:txBody>
                    <a:bodyPr/>
                    <a:lstStyle/>
                    <a:p>
                      <a:r>
                        <a:rPr lang="zh-CN" altLang="en-US" b="1" dirty="0"/>
                        <a:t>消息发布接收策略</a:t>
                      </a:r>
                    </a:p>
                  </a:txBody>
                  <a:tcPr marL="0" marR="0" marT="0" marB="0" anchor="ctr"/>
                </a:tc>
                <a:tc>
                  <a:txBody>
                    <a:bodyPr/>
                    <a:lstStyle/>
                    <a:p>
                      <a:r>
                        <a:rPr lang="zh-CN" altLang="en-US" dirty="0"/>
                        <a:t>一对多的消息发布接收策略，监听同一个</a:t>
                      </a:r>
                      <a:r>
                        <a:rPr lang="en-US" altLang="zh-CN" dirty="0"/>
                        <a:t>topic</a:t>
                      </a:r>
                      <a:r>
                        <a:rPr lang="zh-CN" altLang="en-US" dirty="0"/>
                        <a:t>地址的多个</a:t>
                      </a:r>
                      <a:r>
                        <a:rPr lang="en-US" altLang="zh-CN" dirty="0"/>
                        <a:t>sub</a:t>
                      </a:r>
                      <a:r>
                        <a:rPr lang="zh-CN" altLang="en-US" dirty="0"/>
                        <a:t>都能收到</a:t>
                      </a:r>
                      <a:r>
                        <a:rPr lang="en-US" altLang="zh-CN" dirty="0"/>
                        <a:t>publisher</a:t>
                      </a:r>
                      <a:r>
                        <a:rPr lang="zh-CN" altLang="en-US" dirty="0"/>
                        <a:t>发送的消息。</a:t>
                      </a:r>
                      <a:r>
                        <a:rPr lang="en-US" altLang="zh-CN" dirty="0"/>
                        <a:t>Sub</a:t>
                      </a:r>
                      <a:r>
                        <a:rPr lang="zh-CN" altLang="en-US" dirty="0"/>
                        <a:t>接收完通知</a:t>
                      </a:r>
                      <a:r>
                        <a:rPr lang="en-US" altLang="zh-CN" dirty="0" err="1"/>
                        <a:t>mq</a:t>
                      </a:r>
                      <a:r>
                        <a:rPr lang="zh-CN" altLang="en-US" dirty="0"/>
                        <a:t>服务器</a:t>
                      </a:r>
                    </a:p>
                  </a:txBody>
                  <a:tcPr marL="0" marR="0" marT="0" marB="0" anchor="ctr"/>
                </a:tc>
                <a:tc>
                  <a:txBody>
                    <a:bodyPr/>
                    <a:lstStyle/>
                    <a:p>
                      <a:r>
                        <a:rPr lang="zh-CN" altLang="en-US" dirty="0"/>
                        <a:t>一对一的消息发布接收策略，一个</a:t>
                      </a:r>
                      <a:r>
                        <a:rPr lang="en-US" dirty="0"/>
                        <a:t>sender</a:t>
                      </a:r>
                      <a:r>
                        <a:rPr lang="zh-CN" altLang="en-US" dirty="0"/>
                        <a:t>发送的消息，只能有一个</a:t>
                      </a:r>
                      <a:r>
                        <a:rPr lang="en-US" dirty="0"/>
                        <a:t>receiver</a:t>
                      </a:r>
                      <a:r>
                        <a:rPr lang="zh-CN" altLang="en-US" dirty="0"/>
                        <a:t>接收。</a:t>
                      </a:r>
                      <a:r>
                        <a:rPr lang="en-US" dirty="0"/>
                        <a:t>receiver</a:t>
                      </a:r>
                      <a:r>
                        <a:rPr lang="zh-CN" altLang="en-US" dirty="0"/>
                        <a:t>接收完后，通知</a:t>
                      </a:r>
                      <a:r>
                        <a:rPr lang="en-US" dirty="0" err="1"/>
                        <a:t>mq</a:t>
                      </a:r>
                      <a:r>
                        <a:rPr lang="zh-CN" altLang="en-US" dirty="0"/>
                        <a:t>服务器已接收，</a:t>
                      </a:r>
                      <a:r>
                        <a:rPr lang="en-US" dirty="0" err="1"/>
                        <a:t>mq</a:t>
                      </a:r>
                      <a:r>
                        <a:rPr lang="zh-CN" altLang="en-US" dirty="0"/>
                        <a:t>服务器对</a:t>
                      </a:r>
                      <a:r>
                        <a:rPr lang="en-US" dirty="0"/>
                        <a:t>queue</a:t>
                      </a:r>
                      <a:r>
                        <a:rPr lang="zh-CN" altLang="en-US" dirty="0"/>
                        <a:t>里的消息采取删除或其他操作。</a:t>
                      </a:r>
                    </a:p>
                  </a:txBody>
                  <a:tcPr marL="0" marR="0" marT="0" marB="0" anchor="ctr"/>
                </a:tc>
              </a:tr>
            </a:tbl>
          </a:graphicData>
        </a:graphic>
      </p:graphicFrame>
    </p:spTree>
    <p:extLst>
      <p:ext uri="{BB962C8B-B14F-4D97-AF65-F5344CB8AC3E}">
        <p14:creationId xmlns:p14="http://schemas.microsoft.com/office/powerpoint/2010/main" val="324508519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ActiveMQ</a:t>
            </a:r>
            <a:r>
              <a:rPr lang="zh-CN" altLang="en-US" dirty="0"/>
              <a:t>架构、</a:t>
            </a:r>
            <a:r>
              <a:rPr lang="zh-CN" altLang="en-US" dirty="0" smtClean="0"/>
              <a:t>概念</a:t>
            </a:r>
            <a:r>
              <a:rPr lang="en-US" altLang="zh-CN" dirty="0"/>
              <a:t>——</a:t>
            </a:r>
            <a:r>
              <a:rPr lang="zh-CN" altLang="en-US" dirty="0"/>
              <a:t>消息区别</a:t>
            </a:r>
          </a:p>
        </p:txBody>
      </p:sp>
      <p:graphicFrame>
        <p:nvGraphicFramePr>
          <p:cNvPr id="5" name="表格 4"/>
          <p:cNvGraphicFramePr>
            <a:graphicFrameLocks noGrp="1"/>
          </p:cNvGraphicFramePr>
          <p:nvPr>
            <p:extLst>
              <p:ext uri="{D42A27DB-BD31-4B8C-83A1-F6EECF244321}">
                <p14:modId xmlns:p14="http://schemas.microsoft.com/office/powerpoint/2010/main" val="1989430983"/>
              </p:ext>
            </p:extLst>
          </p:nvPr>
        </p:nvGraphicFramePr>
        <p:xfrm>
          <a:off x="4301835" y="1825625"/>
          <a:ext cx="7460675" cy="1804541"/>
        </p:xfrm>
        <a:graphic>
          <a:graphicData uri="http://schemas.openxmlformats.org/drawingml/2006/table">
            <a:tbl>
              <a:tblPr firstRow="1" bandRow="1">
                <a:tableStyleId>{616DA210-FB5B-4158-B5E0-FEB733F419BA}</a:tableStyleId>
              </a:tblPr>
              <a:tblGrid>
                <a:gridCol w="831617"/>
                <a:gridCol w="1973930"/>
                <a:gridCol w="2382982"/>
                <a:gridCol w="2272146"/>
              </a:tblGrid>
              <a:tr h="319427">
                <a:tc>
                  <a:txBody>
                    <a:bodyPr/>
                    <a:lstStyle/>
                    <a:p>
                      <a:endParaRPr lang="zh-CN" altLang="en-US" sz="1400" dirty="0"/>
                    </a:p>
                  </a:txBody>
                  <a:tcPr/>
                </a:tc>
                <a:tc>
                  <a:txBody>
                    <a:bodyPr/>
                    <a:lstStyle/>
                    <a:p>
                      <a:r>
                        <a:rPr lang="zh-CN" altLang="en-US" sz="1400" dirty="0"/>
                        <a:t>发送者发送的消息总数</a:t>
                      </a:r>
                    </a:p>
                  </a:txBody>
                  <a:tcPr marL="0" marR="0" marT="0" marB="0" anchor="ctr"/>
                </a:tc>
                <a:tc>
                  <a:txBody>
                    <a:bodyPr/>
                    <a:lstStyle/>
                    <a:p>
                      <a:r>
                        <a:rPr lang="zh-CN" altLang="en-US" sz="1400" dirty="0"/>
                        <a:t>所有订阅者接收到消息的总数</a:t>
                      </a:r>
                    </a:p>
                  </a:txBody>
                  <a:tcPr marL="0" marR="0" marT="0" marB="0" anchor="ctr"/>
                </a:tc>
                <a:tc>
                  <a:txBody>
                    <a:bodyPr/>
                    <a:lstStyle/>
                    <a:p>
                      <a:r>
                        <a:rPr lang="zh-CN" altLang="en-US" sz="1400"/>
                        <a:t>消息发送和接收平均耗时</a:t>
                      </a:r>
                    </a:p>
                  </a:txBody>
                  <a:tcPr marL="0" marR="0" marT="0" marB="0" anchor="ctr"/>
                </a:tc>
              </a:tr>
              <a:tr h="495038">
                <a:tc>
                  <a:txBody>
                    <a:bodyPr/>
                    <a:lstStyle/>
                    <a:p>
                      <a:r>
                        <a:rPr lang="zh-CN" altLang="en-US" sz="1400"/>
                        <a:t>单订阅者</a:t>
                      </a:r>
                    </a:p>
                  </a:txBody>
                  <a:tcPr marL="0" marR="0" marT="0" marB="0" anchor="ctr"/>
                </a:tc>
                <a:tc>
                  <a:txBody>
                    <a:bodyPr/>
                    <a:lstStyle/>
                    <a:p>
                      <a:r>
                        <a:rPr lang="en-US" altLang="zh-CN" sz="1400"/>
                        <a:t>100</a:t>
                      </a:r>
                    </a:p>
                  </a:txBody>
                  <a:tcPr marL="0" marR="0" marT="0" marB="0" anchor="ctr"/>
                </a:tc>
                <a:tc>
                  <a:txBody>
                    <a:bodyPr/>
                    <a:lstStyle/>
                    <a:p>
                      <a:r>
                        <a:rPr lang="en-US" altLang="zh-CN" sz="1400"/>
                        <a:t>100</a:t>
                      </a:r>
                    </a:p>
                  </a:txBody>
                  <a:tcPr marL="0" marR="0" marT="0" marB="0" anchor="ctr"/>
                </a:tc>
                <a:tc>
                  <a:txBody>
                    <a:bodyPr/>
                    <a:lstStyle/>
                    <a:p>
                      <a:r>
                        <a:rPr lang="en-US" sz="1400" dirty="0"/>
                        <a:t>101ms</a:t>
                      </a:r>
                    </a:p>
                  </a:txBody>
                  <a:tcPr marL="0" marR="0" marT="0" marB="0" anchor="ctr"/>
                </a:tc>
              </a:tr>
              <a:tr h="495038">
                <a:tc>
                  <a:txBody>
                    <a:bodyPr/>
                    <a:lstStyle/>
                    <a:p>
                      <a:r>
                        <a:rPr lang="en-US" altLang="zh-CN" sz="1400"/>
                        <a:t>00</a:t>
                      </a:r>
                      <a:r>
                        <a:rPr lang="zh-CN" altLang="en-US" sz="1400"/>
                        <a:t>订阅者</a:t>
                      </a:r>
                    </a:p>
                  </a:txBody>
                  <a:tcPr marL="0" marR="0" marT="0" marB="0" anchor="ctr"/>
                </a:tc>
                <a:tc>
                  <a:txBody>
                    <a:bodyPr/>
                    <a:lstStyle/>
                    <a:p>
                      <a:r>
                        <a:rPr lang="en-US" altLang="zh-CN" sz="1400"/>
                        <a:t>100</a:t>
                      </a:r>
                    </a:p>
                  </a:txBody>
                  <a:tcPr marL="0" marR="0" marT="0" marB="0" anchor="ctr"/>
                </a:tc>
                <a:tc>
                  <a:txBody>
                    <a:bodyPr/>
                    <a:lstStyle/>
                    <a:p>
                      <a:r>
                        <a:rPr lang="en-US" altLang="zh-CN" sz="1400"/>
                        <a:t>10000</a:t>
                      </a:r>
                    </a:p>
                  </a:txBody>
                  <a:tcPr marL="0" marR="0" marT="0" marB="0" anchor="ctr"/>
                </a:tc>
                <a:tc>
                  <a:txBody>
                    <a:bodyPr/>
                    <a:lstStyle/>
                    <a:p>
                      <a:r>
                        <a:rPr lang="en-US" sz="1400"/>
                        <a:t>103ms</a:t>
                      </a:r>
                    </a:p>
                  </a:txBody>
                  <a:tcPr marL="0" marR="0" marT="0" marB="0" anchor="ctr"/>
                </a:tc>
              </a:tr>
              <a:tr h="495038">
                <a:tc>
                  <a:txBody>
                    <a:bodyPr/>
                    <a:lstStyle/>
                    <a:p>
                      <a:r>
                        <a:rPr lang="en-US" altLang="zh-CN" sz="1400" dirty="0"/>
                        <a:t>500</a:t>
                      </a:r>
                      <a:r>
                        <a:rPr lang="zh-CN" altLang="en-US" sz="1400" dirty="0"/>
                        <a:t>订阅者</a:t>
                      </a:r>
                    </a:p>
                  </a:txBody>
                  <a:tcPr marL="0" marR="0" marT="0" marB="0" anchor="ctr"/>
                </a:tc>
                <a:tc>
                  <a:txBody>
                    <a:bodyPr/>
                    <a:lstStyle/>
                    <a:p>
                      <a:r>
                        <a:rPr lang="en-US" altLang="zh-CN" sz="1400" dirty="0"/>
                        <a:t>100</a:t>
                      </a:r>
                    </a:p>
                  </a:txBody>
                  <a:tcPr marL="0" marR="0" marT="0" marB="0" anchor="ctr"/>
                </a:tc>
                <a:tc>
                  <a:txBody>
                    <a:bodyPr/>
                    <a:lstStyle/>
                    <a:p>
                      <a:r>
                        <a:rPr lang="en-US" altLang="zh-CN" sz="1400" dirty="0"/>
                        <a:t>50000</a:t>
                      </a:r>
                    </a:p>
                  </a:txBody>
                  <a:tcPr marL="0" marR="0" marT="0" marB="0" anchor="ctr"/>
                </a:tc>
                <a:tc>
                  <a:txBody>
                    <a:bodyPr/>
                    <a:lstStyle/>
                    <a:p>
                      <a:r>
                        <a:rPr lang="en-US" sz="1400" dirty="0"/>
                        <a:t>14162ms</a:t>
                      </a:r>
                    </a:p>
                  </a:txBody>
                  <a:tcPr marL="0" marR="0" marT="0" marB="0" anchor="ctr"/>
                </a:tc>
              </a:tr>
            </a:tbl>
          </a:graphicData>
        </a:graphic>
      </p:graphicFrame>
      <p:graphicFrame>
        <p:nvGraphicFramePr>
          <p:cNvPr id="6" name="表格 5"/>
          <p:cNvGraphicFramePr>
            <a:graphicFrameLocks noGrp="1"/>
          </p:cNvGraphicFramePr>
          <p:nvPr>
            <p:extLst>
              <p:ext uri="{D42A27DB-BD31-4B8C-83A1-F6EECF244321}">
                <p14:modId xmlns:p14="http://schemas.microsoft.com/office/powerpoint/2010/main" val="4032593232"/>
              </p:ext>
            </p:extLst>
          </p:nvPr>
        </p:nvGraphicFramePr>
        <p:xfrm>
          <a:off x="4343398" y="4372422"/>
          <a:ext cx="7460675" cy="1804541"/>
        </p:xfrm>
        <a:graphic>
          <a:graphicData uri="http://schemas.openxmlformats.org/drawingml/2006/table">
            <a:tbl>
              <a:tblPr firstRow="1" bandRow="1">
                <a:tableStyleId>{616DA210-FB5B-4158-B5E0-FEB733F419BA}</a:tableStyleId>
              </a:tblPr>
              <a:tblGrid>
                <a:gridCol w="831617"/>
                <a:gridCol w="1973930"/>
                <a:gridCol w="2382982"/>
                <a:gridCol w="2272146"/>
              </a:tblGrid>
              <a:tr h="319427">
                <a:tc>
                  <a:txBody>
                    <a:bodyPr/>
                    <a:lstStyle/>
                    <a:p>
                      <a:endParaRPr lang="zh-CN" altLang="en-US" sz="1400" dirty="0"/>
                    </a:p>
                  </a:txBody>
                  <a:tcPr/>
                </a:tc>
                <a:tc>
                  <a:txBody>
                    <a:bodyPr/>
                    <a:lstStyle/>
                    <a:p>
                      <a:r>
                        <a:rPr lang="zh-CN" altLang="en-US" sz="1400" dirty="0"/>
                        <a:t>发送者发送的消息总数</a:t>
                      </a:r>
                    </a:p>
                  </a:txBody>
                  <a:tcPr marL="0" marR="0" marT="0" marB="0" anchor="ctr"/>
                </a:tc>
                <a:tc>
                  <a:txBody>
                    <a:bodyPr/>
                    <a:lstStyle/>
                    <a:p>
                      <a:r>
                        <a:rPr lang="zh-CN" altLang="en-US" sz="1400" dirty="0"/>
                        <a:t>所有订阅者接收到消息的总数</a:t>
                      </a:r>
                    </a:p>
                  </a:txBody>
                  <a:tcPr marL="0" marR="0" marT="0" marB="0" anchor="ctr"/>
                </a:tc>
                <a:tc>
                  <a:txBody>
                    <a:bodyPr/>
                    <a:lstStyle/>
                    <a:p>
                      <a:r>
                        <a:rPr lang="zh-CN" altLang="en-US" sz="1400"/>
                        <a:t>消息发送和接收平均耗时</a:t>
                      </a:r>
                    </a:p>
                  </a:txBody>
                  <a:tcPr marL="0" marR="0" marT="0" marB="0" anchor="ctr"/>
                </a:tc>
              </a:tr>
              <a:tr h="495038">
                <a:tc>
                  <a:txBody>
                    <a:bodyPr/>
                    <a:lstStyle/>
                    <a:p>
                      <a:r>
                        <a:rPr lang="zh-CN" altLang="en-US" sz="1400" dirty="0"/>
                        <a:t>单订阅者</a:t>
                      </a:r>
                    </a:p>
                  </a:txBody>
                  <a:tcPr marL="0" marR="0" marT="0" marB="0" anchor="ctr"/>
                </a:tc>
                <a:tc>
                  <a:txBody>
                    <a:bodyPr/>
                    <a:lstStyle/>
                    <a:p>
                      <a:r>
                        <a:rPr lang="en-US" altLang="zh-CN" sz="1400" dirty="0"/>
                        <a:t>100</a:t>
                      </a:r>
                    </a:p>
                  </a:txBody>
                  <a:tcPr marL="0" marR="0" marT="0" marB="0" anchor="ctr"/>
                </a:tc>
                <a:tc>
                  <a:txBody>
                    <a:bodyPr/>
                    <a:lstStyle/>
                    <a:p>
                      <a:r>
                        <a:rPr lang="en-US" altLang="zh-CN" sz="1400" dirty="0"/>
                        <a:t>100</a:t>
                      </a:r>
                    </a:p>
                  </a:txBody>
                  <a:tcPr marL="0" marR="0" marT="0" marB="0" anchor="ctr"/>
                </a:tc>
                <a:tc>
                  <a:txBody>
                    <a:bodyPr/>
                    <a:lstStyle/>
                    <a:p>
                      <a:r>
                        <a:rPr lang="en-US" sz="1400"/>
                        <a:t>96ms</a:t>
                      </a:r>
                    </a:p>
                  </a:txBody>
                  <a:tcPr marL="0" marR="0" marT="0" marB="0" anchor="ctr"/>
                </a:tc>
              </a:tr>
              <a:tr h="495038">
                <a:tc>
                  <a:txBody>
                    <a:bodyPr/>
                    <a:lstStyle/>
                    <a:p>
                      <a:r>
                        <a:rPr lang="en-US" altLang="zh-CN" sz="1400"/>
                        <a:t>100</a:t>
                      </a:r>
                      <a:r>
                        <a:rPr lang="zh-CN" altLang="en-US" sz="1400"/>
                        <a:t>订阅者</a:t>
                      </a:r>
                    </a:p>
                  </a:txBody>
                  <a:tcPr marL="0" marR="0" marT="0" marB="0" anchor="ctr"/>
                </a:tc>
                <a:tc>
                  <a:txBody>
                    <a:bodyPr/>
                    <a:lstStyle/>
                    <a:p>
                      <a:r>
                        <a:rPr lang="en-US" altLang="zh-CN" sz="1400"/>
                        <a:t>100</a:t>
                      </a:r>
                    </a:p>
                  </a:txBody>
                  <a:tcPr marL="0" marR="0" marT="0" marB="0" anchor="ctr"/>
                </a:tc>
                <a:tc>
                  <a:txBody>
                    <a:bodyPr/>
                    <a:lstStyle/>
                    <a:p>
                      <a:r>
                        <a:rPr lang="en-US" altLang="zh-CN" sz="1400" dirty="0"/>
                        <a:t>100</a:t>
                      </a:r>
                    </a:p>
                  </a:txBody>
                  <a:tcPr marL="0" marR="0" marT="0" marB="0" anchor="ctr"/>
                </a:tc>
                <a:tc>
                  <a:txBody>
                    <a:bodyPr/>
                    <a:lstStyle/>
                    <a:p>
                      <a:r>
                        <a:rPr lang="en-US" sz="1400"/>
                        <a:t>96ms</a:t>
                      </a:r>
                    </a:p>
                  </a:txBody>
                  <a:tcPr marL="0" marR="0" marT="0" marB="0" anchor="ctr"/>
                </a:tc>
              </a:tr>
              <a:tr h="495038">
                <a:tc>
                  <a:txBody>
                    <a:bodyPr/>
                    <a:lstStyle/>
                    <a:p>
                      <a:r>
                        <a:rPr lang="en-US" altLang="zh-CN" sz="1400"/>
                        <a:t>500</a:t>
                      </a:r>
                      <a:r>
                        <a:rPr lang="zh-CN" altLang="en-US" sz="1400"/>
                        <a:t>订阅者</a:t>
                      </a:r>
                    </a:p>
                  </a:txBody>
                  <a:tcPr marL="0" marR="0" marT="0" marB="0" anchor="ctr"/>
                </a:tc>
                <a:tc>
                  <a:txBody>
                    <a:bodyPr/>
                    <a:lstStyle/>
                    <a:p>
                      <a:r>
                        <a:rPr lang="en-US" altLang="zh-CN" sz="1400"/>
                        <a:t>100</a:t>
                      </a:r>
                    </a:p>
                  </a:txBody>
                  <a:tcPr marL="0" marR="0" marT="0" marB="0" anchor="ctr"/>
                </a:tc>
                <a:tc>
                  <a:txBody>
                    <a:bodyPr/>
                    <a:lstStyle/>
                    <a:p>
                      <a:r>
                        <a:rPr lang="en-US" altLang="zh-CN" sz="1400" dirty="0"/>
                        <a:t>100</a:t>
                      </a:r>
                    </a:p>
                  </a:txBody>
                  <a:tcPr marL="0" marR="0" marT="0" marB="0" anchor="ctr"/>
                </a:tc>
                <a:tc>
                  <a:txBody>
                    <a:bodyPr/>
                    <a:lstStyle/>
                    <a:p>
                      <a:r>
                        <a:rPr lang="en-US" sz="1400" dirty="0"/>
                        <a:t>100ms</a:t>
                      </a:r>
                    </a:p>
                  </a:txBody>
                  <a:tcPr marL="0" marR="0" marT="0" marB="0" anchor="ctr"/>
                </a:tc>
              </a:tr>
            </a:tbl>
          </a:graphicData>
        </a:graphic>
      </p:graphicFrame>
      <p:sp>
        <p:nvSpPr>
          <p:cNvPr id="7" name="内容占位符 2"/>
          <p:cNvSpPr>
            <a:spLocks noGrp="1"/>
          </p:cNvSpPr>
          <p:nvPr>
            <p:ph idx="1"/>
          </p:nvPr>
        </p:nvSpPr>
        <p:spPr>
          <a:xfrm>
            <a:off x="228600" y="1817615"/>
            <a:ext cx="3941617" cy="4616739"/>
          </a:xfrm>
        </p:spPr>
        <p:txBody>
          <a:bodyPr>
            <a:normAutofit/>
          </a:bodyPr>
          <a:lstStyle/>
          <a:p>
            <a:r>
              <a:rPr lang="zh-CN" altLang="en-US" sz="2400" b="1" dirty="0" smtClean="0">
                <a:latin typeface="微软雅黑" panose="020B0503020204020204" pitchFamily="34" charset="-122"/>
                <a:ea typeface="微软雅黑" panose="020B0503020204020204" pitchFamily="34" charset="-122"/>
              </a:rPr>
              <a:t>消息类型的测试：</a:t>
            </a:r>
            <a:endParaRPr lang="en-US" altLang="zh-CN" sz="2400" b="1" dirty="0" smtClean="0">
              <a:latin typeface="微软雅黑" panose="020B0503020204020204" pitchFamily="34" charset="-122"/>
              <a:ea typeface="微软雅黑" panose="020B0503020204020204" pitchFamily="34" charset="-122"/>
            </a:endParaRPr>
          </a:p>
          <a:p>
            <a:pPr>
              <a:buFont typeface="Wingdings" panose="05000000000000000000" pitchFamily="2" charset="2"/>
              <a:buChar char="Ø"/>
            </a:pPr>
            <a:r>
              <a:rPr lang="en-US" altLang="zh-CN" sz="1800" dirty="0">
                <a:latin typeface="微软雅黑" panose="020B0503020204020204" pitchFamily="34" charset="-122"/>
                <a:ea typeface="微软雅黑" panose="020B0503020204020204" pitchFamily="34" charset="-122"/>
              </a:rPr>
              <a:t>Topic</a:t>
            </a:r>
            <a:r>
              <a:rPr lang="zh-CN" altLang="en-US" sz="1800" dirty="0">
                <a:latin typeface="微软雅黑" panose="020B0503020204020204" pitchFamily="34" charset="-122"/>
                <a:ea typeface="微软雅黑" panose="020B0503020204020204" pitchFamily="34" charset="-122"/>
              </a:rPr>
              <a:t>方式发送的消息与</a:t>
            </a:r>
            <a:r>
              <a:rPr lang="en-US" altLang="zh-CN" sz="1800" dirty="0">
                <a:latin typeface="微软雅黑" panose="020B0503020204020204" pitchFamily="34" charset="-122"/>
                <a:ea typeface="微软雅黑" panose="020B0503020204020204" pitchFamily="34" charset="-122"/>
              </a:rPr>
              <a:t>queue</a:t>
            </a:r>
            <a:r>
              <a:rPr lang="zh-CN" altLang="en-US" sz="1800" dirty="0">
                <a:latin typeface="微软雅黑" panose="020B0503020204020204" pitchFamily="34" charset="-122"/>
                <a:ea typeface="微软雅黑" panose="020B0503020204020204" pitchFamily="34" charset="-122"/>
              </a:rPr>
              <a:t>方式发送的消息，发送和接收的效率，在一个订阅者和</a:t>
            </a:r>
            <a:r>
              <a:rPr lang="en-US" altLang="zh-CN" sz="1800" dirty="0">
                <a:latin typeface="微软雅黑" panose="020B0503020204020204" pitchFamily="34" charset="-122"/>
                <a:ea typeface="微软雅黑" panose="020B0503020204020204" pitchFamily="34" charset="-122"/>
              </a:rPr>
              <a:t>100</a:t>
            </a:r>
            <a:r>
              <a:rPr lang="zh-CN" altLang="en-US" sz="1800" dirty="0">
                <a:latin typeface="微软雅黑" panose="020B0503020204020204" pitchFamily="34" charset="-122"/>
                <a:ea typeface="微软雅黑" panose="020B0503020204020204" pitchFamily="34" charset="-122"/>
              </a:rPr>
              <a:t>个订阅者的前提下没有明显差异，但在</a:t>
            </a:r>
            <a:r>
              <a:rPr lang="en-US" altLang="zh-CN" sz="1800" dirty="0">
                <a:latin typeface="微软雅黑" panose="020B0503020204020204" pitchFamily="34" charset="-122"/>
                <a:ea typeface="微软雅黑" panose="020B0503020204020204" pitchFamily="34" charset="-122"/>
              </a:rPr>
              <a:t>500</a:t>
            </a:r>
            <a:r>
              <a:rPr lang="zh-CN" altLang="en-US" sz="1800" dirty="0">
                <a:latin typeface="微软雅黑" panose="020B0503020204020204" pitchFamily="34" charset="-122"/>
                <a:ea typeface="微软雅黑" panose="020B0503020204020204" pitchFamily="34" charset="-122"/>
              </a:rPr>
              <a:t>个订阅者并发的前提下，</a:t>
            </a:r>
            <a:r>
              <a:rPr lang="en-US" altLang="zh-CN" sz="1800" b="1" dirty="0">
                <a:solidFill>
                  <a:srgbClr val="FF0000"/>
                </a:solidFill>
                <a:latin typeface="微软雅黑" panose="020B0503020204020204" pitchFamily="34" charset="-122"/>
                <a:ea typeface="微软雅黑" panose="020B0503020204020204" pitchFamily="34" charset="-122"/>
              </a:rPr>
              <a:t>topic</a:t>
            </a:r>
            <a:r>
              <a:rPr lang="zh-CN" altLang="en-US" sz="1800" b="1" dirty="0">
                <a:solidFill>
                  <a:srgbClr val="FF0000"/>
                </a:solidFill>
                <a:latin typeface="微软雅黑" panose="020B0503020204020204" pitchFamily="34" charset="-122"/>
                <a:ea typeface="微软雅黑" panose="020B0503020204020204" pitchFamily="34" charset="-122"/>
              </a:rPr>
              <a:t>方式的效率明显低于</a:t>
            </a:r>
            <a:r>
              <a:rPr lang="en-US" altLang="zh-CN" sz="1800" b="1" dirty="0">
                <a:solidFill>
                  <a:srgbClr val="FF0000"/>
                </a:solidFill>
                <a:latin typeface="微软雅黑" panose="020B0503020204020204" pitchFamily="34" charset="-122"/>
                <a:ea typeface="微软雅黑" panose="020B0503020204020204" pitchFamily="34" charset="-122"/>
              </a:rPr>
              <a:t>queue</a:t>
            </a:r>
            <a:r>
              <a:rPr lang="zh-CN" altLang="en-US" sz="1800" dirty="0" smtClean="0">
                <a:latin typeface="微软雅黑" panose="020B0503020204020204" pitchFamily="34" charset="-122"/>
                <a:ea typeface="微软雅黑" panose="020B0503020204020204" pitchFamily="34" charset="-122"/>
              </a:rPr>
              <a:t>。</a:t>
            </a:r>
            <a:endParaRPr lang="en-US" altLang="zh-CN" sz="1800" dirty="0" smtClean="0">
              <a:latin typeface="微软雅黑" panose="020B0503020204020204" pitchFamily="34" charset="-122"/>
              <a:ea typeface="微软雅黑" panose="020B0503020204020204" pitchFamily="34" charset="-122"/>
            </a:endParaRPr>
          </a:p>
          <a:p>
            <a:pPr marL="0" indent="0">
              <a:buNone/>
            </a:pPr>
            <a:endParaRPr lang="en-US" altLang="zh-CN" sz="1800" dirty="0">
              <a:latin typeface="微软雅黑" panose="020B0503020204020204" pitchFamily="34" charset="-122"/>
              <a:ea typeface="微软雅黑" panose="020B0503020204020204" pitchFamily="34" charset="-122"/>
            </a:endParaRPr>
          </a:p>
          <a:p>
            <a:pPr>
              <a:buFont typeface="Wingdings" panose="05000000000000000000" pitchFamily="2" charset="2"/>
              <a:buChar char="Ø"/>
            </a:pPr>
            <a:endParaRPr lang="zh-CN" altLang="en-US" sz="1800" dirty="0">
              <a:latin typeface="微软雅黑" panose="020B0503020204020204" pitchFamily="34" charset="-122"/>
              <a:ea typeface="微软雅黑" panose="020B0503020204020204" pitchFamily="34" charset="-122"/>
            </a:endParaRPr>
          </a:p>
          <a:p>
            <a:pPr>
              <a:buFont typeface="Wingdings" panose="05000000000000000000" pitchFamily="2" charset="2"/>
              <a:buChar char="Ø"/>
            </a:pPr>
            <a:r>
              <a:rPr lang="zh-CN" altLang="en-US" sz="1800" dirty="0">
                <a:latin typeface="微软雅黑" panose="020B0503020204020204" pitchFamily="34" charset="-122"/>
                <a:ea typeface="微软雅黑" panose="020B0503020204020204" pitchFamily="34" charset="-122"/>
              </a:rPr>
              <a:t> </a:t>
            </a:r>
            <a:r>
              <a:rPr lang="en-US" altLang="zh-CN" sz="1800" dirty="0" smtClean="0">
                <a:latin typeface="微软雅黑" panose="020B0503020204020204" pitchFamily="34" charset="-122"/>
                <a:ea typeface="微软雅黑" panose="020B0503020204020204" pitchFamily="34" charset="-122"/>
              </a:rPr>
              <a:t>Queue</a:t>
            </a:r>
            <a:r>
              <a:rPr lang="zh-CN" altLang="en-US" sz="1800" dirty="0">
                <a:latin typeface="微软雅黑" panose="020B0503020204020204" pitchFamily="34" charset="-122"/>
                <a:ea typeface="微软雅黑" panose="020B0503020204020204" pitchFamily="34" charset="-122"/>
              </a:rPr>
              <a:t>方式发送的消息，在一个订阅者、</a:t>
            </a:r>
            <a:r>
              <a:rPr lang="en-US" altLang="zh-CN" sz="1800" dirty="0">
                <a:latin typeface="微软雅黑" panose="020B0503020204020204" pitchFamily="34" charset="-122"/>
                <a:ea typeface="微软雅黑" panose="020B0503020204020204" pitchFamily="34" charset="-122"/>
              </a:rPr>
              <a:t>100</a:t>
            </a:r>
            <a:r>
              <a:rPr lang="zh-CN" altLang="en-US" sz="1800" dirty="0">
                <a:latin typeface="微软雅黑" panose="020B0503020204020204" pitchFamily="34" charset="-122"/>
                <a:ea typeface="微软雅黑" panose="020B0503020204020204" pitchFamily="34" charset="-122"/>
              </a:rPr>
              <a:t>个订阅者和</a:t>
            </a:r>
            <a:r>
              <a:rPr lang="en-US" altLang="zh-CN" sz="1800" dirty="0">
                <a:latin typeface="微软雅黑" panose="020B0503020204020204" pitchFamily="34" charset="-122"/>
                <a:ea typeface="微软雅黑" panose="020B0503020204020204" pitchFamily="34" charset="-122"/>
              </a:rPr>
              <a:t>500</a:t>
            </a:r>
            <a:r>
              <a:rPr lang="zh-CN" altLang="en-US" sz="1800" dirty="0">
                <a:latin typeface="微软雅黑" panose="020B0503020204020204" pitchFamily="34" charset="-122"/>
                <a:ea typeface="微软雅黑" panose="020B0503020204020204" pitchFamily="34" charset="-122"/>
              </a:rPr>
              <a:t>个订阅者的前提下，发送和接收的效率没有明显变化</a:t>
            </a:r>
            <a:r>
              <a:rPr lang="zh-CN" altLang="en-US" dirty="0">
                <a:latin typeface="微软雅黑" panose="020B0503020204020204" pitchFamily="34" charset="-122"/>
                <a:ea typeface="微软雅黑" panose="020B0503020204020204" pitchFamily="34" charset="-122"/>
              </a:rPr>
              <a:t>。</a:t>
            </a:r>
          </a:p>
          <a:p>
            <a:endParaRPr lang="zh-CN" altLang="en-US" dirty="0"/>
          </a:p>
        </p:txBody>
      </p:sp>
      <p:sp>
        <p:nvSpPr>
          <p:cNvPr id="8" name="矩形 7"/>
          <p:cNvSpPr/>
          <p:nvPr/>
        </p:nvSpPr>
        <p:spPr>
          <a:xfrm>
            <a:off x="6982691" y="3682639"/>
            <a:ext cx="1773382" cy="443346"/>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FF0000"/>
                </a:solidFill>
              </a:rPr>
              <a:t>Topic</a:t>
            </a:r>
            <a:r>
              <a:rPr lang="zh-CN" altLang="en-US" dirty="0">
                <a:solidFill>
                  <a:srgbClr val="FF0000"/>
                </a:solidFill>
              </a:rPr>
              <a:t>实测数据</a:t>
            </a:r>
            <a:endParaRPr lang="zh-CN" altLang="en-US" dirty="0">
              <a:solidFill>
                <a:srgbClr val="FF0000"/>
              </a:solidFill>
            </a:endParaRPr>
          </a:p>
        </p:txBody>
      </p:sp>
      <p:sp>
        <p:nvSpPr>
          <p:cNvPr id="9" name="矩形 8"/>
          <p:cNvSpPr/>
          <p:nvPr/>
        </p:nvSpPr>
        <p:spPr>
          <a:xfrm>
            <a:off x="7079673" y="6243566"/>
            <a:ext cx="1773382" cy="443346"/>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FF0000"/>
                </a:solidFill>
              </a:rPr>
              <a:t>Queue</a:t>
            </a:r>
            <a:r>
              <a:rPr lang="zh-CN" altLang="en-US" dirty="0" smtClean="0">
                <a:solidFill>
                  <a:srgbClr val="FF0000"/>
                </a:solidFill>
              </a:rPr>
              <a:t>实测</a:t>
            </a:r>
            <a:r>
              <a:rPr lang="zh-CN" altLang="en-US" dirty="0">
                <a:solidFill>
                  <a:srgbClr val="FF0000"/>
                </a:solidFill>
              </a:rPr>
              <a:t>数据</a:t>
            </a:r>
            <a:endParaRPr lang="zh-CN" altLang="en-US" dirty="0">
              <a:solidFill>
                <a:srgbClr val="FF0000"/>
              </a:solidFill>
            </a:endParaRPr>
          </a:p>
        </p:txBody>
      </p:sp>
    </p:spTree>
    <p:extLst>
      <p:ext uri="{BB962C8B-B14F-4D97-AF65-F5344CB8AC3E}">
        <p14:creationId xmlns:p14="http://schemas.microsoft.com/office/powerpoint/2010/main" val="92736478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ActiveMQ</a:t>
            </a:r>
            <a:r>
              <a:rPr lang="zh-CN" altLang="en-US" dirty="0"/>
              <a:t>性能、应用场景</a:t>
            </a:r>
          </a:p>
        </p:txBody>
      </p:sp>
      <p:sp>
        <p:nvSpPr>
          <p:cNvPr id="3" name="内容占位符 2"/>
          <p:cNvSpPr>
            <a:spLocks noGrp="1"/>
          </p:cNvSpPr>
          <p:nvPr>
            <p:ph idx="1"/>
          </p:nvPr>
        </p:nvSpPr>
        <p:spPr/>
        <p:txBody>
          <a:bodyPr/>
          <a:lstStyle/>
          <a:p>
            <a:r>
              <a:rPr lang="en-US" altLang="zh-CN" dirty="0" err="1"/>
              <a:t>ActiveMQ</a:t>
            </a:r>
            <a:r>
              <a:rPr lang="zh-CN" altLang="en-US" dirty="0" smtClean="0"/>
              <a:t>性能</a:t>
            </a:r>
            <a:endParaRPr lang="en-US" altLang="zh-CN" dirty="0" smtClean="0"/>
          </a:p>
          <a:p>
            <a:r>
              <a:rPr lang="en-US" altLang="zh-CN" dirty="0" err="1"/>
              <a:t>ActiveMQ</a:t>
            </a:r>
            <a:r>
              <a:rPr lang="zh-CN" altLang="en-US" dirty="0" smtClean="0"/>
              <a:t>应用</a:t>
            </a:r>
            <a:r>
              <a:rPr lang="zh-CN" altLang="en-US" dirty="0"/>
              <a:t>场景</a:t>
            </a:r>
          </a:p>
        </p:txBody>
      </p:sp>
    </p:spTree>
    <p:extLst>
      <p:ext uri="{BB962C8B-B14F-4D97-AF65-F5344CB8AC3E}">
        <p14:creationId xmlns:p14="http://schemas.microsoft.com/office/powerpoint/2010/main" val="411387526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ActiveMQ</a:t>
            </a:r>
            <a:r>
              <a:rPr lang="zh-CN" altLang="en-US" dirty="0" smtClean="0"/>
              <a:t>性能</a:t>
            </a:r>
            <a:endParaRPr lang="en-US" altLang="zh-CN" dirty="0"/>
          </a:p>
        </p:txBody>
      </p:sp>
      <p:sp>
        <p:nvSpPr>
          <p:cNvPr id="3" name="内容占位符 2"/>
          <p:cNvSpPr>
            <a:spLocks noGrp="1"/>
          </p:cNvSpPr>
          <p:nvPr>
            <p:ph idx="1"/>
          </p:nvPr>
        </p:nvSpPr>
        <p:spPr>
          <a:xfrm>
            <a:off x="838200" y="1825624"/>
            <a:ext cx="10515600" cy="4769139"/>
          </a:xfrm>
        </p:spPr>
        <p:txBody>
          <a:bodyPr>
            <a:normAutofit/>
          </a:bodyPr>
          <a:lstStyle/>
          <a:p>
            <a:pPr>
              <a:lnSpc>
                <a:spcPct val="80000"/>
              </a:lnSpc>
            </a:pPr>
            <a:r>
              <a:rPr lang="zh-CN" altLang="en-US" dirty="0">
                <a:latin typeface="黑体" panose="02010609060101010101" pitchFamily="49" charset="-122"/>
                <a:ea typeface="黑体" panose="02010609060101010101" pitchFamily="49" charset="-122"/>
              </a:rPr>
              <a:t>测试机上的性能消耗</a:t>
            </a:r>
          </a:p>
          <a:p>
            <a:pPr lvl="1">
              <a:lnSpc>
                <a:spcPct val="80000"/>
              </a:lnSpc>
            </a:pPr>
            <a:r>
              <a:rPr lang="zh-CN" altLang="en-US" dirty="0">
                <a:latin typeface="Arial" panose="020B0604020202020204" pitchFamily="34" charset="0"/>
              </a:rPr>
              <a:t>在测试机上接收消息时，</a:t>
            </a:r>
            <a:r>
              <a:rPr lang="en-US" altLang="zh-CN" dirty="0">
                <a:latin typeface="Arial" panose="020B0604020202020204" pitchFamily="34" charset="0"/>
              </a:rPr>
              <a:t>CPU</a:t>
            </a:r>
            <a:r>
              <a:rPr lang="zh-CN" altLang="en-US" dirty="0">
                <a:latin typeface="Arial" panose="020B0604020202020204" pitchFamily="34" charset="0"/>
              </a:rPr>
              <a:t>的空闲率使终在</a:t>
            </a:r>
            <a:r>
              <a:rPr lang="en-US" altLang="zh-CN" dirty="0">
                <a:latin typeface="Arial" panose="020B0604020202020204" pitchFamily="34" charset="0"/>
              </a:rPr>
              <a:t>70%</a:t>
            </a:r>
            <a:r>
              <a:rPr lang="zh-CN" altLang="en-US" dirty="0">
                <a:latin typeface="Arial" panose="020B0604020202020204" pitchFamily="34" charset="0"/>
              </a:rPr>
              <a:t>之上，另外物理内存的变化情况不大，因此</a:t>
            </a:r>
            <a:r>
              <a:rPr lang="en-US" altLang="zh-CN" dirty="0" err="1">
                <a:latin typeface="Arial" panose="020B0604020202020204" pitchFamily="34" charset="0"/>
              </a:rPr>
              <a:t>ActiveMQ</a:t>
            </a:r>
            <a:r>
              <a:rPr lang="zh-CN" altLang="en-US" dirty="0">
                <a:latin typeface="Arial" panose="020B0604020202020204" pitchFamily="34" charset="0"/>
              </a:rPr>
              <a:t>对机器的性能消耗较小，可以接受</a:t>
            </a:r>
            <a:r>
              <a:rPr lang="zh-CN" altLang="en-US" dirty="0" smtClean="0">
                <a:latin typeface="Arial" panose="020B0604020202020204" pitchFamily="34" charset="0"/>
              </a:rPr>
              <a:t>。</a:t>
            </a:r>
            <a:endParaRPr lang="en-US" altLang="zh-CN" dirty="0">
              <a:latin typeface="Arial" panose="020B0604020202020204" pitchFamily="34" charset="0"/>
            </a:endParaRPr>
          </a:p>
          <a:p>
            <a:pPr marL="457200" lvl="1" indent="0">
              <a:lnSpc>
                <a:spcPct val="80000"/>
              </a:lnSpc>
              <a:buNone/>
            </a:pPr>
            <a:endParaRPr lang="zh-CN" altLang="en-US" dirty="0">
              <a:latin typeface="Arial" panose="020B0604020202020204" pitchFamily="34" charset="0"/>
            </a:endParaRPr>
          </a:p>
          <a:p>
            <a:pPr>
              <a:lnSpc>
                <a:spcPct val="80000"/>
              </a:lnSpc>
            </a:pPr>
            <a:r>
              <a:rPr lang="zh-CN" altLang="en-US" dirty="0">
                <a:latin typeface="黑体" panose="02010609060101010101" pitchFamily="49" charset="-122"/>
                <a:ea typeface="黑体" panose="02010609060101010101" pitchFamily="49" charset="-122"/>
              </a:rPr>
              <a:t>平均接收时间</a:t>
            </a:r>
          </a:p>
          <a:p>
            <a:pPr lvl="1">
              <a:lnSpc>
                <a:spcPct val="80000"/>
              </a:lnSpc>
            </a:pPr>
            <a:r>
              <a:rPr lang="zh-CN" altLang="en-US" dirty="0">
                <a:latin typeface="Arial" panose="020B0604020202020204" pitchFamily="34" charset="0"/>
              </a:rPr>
              <a:t>在可靠的前提下，如果发送字符串消息，测得</a:t>
            </a:r>
            <a:r>
              <a:rPr lang="en-US" altLang="zh-CN" dirty="0" err="1">
                <a:latin typeface="Arial" panose="020B0604020202020204" pitchFamily="34" charset="0"/>
              </a:rPr>
              <a:t>activeMQ</a:t>
            </a:r>
            <a:r>
              <a:rPr lang="zh-CN" altLang="en-US" dirty="0">
                <a:latin typeface="Arial" panose="020B0604020202020204" pitchFamily="34" charset="0"/>
              </a:rPr>
              <a:t>的每次请求的接收平均时间为</a:t>
            </a:r>
            <a:r>
              <a:rPr lang="en-US" altLang="zh-CN" dirty="0">
                <a:latin typeface="Arial" panose="020B0604020202020204" pitchFamily="34" charset="0"/>
              </a:rPr>
              <a:t>2.1-2.2ms</a:t>
            </a:r>
            <a:r>
              <a:rPr lang="zh-CN" altLang="en-US" dirty="0">
                <a:latin typeface="Arial" panose="020B0604020202020204" pitchFamily="34" charset="0"/>
              </a:rPr>
              <a:t>左右。可以看到，增大线程数，或者缩短发送的时间间隔并没有减小它每次请求的接收时间。另外，经查阅</a:t>
            </a:r>
            <a:r>
              <a:rPr lang="en-US" altLang="zh-CN" dirty="0" err="1">
                <a:latin typeface="Arial" panose="020B0604020202020204" pitchFamily="34" charset="0"/>
              </a:rPr>
              <a:t>ActiveMQ</a:t>
            </a:r>
            <a:r>
              <a:rPr lang="zh-CN" altLang="en-US" dirty="0">
                <a:latin typeface="Arial" panose="020B0604020202020204" pitchFamily="34" charset="0"/>
              </a:rPr>
              <a:t>的技术文档可知，</a:t>
            </a:r>
            <a:r>
              <a:rPr lang="en-US" altLang="zh-CN" dirty="0" err="1">
                <a:latin typeface="Arial" panose="020B0604020202020204" pitchFamily="34" charset="0"/>
              </a:rPr>
              <a:t>ActiveMQ</a:t>
            </a:r>
            <a:r>
              <a:rPr lang="zh-CN" altLang="en-US" dirty="0">
                <a:latin typeface="Arial" panose="020B0604020202020204" pitchFamily="34" charset="0"/>
              </a:rPr>
              <a:t>使用了流量控制，这点在折线图中体现得很明显。在每次实验中，接收消息数为</a:t>
            </a:r>
            <a:r>
              <a:rPr lang="en-US" altLang="zh-CN" dirty="0">
                <a:latin typeface="Arial" panose="020B0604020202020204" pitchFamily="34" charset="0"/>
              </a:rPr>
              <a:t>2-3</a:t>
            </a:r>
            <a:r>
              <a:rPr lang="zh-CN" altLang="en-US" dirty="0">
                <a:latin typeface="Arial" panose="020B0604020202020204" pitchFamily="34" charset="0"/>
              </a:rPr>
              <a:t>万，</a:t>
            </a:r>
            <a:r>
              <a:rPr lang="en-US" altLang="zh-CN" dirty="0">
                <a:latin typeface="Arial" panose="020B0604020202020204" pitchFamily="34" charset="0"/>
              </a:rPr>
              <a:t>5-6</a:t>
            </a:r>
            <a:r>
              <a:rPr lang="zh-CN" altLang="en-US" dirty="0">
                <a:latin typeface="Arial" panose="020B0604020202020204" pitchFamily="34" charset="0"/>
              </a:rPr>
              <a:t>万，</a:t>
            </a:r>
            <a:r>
              <a:rPr lang="en-US" altLang="zh-CN" dirty="0">
                <a:latin typeface="Arial" panose="020B0604020202020204" pitchFamily="34" charset="0"/>
              </a:rPr>
              <a:t>8-9</a:t>
            </a:r>
            <a:r>
              <a:rPr lang="zh-CN" altLang="en-US" dirty="0">
                <a:latin typeface="Arial" panose="020B0604020202020204" pitchFamily="34" charset="0"/>
              </a:rPr>
              <a:t>万等区间，接收消息速度明显放慢。 </a:t>
            </a:r>
          </a:p>
        </p:txBody>
      </p:sp>
    </p:spTree>
    <p:extLst>
      <p:ext uri="{BB962C8B-B14F-4D97-AF65-F5344CB8AC3E}">
        <p14:creationId xmlns:p14="http://schemas.microsoft.com/office/powerpoint/2010/main" val="360046872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ActiveMQ</a:t>
            </a:r>
            <a:r>
              <a:rPr lang="zh-CN" altLang="en-US" dirty="0" smtClean="0"/>
              <a:t>应用</a:t>
            </a:r>
            <a:r>
              <a:rPr lang="zh-CN" altLang="en-US" dirty="0"/>
              <a:t>场景</a:t>
            </a:r>
            <a:endParaRPr lang="en-US" altLang="zh-CN" dirty="0"/>
          </a:p>
        </p:txBody>
      </p:sp>
      <p:sp>
        <p:nvSpPr>
          <p:cNvPr id="3" name="内容占位符 2"/>
          <p:cNvSpPr>
            <a:spLocks noGrp="1"/>
          </p:cNvSpPr>
          <p:nvPr>
            <p:ph idx="1"/>
          </p:nvPr>
        </p:nvSpPr>
        <p:spPr>
          <a:xfrm>
            <a:off x="838200" y="1825624"/>
            <a:ext cx="10515600" cy="4769139"/>
          </a:xfrm>
        </p:spPr>
        <p:txBody>
          <a:bodyPr>
            <a:normAutofit/>
          </a:bodyPr>
          <a:lstStyle/>
          <a:p>
            <a:pPr>
              <a:lnSpc>
                <a:spcPct val="80000"/>
              </a:lnSpc>
            </a:pPr>
            <a:r>
              <a:rPr lang="zh-CN" altLang="en-US" b="1" dirty="0" smtClean="0">
                <a:latin typeface="微软雅黑" panose="020B0503020204020204" pitchFamily="34" charset="-122"/>
                <a:ea typeface="微软雅黑" panose="020B0503020204020204" pitchFamily="34" charset="-122"/>
              </a:rPr>
              <a:t>异构应用集成</a:t>
            </a:r>
            <a:endParaRPr lang="en-US" altLang="zh-CN" b="1" dirty="0" smtClean="0">
              <a:latin typeface="微软雅黑" panose="020B0503020204020204" pitchFamily="34" charset="-122"/>
              <a:ea typeface="微软雅黑" panose="020B0503020204020204" pitchFamily="34" charset="-122"/>
            </a:endParaRPr>
          </a:p>
          <a:p>
            <a:pPr marL="0" indent="0">
              <a:lnSpc>
                <a:spcPct val="80000"/>
              </a:lnSpc>
              <a:buNone/>
            </a:pPr>
            <a:r>
              <a:rPr lang="en-US" altLang="zh-CN" sz="1600" dirty="0" smtClean="0">
                <a:latin typeface="微软雅黑" panose="020B0503020204020204" pitchFamily="34" charset="-122"/>
                <a:ea typeface="微软雅黑" panose="020B0503020204020204" pitchFamily="34" charset="-122"/>
              </a:rPr>
              <a:t>      </a:t>
            </a:r>
            <a:r>
              <a:rPr lang="en-US" altLang="zh-CN" sz="1600" dirty="0" err="1" smtClean="0">
                <a:latin typeface="微软雅黑" panose="020B0503020204020204" pitchFamily="34" charset="-122"/>
                <a:ea typeface="微软雅黑" panose="020B0503020204020204" pitchFamily="34" charset="-122"/>
              </a:rPr>
              <a:t>ActiveMQ</a:t>
            </a:r>
            <a:r>
              <a:rPr lang="en-US" altLang="zh-CN" sz="1600" dirty="0" smtClean="0">
                <a:latin typeface="微软雅黑" panose="020B0503020204020204" pitchFamily="34" charset="-122"/>
                <a:ea typeface="微软雅黑" panose="020B0503020204020204" pitchFamily="34" charset="-122"/>
              </a:rPr>
              <a:t> </a:t>
            </a:r>
            <a:r>
              <a:rPr lang="zh-CN" altLang="en-US" sz="1600" dirty="0">
                <a:latin typeface="微软雅黑" panose="020B0503020204020204" pitchFamily="34" charset="-122"/>
                <a:ea typeface="微软雅黑" panose="020B0503020204020204" pitchFamily="34" charset="-122"/>
              </a:rPr>
              <a:t>中间件用</a:t>
            </a:r>
            <a:r>
              <a:rPr lang="en-US" altLang="zh-CN" sz="1600" dirty="0">
                <a:latin typeface="微软雅黑" panose="020B0503020204020204" pitchFamily="34" charset="-122"/>
                <a:ea typeface="微软雅黑" panose="020B0503020204020204" pitchFamily="34" charset="-122"/>
              </a:rPr>
              <a:t>Java</a:t>
            </a:r>
            <a:r>
              <a:rPr lang="zh-CN" altLang="en-US" sz="1600" dirty="0">
                <a:latin typeface="微软雅黑" panose="020B0503020204020204" pitchFamily="34" charset="-122"/>
                <a:ea typeface="微软雅黑" panose="020B0503020204020204" pitchFamily="34" charset="-122"/>
              </a:rPr>
              <a:t>语言编写，因此自然提供</a:t>
            </a:r>
            <a:r>
              <a:rPr lang="en-US" altLang="zh-CN" sz="1600" dirty="0">
                <a:latin typeface="微软雅黑" panose="020B0503020204020204" pitchFamily="34" charset="-122"/>
                <a:ea typeface="微软雅黑" panose="020B0503020204020204" pitchFamily="34" charset="-122"/>
              </a:rPr>
              <a:t>Java</a:t>
            </a:r>
            <a:r>
              <a:rPr lang="zh-CN" altLang="en-US" sz="1600" dirty="0">
                <a:latin typeface="微软雅黑" panose="020B0503020204020204" pitchFamily="34" charset="-122"/>
                <a:ea typeface="微软雅黑" panose="020B0503020204020204" pitchFamily="34" charset="-122"/>
              </a:rPr>
              <a:t>客户端 </a:t>
            </a:r>
            <a:r>
              <a:rPr lang="en-US" altLang="zh-CN" sz="1600" dirty="0">
                <a:latin typeface="微软雅黑" panose="020B0503020204020204" pitchFamily="34" charset="-122"/>
                <a:ea typeface="微软雅黑" panose="020B0503020204020204" pitchFamily="34" charset="-122"/>
              </a:rPr>
              <a:t>API</a:t>
            </a:r>
            <a:r>
              <a:rPr lang="zh-CN" altLang="en-US" sz="1600" dirty="0">
                <a:latin typeface="微软雅黑" panose="020B0503020204020204" pitchFamily="34" charset="-122"/>
                <a:ea typeface="微软雅黑" panose="020B0503020204020204" pitchFamily="34" charset="-122"/>
              </a:rPr>
              <a:t>。但是</a:t>
            </a:r>
            <a:r>
              <a:rPr lang="en-US" altLang="zh-CN" sz="1600" dirty="0" err="1">
                <a:latin typeface="微软雅黑" panose="020B0503020204020204" pitchFamily="34" charset="-122"/>
                <a:ea typeface="微软雅黑" panose="020B0503020204020204" pitchFamily="34" charset="-122"/>
              </a:rPr>
              <a:t>ActiveMQ</a:t>
            </a:r>
            <a:r>
              <a:rPr lang="en-US" altLang="zh-CN" sz="1600" dirty="0">
                <a:latin typeface="微软雅黑" panose="020B0503020204020204" pitchFamily="34" charset="-122"/>
                <a:ea typeface="微软雅黑" panose="020B0503020204020204" pitchFamily="34" charset="-122"/>
              </a:rPr>
              <a:t>  </a:t>
            </a:r>
            <a:r>
              <a:rPr lang="zh-CN" altLang="en-US" sz="1600" dirty="0">
                <a:latin typeface="微软雅黑" panose="020B0503020204020204" pitchFamily="34" charset="-122"/>
                <a:ea typeface="微软雅黑" panose="020B0503020204020204" pitchFamily="34" charset="-122"/>
              </a:rPr>
              <a:t>也为</a:t>
            </a:r>
            <a:r>
              <a:rPr lang="en-US" altLang="zh-CN" sz="1600" dirty="0">
                <a:latin typeface="微软雅黑" panose="020B0503020204020204" pitchFamily="34" charset="-122"/>
                <a:ea typeface="微软雅黑" panose="020B0503020204020204" pitchFamily="34" charset="-122"/>
              </a:rPr>
              <a:t>C/C++</a:t>
            </a:r>
            <a:r>
              <a:rPr lang="zh-CN" altLang="en-US" sz="1600" dirty="0">
                <a:latin typeface="微软雅黑" panose="020B0503020204020204" pitchFamily="34" charset="-122"/>
                <a:ea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rPr>
              <a:t>.NET</a:t>
            </a:r>
            <a:r>
              <a:rPr lang="zh-CN" altLang="en-US" sz="1600" dirty="0">
                <a:latin typeface="微软雅黑" panose="020B0503020204020204" pitchFamily="34" charset="-122"/>
                <a:ea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rPr>
              <a:t>Perl</a:t>
            </a:r>
            <a:r>
              <a:rPr lang="zh-CN" altLang="en-US" sz="1600" dirty="0">
                <a:latin typeface="微软雅黑" panose="020B0503020204020204" pitchFamily="34" charset="-122"/>
                <a:ea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rPr>
              <a:t>PHP</a:t>
            </a:r>
            <a:r>
              <a:rPr lang="zh-CN" altLang="en-US" sz="1600" dirty="0">
                <a:latin typeface="微软雅黑" panose="020B0503020204020204" pitchFamily="34" charset="-122"/>
                <a:ea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rPr>
              <a:t>Python</a:t>
            </a:r>
            <a:r>
              <a:rPr lang="zh-CN" altLang="en-US" sz="1600" dirty="0">
                <a:latin typeface="微软雅黑" panose="020B0503020204020204" pitchFamily="34" charset="-122"/>
                <a:ea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rPr>
              <a:t>Ruby </a:t>
            </a:r>
            <a:r>
              <a:rPr lang="zh-CN" altLang="en-US" sz="1600" dirty="0">
                <a:latin typeface="微软雅黑" panose="020B0503020204020204" pitchFamily="34" charset="-122"/>
                <a:ea typeface="微软雅黑" panose="020B0503020204020204" pitchFamily="34" charset="-122"/>
              </a:rPr>
              <a:t>和一些其它语言提供</a:t>
            </a:r>
            <a:r>
              <a:rPr lang="zh-CN" altLang="en-US" sz="1600" dirty="0" smtClean="0">
                <a:latin typeface="微软雅黑" panose="020B0503020204020204" pitchFamily="34" charset="-122"/>
                <a:ea typeface="微软雅黑" panose="020B0503020204020204" pitchFamily="34" charset="-122"/>
              </a:rPr>
              <a:t>客户端，因此可以供异构系统集成。</a:t>
            </a:r>
            <a:endParaRPr lang="en-US" altLang="zh-CN" sz="1600" dirty="0" smtClean="0">
              <a:latin typeface="微软雅黑" panose="020B0503020204020204" pitchFamily="34" charset="-122"/>
              <a:ea typeface="微软雅黑" panose="020B0503020204020204" pitchFamily="34" charset="-122"/>
            </a:endParaRPr>
          </a:p>
          <a:p>
            <a:pPr>
              <a:lnSpc>
                <a:spcPct val="80000"/>
              </a:lnSpc>
            </a:pPr>
            <a:r>
              <a:rPr lang="zh-CN" altLang="en-US" b="1" dirty="0">
                <a:latin typeface="微软雅黑" panose="020B0503020204020204" pitchFamily="34" charset="-122"/>
                <a:ea typeface="微软雅黑" panose="020B0503020204020204" pitchFamily="34" charset="-122"/>
              </a:rPr>
              <a:t>作为</a:t>
            </a:r>
            <a:r>
              <a:rPr lang="en-US" altLang="zh-CN" b="1" dirty="0">
                <a:latin typeface="微软雅黑" panose="020B0503020204020204" pitchFamily="34" charset="-122"/>
                <a:ea typeface="微软雅黑" panose="020B0503020204020204" pitchFamily="34" charset="-122"/>
              </a:rPr>
              <a:t>RPC</a:t>
            </a:r>
            <a:r>
              <a:rPr lang="zh-CN" altLang="en-US" b="1" dirty="0">
                <a:latin typeface="微软雅黑" panose="020B0503020204020204" pitchFamily="34" charset="-122"/>
                <a:ea typeface="微软雅黑" panose="020B0503020204020204" pitchFamily="34" charset="-122"/>
              </a:rPr>
              <a:t>的</a:t>
            </a:r>
            <a:r>
              <a:rPr lang="zh-CN" altLang="en-US" b="1" dirty="0" smtClean="0">
                <a:latin typeface="微软雅黑" panose="020B0503020204020204" pitchFamily="34" charset="-122"/>
                <a:ea typeface="微软雅黑" panose="020B0503020204020204" pitchFamily="34" charset="-122"/>
              </a:rPr>
              <a:t>替代</a:t>
            </a:r>
            <a:endParaRPr lang="en-US" altLang="zh-CN" b="1" dirty="0" smtClean="0">
              <a:latin typeface="微软雅黑" panose="020B0503020204020204" pitchFamily="34" charset="-122"/>
              <a:ea typeface="微软雅黑" panose="020B0503020204020204" pitchFamily="34" charset="-122"/>
            </a:endParaRPr>
          </a:p>
          <a:p>
            <a:pPr marL="0" indent="0">
              <a:lnSpc>
                <a:spcPct val="80000"/>
              </a:lnSpc>
              <a:buNone/>
            </a:pPr>
            <a:r>
              <a:rPr lang="zh-CN" altLang="en-US" sz="1600" dirty="0" smtClean="0">
                <a:latin typeface="微软雅黑" panose="020B0503020204020204" pitchFamily="34" charset="-122"/>
                <a:ea typeface="微软雅黑" panose="020B0503020204020204" pitchFamily="34" charset="-122"/>
              </a:rPr>
              <a:t>      转换</a:t>
            </a:r>
            <a:r>
              <a:rPr lang="zh-CN" altLang="en-US" sz="1600" dirty="0">
                <a:latin typeface="微软雅黑" panose="020B0503020204020204" pitchFamily="34" charset="-122"/>
                <a:ea typeface="微软雅黑" panose="020B0503020204020204" pitchFamily="34" charset="-122"/>
              </a:rPr>
              <a:t>使用异步消息可以带来很多好处，而且也不会放弃响应</a:t>
            </a:r>
            <a:r>
              <a:rPr lang="zh-CN" altLang="en-US" sz="1600" dirty="0" smtClean="0">
                <a:latin typeface="微软雅黑" panose="020B0503020204020204" pitchFamily="34" charset="-122"/>
                <a:ea typeface="微软雅黑" panose="020B0503020204020204" pitchFamily="34" charset="-122"/>
              </a:rPr>
              <a:t>保证</a:t>
            </a:r>
            <a:endParaRPr lang="en-US" altLang="zh-CN" sz="1600" dirty="0" smtClean="0">
              <a:latin typeface="微软雅黑" panose="020B0503020204020204" pitchFamily="34" charset="-122"/>
              <a:ea typeface="微软雅黑" panose="020B0503020204020204" pitchFamily="34" charset="-122"/>
            </a:endParaRPr>
          </a:p>
          <a:p>
            <a:pPr>
              <a:lnSpc>
                <a:spcPct val="80000"/>
              </a:lnSpc>
            </a:pPr>
            <a:r>
              <a:rPr lang="zh-CN" altLang="en-US" b="1" dirty="0">
                <a:latin typeface="微软雅黑" panose="020B0503020204020204" pitchFamily="34" charset="-122"/>
                <a:ea typeface="微软雅黑" panose="020B0503020204020204" pitchFamily="34" charset="-122"/>
              </a:rPr>
              <a:t>两个应用之间</a:t>
            </a:r>
            <a:r>
              <a:rPr lang="zh-CN" altLang="en-US" b="1" dirty="0" smtClean="0">
                <a:latin typeface="微软雅黑" panose="020B0503020204020204" pitchFamily="34" charset="-122"/>
                <a:ea typeface="微软雅黑" panose="020B0503020204020204" pitchFamily="34" charset="-122"/>
              </a:rPr>
              <a:t>解耦</a:t>
            </a:r>
            <a:endParaRPr lang="en-US" altLang="zh-CN" b="1" dirty="0" smtClean="0">
              <a:latin typeface="微软雅黑" panose="020B0503020204020204" pitchFamily="34" charset="-122"/>
              <a:ea typeface="微软雅黑" panose="020B0503020204020204" pitchFamily="34" charset="-122"/>
            </a:endParaRPr>
          </a:p>
          <a:p>
            <a:pPr marL="0" indent="0">
              <a:lnSpc>
                <a:spcPct val="80000"/>
              </a:lnSpc>
              <a:buNone/>
            </a:pPr>
            <a:r>
              <a:rPr lang="zh-CN" altLang="en-US" sz="1600" dirty="0" smtClean="0">
                <a:latin typeface="微软雅黑" panose="020B0503020204020204" pitchFamily="34" charset="-122"/>
                <a:ea typeface="微软雅黑" panose="020B0503020204020204" pitchFamily="34" charset="-122"/>
              </a:rPr>
              <a:t>      松</a:t>
            </a:r>
            <a:r>
              <a:rPr lang="zh-CN" altLang="en-US" sz="1600" dirty="0">
                <a:latin typeface="微软雅黑" panose="020B0503020204020204" pitchFamily="34" charset="-122"/>
                <a:ea typeface="微软雅黑" panose="020B0503020204020204" pitchFamily="34" charset="-122"/>
              </a:rPr>
              <a:t>耦合架构，在另一方面，证实了更少的依赖性，能够更好地处理不可预见的改变</a:t>
            </a:r>
            <a:r>
              <a:rPr lang="zh-CN" altLang="en-US" dirty="0" smtClean="0">
                <a:latin typeface="微软雅黑" panose="020B0503020204020204" pitchFamily="34" charset="-122"/>
                <a:ea typeface="微软雅黑" panose="020B0503020204020204" pitchFamily="34" charset="-122"/>
              </a:rPr>
              <a:t>。</a:t>
            </a:r>
            <a:endParaRPr lang="en-US" altLang="zh-CN" dirty="0" smtClean="0">
              <a:latin typeface="微软雅黑" panose="020B0503020204020204" pitchFamily="34" charset="-122"/>
              <a:ea typeface="微软雅黑" panose="020B0503020204020204" pitchFamily="34" charset="-122"/>
            </a:endParaRPr>
          </a:p>
          <a:p>
            <a:pPr>
              <a:lnSpc>
                <a:spcPct val="80000"/>
              </a:lnSpc>
            </a:pPr>
            <a:r>
              <a:rPr lang="zh-CN" altLang="en-US" b="1" dirty="0">
                <a:latin typeface="微软雅黑" panose="020B0503020204020204" pitchFamily="34" charset="-122"/>
                <a:ea typeface="微软雅黑" panose="020B0503020204020204" pitchFamily="34" charset="-122"/>
              </a:rPr>
              <a:t>作为事件驱动架构的</a:t>
            </a:r>
            <a:r>
              <a:rPr lang="zh-CN" altLang="en-US" b="1" dirty="0" smtClean="0">
                <a:latin typeface="微软雅黑" panose="020B0503020204020204" pitchFamily="34" charset="-122"/>
                <a:ea typeface="微软雅黑" panose="020B0503020204020204" pitchFamily="34" charset="-122"/>
              </a:rPr>
              <a:t>主干</a:t>
            </a:r>
            <a:endParaRPr lang="en-US" altLang="zh-CN" b="1" dirty="0" smtClean="0">
              <a:latin typeface="微软雅黑" panose="020B0503020204020204" pitchFamily="34" charset="-122"/>
              <a:ea typeface="微软雅黑" panose="020B0503020204020204" pitchFamily="34" charset="-122"/>
            </a:endParaRPr>
          </a:p>
          <a:p>
            <a:pPr marL="0" indent="0">
              <a:lnSpc>
                <a:spcPct val="80000"/>
              </a:lnSpc>
              <a:buNone/>
            </a:pPr>
            <a:endParaRPr lang="en-US" altLang="zh-CN" b="1" dirty="0" smtClean="0">
              <a:latin typeface="微软雅黑" panose="020B0503020204020204" pitchFamily="34" charset="-122"/>
              <a:ea typeface="微软雅黑" panose="020B0503020204020204" pitchFamily="34" charset="-122"/>
            </a:endParaRPr>
          </a:p>
          <a:p>
            <a:pPr>
              <a:lnSpc>
                <a:spcPct val="80000"/>
              </a:lnSpc>
            </a:pPr>
            <a:r>
              <a:rPr lang="zh-CN" altLang="en-US" b="1" dirty="0">
                <a:latin typeface="微软雅黑" panose="020B0503020204020204" pitchFamily="34" charset="-122"/>
                <a:ea typeface="微软雅黑" panose="020B0503020204020204" pitchFamily="34" charset="-122"/>
              </a:rPr>
              <a:t>改善</a:t>
            </a:r>
            <a:r>
              <a:rPr lang="zh-CN" altLang="en-US" b="1" dirty="0" smtClean="0">
                <a:latin typeface="微软雅黑" panose="020B0503020204020204" pitchFamily="34" charset="-122"/>
                <a:ea typeface="微软雅黑" panose="020B0503020204020204" pitchFamily="34" charset="-122"/>
              </a:rPr>
              <a:t>应用</a:t>
            </a:r>
            <a:r>
              <a:rPr lang="zh-CN" altLang="en-US" b="1" dirty="0">
                <a:latin typeface="微软雅黑" panose="020B0503020204020204" pitchFamily="34" charset="-122"/>
                <a:ea typeface="微软雅黑" panose="020B0503020204020204" pitchFamily="34" charset="-122"/>
              </a:rPr>
              <a:t>可</a:t>
            </a:r>
            <a:r>
              <a:rPr lang="zh-CN" altLang="en-US" b="1" dirty="0" smtClean="0">
                <a:latin typeface="微软雅黑" panose="020B0503020204020204" pitchFamily="34" charset="-122"/>
                <a:ea typeface="微软雅黑" panose="020B0503020204020204" pitchFamily="34" charset="-122"/>
              </a:rPr>
              <a:t>扩展性</a:t>
            </a:r>
            <a:endParaRPr lang="en-US" altLang="zh-CN" b="1" dirty="0" smtClean="0">
              <a:latin typeface="微软雅黑" panose="020B0503020204020204" pitchFamily="34" charset="-122"/>
              <a:ea typeface="微软雅黑" panose="020B0503020204020204" pitchFamily="34" charset="-122"/>
            </a:endParaRPr>
          </a:p>
          <a:p>
            <a:pPr marL="0" indent="0">
              <a:lnSpc>
                <a:spcPct val="80000"/>
              </a:lnSpc>
              <a:buNone/>
            </a:pPr>
            <a:r>
              <a:rPr lang="zh-CN" altLang="en-US" dirty="0"/>
              <a:t>  </a:t>
            </a:r>
            <a:r>
              <a:rPr lang="zh-CN" altLang="en-US" sz="1600" dirty="0">
                <a:latin typeface="微软雅黑" panose="020B0503020204020204" pitchFamily="34" charset="-122"/>
                <a:ea typeface="微软雅黑" panose="020B0503020204020204" pitchFamily="34" charset="-122"/>
              </a:rPr>
              <a:t>许多应用利用事件驱动架构，为了提供大量的可扩展性，包括像电子商务、政府、制造业和在线游戏等领域</a:t>
            </a:r>
          </a:p>
        </p:txBody>
      </p:sp>
    </p:spTree>
    <p:extLst>
      <p:ext uri="{BB962C8B-B14F-4D97-AF65-F5344CB8AC3E}">
        <p14:creationId xmlns:p14="http://schemas.microsoft.com/office/powerpoint/2010/main" val="289233255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总结</a:t>
            </a:r>
            <a:endParaRPr lang="en-US" altLang="zh-CN" dirty="0"/>
          </a:p>
        </p:txBody>
      </p:sp>
      <p:sp>
        <p:nvSpPr>
          <p:cNvPr id="3" name="内容占位符 2"/>
          <p:cNvSpPr>
            <a:spLocks noGrp="1"/>
          </p:cNvSpPr>
          <p:nvPr>
            <p:ph idx="1"/>
          </p:nvPr>
        </p:nvSpPr>
        <p:spPr>
          <a:xfrm>
            <a:off x="838200" y="1797915"/>
            <a:ext cx="10515600" cy="4351338"/>
          </a:xfrm>
        </p:spPr>
        <p:txBody>
          <a:bodyPr>
            <a:normAutofit fontScale="55000" lnSpcReduction="20000"/>
          </a:bodyPr>
          <a:lstStyle/>
          <a:p>
            <a:pPr>
              <a:buFont typeface="Wingdings" panose="05000000000000000000" pitchFamily="2" charset="2"/>
              <a:buChar char="Ø"/>
            </a:pPr>
            <a:r>
              <a:rPr lang="zh-CN" altLang="en-US" sz="3800" b="1" dirty="0">
                <a:latin typeface="微软雅黑" panose="020B0503020204020204" pitchFamily="34" charset="-122"/>
                <a:ea typeface="微软雅黑" panose="020B0503020204020204" pitchFamily="34" charset="-122"/>
              </a:rPr>
              <a:t>官方文档</a:t>
            </a:r>
          </a:p>
          <a:p>
            <a:pPr marL="0" indent="0">
              <a:buNone/>
            </a:pPr>
            <a:r>
              <a:rPr lang="zh-CN" altLang="en-US" dirty="0">
                <a:latin typeface="微软雅黑" panose="020B0503020204020204" pitchFamily="34" charset="-122"/>
                <a:ea typeface="微软雅黑" panose="020B0503020204020204" pitchFamily="34" charset="-122"/>
              </a:rPr>
              <a:t>入门：</a:t>
            </a:r>
            <a:r>
              <a:rPr lang="en-US" altLang="zh-CN" dirty="0">
                <a:latin typeface="微软雅黑" panose="020B0503020204020204" pitchFamily="34" charset="-122"/>
                <a:ea typeface="微软雅黑" panose="020B0503020204020204" pitchFamily="34" charset="-122"/>
              </a:rPr>
              <a:t>http://</a:t>
            </a:r>
            <a:r>
              <a:rPr lang="en-US" altLang="zh-CN" dirty="0" smtClean="0">
                <a:latin typeface="微软雅黑" panose="020B0503020204020204" pitchFamily="34" charset="-122"/>
                <a:ea typeface="微软雅黑" panose="020B0503020204020204" pitchFamily="34" charset="-122"/>
              </a:rPr>
              <a:t>activemq.apache.org/getting-started.html</a:t>
            </a:r>
            <a:endParaRPr lang="en-US" altLang="zh-CN" dirty="0">
              <a:latin typeface="微软雅黑" panose="020B0503020204020204" pitchFamily="34" charset="-122"/>
              <a:ea typeface="微软雅黑" panose="020B0503020204020204" pitchFamily="34" charset="-122"/>
            </a:endParaRPr>
          </a:p>
          <a:p>
            <a:pPr marL="0" indent="0">
              <a:buNone/>
            </a:pPr>
            <a:r>
              <a:rPr lang="zh-CN" altLang="en-US" dirty="0">
                <a:latin typeface="微软雅黑" panose="020B0503020204020204" pitchFamily="34" charset="-122"/>
                <a:ea typeface="微软雅黑" panose="020B0503020204020204" pitchFamily="34" charset="-122"/>
              </a:rPr>
              <a:t>常见问题：</a:t>
            </a:r>
            <a:r>
              <a:rPr lang="en-US" altLang="zh-CN" dirty="0">
                <a:latin typeface="微软雅黑" panose="020B0503020204020204" pitchFamily="34" charset="-122"/>
                <a:ea typeface="微软雅黑" panose="020B0503020204020204" pitchFamily="34" charset="-122"/>
              </a:rPr>
              <a:t>http://activemq.apache.org/faq.html</a:t>
            </a:r>
          </a:p>
          <a:p>
            <a:pPr marL="0" indent="0">
              <a:buNone/>
            </a:pPr>
            <a:r>
              <a:rPr lang="zh-CN" altLang="en-US" dirty="0">
                <a:latin typeface="微软雅黑" panose="020B0503020204020204" pitchFamily="34" charset="-122"/>
                <a:ea typeface="微软雅黑" panose="020B0503020204020204" pitchFamily="34" charset="-122"/>
              </a:rPr>
              <a:t>各种功能特性详解：</a:t>
            </a:r>
            <a:r>
              <a:rPr lang="en-US" altLang="zh-CN" dirty="0">
                <a:latin typeface="微软雅黑" panose="020B0503020204020204" pitchFamily="34" charset="-122"/>
                <a:ea typeface="微软雅黑" panose="020B0503020204020204" pitchFamily="34" charset="-122"/>
              </a:rPr>
              <a:t>http://activemq.apache.org/features.html</a:t>
            </a:r>
          </a:p>
          <a:p>
            <a:pPr marL="0" indent="0">
              <a:buNone/>
            </a:pPr>
            <a:r>
              <a:rPr lang="zh-CN" altLang="en-US" dirty="0">
                <a:latin typeface="微软雅黑" panose="020B0503020204020204" pitchFamily="34" charset="-122"/>
                <a:ea typeface="微软雅黑" panose="020B0503020204020204" pitchFamily="34" charset="-122"/>
              </a:rPr>
              <a:t>连通性相关文档：</a:t>
            </a:r>
            <a:r>
              <a:rPr lang="en-US" altLang="zh-CN" dirty="0">
                <a:latin typeface="微软雅黑" panose="020B0503020204020204" pitchFamily="34" charset="-122"/>
                <a:ea typeface="微软雅黑" panose="020B0503020204020204" pitchFamily="34" charset="-122"/>
              </a:rPr>
              <a:t>http://</a:t>
            </a:r>
            <a:r>
              <a:rPr lang="en-US" altLang="zh-CN" dirty="0" smtClean="0">
                <a:latin typeface="微软雅黑" panose="020B0503020204020204" pitchFamily="34" charset="-122"/>
                <a:ea typeface="微软雅黑" panose="020B0503020204020204" pitchFamily="34" charset="-122"/>
              </a:rPr>
              <a:t>activemq.apache.org/connectivity.html</a:t>
            </a:r>
            <a:endParaRPr lang="en-US" altLang="zh-CN" dirty="0">
              <a:latin typeface="微软雅黑" panose="020B0503020204020204" pitchFamily="34" charset="-122"/>
              <a:ea typeface="微软雅黑" panose="020B0503020204020204" pitchFamily="34" charset="-122"/>
            </a:endParaRPr>
          </a:p>
          <a:p>
            <a:pPr marL="0" indent="0">
              <a:buNone/>
            </a:pPr>
            <a:r>
              <a:rPr lang="zh-CN" altLang="en-US" dirty="0">
                <a:latin typeface="微软雅黑" panose="020B0503020204020204" pitchFamily="34" charset="-122"/>
                <a:ea typeface="微软雅黑" panose="020B0503020204020204" pitchFamily="34" charset="-122"/>
              </a:rPr>
              <a:t>相关的各种工具：</a:t>
            </a:r>
            <a:r>
              <a:rPr lang="en-US" altLang="zh-CN" dirty="0">
                <a:latin typeface="微软雅黑" panose="020B0503020204020204" pitchFamily="34" charset="-122"/>
                <a:ea typeface="微软雅黑" panose="020B0503020204020204" pitchFamily="34" charset="-122"/>
              </a:rPr>
              <a:t>http://activemq.apache.org/tools.html</a:t>
            </a:r>
          </a:p>
          <a:p>
            <a:pPr marL="0" indent="0">
              <a:buNone/>
            </a:pPr>
            <a:r>
              <a:rPr lang="zh-CN" altLang="en-US" dirty="0">
                <a:latin typeface="微软雅黑" panose="020B0503020204020204" pitchFamily="34" charset="-122"/>
                <a:ea typeface="微软雅黑" panose="020B0503020204020204" pitchFamily="34" charset="-122"/>
              </a:rPr>
              <a:t>开发者文档：</a:t>
            </a:r>
            <a:r>
              <a:rPr lang="en-US" altLang="zh-CN" dirty="0">
                <a:latin typeface="微软雅黑" panose="020B0503020204020204" pitchFamily="34" charset="-122"/>
                <a:ea typeface="微软雅黑" panose="020B0503020204020204" pitchFamily="34" charset="-122"/>
              </a:rPr>
              <a:t>http://activemq.apache.org/developers.html</a:t>
            </a:r>
          </a:p>
          <a:p>
            <a:pPr marL="0" indent="0">
              <a:buNone/>
            </a:pPr>
            <a:r>
              <a:rPr lang="zh-CN" altLang="en-US" dirty="0">
                <a:latin typeface="微软雅黑" panose="020B0503020204020204" pitchFamily="34" charset="-122"/>
                <a:ea typeface="微软雅黑" panose="020B0503020204020204" pitchFamily="34" charset="-122"/>
              </a:rPr>
              <a:t>设计文档：</a:t>
            </a:r>
            <a:r>
              <a:rPr lang="en-US" altLang="zh-CN" dirty="0">
                <a:latin typeface="微软雅黑" panose="020B0503020204020204" pitchFamily="34" charset="-122"/>
                <a:ea typeface="微软雅黑" panose="020B0503020204020204" pitchFamily="34" charset="-122"/>
                <a:hlinkClick r:id="rId2"/>
              </a:rPr>
              <a:t>http://</a:t>
            </a:r>
            <a:r>
              <a:rPr lang="en-US" altLang="zh-CN" dirty="0" smtClean="0">
                <a:latin typeface="微软雅黑" panose="020B0503020204020204" pitchFamily="34" charset="-122"/>
                <a:ea typeface="微软雅黑" panose="020B0503020204020204" pitchFamily="34" charset="-122"/>
                <a:hlinkClick r:id="rId2"/>
              </a:rPr>
              <a:t>activemq.apache.org/design-documents.html</a:t>
            </a:r>
            <a:endParaRPr lang="en-US" altLang="zh-CN" dirty="0">
              <a:latin typeface="微软雅黑" panose="020B0503020204020204" pitchFamily="34" charset="-122"/>
              <a:ea typeface="微软雅黑" panose="020B0503020204020204" pitchFamily="34" charset="-122"/>
            </a:endParaRPr>
          </a:p>
          <a:p>
            <a:pPr>
              <a:buFont typeface="Wingdings" panose="05000000000000000000" pitchFamily="2" charset="2"/>
              <a:buChar char="Ø"/>
            </a:pPr>
            <a:r>
              <a:rPr lang="zh-CN" altLang="en-US" sz="3800" b="1" dirty="0">
                <a:latin typeface="微软雅黑" panose="020B0503020204020204" pitchFamily="34" charset="-122"/>
                <a:ea typeface="微软雅黑" panose="020B0503020204020204" pitchFamily="34" charset="-122"/>
              </a:rPr>
              <a:t>经验</a:t>
            </a:r>
            <a:r>
              <a:rPr lang="zh-CN" altLang="en-US" sz="3800" b="1" dirty="0">
                <a:latin typeface="微软雅黑" panose="020B0503020204020204" pitchFamily="34" charset="-122"/>
                <a:ea typeface="微软雅黑" panose="020B0503020204020204" pitchFamily="34" charset="-122"/>
              </a:rPr>
              <a:t>与技术文章</a:t>
            </a:r>
          </a:p>
          <a:p>
            <a:pPr marL="0" indent="0">
              <a:buNone/>
            </a:pPr>
            <a:r>
              <a:rPr lang="zh-CN" altLang="en-US" dirty="0">
                <a:latin typeface="微软雅黑" panose="020B0503020204020204" pitchFamily="34" charset="-122"/>
                <a:ea typeface="微软雅黑" panose="020B0503020204020204" pitchFamily="34" charset="-122"/>
              </a:rPr>
              <a:t>各路神仙关于</a:t>
            </a:r>
            <a:r>
              <a:rPr lang="en-US" altLang="zh-CN" dirty="0" err="1">
                <a:latin typeface="微软雅黑" panose="020B0503020204020204" pitchFamily="34" charset="-122"/>
                <a:ea typeface="微软雅黑" panose="020B0503020204020204" pitchFamily="34" charset="-122"/>
              </a:rPr>
              <a:t>ActiveMQ</a:t>
            </a:r>
            <a:r>
              <a:rPr lang="zh-CN" altLang="en-US" dirty="0">
                <a:latin typeface="微软雅黑" panose="020B0503020204020204" pitchFamily="34" charset="-122"/>
                <a:ea typeface="微软雅黑" panose="020B0503020204020204" pitchFamily="34" charset="-122"/>
              </a:rPr>
              <a:t>的技术文章：</a:t>
            </a:r>
            <a:r>
              <a:rPr lang="en-US" altLang="zh-CN" dirty="0">
                <a:latin typeface="微软雅黑" panose="020B0503020204020204" pitchFamily="34" charset="-122"/>
                <a:ea typeface="微软雅黑" panose="020B0503020204020204" pitchFamily="34" charset="-122"/>
                <a:hlinkClick r:id="rId3"/>
              </a:rPr>
              <a:t>http://</a:t>
            </a:r>
            <a:r>
              <a:rPr lang="en-US" altLang="zh-CN" dirty="0" smtClean="0">
                <a:latin typeface="微软雅黑" panose="020B0503020204020204" pitchFamily="34" charset="-122"/>
                <a:ea typeface="微软雅黑" panose="020B0503020204020204" pitchFamily="34" charset="-122"/>
                <a:hlinkClick r:id="rId3"/>
              </a:rPr>
              <a:t>activemq.apache.org/articles.html</a:t>
            </a:r>
            <a:endParaRPr lang="en-US" altLang="zh-CN" dirty="0" smtClean="0">
              <a:latin typeface="微软雅黑" panose="020B0503020204020204" pitchFamily="34" charset="-122"/>
              <a:ea typeface="微软雅黑" panose="020B0503020204020204" pitchFamily="34" charset="-122"/>
            </a:endParaRPr>
          </a:p>
          <a:p>
            <a:pPr marL="0" indent="0">
              <a:buNone/>
            </a:pPr>
            <a:r>
              <a:rPr lang="en-US" altLang="zh-CN" dirty="0">
                <a:latin typeface="微软雅黑" panose="020B0503020204020204" pitchFamily="34" charset="-122"/>
                <a:ea typeface="微软雅黑" panose="020B0503020204020204" pitchFamily="34" charset="-122"/>
              </a:rPr>
              <a:t>http://</a:t>
            </a:r>
            <a:r>
              <a:rPr lang="en-US" altLang="zh-CN" dirty="0" smtClean="0">
                <a:latin typeface="微软雅黑" panose="020B0503020204020204" pitchFamily="34" charset="-122"/>
                <a:ea typeface="微软雅黑" panose="020B0503020204020204" pitchFamily="34" charset="-122"/>
              </a:rPr>
              <a:t>blog.csdn.net/column/details/activemq.html</a:t>
            </a:r>
            <a:endParaRPr lang="en-US" altLang="zh-CN" dirty="0">
              <a:latin typeface="微软雅黑" panose="020B0503020204020204" pitchFamily="34" charset="-122"/>
              <a:ea typeface="微软雅黑" panose="020B0503020204020204" pitchFamily="34" charset="-122"/>
            </a:endParaRPr>
          </a:p>
          <a:p>
            <a:pPr>
              <a:buFont typeface="Wingdings" panose="05000000000000000000" pitchFamily="2" charset="2"/>
              <a:buChar char="Ø"/>
            </a:pPr>
            <a:r>
              <a:rPr lang="zh-CN" altLang="en-US" sz="3800" b="1" dirty="0">
                <a:latin typeface="微软雅黑" panose="020B0503020204020204" pitchFamily="34" charset="-122"/>
                <a:ea typeface="微软雅黑" panose="020B0503020204020204" pitchFamily="34" charset="-122"/>
              </a:rPr>
              <a:t>相关书籍</a:t>
            </a:r>
          </a:p>
          <a:p>
            <a:pPr marL="0" indent="0">
              <a:buNone/>
            </a:pPr>
            <a:r>
              <a:rPr lang="en-US" altLang="zh-CN" dirty="0" err="1">
                <a:latin typeface="微软雅黑" panose="020B0503020204020204" pitchFamily="34" charset="-122"/>
                <a:ea typeface="微软雅黑" panose="020B0503020204020204" pitchFamily="34" charset="-122"/>
              </a:rPr>
              <a:t>ActiveMQ</a:t>
            </a:r>
            <a:r>
              <a:rPr lang="en-US" altLang="zh-CN" dirty="0">
                <a:latin typeface="微软雅黑" panose="020B0503020204020204" pitchFamily="34" charset="-122"/>
                <a:ea typeface="微软雅黑" panose="020B0503020204020204" pitchFamily="34" charset="-122"/>
              </a:rPr>
              <a:t> in Action: http://researchnotes.googlecode.com/svn/mq/activemq/activemq%20in%20action.pdf</a:t>
            </a:r>
          </a:p>
          <a:p>
            <a:pPr marL="0" indent="0">
              <a:buNone/>
            </a:pPr>
            <a:r>
              <a:rPr lang="en-US" altLang="zh-CN" dirty="0">
                <a:latin typeface="微软雅黑" panose="020B0503020204020204" pitchFamily="34" charset="-122"/>
                <a:ea typeface="微软雅黑" panose="020B0503020204020204" pitchFamily="34" charset="-122"/>
              </a:rPr>
              <a:t>Apache </a:t>
            </a:r>
            <a:r>
              <a:rPr lang="en-US" altLang="zh-CN" dirty="0" err="1">
                <a:latin typeface="微软雅黑" panose="020B0503020204020204" pitchFamily="34" charset="-122"/>
                <a:ea typeface="微软雅黑" panose="020B0503020204020204" pitchFamily="34" charset="-122"/>
              </a:rPr>
              <a:t>ActiveMQ</a:t>
            </a:r>
            <a:r>
              <a:rPr lang="en-US" altLang="zh-CN" dirty="0">
                <a:latin typeface="微软雅黑" panose="020B0503020204020204" pitchFamily="34" charset="-122"/>
                <a:ea typeface="微软雅黑" panose="020B0503020204020204" pitchFamily="34" charset="-122"/>
              </a:rPr>
              <a:t> Reference Guide: http://researchnotes.googlecode.com/svn/mq/activemq/userguide.pdf</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89013867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93619" y="2748106"/>
            <a:ext cx="10515600" cy="1325563"/>
          </a:xfrm>
        </p:spPr>
        <p:txBody>
          <a:bodyPr/>
          <a:lstStyle/>
          <a:p>
            <a:pPr algn="ctr"/>
            <a:r>
              <a:rPr lang="zh-CN" altLang="en-US" dirty="0" smtClean="0"/>
              <a:t>谢谢</a:t>
            </a:r>
            <a:endParaRPr lang="zh-CN" altLang="en-US" dirty="0"/>
          </a:p>
        </p:txBody>
      </p:sp>
    </p:spTree>
    <p:extLst>
      <p:ext uri="{BB962C8B-B14F-4D97-AF65-F5344CB8AC3E}">
        <p14:creationId xmlns:p14="http://schemas.microsoft.com/office/powerpoint/2010/main" val="16695045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消息中间件原理</a:t>
            </a:r>
            <a:endParaRPr lang="zh-CN" altLang="en-US" dirty="0"/>
          </a:p>
        </p:txBody>
      </p:sp>
      <p:sp>
        <p:nvSpPr>
          <p:cNvPr id="3" name="内容占位符 2"/>
          <p:cNvSpPr>
            <a:spLocks noGrp="1"/>
          </p:cNvSpPr>
          <p:nvPr>
            <p:ph idx="1"/>
          </p:nvPr>
        </p:nvSpPr>
        <p:spPr>
          <a:xfrm>
            <a:off x="838200" y="1825625"/>
            <a:ext cx="4897582" cy="4351338"/>
          </a:xfrm>
        </p:spPr>
        <p:txBody>
          <a:bodyPr/>
          <a:lstStyle/>
          <a:p>
            <a:r>
              <a:rPr lang="zh-CN" altLang="en-US" dirty="0" smtClean="0">
                <a:latin typeface="微软雅黑" panose="020B0503020204020204" pitchFamily="34" charset="-122"/>
                <a:ea typeface="微软雅黑" panose="020B0503020204020204" pitchFamily="34" charset="-122"/>
              </a:rPr>
              <a:t>点对点模型</a:t>
            </a:r>
            <a:r>
              <a:rPr lang="en-US" altLang="zh-CN" dirty="0" smtClean="0">
                <a:latin typeface="微软雅黑" panose="020B0503020204020204" pitchFamily="34" charset="-122"/>
                <a:ea typeface="微软雅黑" panose="020B0503020204020204" pitchFamily="34" charset="-122"/>
              </a:rPr>
              <a:t>(P2P)</a:t>
            </a:r>
          </a:p>
          <a:p>
            <a:r>
              <a:rPr lang="zh-CN" altLang="en-US" dirty="0" smtClean="0">
                <a:latin typeface="微软雅黑" panose="020B0503020204020204" pitchFamily="34" charset="-122"/>
                <a:ea typeface="微软雅黑" panose="020B0503020204020204" pitchFamily="34" charset="-122"/>
              </a:rPr>
              <a:t>发布</a:t>
            </a:r>
            <a:r>
              <a:rPr lang="en-US" altLang="zh-CN" dirty="0" smtClean="0">
                <a:latin typeface="微软雅黑" panose="020B0503020204020204" pitchFamily="34" charset="-122"/>
                <a:ea typeface="微软雅黑" panose="020B0503020204020204" pitchFamily="34" charset="-122"/>
              </a:rPr>
              <a:t>-</a:t>
            </a:r>
            <a:r>
              <a:rPr lang="zh-CN" altLang="en-US" dirty="0" smtClean="0">
                <a:latin typeface="微软雅黑" panose="020B0503020204020204" pitchFamily="34" charset="-122"/>
                <a:ea typeface="微软雅黑" panose="020B0503020204020204" pitchFamily="34" charset="-122"/>
              </a:rPr>
              <a:t>订阅模型</a:t>
            </a:r>
            <a:r>
              <a:rPr lang="en-US" altLang="zh-CN" dirty="0" smtClean="0">
                <a:latin typeface="微软雅黑" panose="020B0503020204020204" pitchFamily="34" charset="-122"/>
                <a:ea typeface="微软雅黑" panose="020B0503020204020204" pitchFamily="34" charset="-122"/>
              </a:rPr>
              <a:t>(Pub/Sub)</a:t>
            </a:r>
          </a:p>
          <a:p>
            <a:r>
              <a:rPr lang="zh-CN" altLang="en-US" dirty="0" smtClean="0">
                <a:latin typeface="微软雅黑" panose="020B0503020204020204" pitchFamily="34" charset="-122"/>
                <a:ea typeface="微软雅黑" panose="020B0503020204020204" pitchFamily="34" charset="-122"/>
              </a:rPr>
              <a:t>标准的 </a:t>
            </a:r>
            <a:r>
              <a:rPr lang="en-US" altLang="zh-CN" dirty="0" smtClean="0">
                <a:latin typeface="微软雅黑" panose="020B0503020204020204" pitchFamily="34" charset="-122"/>
                <a:ea typeface="微软雅黑" panose="020B0503020204020204" pitchFamily="34" charset="-122"/>
              </a:rPr>
              <a:t>JMS</a:t>
            </a:r>
            <a:r>
              <a:rPr lang="zh-CN" altLang="en-US" dirty="0" smtClean="0">
                <a:latin typeface="微软雅黑" panose="020B0503020204020204" pitchFamily="34" charset="-122"/>
                <a:ea typeface="微软雅黑" panose="020B0503020204020204" pitchFamily="34" charset="-122"/>
              </a:rPr>
              <a:t>接口</a:t>
            </a:r>
            <a:endParaRPr lang="en-US" altLang="zh-CN" dirty="0" smtClean="0">
              <a:latin typeface="微软雅黑" panose="020B0503020204020204" pitchFamily="34" charset="-122"/>
              <a:ea typeface="微软雅黑" panose="020B0503020204020204" pitchFamily="34" charset="-122"/>
            </a:endParaRPr>
          </a:p>
          <a:p>
            <a:r>
              <a:rPr lang="en-US" altLang="zh-CN" dirty="0" smtClean="0">
                <a:latin typeface="微软雅黑" panose="020B0503020204020204" pitchFamily="34" charset="-122"/>
                <a:ea typeface="微软雅黑" panose="020B0503020204020204" pitchFamily="34" charset="-122"/>
              </a:rPr>
              <a:t>Message Queue</a:t>
            </a:r>
            <a:r>
              <a:rPr lang="zh-CN" altLang="en-US" dirty="0" smtClean="0">
                <a:latin typeface="微软雅黑" panose="020B0503020204020204" pitchFamily="34" charset="-122"/>
                <a:ea typeface="微软雅黑" panose="020B0503020204020204" pitchFamily="34" charset="-122"/>
              </a:rPr>
              <a:t>服务</a:t>
            </a:r>
            <a:endParaRPr lang="en-US" altLang="zh-CN" dirty="0" smtClean="0">
              <a:latin typeface="微软雅黑" panose="020B0503020204020204" pitchFamily="34" charset="-122"/>
              <a:ea typeface="微软雅黑" panose="020B0503020204020204" pitchFamily="34" charset="-122"/>
            </a:endParaRPr>
          </a:p>
          <a:p>
            <a:endParaRPr lang="zh-CN" altLang="en-US" dirty="0"/>
          </a:p>
        </p:txBody>
      </p:sp>
      <p:pic>
        <p:nvPicPr>
          <p:cNvPr id="5" name="图片 4" descr="jms3.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964814" y="2536825"/>
            <a:ext cx="5929313" cy="2928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2670041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消息中间件原理</a:t>
            </a:r>
            <a:r>
              <a:rPr lang="en-US" altLang="zh-CN" dirty="0" smtClean="0"/>
              <a:t>-P2P</a:t>
            </a:r>
            <a:endParaRPr lang="zh-CN" altLang="en-US" dirty="0"/>
          </a:p>
        </p:txBody>
      </p:sp>
      <p:sp>
        <p:nvSpPr>
          <p:cNvPr id="3" name="内容占位符 2"/>
          <p:cNvSpPr>
            <a:spLocks noGrp="1"/>
          </p:cNvSpPr>
          <p:nvPr>
            <p:ph idx="1"/>
          </p:nvPr>
        </p:nvSpPr>
        <p:spPr>
          <a:xfrm>
            <a:off x="838200" y="1825625"/>
            <a:ext cx="10515600" cy="2482970"/>
          </a:xfrm>
        </p:spPr>
        <p:txBody>
          <a:bodyPr/>
          <a:lstStyle/>
          <a:p>
            <a:pPr>
              <a:lnSpc>
                <a:spcPct val="150000"/>
              </a:lnSpc>
            </a:pPr>
            <a:r>
              <a:rPr lang="zh-CN" altLang="en-US" dirty="0" smtClean="0">
                <a:latin typeface="微软雅黑" panose="020B0503020204020204" pitchFamily="34" charset="-122"/>
                <a:ea typeface="微软雅黑" panose="020B0503020204020204" pitchFamily="34" charset="-122"/>
              </a:rPr>
              <a:t>点对点模型</a:t>
            </a:r>
            <a:r>
              <a:rPr lang="en-US" altLang="zh-CN" dirty="0" smtClean="0">
                <a:latin typeface="微软雅黑" panose="020B0503020204020204" pitchFamily="34" charset="-122"/>
                <a:ea typeface="微软雅黑" panose="020B0503020204020204" pitchFamily="34" charset="-122"/>
              </a:rPr>
              <a:t>(P2P) </a:t>
            </a:r>
          </a:p>
          <a:p>
            <a:pPr lvl="1"/>
            <a:r>
              <a:rPr lang="zh-CN" altLang="en-US" sz="2000" dirty="0" smtClean="0">
                <a:latin typeface="微软雅黑" panose="020B0503020204020204" pitchFamily="34" charset="-122"/>
                <a:ea typeface="微软雅黑" panose="020B0503020204020204" pitchFamily="34" charset="-122"/>
              </a:rPr>
              <a:t>点对点模型用于</a:t>
            </a:r>
            <a:r>
              <a:rPr lang="zh-CN" altLang="en-US" sz="2000" dirty="0" smtClean="0">
                <a:solidFill>
                  <a:srgbClr val="FF0000"/>
                </a:solidFill>
                <a:latin typeface="微软雅黑" panose="020B0503020204020204" pitchFamily="34" charset="-122"/>
                <a:ea typeface="微软雅黑" panose="020B0503020204020204" pitchFamily="34" charset="-122"/>
              </a:rPr>
              <a:t>消息生产者</a:t>
            </a:r>
            <a:r>
              <a:rPr lang="zh-CN" altLang="en-US" sz="2000" dirty="0" smtClean="0">
                <a:latin typeface="微软雅黑" panose="020B0503020204020204" pitchFamily="34" charset="-122"/>
                <a:ea typeface="微软雅黑" panose="020B0503020204020204" pitchFamily="34" charset="-122"/>
              </a:rPr>
              <a:t>和</a:t>
            </a:r>
            <a:r>
              <a:rPr lang="zh-CN" altLang="en-US" sz="2000" dirty="0" smtClean="0">
                <a:solidFill>
                  <a:srgbClr val="FF0000"/>
                </a:solidFill>
                <a:latin typeface="微软雅黑" panose="020B0503020204020204" pitchFamily="34" charset="-122"/>
                <a:ea typeface="微软雅黑" panose="020B0503020204020204" pitchFamily="34" charset="-122"/>
              </a:rPr>
              <a:t>消息消费者</a:t>
            </a:r>
            <a:r>
              <a:rPr lang="zh-CN" altLang="en-US" sz="2000" dirty="0" smtClean="0">
                <a:latin typeface="微软雅黑" panose="020B0503020204020204" pitchFamily="34" charset="-122"/>
                <a:ea typeface="微软雅黑" panose="020B0503020204020204" pitchFamily="34" charset="-122"/>
              </a:rPr>
              <a:t>之间</a:t>
            </a:r>
            <a:r>
              <a:rPr lang="zh-CN" altLang="en-US" sz="2000" dirty="0" smtClean="0">
                <a:solidFill>
                  <a:srgbClr val="FF0000"/>
                </a:solidFill>
                <a:latin typeface="微软雅黑" panose="020B0503020204020204" pitchFamily="34" charset="-122"/>
                <a:ea typeface="微软雅黑" panose="020B0503020204020204" pitchFamily="34" charset="-122"/>
              </a:rPr>
              <a:t>点到点</a:t>
            </a:r>
            <a:r>
              <a:rPr lang="zh-CN" altLang="en-US" sz="2000" dirty="0" smtClean="0">
                <a:latin typeface="微软雅黑" panose="020B0503020204020204" pitchFamily="34" charset="-122"/>
                <a:ea typeface="微软雅黑" panose="020B0503020204020204" pitchFamily="34" charset="-122"/>
              </a:rPr>
              <a:t>的通信</a:t>
            </a:r>
            <a:endParaRPr lang="en-US" altLang="zh-CN" sz="2000" dirty="0" smtClean="0">
              <a:latin typeface="微软雅黑" panose="020B0503020204020204" pitchFamily="34" charset="-122"/>
              <a:ea typeface="微软雅黑" panose="020B0503020204020204" pitchFamily="34" charset="-122"/>
            </a:endParaRPr>
          </a:p>
          <a:p>
            <a:pPr lvl="1"/>
            <a:r>
              <a:rPr lang="zh-CN" altLang="en-US" sz="2000" dirty="0" smtClean="0">
                <a:latin typeface="微软雅黑" panose="020B0503020204020204" pitchFamily="34" charset="-122"/>
                <a:ea typeface="微软雅黑" panose="020B0503020204020204" pitchFamily="34" charset="-122"/>
              </a:rPr>
              <a:t>消息生产者将消息发动到由某个名字标识的</a:t>
            </a:r>
            <a:r>
              <a:rPr lang="zh-CN" altLang="en-US" sz="2000" dirty="0" smtClean="0">
                <a:solidFill>
                  <a:srgbClr val="FF0000"/>
                </a:solidFill>
                <a:latin typeface="微软雅黑" panose="020B0503020204020204" pitchFamily="34" charset="-122"/>
                <a:ea typeface="微软雅黑" panose="020B0503020204020204" pitchFamily="34" charset="-122"/>
              </a:rPr>
              <a:t>特定消费者</a:t>
            </a:r>
            <a:endParaRPr lang="en-US" altLang="zh-CN" sz="2000" dirty="0" smtClean="0">
              <a:latin typeface="微软雅黑" panose="020B0503020204020204" pitchFamily="34" charset="-122"/>
              <a:ea typeface="微软雅黑" panose="020B0503020204020204" pitchFamily="34" charset="-122"/>
            </a:endParaRPr>
          </a:p>
          <a:p>
            <a:pPr lvl="1"/>
            <a:r>
              <a:rPr lang="zh-CN" altLang="en-US" sz="2000" dirty="0" smtClean="0">
                <a:latin typeface="微软雅黑" panose="020B0503020204020204" pitchFamily="34" charset="-122"/>
                <a:ea typeface="微软雅黑" panose="020B0503020204020204" pitchFamily="34" charset="-122"/>
              </a:rPr>
              <a:t>在消息传递给消费者之前它被</a:t>
            </a:r>
            <a:r>
              <a:rPr lang="zh-CN" altLang="en-US" sz="2000" dirty="0" smtClean="0">
                <a:solidFill>
                  <a:srgbClr val="FF0000"/>
                </a:solidFill>
                <a:latin typeface="微软雅黑" panose="020B0503020204020204" pitchFamily="34" charset="-122"/>
                <a:ea typeface="微软雅黑" panose="020B0503020204020204" pitchFamily="34" charset="-122"/>
              </a:rPr>
              <a:t>存储在消息队列</a:t>
            </a:r>
            <a:r>
              <a:rPr lang="en-US" altLang="zh-CN" sz="2000" dirty="0" smtClean="0">
                <a:latin typeface="微软雅黑" panose="020B0503020204020204" pitchFamily="34" charset="-122"/>
                <a:ea typeface="微软雅黑" panose="020B0503020204020204" pitchFamily="34" charset="-122"/>
              </a:rPr>
              <a:t>(Queue)</a:t>
            </a:r>
            <a:r>
              <a:rPr lang="zh-CN" altLang="en-US" sz="2000" dirty="0" smtClean="0">
                <a:latin typeface="微软雅黑" panose="020B0503020204020204" pitchFamily="34" charset="-122"/>
                <a:ea typeface="微软雅黑" panose="020B0503020204020204" pitchFamily="34" charset="-122"/>
              </a:rPr>
              <a:t>中</a:t>
            </a:r>
            <a:endParaRPr lang="en-US" altLang="zh-CN" sz="2000" dirty="0" smtClean="0">
              <a:latin typeface="微软雅黑" panose="020B0503020204020204" pitchFamily="34" charset="-122"/>
              <a:ea typeface="微软雅黑" panose="020B0503020204020204" pitchFamily="34" charset="-122"/>
            </a:endParaRPr>
          </a:p>
          <a:p>
            <a:pPr lvl="1"/>
            <a:r>
              <a:rPr lang="zh-CN" altLang="en-US" sz="2000" dirty="0" smtClean="0">
                <a:latin typeface="微软雅黑" panose="020B0503020204020204" pitchFamily="34" charset="-122"/>
                <a:ea typeface="微软雅黑" panose="020B0503020204020204" pitchFamily="34" charset="-122"/>
              </a:rPr>
              <a:t>队列可以是</a:t>
            </a:r>
            <a:r>
              <a:rPr lang="zh-CN" altLang="en-US" sz="2000" dirty="0" smtClean="0">
                <a:solidFill>
                  <a:srgbClr val="FF0000"/>
                </a:solidFill>
                <a:latin typeface="微软雅黑" panose="020B0503020204020204" pitchFamily="34" charset="-122"/>
                <a:ea typeface="微软雅黑" panose="020B0503020204020204" pitchFamily="34" charset="-122"/>
              </a:rPr>
              <a:t>持久的</a:t>
            </a:r>
            <a:r>
              <a:rPr lang="zh-CN" altLang="en-US" sz="2000" dirty="0" smtClean="0">
                <a:latin typeface="微软雅黑" panose="020B0503020204020204" pitchFamily="34" charset="-122"/>
                <a:ea typeface="微软雅黑" panose="020B0503020204020204" pitchFamily="34" charset="-122"/>
              </a:rPr>
              <a:t>，以保证在消息服务出现故障时仍然能够传递消息</a:t>
            </a:r>
            <a:endParaRPr lang="en-US" altLang="zh-CN" sz="2000" dirty="0" smtClean="0">
              <a:latin typeface="微软雅黑" panose="020B0503020204020204" pitchFamily="34" charset="-122"/>
              <a:ea typeface="微软雅黑" panose="020B0503020204020204" pitchFamily="34" charset="-122"/>
            </a:endParaRPr>
          </a:p>
          <a:p>
            <a:pPr lvl="1"/>
            <a:r>
              <a:rPr lang="zh-CN" altLang="en-US" sz="2000" dirty="0" smtClean="0">
                <a:latin typeface="微软雅黑" panose="020B0503020204020204" pitchFamily="34" charset="-122"/>
                <a:ea typeface="微软雅黑" panose="020B0503020204020204" pitchFamily="34" charset="-122"/>
              </a:rPr>
              <a:t>消息只会给一个消费者消费，也即是只能</a:t>
            </a:r>
            <a:r>
              <a:rPr lang="zh-CN" altLang="en-US" sz="2000" dirty="0" smtClean="0">
                <a:solidFill>
                  <a:srgbClr val="FF0000"/>
                </a:solidFill>
                <a:latin typeface="微软雅黑" panose="020B0503020204020204" pitchFamily="34" charset="-122"/>
                <a:ea typeface="微软雅黑" panose="020B0503020204020204" pitchFamily="34" charset="-122"/>
              </a:rPr>
              <a:t>消费一次</a:t>
            </a:r>
            <a:endParaRPr lang="en-US" altLang="zh-CN" sz="2000" dirty="0" smtClean="0">
              <a:solidFill>
                <a:srgbClr val="FF0000"/>
              </a:solidFill>
              <a:latin typeface="微软雅黑" panose="020B0503020204020204" pitchFamily="34" charset="-122"/>
              <a:ea typeface="微软雅黑" panose="020B0503020204020204" pitchFamily="34" charset="-122"/>
            </a:endParaRPr>
          </a:p>
          <a:p>
            <a:pPr marL="0" indent="0">
              <a:buNone/>
            </a:pPr>
            <a:endParaRPr lang="zh-CN" altLang="en-US" dirty="0"/>
          </a:p>
        </p:txBody>
      </p:sp>
      <p:sp>
        <p:nvSpPr>
          <p:cNvPr id="4" name="矩形 3"/>
          <p:cNvSpPr/>
          <p:nvPr/>
        </p:nvSpPr>
        <p:spPr>
          <a:xfrm>
            <a:off x="1191490" y="5271653"/>
            <a:ext cx="1496291" cy="581892"/>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zh-CN" altLang="en-US" b="1" dirty="0" smtClean="0">
                <a:latin typeface="微软雅黑" panose="020B0503020204020204" pitchFamily="34" charset="-122"/>
                <a:ea typeface="微软雅黑" panose="020B0503020204020204" pitchFamily="34" charset="-122"/>
              </a:rPr>
              <a:t>消息生产者</a:t>
            </a:r>
            <a:endParaRPr lang="zh-CN" altLang="en-US" b="1" dirty="0">
              <a:latin typeface="微软雅黑" panose="020B0503020204020204" pitchFamily="34" charset="-122"/>
              <a:ea typeface="微软雅黑" panose="020B0503020204020204" pitchFamily="34" charset="-122"/>
            </a:endParaRPr>
          </a:p>
        </p:txBody>
      </p:sp>
      <p:sp>
        <p:nvSpPr>
          <p:cNvPr id="5" name="右箭头 4"/>
          <p:cNvSpPr/>
          <p:nvPr/>
        </p:nvSpPr>
        <p:spPr>
          <a:xfrm>
            <a:off x="2687782" y="5403272"/>
            <a:ext cx="2479964" cy="31865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流程图: 多文档 5"/>
          <p:cNvSpPr/>
          <p:nvPr/>
        </p:nvSpPr>
        <p:spPr>
          <a:xfrm>
            <a:off x="2951018" y="5271653"/>
            <a:ext cx="651163" cy="581891"/>
          </a:xfrm>
          <a:prstGeom prst="flowChartMultidocumen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sz="1400" dirty="0" smtClean="0"/>
              <a:t>1</a:t>
            </a:r>
            <a:endParaRPr lang="zh-CN" altLang="en-US" sz="1400" dirty="0"/>
          </a:p>
        </p:txBody>
      </p:sp>
      <p:sp>
        <p:nvSpPr>
          <p:cNvPr id="7" name="流程图: 多文档 6"/>
          <p:cNvSpPr/>
          <p:nvPr/>
        </p:nvSpPr>
        <p:spPr>
          <a:xfrm>
            <a:off x="3886201" y="5271653"/>
            <a:ext cx="651163" cy="581891"/>
          </a:xfrm>
          <a:prstGeom prst="flowChartMultidocumen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sz="1400" dirty="0" smtClean="0"/>
              <a:t>2</a:t>
            </a:r>
            <a:endParaRPr lang="zh-CN" altLang="en-US" sz="1400" dirty="0"/>
          </a:p>
        </p:txBody>
      </p:sp>
      <p:sp>
        <p:nvSpPr>
          <p:cNvPr id="8" name="矩形 7"/>
          <p:cNvSpPr/>
          <p:nvPr/>
        </p:nvSpPr>
        <p:spPr>
          <a:xfrm>
            <a:off x="5292437" y="4350326"/>
            <a:ext cx="2647952" cy="2341420"/>
          </a:xfrm>
          <a:prstGeom prst="rect">
            <a:avLst/>
          </a:prstGeom>
          <a:no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zh-CN" altLang="en-US" b="1" dirty="0" smtClean="0">
                <a:solidFill>
                  <a:schemeClr val="tx1"/>
                </a:solidFill>
              </a:rPr>
              <a:t>消息中心（队列）</a:t>
            </a:r>
            <a:endParaRPr lang="zh-CN" altLang="en-US" b="1" dirty="0">
              <a:solidFill>
                <a:schemeClr val="tx1"/>
              </a:solidFill>
            </a:endParaRPr>
          </a:p>
        </p:txBody>
      </p:sp>
      <p:graphicFrame>
        <p:nvGraphicFramePr>
          <p:cNvPr id="9" name="表格 8"/>
          <p:cNvGraphicFramePr>
            <a:graphicFrameLocks noGrp="1"/>
          </p:cNvGraphicFramePr>
          <p:nvPr>
            <p:extLst>
              <p:ext uri="{D42A27DB-BD31-4B8C-83A1-F6EECF244321}">
                <p14:modId xmlns:p14="http://schemas.microsoft.com/office/powerpoint/2010/main" val="1272418169"/>
              </p:ext>
            </p:extLst>
          </p:nvPr>
        </p:nvGraphicFramePr>
        <p:xfrm>
          <a:off x="5511799" y="4776122"/>
          <a:ext cx="2276764" cy="370840"/>
        </p:xfrm>
        <a:graphic>
          <a:graphicData uri="http://schemas.openxmlformats.org/drawingml/2006/table">
            <a:tbl>
              <a:tblPr firstRow="1" bandRow="1">
                <a:tableStyleId>{5940675A-B579-460E-94D1-54222C63F5DA}</a:tableStyleId>
              </a:tblPr>
              <a:tblGrid>
                <a:gridCol w="442224"/>
                <a:gridCol w="325252"/>
                <a:gridCol w="315489"/>
                <a:gridCol w="318654"/>
                <a:gridCol w="263237"/>
                <a:gridCol w="346363"/>
                <a:gridCol w="265545"/>
              </a:tblGrid>
              <a:tr h="370840">
                <a:tc>
                  <a:txBody>
                    <a:bodyPr/>
                    <a:lstStyle/>
                    <a:p>
                      <a:r>
                        <a:rPr lang="en-US" altLang="zh-CN" dirty="0" smtClean="0"/>
                        <a:t>q1</a:t>
                      </a:r>
                      <a:endParaRPr lang="zh-CN" altLang="en-US" dirty="0"/>
                    </a:p>
                  </a:txBody>
                  <a:tcPr/>
                </a:tc>
                <a:tc>
                  <a:txBody>
                    <a:bodyPr/>
                    <a:lstStyle/>
                    <a:p>
                      <a:endParaRPr lang="zh-CN" altLang="en-US"/>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r>
            </a:tbl>
          </a:graphicData>
        </a:graphic>
      </p:graphicFrame>
      <p:sp>
        <p:nvSpPr>
          <p:cNvPr id="17" name="流程图: 多文档 16"/>
          <p:cNvSpPr/>
          <p:nvPr/>
        </p:nvSpPr>
        <p:spPr>
          <a:xfrm>
            <a:off x="7294416" y="4821379"/>
            <a:ext cx="159330" cy="297874"/>
          </a:xfrm>
          <a:prstGeom prst="flowChartMultidocumen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sz="1400" dirty="0"/>
          </a:p>
        </p:txBody>
      </p:sp>
      <p:sp>
        <p:nvSpPr>
          <p:cNvPr id="18" name="流程图: 多文档 17"/>
          <p:cNvSpPr/>
          <p:nvPr/>
        </p:nvSpPr>
        <p:spPr>
          <a:xfrm>
            <a:off x="6054431" y="4821379"/>
            <a:ext cx="159330" cy="297874"/>
          </a:xfrm>
          <a:prstGeom prst="flowChartMultidocumen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sz="1400" dirty="0"/>
          </a:p>
        </p:txBody>
      </p:sp>
      <p:sp>
        <p:nvSpPr>
          <p:cNvPr id="19" name="流程图: 多文档 18"/>
          <p:cNvSpPr/>
          <p:nvPr/>
        </p:nvSpPr>
        <p:spPr>
          <a:xfrm>
            <a:off x="6411186" y="4821379"/>
            <a:ext cx="159330" cy="297874"/>
          </a:xfrm>
          <a:prstGeom prst="flowChartMultidocumen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sz="1400" dirty="0"/>
          </a:p>
        </p:txBody>
      </p:sp>
      <p:sp>
        <p:nvSpPr>
          <p:cNvPr id="20" name="流程图: 多文档 19"/>
          <p:cNvSpPr/>
          <p:nvPr/>
        </p:nvSpPr>
        <p:spPr>
          <a:xfrm>
            <a:off x="6712519" y="4821379"/>
            <a:ext cx="159330" cy="297874"/>
          </a:xfrm>
          <a:prstGeom prst="flowChartMultidocumen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sz="1400" dirty="0"/>
          </a:p>
        </p:txBody>
      </p:sp>
      <p:sp>
        <p:nvSpPr>
          <p:cNvPr id="21" name="流程图: 多文档 20"/>
          <p:cNvSpPr/>
          <p:nvPr/>
        </p:nvSpPr>
        <p:spPr>
          <a:xfrm>
            <a:off x="6958434" y="4821379"/>
            <a:ext cx="159330" cy="297874"/>
          </a:xfrm>
          <a:prstGeom prst="flowChartMultidocumen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sz="1400" dirty="0"/>
          </a:p>
        </p:txBody>
      </p:sp>
      <p:sp>
        <p:nvSpPr>
          <p:cNvPr id="22" name="流程图: 多文档 21"/>
          <p:cNvSpPr/>
          <p:nvPr/>
        </p:nvSpPr>
        <p:spPr>
          <a:xfrm>
            <a:off x="7571506" y="4821379"/>
            <a:ext cx="159330" cy="297874"/>
          </a:xfrm>
          <a:prstGeom prst="flowChartMultidocumen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sz="1400" dirty="0"/>
          </a:p>
        </p:txBody>
      </p:sp>
      <p:graphicFrame>
        <p:nvGraphicFramePr>
          <p:cNvPr id="23" name="表格 22"/>
          <p:cNvGraphicFramePr>
            <a:graphicFrameLocks noGrp="1"/>
          </p:cNvGraphicFramePr>
          <p:nvPr>
            <p:extLst>
              <p:ext uri="{D42A27DB-BD31-4B8C-83A1-F6EECF244321}">
                <p14:modId xmlns:p14="http://schemas.microsoft.com/office/powerpoint/2010/main" val="3386926968"/>
              </p:ext>
            </p:extLst>
          </p:nvPr>
        </p:nvGraphicFramePr>
        <p:xfrm>
          <a:off x="5511799" y="5403270"/>
          <a:ext cx="2276764" cy="370840"/>
        </p:xfrm>
        <a:graphic>
          <a:graphicData uri="http://schemas.openxmlformats.org/drawingml/2006/table">
            <a:tbl>
              <a:tblPr firstRow="1" bandRow="1">
                <a:tableStyleId>{5940675A-B579-460E-94D1-54222C63F5DA}</a:tableStyleId>
              </a:tblPr>
              <a:tblGrid>
                <a:gridCol w="442224"/>
                <a:gridCol w="325252"/>
                <a:gridCol w="315489"/>
                <a:gridCol w="318654"/>
                <a:gridCol w="263237"/>
                <a:gridCol w="346363"/>
                <a:gridCol w="265545"/>
              </a:tblGrid>
              <a:tr h="370840">
                <a:tc>
                  <a:txBody>
                    <a:bodyPr/>
                    <a:lstStyle/>
                    <a:p>
                      <a:r>
                        <a:rPr lang="en-US" altLang="zh-CN" dirty="0" smtClean="0"/>
                        <a:t>q2</a:t>
                      </a:r>
                      <a:endParaRPr lang="zh-CN" altLang="en-US" dirty="0"/>
                    </a:p>
                  </a:txBody>
                  <a:tcPr/>
                </a:tc>
                <a:tc>
                  <a:txBody>
                    <a:bodyPr/>
                    <a:lstStyle/>
                    <a:p>
                      <a:endParaRPr lang="zh-CN" altLang="en-US"/>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r>
            </a:tbl>
          </a:graphicData>
        </a:graphic>
      </p:graphicFrame>
      <p:sp>
        <p:nvSpPr>
          <p:cNvPr id="24" name="流程图: 多文档 23"/>
          <p:cNvSpPr/>
          <p:nvPr/>
        </p:nvSpPr>
        <p:spPr>
          <a:xfrm>
            <a:off x="7294416" y="5448527"/>
            <a:ext cx="159330" cy="297874"/>
          </a:xfrm>
          <a:prstGeom prst="flowChartMultidocumen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sz="1400" dirty="0"/>
          </a:p>
        </p:txBody>
      </p:sp>
      <p:sp>
        <p:nvSpPr>
          <p:cNvPr id="25" name="流程图: 多文档 24"/>
          <p:cNvSpPr/>
          <p:nvPr/>
        </p:nvSpPr>
        <p:spPr>
          <a:xfrm>
            <a:off x="6054431" y="5448527"/>
            <a:ext cx="159330" cy="297874"/>
          </a:xfrm>
          <a:prstGeom prst="flowChartMultidocumen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sz="1400" dirty="0"/>
          </a:p>
        </p:txBody>
      </p:sp>
      <p:sp>
        <p:nvSpPr>
          <p:cNvPr id="26" name="流程图: 多文档 25"/>
          <p:cNvSpPr/>
          <p:nvPr/>
        </p:nvSpPr>
        <p:spPr>
          <a:xfrm>
            <a:off x="6411186" y="5448527"/>
            <a:ext cx="159330" cy="297874"/>
          </a:xfrm>
          <a:prstGeom prst="flowChartMultidocumen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sz="1400" dirty="0"/>
          </a:p>
        </p:txBody>
      </p:sp>
      <p:sp>
        <p:nvSpPr>
          <p:cNvPr id="27" name="流程图: 多文档 26"/>
          <p:cNvSpPr/>
          <p:nvPr/>
        </p:nvSpPr>
        <p:spPr>
          <a:xfrm>
            <a:off x="6712519" y="5448527"/>
            <a:ext cx="159330" cy="297874"/>
          </a:xfrm>
          <a:prstGeom prst="flowChartMultidocumen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sz="1400" dirty="0"/>
          </a:p>
        </p:txBody>
      </p:sp>
      <p:sp>
        <p:nvSpPr>
          <p:cNvPr id="28" name="流程图: 多文档 27"/>
          <p:cNvSpPr/>
          <p:nvPr/>
        </p:nvSpPr>
        <p:spPr>
          <a:xfrm>
            <a:off x="6958434" y="5448527"/>
            <a:ext cx="159330" cy="297874"/>
          </a:xfrm>
          <a:prstGeom prst="flowChartMultidocumen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sz="1400" dirty="0"/>
          </a:p>
        </p:txBody>
      </p:sp>
      <p:sp>
        <p:nvSpPr>
          <p:cNvPr id="29" name="流程图: 多文档 28"/>
          <p:cNvSpPr/>
          <p:nvPr/>
        </p:nvSpPr>
        <p:spPr>
          <a:xfrm>
            <a:off x="7571506" y="5448527"/>
            <a:ext cx="159330" cy="297874"/>
          </a:xfrm>
          <a:prstGeom prst="flowChartMultidocumen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sz="1400" dirty="0"/>
          </a:p>
        </p:txBody>
      </p:sp>
      <p:graphicFrame>
        <p:nvGraphicFramePr>
          <p:cNvPr id="30" name="表格 29"/>
          <p:cNvGraphicFramePr>
            <a:graphicFrameLocks noGrp="1"/>
          </p:cNvGraphicFramePr>
          <p:nvPr>
            <p:extLst>
              <p:ext uri="{D42A27DB-BD31-4B8C-83A1-F6EECF244321}">
                <p14:modId xmlns:p14="http://schemas.microsoft.com/office/powerpoint/2010/main" val="3408380980"/>
              </p:ext>
            </p:extLst>
          </p:nvPr>
        </p:nvGraphicFramePr>
        <p:xfrm>
          <a:off x="5511799" y="6092762"/>
          <a:ext cx="2276764" cy="370840"/>
        </p:xfrm>
        <a:graphic>
          <a:graphicData uri="http://schemas.openxmlformats.org/drawingml/2006/table">
            <a:tbl>
              <a:tblPr firstRow="1" bandRow="1">
                <a:tableStyleId>{5940675A-B579-460E-94D1-54222C63F5DA}</a:tableStyleId>
              </a:tblPr>
              <a:tblGrid>
                <a:gridCol w="442224"/>
                <a:gridCol w="325252"/>
                <a:gridCol w="315489"/>
                <a:gridCol w="318654"/>
                <a:gridCol w="263237"/>
                <a:gridCol w="346363"/>
                <a:gridCol w="265545"/>
              </a:tblGrid>
              <a:tr h="370840">
                <a:tc>
                  <a:txBody>
                    <a:bodyPr/>
                    <a:lstStyle/>
                    <a:p>
                      <a:r>
                        <a:rPr lang="en-US" altLang="zh-CN" dirty="0" smtClean="0"/>
                        <a:t>q3</a:t>
                      </a:r>
                      <a:endParaRPr lang="zh-CN" altLang="en-US" dirty="0"/>
                    </a:p>
                  </a:txBody>
                  <a:tcPr/>
                </a:tc>
                <a:tc>
                  <a:txBody>
                    <a:bodyPr/>
                    <a:lstStyle/>
                    <a:p>
                      <a:endParaRPr lang="zh-CN" altLang="en-US"/>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r>
            </a:tbl>
          </a:graphicData>
        </a:graphic>
      </p:graphicFrame>
      <p:sp>
        <p:nvSpPr>
          <p:cNvPr id="31" name="流程图: 多文档 30"/>
          <p:cNvSpPr/>
          <p:nvPr/>
        </p:nvSpPr>
        <p:spPr>
          <a:xfrm>
            <a:off x="7294416" y="6138019"/>
            <a:ext cx="159330" cy="297874"/>
          </a:xfrm>
          <a:prstGeom prst="flowChartMultidocumen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sz="1400" dirty="0"/>
          </a:p>
        </p:txBody>
      </p:sp>
      <p:sp>
        <p:nvSpPr>
          <p:cNvPr id="32" name="流程图: 多文档 31"/>
          <p:cNvSpPr/>
          <p:nvPr/>
        </p:nvSpPr>
        <p:spPr>
          <a:xfrm>
            <a:off x="6054431" y="6138019"/>
            <a:ext cx="159330" cy="297874"/>
          </a:xfrm>
          <a:prstGeom prst="flowChartMultidocumen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sz="1400" dirty="0"/>
          </a:p>
        </p:txBody>
      </p:sp>
      <p:sp>
        <p:nvSpPr>
          <p:cNvPr id="33" name="流程图: 多文档 32"/>
          <p:cNvSpPr/>
          <p:nvPr/>
        </p:nvSpPr>
        <p:spPr>
          <a:xfrm>
            <a:off x="6411186" y="6138019"/>
            <a:ext cx="159330" cy="297874"/>
          </a:xfrm>
          <a:prstGeom prst="flowChartMultidocumen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sz="1400" dirty="0"/>
          </a:p>
        </p:txBody>
      </p:sp>
      <p:sp>
        <p:nvSpPr>
          <p:cNvPr id="34" name="流程图: 多文档 33"/>
          <p:cNvSpPr/>
          <p:nvPr/>
        </p:nvSpPr>
        <p:spPr>
          <a:xfrm>
            <a:off x="6712519" y="6138019"/>
            <a:ext cx="159330" cy="297874"/>
          </a:xfrm>
          <a:prstGeom prst="flowChartMultidocumen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sz="1400" dirty="0"/>
          </a:p>
        </p:txBody>
      </p:sp>
      <p:sp>
        <p:nvSpPr>
          <p:cNvPr id="35" name="流程图: 多文档 34"/>
          <p:cNvSpPr/>
          <p:nvPr/>
        </p:nvSpPr>
        <p:spPr>
          <a:xfrm>
            <a:off x="6958434" y="6138019"/>
            <a:ext cx="159330" cy="297874"/>
          </a:xfrm>
          <a:prstGeom prst="flowChartMultidocumen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sz="1400" dirty="0"/>
          </a:p>
        </p:txBody>
      </p:sp>
      <p:sp>
        <p:nvSpPr>
          <p:cNvPr id="36" name="流程图: 多文档 35"/>
          <p:cNvSpPr/>
          <p:nvPr/>
        </p:nvSpPr>
        <p:spPr>
          <a:xfrm>
            <a:off x="7571506" y="6138019"/>
            <a:ext cx="159330" cy="297874"/>
          </a:xfrm>
          <a:prstGeom prst="flowChartMultidocumen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sz="1400" dirty="0"/>
          </a:p>
        </p:txBody>
      </p:sp>
      <p:sp>
        <p:nvSpPr>
          <p:cNvPr id="37" name="流程图: 汇总连接 36"/>
          <p:cNvSpPr/>
          <p:nvPr/>
        </p:nvSpPr>
        <p:spPr>
          <a:xfrm>
            <a:off x="8194963" y="5050560"/>
            <a:ext cx="1080655" cy="866366"/>
          </a:xfrm>
          <a:prstGeom prst="flowChartSummingJunct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右箭头 37"/>
          <p:cNvSpPr/>
          <p:nvPr/>
        </p:nvSpPr>
        <p:spPr>
          <a:xfrm>
            <a:off x="8007928" y="5297745"/>
            <a:ext cx="1662544" cy="34312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流程图: 多文档 38"/>
          <p:cNvSpPr/>
          <p:nvPr/>
        </p:nvSpPr>
        <p:spPr>
          <a:xfrm>
            <a:off x="8513616" y="5244172"/>
            <a:ext cx="443347" cy="450274"/>
          </a:xfrm>
          <a:prstGeom prst="flowChartMultidocumen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sz="1400" dirty="0" smtClean="0"/>
              <a:t>x</a:t>
            </a:r>
            <a:endParaRPr lang="zh-CN" altLang="en-US" sz="1400" dirty="0"/>
          </a:p>
        </p:txBody>
      </p:sp>
      <p:sp>
        <p:nvSpPr>
          <p:cNvPr id="40" name="矩形 39"/>
          <p:cNvSpPr/>
          <p:nvPr/>
        </p:nvSpPr>
        <p:spPr>
          <a:xfrm>
            <a:off x="10238507" y="4454234"/>
            <a:ext cx="1496291" cy="581892"/>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zh-CN" altLang="en-US" b="1" dirty="0" smtClean="0">
                <a:latin typeface="微软雅黑" panose="020B0503020204020204" pitchFamily="34" charset="-122"/>
                <a:ea typeface="微软雅黑" panose="020B0503020204020204" pitchFamily="34" charset="-122"/>
              </a:rPr>
              <a:t>消息</a:t>
            </a:r>
            <a:r>
              <a:rPr lang="zh-CN" altLang="en-US" b="1" dirty="0">
                <a:latin typeface="微软雅黑" panose="020B0503020204020204" pitchFamily="34" charset="-122"/>
                <a:ea typeface="微软雅黑" panose="020B0503020204020204" pitchFamily="34" charset="-122"/>
              </a:rPr>
              <a:t>消费</a:t>
            </a:r>
            <a:r>
              <a:rPr lang="zh-CN" altLang="en-US" b="1" dirty="0" smtClean="0">
                <a:latin typeface="微软雅黑" panose="020B0503020204020204" pitchFamily="34" charset="-122"/>
                <a:ea typeface="微软雅黑" panose="020B0503020204020204" pitchFamily="34" charset="-122"/>
              </a:rPr>
              <a:t>者</a:t>
            </a:r>
            <a:endParaRPr lang="zh-CN" altLang="en-US" b="1" dirty="0">
              <a:latin typeface="微软雅黑" panose="020B0503020204020204" pitchFamily="34" charset="-122"/>
              <a:ea typeface="微软雅黑" panose="020B0503020204020204" pitchFamily="34" charset="-122"/>
            </a:endParaRPr>
          </a:p>
        </p:txBody>
      </p:sp>
      <p:sp>
        <p:nvSpPr>
          <p:cNvPr id="41" name="矩形 40"/>
          <p:cNvSpPr/>
          <p:nvPr/>
        </p:nvSpPr>
        <p:spPr>
          <a:xfrm>
            <a:off x="10238508" y="5746401"/>
            <a:ext cx="1496291" cy="581892"/>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zh-CN" altLang="en-US" b="1" dirty="0" smtClean="0">
                <a:latin typeface="微软雅黑" panose="020B0503020204020204" pitchFamily="34" charset="-122"/>
                <a:ea typeface="微软雅黑" panose="020B0503020204020204" pitchFamily="34" charset="-122"/>
              </a:rPr>
              <a:t>消息消费者</a:t>
            </a:r>
            <a:endParaRPr lang="zh-CN" altLang="en-US" b="1" dirty="0">
              <a:latin typeface="微软雅黑" panose="020B0503020204020204" pitchFamily="34" charset="-122"/>
              <a:ea typeface="微软雅黑" panose="020B0503020204020204" pitchFamily="34" charset="-122"/>
            </a:endParaRPr>
          </a:p>
        </p:txBody>
      </p:sp>
      <p:sp>
        <p:nvSpPr>
          <p:cNvPr id="42" name="右箭头 41"/>
          <p:cNvSpPr/>
          <p:nvPr/>
        </p:nvSpPr>
        <p:spPr>
          <a:xfrm>
            <a:off x="9698182" y="4572000"/>
            <a:ext cx="526471" cy="31865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右箭头 42"/>
          <p:cNvSpPr/>
          <p:nvPr/>
        </p:nvSpPr>
        <p:spPr>
          <a:xfrm>
            <a:off x="9698183" y="5853544"/>
            <a:ext cx="526470" cy="35432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矩形 43"/>
          <p:cNvSpPr/>
          <p:nvPr/>
        </p:nvSpPr>
        <p:spPr>
          <a:xfrm>
            <a:off x="9653157" y="4637869"/>
            <a:ext cx="152398" cy="14684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p:cNvSpPr/>
          <p:nvPr/>
        </p:nvSpPr>
        <p:spPr>
          <a:xfrm>
            <a:off x="8373341" y="5941631"/>
            <a:ext cx="878030" cy="222480"/>
          </a:xfrm>
          <a:prstGeom prst="rect">
            <a:avLst/>
          </a:prstGeom>
          <a:no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zh-CN" altLang="en-US" sz="1200" dirty="0" smtClean="0">
                <a:solidFill>
                  <a:srgbClr val="FF0000"/>
                </a:solidFill>
              </a:rPr>
              <a:t>消费分配</a:t>
            </a:r>
            <a:endParaRPr lang="zh-CN" altLang="en-US" sz="1200" dirty="0">
              <a:solidFill>
                <a:srgbClr val="FF0000"/>
              </a:solidFill>
            </a:endParaRPr>
          </a:p>
        </p:txBody>
      </p:sp>
      <p:sp>
        <p:nvSpPr>
          <p:cNvPr id="46" name="流程图: 多文档 45"/>
          <p:cNvSpPr/>
          <p:nvPr/>
        </p:nvSpPr>
        <p:spPr>
          <a:xfrm>
            <a:off x="9646229" y="4615635"/>
            <a:ext cx="422570" cy="231382"/>
          </a:xfrm>
          <a:prstGeom prst="flowChartMultidocumen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sz="1400" dirty="0" smtClean="0"/>
              <a:t>1</a:t>
            </a:r>
            <a:endParaRPr lang="zh-CN" altLang="en-US" sz="1400" dirty="0"/>
          </a:p>
        </p:txBody>
      </p:sp>
      <p:sp>
        <p:nvSpPr>
          <p:cNvPr id="47" name="流程图: 多文档 46"/>
          <p:cNvSpPr/>
          <p:nvPr/>
        </p:nvSpPr>
        <p:spPr>
          <a:xfrm>
            <a:off x="9511138" y="5916926"/>
            <a:ext cx="422570" cy="231382"/>
          </a:xfrm>
          <a:prstGeom prst="flowChartMultidocumen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sz="1400" dirty="0" smtClean="0"/>
              <a:t>2</a:t>
            </a:r>
            <a:endParaRPr lang="zh-CN" altLang="en-US" sz="1400" dirty="0"/>
          </a:p>
        </p:txBody>
      </p:sp>
      <p:sp>
        <p:nvSpPr>
          <p:cNvPr id="48" name="流程图: 多文档 47"/>
          <p:cNvSpPr/>
          <p:nvPr/>
        </p:nvSpPr>
        <p:spPr>
          <a:xfrm>
            <a:off x="9540579" y="4951152"/>
            <a:ext cx="422570" cy="242974"/>
          </a:xfrm>
          <a:prstGeom prst="flowChartMultidocumen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sz="1400" dirty="0" smtClean="0"/>
              <a:t>3</a:t>
            </a:r>
            <a:endParaRPr lang="zh-CN" altLang="en-US" sz="1400" dirty="0"/>
          </a:p>
        </p:txBody>
      </p:sp>
      <p:sp>
        <p:nvSpPr>
          <p:cNvPr id="49" name="流程图: 多文档 48"/>
          <p:cNvSpPr/>
          <p:nvPr/>
        </p:nvSpPr>
        <p:spPr>
          <a:xfrm>
            <a:off x="9509410" y="5628802"/>
            <a:ext cx="422570" cy="231382"/>
          </a:xfrm>
          <a:prstGeom prst="flowChartMultidocumen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sz="1400" dirty="0" smtClean="0"/>
              <a:t>4</a:t>
            </a:r>
            <a:endParaRPr lang="zh-CN" altLang="en-US" sz="1400" dirty="0"/>
          </a:p>
        </p:txBody>
      </p:sp>
    </p:spTree>
    <p:extLst>
      <p:ext uri="{BB962C8B-B14F-4D97-AF65-F5344CB8AC3E}">
        <p14:creationId xmlns:p14="http://schemas.microsoft.com/office/powerpoint/2010/main" val="69721408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消息中间件原理</a:t>
            </a:r>
            <a:r>
              <a:rPr lang="en-US" altLang="zh-CN" dirty="0" smtClean="0"/>
              <a:t>- Pub/Sub</a:t>
            </a:r>
            <a:endParaRPr lang="zh-CN" altLang="en-US" dirty="0"/>
          </a:p>
        </p:txBody>
      </p:sp>
      <p:sp>
        <p:nvSpPr>
          <p:cNvPr id="3" name="内容占位符 2"/>
          <p:cNvSpPr>
            <a:spLocks noGrp="1"/>
          </p:cNvSpPr>
          <p:nvPr>
            <p:ph idx="1"/>
          </p:nvPr>
        </p:nvSpPr>
        <p:spPr>
          <a:xfrm>
            <a:off x="838200" y="1825625"/>
            <a:ext cx="10515600" cy="2593975"/>
          </a:xfrm>
        </p:spPr>
        <p:txBody>
          <a:bodyPr/>
          <a:lstStyle/>
          <a:p>
            <a:pPr>
              <a:lnSpc>
                <a:spcPct val="150000"/>
              </a:lnSpc>
            </a:pPr>
            <a:r>
              <a:rPr lang="zh-CN" altLang="en-US" dirty="0" smtClean="0">
                <a:latin typeface="微软雅黑" panose="020B0503020204020204" pitchFamily="34" charset="-122"/>
                <a:ea typeface="微软雅黑" panose="020B0503020204020204" pitchFamily="34" charset="-122"/>
              </a:rPr>
              <a:t>发布</a:t>
            </a:r>
            <a:r>
              <a:rPr lang="en-US" altLang="zh-CN" dirty="0" smtClean="0">
                <a:latin typeface="微软雅黑" panose="020B0503020204020204" pitchFamily="34" charset="-122"/>
                <a:ea typeface="微软雅黑" panose="020B0503020204020204" pitchFamily="34" charset="-122"/>
              </a:rPr>
              <a:t>-</a:t>
            </a:r>
            <a:r>
              <a:rPr lang="zh-CN" altLang="en-US" dirty="0" smtClean="0">
                <a:latin typeface="微软雅黑" panose="020B0503020204020204" pitchFamily="34" charset="-122"/>
                <a:ea typeface="微软雅黑" panose="020B0503020204020204" pitchFamily="34" charset="-122"/>
              </a:rPr>
              <a:t>订阅模型</a:t>
            </a:r>
            <a:r>
              <a:rPr lang="en-US" altLang="zh-CN" dirty="0" smtClean="0">
                <a:latin typeface="微软雅黑" panose="020B0503020204020204" pitchFamily="34" charset="-122"/>
                <a:ea typeface="微软雅黑" panose="020B0503020204020204" pitchFamily="34" charset="-122"/>
              </a:rPr>
              <a:t>(Pub/Sub)</a:t>
            </a:r>
          </a:p>
          <a:p>
            <a:pPr lvl="1"/>
            <a:r>
              <a:rPr lang="zh-CN" altLang="en-US" sz="1800" dirty="0" smtClean="0">
                <a:latin typeface="微软雅黑" panose="020B0503020204020204" pitchFamily="34" charset="-122"/>
                <a:ea typeface="微软雅黑" panose="020B0503020204020204" pitchFamily="34" charset="-122"/>
              </a:rPr>
              <a:t>用称为</a:t>
            </a:r>
            <a:r>
              <a:rPr lang="zh-CN" altLang="en-US" sz="1800" dirty="0" smtClean="0">
                <a:solidFill>
                  <a:srgbClr val="FF0000"/>
                </a:solidFill>
                <a:latin typeface="微软雅黑" panose="020B0503020204020204" pitchFamily="34" charset="-122"/>
                <a:ea typeface="微软雅黑" panose="020B0503020204020204" pitchFamily="34" charset="-122"/>
              </a:rPr>
              <a:t>主题</a:t>
            </a:r>
            <a:r>
              <a:rPr lang="en-US" altLang="zh-CN" sz="1800" dirty="0" smtClean="0">
                <a:solidFill>
                  <a:srgbClr val="FF0000"/>
                </a:solidFill>
                <a:latin typeface="微软雅黑" panose="020B0503020204020204" pitchFamily="34" charset="-122"/>
                <a:ea typeface="微软雅黑" panose="020B0503020204020204" pitchFamily="34" charset="-122"/>
              </a:rPr>
              <a:t>(topic)</a:t>
            </a:r>
            <a:r>
              <a:rPr lang="zh-CN" altLang="en-US" sz="1800" dirty="0" smtClean="0">
                <a:latin typeface="微软雅黑" panose="020B0503020204020204" pitchFamily="34" charset="-122"/>
                <a:ea typeface="微软雅黑" panose="020B0503020204020204" pitchFamily="34" charset="-122"/>
              </a:rPr>
              <a:t>的</a:t>
            </a:r>
            <a:r>
              <a:rPr lang="zh-CN" altLang="en-US" sz="1800" dirty="0" smtClean="0">
                <a:solidFill>
                  <a:srgbClr val="FF0000"/>
                </a:solidFill>
                <a:latin typeface="微软雅黑" panose="020B0503020204020204" pitchFamily="34" charset="-122"/>
                <a:ea typeface="微软雅黑" panose="020B0503020204020204" pitchFamily="34" charset="-122"/>
              </a:rPr>
              <a:t>内容分层结构</a:t>
            </a:r>
            <a:r>
              <a:rPr lang="zh-CN" altLang="en-US" sz="1800" dirty="0" smtClean="0">
                <a:latin typeface="微软雅黑" panose="020B0503020204020204" pitchFamily="34" charset="-122"/>
                <a:ea typeface="微软雅黑" panose="020B0503020204020204" pitchFamily="34" charset="-122"/>
              </a:rPr>
              <a:t>代替了</a:t>
            </a:r>
            <a:r>
              <a:rPr lang="en-US" altLang="zh-CN" sz="1800" dirty="0" smtClean="0">
                <a:latin typeface="微软雅黑" panose="020B0503020204020204" pitchFamily="34" charset="-122"/>
                <a:ea typeface="微软雅黑" panose="020B0503020204020204" pitchFamily="34" charset="-122"/>
              </a:rPr>
              <a:t>PTP</a:t>
            </a:r>
            <a:r>
              <a:rPr lang="zh-CN" altLang="en-US" sz="1800" dirty="0" smtClean="0">
                <a:latin typeface="微软雅黑" panose="020B0503020204020204" pitchFamily="34" charset="-122"/>
                <a:ea typeface="微软雅黑" panose="020B0503020204020204" pitchFamily="34" charset="-122"/>
              </a:rPr>
              <a:t>模型中的</a:t>
            </a:r>
            <a:r>
              <a:rPr lang="zh-CN" altLang="en-US" sz="1800" dirty="0" smtClean="0">
                <a:solidFill>
                  <a:srgbClr val="FF0000"/>
                </a:solidFill>
                <a:latin typeface="微软雅黑" panose="020B0503020204020204" pitchFamily="34" charset="-122"/>
                <a:ea typeface="微软雅黑" panose="020B0503020204020204" pitchFamily="34" charset="-122"/>
              </a:rPr>
              <a:t>惟一</a:t>
            </a:r>
            <a:r>
              <a:rPr lang="zh-CN" altLang="en-US" sz="1800" dirty="0" smtClean="0">
                <a:latin typeface="微软雅黑" panose="020B0503020204020204" pitchFamily="34" charset="-122"/>
                <a:ea typeface="微软雅黑" panose="020B0503020204020204" pitchFamily="34" charset="-122"/>
              </a:rPr>
              <a:t>目的地。发送应用程序发布自己的消息，指出消息描述的是有关分层结构中的一个主题的信息。</a:t>
            </a:r>
            <a:endParaRPr lang="en-US" altLang="zh-CN" sz="1800" dirty="0" smtClean="0">
              <a:latin typeface="微软雅黑" panose="020B0503020204020204" pitchFamily="34" charset="-122"/>
              <a:ea typeface="微软雅黑" panose="020B0503020204020204" pitchFamily="34" charset="-122"/>
            </a:endParaRPr>
          </a:p>
          <a:p>
            <a:pPr lvl="1"/>
            <a:r>
              <a:rPr lang="zh-CN" altLang="en-US" sz="1800" dirty="0" smtClean="0">
                <a:latin typeface="微软雅黑" panose="020B0503020204020204" pitchFamily="34" charset="-122"/>
                <a:ea typeface="微软雅黑" panose="020B0503020204020204" pitchFamily="34" charset="-122"/>
              </a:rPr>
              <a:t>希望接收这些消息的应用程序</a:t>
            </a:r>
            <a:r>
              <a:rPr lang="zh-CN" altLang="en-US" sz="1800" dirty="0" smtClean="0">
                <a:solidFill>
                  <a:srgbClr val="FF0000"/>
                </a:solidFill>
                <a:latin typeface="微软雅黑" panose="020B0503020204020204" pitchFamily="34" charset="-122"/>
                <a:ea typeface="微软雅黑" panose="020B0503020204020204" pitchFamily="34" charset="-122"/>
              </a:rPr>
              <a:t>订阅</a:t>
            </a:r>
            <a:r>
              <a:rPr lang="zh-CN" altLang="en-US" sz="1800" dirty="0" smtClean="0">
                <a:latin typeface="微软雅黑" panose="020B0503020204020204" pitchFamily="34" charset="-122"/>
                <a:ea typeface="微软雅黑" panose="020B0503020204020204" pitchFamily="34" charset="-122"/>
              </a:rPr>
              <a:t>了这个主题。订阅包含子主题的分层结构中的主题的</a:t>
            </a:r>
            <a:r>
              <a:rPr lang="zh-CN" altLang="en-US" sz="1800" dirty="0" smtClean="0">
                <a:solidFill>
                  <a:srgbClr val="FF0000"/>
                </a:solidFill>
                <a:latin typeface="微软雅黑" panose="020B0503020204020204" pitchFamily="34" charset="-122"/>
                <a:ea typeface="微软雅黑" panose="020B0503020204020204" pitchFamily="34" charset="-122"/>
              </a:rPr>
              <a:t>订阅者</a:t>
            </a:r>
            <a:r>
              <a:rPr lang="zh-CN" altLang="en-US" sz="1800" dirty="0" smtClean="0">
                <a:latin typeface="微软雅黑" panose="020B0503020204020204" pitchFamily="34" charset="-122"/>
                <a:ea typeface="微软雅黑" panose="020B0503020204020204" pitchFamily="34" charset="-122"/>
              </a:rPr>
              <a:t>可以接收该</a:t>
            </a:r>
            <a:r>
              <a:rPr lang="zh-CN" altLang="en-US" sz="1800" dirty="0" smtClean="0">
                <a:solidFill>
                  <a:srgbClr val="FF0000"/>
                </a:solidFill>
                <a:latin typeface="微软雅黑" panose="020B0503020204020204" pitchFamily="34" charset="-122"/>
                <a:ea typeface="微软雅黑" panose="020B0503020204020204" pitchFamily="34" charset="-122"/>
              </a:rPr>
              <a:t>主题和其子主题</a:t>
            </a:r>
            <a:r>
              <a:rPr lang="zh-CN" altLang="en-US" sz="1800" dirty="0" smtClean="0">
                <a:latin typeface="微软雅黑" panose="020B0503020204020204" pitchFamily="34" charset="-122"/>
                <a:ea typeface="微软雅黑" panose="020B0503020204020204" pitchFamily="34" charset="-122"/>
              </a:rPr>
              <a:t>发表的所有消息。</a:t>
            </a:r>
          </a:p>
          <a:p>
            <a:pPr lvl="1"/>
            <a:r>
              <a:rPr lang="zh-CN" altLang="en-US" sz="1800" dirty="0" smtClean="0">
                <a:solidFill>
                  <a:srgbClr val="FF0000"/>
                </a:solidFill>
                <a:latin typeface="微软雅黑" panose="020B0503020204020204" pitchFamily="34" charset="-122"/>
                <a:ea typeface="微软雅黑" panose="020B0503020204020204" pitchFamily="34" charset="-122"/>
              </a:rPr>
              <a:t>多个应用程序</a:t>
            </a:r>
            <a:r>
              <a:rPr lang="zh-CN" altLang="en-US" sz="1800" dirty="0" smtClean="0">
                <a:latin typeface="微软雅黑" panose="020B0503020204020204" pitchFamily="34" charset="-122"/>
                <a:ea typeface="微软雅黑" panose="020B0503020204020204" pitchFamily="34" charset="-122"/>
              </a:rPr>
              <a:t>可以就一个主题发布和订阅消息，而应用程序对其他人仍然是</a:t>
            </a:r>
            <a:r>
              <a:rPr lang="zh-CN" altLang="en-US" sz="1800" dirty="0" smtClean="0">
                <a:solidFill>
                  <a:srgbClr val="FF0000"/>
                </a:solidFill>
                <a:latin typeface="微软雅黑" panose="020B0503020204020204" pitchFamily="34" charset="-122"/>
                <a:ea typeface="微软雅黑" panose="020B0503020204020204" pitchFamily="34" charset="-122"/>
              </a:rPr>
              <a:t>匿名</a:t>
            </a:r>
            <a:r>
              <a:rPr lang="zh-CN" altLang="en-US" sz="1800" dirty="0" smtClean="0">
                <a:latin typeface="微软雅黑" panose="020B0503020204020204" pitchFamily="34" charset="-122"/>
                <a:ea typeface="微软雅黑" panose="020B0503020204020204" pitchFamily="34" charset="-122"/>
              </a:rPr>
              <a:t>的。</a:t>
            </a:r>
            <a:endParaRPr lang="en-US" altLang="zh-CN" sz="1800" dirty="0" smtClean="0">
              <a:latin typeface="微软雅黑" panose="020B0503020204020204" pitchFamily="34" charset="-122"/>
              <a:ea typeface="微软雅黑" panose="020B0503020204020204" pitchFamily="34" charset="-122"/>
            </a:endParaRPr>
          </a:p>
          <a:p>
            <a:pPr lvl="1"/>
            <a:r>
              <a:rPr lang="en-US" altLang="zh-CN" sz="1800" dirty="0" smtClean="0">
                <a:latin typeface="微软雅黑" panose="020B0503020204020204" pitchFamily="34" charset="-122"/>
                <a:ea typeface="微软雅黑" panose="020B0503020204020204" pitchFamily="34" charset="-122"/>
              </a:rPr>
              <a:t>MOM </a:t>
            </a:r>
            <a:r>
              <a:rPr lang="zh-CN" altLang="en-US" sz="1800" dirty="0" smtClean="0">
                <a:latin typeface="微软雅黑" panose="020B0503020204020204" pitchFamily="34" charset="-122"/>
                <a:ea typeface="微软雅黑" panose="020B0503020204020204" pitchFamily="34" charset="-122"/>
              </a:rPr>
              <a:t>起着</a:t>
            </a:r>
            <a:r>
              <a:rPr lang="zh-CN" altLang="en-US" sz="1800" dirty="0" smtClean="0">
                <a:solidFill>
                  <a:srgbClr val="FF0000"/>
                </a:solidFill>
                <a:latin typeface="微软雅黑" panose="020B0503020204020204" pitchFamily="34" charset="-122"/>
                <a:ea typeface="微软雅黑" panose="020B0503020204020204" pitchFamily="34" charset="-122"/>
              </a:rPr>
              <a:t>代理</a:t>
            </a:r>
            <a:r>
              <a:rPr lang="en-US" altLang="zh-CN" sz="1800" dirty="0" smtClean="0">
                <a:solidFill>
                  <a:srgbClr val="FF0000"/>
                </a:solidFill>
                <a:latin typeface="微软雅黑" panose="020B0503020204020204" pitchFamily="34" charset="-122"/>
                <a:ea typeface="微软雅黑" panose="020B0503020204020204" pitchFamily="34" charset="-122"/>
              </a:rPr>
              <a:t>(broker)</a:t>
            </a:r>
            <a:r>
              <a:rPr lang="zh-CN" altLang="en-US" sz="1800" dirty="0" smtClean="0">
                <a:latin typeface="微软雅黑" panose="020B0503020204020204" pitchFamily="34" charset="-122"/>
                <a:ea typeface="微软雅黑" panose="020B0503020204020204" pitchFamily="34" charset="-122"/>
              </a:rPr>
              <a:t>的作用，将一个主题已发表的消息</a:t>
            </a:r>
            <a:r>
              <a:rPr lang="zh-CN" altLang="en-US" sz="1800" dirty="0" smtClean="0">
                <a:solidFill>
                  <a:srgbClr val="FF0000"/>
                </a:solidFill>
                <a:latin typeface="微软雅黑" panose="020B0503020204020204" pitchFamily="34" charset="-122"/>
                <a:ea typeface="微软雅黑" panose="020B0503020204020204" pitchFamily="34" charset="-122"/>
              </a:rPr>
              <a:t>路由</a:t>
            </a:r>
            <a:r>
              <a:rPr lang="zh-CN" altLang="en-US" sz="1800" dirty="0" smtClean="0">
                <a:latin typeface="微软雅黑" panose="020B0503020204020204" pitchFamily="34" charset="-122"/>
                <a:ea typeface="微软雅黑" panose="020B0503020204020204" pitchFamily="34" charset="-122"/>
              </a:rPr>
              <a:t>给该主题的所有订阅者。</a:t>
            </a:r>
          </a:p>
          <a:p>
            <a:endParaRPr lang="zh-CN" altLang="en-US" dirty="0">
              <a:solidFill>
                <a:srgbClr val="FF0000"/>
              </a:solidFill>
            </a:endParaRPr>
          </a:p>
        </p:txBody>
      </p:sp>
      <p:sp>
        <p:nvSpPr>
          <p:cNvPr id="4" name="矩形 3"/>
          <p:cNvSpPr/>
          <p:nvPr/>
        </p:nvSpPr>
        <p:spPr>
          <a:xfrm>
            <a:off x="1229596" y="5847073"/>
            <a:ext cx="1496291" cy="581892"/>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zh-CN" altLang="en-US" b="1" dirty="0" smtClean="0">
                <a:latin typeface="微软雅黑" panose="020B0503020204020204" pitchFamily="34" charset="-122"/>
                <a:ea typeface="微软雅黑" panose="020B0503020204020204" pitchFamily="34" charset="-122"/>
              </a:rPr>
              <a:t>消息</a:t>
            </a:r>
            <a:r>
              <a:rPr lang="en-US" altLang="zh-CN" b="1" dirty="0" smtClean="0">
                <a:latin typeface="微软雅黑" panose="020B0503020204020204" pitchFamily="34" charset="-122"/>
                <a:ea typeface="微软雅黑" panose="020B0503020204020204" pitchFamily="34" charset="-122"/>
              </a:rPr>
              <a:t>Pub1</a:t>
            </a:r>
            <a:endParaRPr lang="zh-CN" altLang="en-US" b="1" dirty="0">
              <a:latin typeface="微软雅黑" panose="020B0503020204020204" pitchFamily="34" charset="-122"/>
              <a:ea typeface="微软雅黑" panose="020B0503020204020204" pitchFamily="34" charset="-122"/>
            </a:endParaRPr>
          </a:p>
        </p:txBody>
      </p:sp>
      <p:sp>
        <p:nvSpPr>
          <p:cNvPr id="5" name="右箭头 4"/>
          <p:cNvSpPr/>
          <p:nvPr/>
        </p:nvSpPr>
        <p:spPr>
          <a:xfrm>
            <a:off x="2725888" y="5978692"/>
            <a:ext cx="2479964" cy="31865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流程图: 多文档 5"/>
          <p:cNvSpPr/>
          <p:nvPr/>
        </p:nvSpPr>
        <p:spPr>
          <a:xfrm>
            <a:off x="2989124" y="5847073"/>
            <a:ext cx="651163" cy="581891"/>
          </a:xfrm>
          <a:prstGeom prst="flowChartMultidocumen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sz="1400" dirty="0" smtClean="0"/>
              <a:t>3</a:t>
            </a:r>
            <a:endParaRPr lang="zh-CN" altLang="en-US" sz="1400" dirty="0"/>
          </a:p>
        </p:txBody>
      </p:sp>
      <p:sp>
        <p:nvSpPr>
          <p:cNvPr id="7" name="流程图: 多文档 6"/>
          <p:cNvSpPr/>
          <p:nvPr/>
        </p:nvSpPr>
        <p:spPr>
          <a:xfrm>
            <a:off x="3924307" y="5847073"/>
            <a:ext cx="651163" cy="581891"/>
          </a:xfrm>
          <a:prstGeom prst="flowChartMultidocumen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sz="1400" dirty="0" smtClean="0"/>
              <a:t>4</a:t>
            </a:r>
            <a:endParaRPr lang="zh-CN" altLang="en-US" sz="1400" dirty="0"/>
          </a:p>
        </p:txBody>
      </p:sp>
      <p:sp>
        <p:nvSpPr>
          <p:cNvPr id="8" name="矩形 7"/>
          <p:cNvSpPr/>
          <p:nvPr/>
        </p:nvSpPr>
        <p:spPr>
          <a:xfrm>
            <a:off x="5292437" y="4350326"/>
            <a:ext cx="2980204" cy="2341420"/>
          </a:xfrm>
          <a:prstGeom prst="rect">
            <a:avLst/>
          </a:prstGeom>
          <a:no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zh-CN" altLang="en-US" b="1" dirty="0" smtClean="0">
                <a:solidFill>
                  <a:schemeClr val="tx1"/>
                </a:solidFill>
              </a:rPr>
              <a:t>消息中心（</a:t>
            </a:r>
            <a:r>
              <a:rPr lang="en-US" altLang="zh-CN" b="1" dirty="0" smtClean="0">
                <a:solidFill>
                  <a:schemeClr val="tx1"/>
                </a:solidFill>
              </a:rPr>
              <a:t>Topic</a:t>
            </a:r>
            <a:r>
              <a:rPr lang="zh-CN" altLang="en-US" b="1" dirty="0" smtClean="0">
                <a:solidFill>
                  <a:schemeClr val="tx1"/>
                </a:solidFill>
              </a:rPr>
              <a:t>）</a:t>
            </a:r>
            <a:endParaRPr lang="zh-CN" altLang="en-US" b="1" dirty="0">
              <a:solidFill>
                <a:schemeClr val="tx1"/>
              </a:solidFill>
            </a:endParaRPr>
          </a:p>
        </p:txBody>
      </p:sp>
      <p:sp>
        <p:nvSpPr>
          <p:cNvPr id="30" name="矩形 29"/>
          <p:cNvSpPr/>
          <p:nvPr/>
        </p:nvSpPr>
        <p:spPr>
          <a:xfrm>
            <a:off x="1229596" y="4783509"/>
            <a:ext cx="1496291" cy="581892"/>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zh-CN" altLang="en-US" b="1" dirty="0" smtClean="0">
                <a:latin typeface="微软雅黑" panose="020B0503020204020204" pitchFamily="34" charset="-122"/>
                <a:ea typeface="微软雅黑" panose="020B0503020204020204" pitchFamily="34" charset="-122"/>
              </a:rPr>
              <a:t>消息</a:t>
            </a:r>
            <a:r>
              <a:rPr lang="en-US" altLang="zh-CN" b="1" dirty="0" smtClean="0">
                <a:latin typeface="微软雅黑" panose="020B0503020204020204" pitchFamily="34" charset="-122"/>
                <a:ea typeface="微软雅黑" panose="020B0503020204020204" pitchFamily="34" charset="-122"/>
              </a:rPr>
              <a:t>Pub1</a:t>
            </a:r>
            <a:endParaRPr lang="zh-CN" altLang="en-US" b="1" dirty="0">
              <a:latin typeface="微软雅黑" panose="020B0503020204020204" pitchFamily="34" charset="-122"/>
              <a:ea typeface="微软雅黑" panose="020B0503020204020204" pitchFamily="34" charset="-122"/>
            </a:endParaRPr>
          </a:p>
        </p:txBody>
      </p:sp>
      <p:sp>
        <p:nvSpPr>
          <p:cNvPr id="31" name="右箭头 30"/>
          <p:cNvSpPr/>
          <p:nvPr/>
        </p:nvSpPr>
        <p:spPr>
          <a:xfrm>
            <a:off x="2725888" y="4915128"/>
            <a:ext cx="2479964" cy="31865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流程图: 多文档 31"/>
          <p:cNvSpPr/>
          <p:nvPr/>
        </p:nvSpPr>
        <p:spPr>
          <a:xfrm>
            <a:off x="2989124" y="4783509"/>
            <a:ext cx="651163" cy="581891"/>
          </a:xfrm>
          <a:prstGeom prst="flowChartMultidocumen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sz="1400" dirty="0" smtClean="0"/>
              <a:t>1</a:t>
            </a:r>
            <a:endParaRPr lang="zh-CN" altLang="en-US" sz="1400" dirty="0"/>
          </a:p>
        </p:txBody>
      </p:sp>
      <p:sp>
        <p:nvSpPr>
          <p:cNvPr id="33" name="流程图: 多文档 32"/>
          <p:cNvSpPr/>
          <p:nvPr/>
        </p:nvSpPr>
        <p:spPr>
          <a:xfrm>
            <a:off x="3924307" y="4783509"/>
            <a:ext cx="651163" cy="581891"/>
          </a:xfrm>
          <a:prstGeom prst="flowChartMultidocumen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sz="1400" dirty="0" smtClean="0"/>
              <a:t>2</a:t>
            </a:r>
            <a:endParaRPr lang="zh-CN" altLang="en-US" sz="1400" dirty="0"/>
          </a:p>
        </p:txBody>
      </p:sp>
      <p:graphicFrame>
        <p:nvGraphicFramePr>
          <p:cNvPr id="34" name="表格 33"/>
          <p:cNvGraphicFramePr>
            <a:graphicFrameLocks noGrp="1"/>
          </p:cNvGraphicFramePr>
          <p:nvPr>
            <p:extLst>
              <p:ext uri="{D42A27DB-BD31-4B8C-83A1-F6EECF244321}">
                <p14:modId xmlns:p14="http://schemas.microsoft.com/office/powerpoint/2010/main" val="2156053178"/>
              </p:ext>
            </p:extLst>
          </p:nvPr>
        </p:nvGraphicFramePr>
        <p:xfrm>
          <a:off x="5533737" y="4736568"/>
          <a:ext cx="693887" cy="1828800"/>
        </p:xfrm>
        <a:graphic>
          <a:graphicData uri="http://schemas.openxmlformats.org/drawingml/2006/table">
            <a:tbl>
              <a:tblPr firstRow="1" bandRow="1">
                <a:tableStyleId>{5940675A-B579-460E-94D1-54222C63F5DA}</a:tableStyleId>
              </a:tblPr>
              <a:tblGrid>
                <a:gridCol w="693887"/>
              </a:tblGrid>
              <a:tr h="166172">
                <a:tc>
                  <a:txBody>
                    <a:bodyPr/>
                    <a:lstStyle/>
                    <a:p>
                      <a:endParaRPr lang="zh-CN" altLang="en-US" dirty="0"/>
                    </a:p>
                  </a:txBody>
                  <a:tcPr/>
                </a:tc>
              </a:tr>
              <a:tr h="295626">
                <a:tc>
                  <a:txBody>
                    <a:bodyPr/>
                    <a:lstStyle/>
                    <a:p>
                      <a:endParaRPr lang="zh-CN" altLang="en-US" dirty="0"/>
                    </a:p>
                  </a:txBody>
                  <a:tcPr/>
                </a:tc>
              </a:tr>
              <a:tr h="295626">
                <a:tc>
                  <a:txBody>
                    <a:bodyPr/>
                    <a:lstStyle/>
                    <a:p>
                      <a:endParaRPr lang="zh-CN" altLang="en-US" dirty="0"/>
                    </a:p>
                  </a:txBody>
                  <a:tcPr/>
                </a:tc>
              </a:tr>
              <a:tr h="295626">
                <a:tc>
                  <a:txBody>
                    <a:bodyPr/>
                    <a:lstStyle/>
                    <a:p>
                      <a:endParaRPr lang="zh-CN" altLang="en-US"/>
                    </a:p>
                  </a:txBody>
                  <a:tcPr/>
                </a:tc>
              </a:tr>
              <a:tr h="295626">
                <a:tc>
                  <a:txBody>
                    <a:bodyPr/>
                    <a:lstStyle/>
                    <a:p>
                      <a:endParaRPr lang="zh-CN" altLang="en-US" dirty="0"/>
                    </a:p>
                  </a:txBody>
                  <a:tcPr/>
                </a:tc>
              </a:tr>
            </a:tbl>
          </a:graphicData>
        </a:graphic>
      </p:graphicFrame>
      <p:sp>
        <p:nvSpPr>
          <p:cNvPr id="37" name="流程图: 多文档 36"/>
          <p:cNvSpPr/>
          <p:nvPr/>
        </p:nvSpPr>
        <p:spPr>
          <a:xfrm>
            <a:off x="5663042" y="4815750"/>
            <a:ext cx="422570" cy="231382"/>
          </a:xfrm>
          <a:prstGeom prst="flowChartMultidocumen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sz="1400" dirty="0" smtClean="0"/>
              <a:t>1</a:t>
            </a:r>
            <a:endParaRPr lang="zh-CN" altLang="en-US" sz="1400" dirty="0"/>
          </a:p>
        </p:txBody>
      </p:sp>
      <p:sp>
        <p:nvSpPr>
          <p:cNvPr id="38" name="流程图: 多文档 37"/>
          <p:cNvSpPr/>
          <p:nvPr/>
        </p:nvSpPr>
        <p:spPr>
          <a:xfrm>
            <a:off x="5663042" y="5175513"/>
            <a:ext cx="422570" cy="231382"/>
          </a:xfrm>
          <a:prstGeom prst="flowChartMultidocumen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sz="1400" dirty="0" smtClean="0"/>
              <a:t>2</a:t>
            </a:r>
            <a:endParaRPr lang="zh-CN" altLang="en-US" sz="1400" dirty="0"/>
          </a:p>
        </p:txBody>
      </p:sp>
      <p:sp>
        <p:nvSpPr>
          <p:cNvPr id="39" name="流程图: 多文档 38"/>
          <p:cNvSpPr/>
          <p:nvPr/>
        </p:nvSpPr>
        <p:spPr>
          <a:xfrm>
            <a:off x="5649187" y="5536641"/>
            <a:ext cx="422570" cy="231382"/>
          </a:xfrm>
          <a:prstGeom prst="flowChartMultidocumen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sz="1400" dirty="0" smtClean="0"/>
              <a:t>3</a:t>
            </a:r>
            <a:endParaRPr lang="zh-CN" altLang="en-US" sz="1400" dirty="0"/>
          </a:p>
        </p:txBody>
      </p:sp>
      <p:sp>
        <p:nvSpPr>
          <p:cNvPr id="40" name="流程图: 多文档 39"/>
          <p:cNvSpPr/>
          <p:nvPr/>
        </p:nvSpPr>
        <p:spPr>
          <a:xfrm>
            <a:off x="5649187" y="5925986"/>
            <a:ext cx="422570" cy="231382"/>
          </a:xfrm>
          <a:prstGeom prst="flowChartMultidocumen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sz="1400" dirty="0"/>
              <a:t>4</a:t>
            </a:r>
            <a:endParaRPr lang="zh-CN" altLang="en-US" sz="1400" dirty="0"/>
          </a:p>
        </p:txBody>
      </p:sp>
      <p:sp>
        <p:nvSpPr>
          <p:cNvPr id="41" name="流程图: 多文档 40"/>
          <p:cNvSpPr/>
          <p:nvPr/>
        </p:nvSpPr>
        <p:spPr>
          <a:xfrm>
            <a:off x="5649187" y="6257333"/>
            <a:ext cx="422570" cy="231382"/>
          </a:xfrm>
          <a:prstGeom prst="flowChartMultidocumen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sz="1400" dirty="0" smtClean="0"/>
              <a:t>5</a:t>
            </a:r>
            <a:endParaRPr lang="zh-CN" altLang="en-US" sz="1400" dirty="0"/>
          </a:p>
        </p:txBody>
      </p:sp>
      <p:graphicFrame>
        <p:nvGraphicFramePr>
          <p:cNvPr id="42" name="表格 41"/>
          <p:cNvGraphicFramePr>
            <a:graphicFrameLocks noGrp="1"/>
          </p:cNvGraphicFramePr>
          <p:nvPr>
            <p:extLst>
              <p:ext uri="{D42A27DB-BD31-4B8C-83A1-F6EECF244321}">
                <p14:modId xmlns:p14="http://schemas.microsoft.com/office/powerpoint/2010/main" val="210316511"/>
              </p:ext>
            </p:extLst>
          </p:nvPr>
        </p:nvGraphicFramePr>
        <p:xfrm>
          <a:off x="6448137" y="4743495"/>
          <a:ext cx="693887" cy="1828800"/>
        </p:xfrm>
        <a:graphic>
          <a:graphicData uri="http://schemas.openxmlformats.org/drawingml/2006/table">
            <a:tbl>
              <a:tblPr firstRow="1" bandRow="1">
                <a:tableStyleId>{5940675A-B579-460E-94D1-54222C63F5DA}</a:tableStyleId>
              </a:tblPr>
              <a:tblGrid>
                <a:gridCol w="693887"/>
              </a:tblGrid>
              <a:tr h="166172">
                <a:tc>
                  <a:txBody>
                    <a:bodyPr/>
                    <a:lstStyle/>
                    <a:p>
                      <a:endParaRPr lang="zh-CN" altLang="en-US" dirty="0"/>
                    </a:p>
                  </a:txBody>
                  <a:tcPr/>
                </a:tc>
              </a:tr>
              <a:tr h="295626">
                <a:tc>
                  <a:txBody>
                    <a:bodyPr/>
                    <a:lstStyle/>
                    <a:p>
                      <a:endParaRPr lang="zh-CN" altLang="en-US" dirty="0"/>
                    </a:p>
                  </a:txBody>
                  <a:tcPr/>
                </a:tc>
              </a:tr>
              <a:tr h="295626">
                <a:tc>
                  <a:txBody>
                    <a:bodyPr/>
                    <a:lstStyle/>
                    <a:p>
                      <a:endParaRPr lang="zh-CN" altLang="en-US" dirty="0"/>
                    </a:p>
                  </a:txBody>
                  <a:tcPr/>
                </a:tc>
              </a:tr>
              <a:tr h="295626">
                <a:tc>
                  <a:txBody>
                    <a:bodyPr/>
                    <a:lstStyle/>
                    <a:p>
                      <a:endParaRPr lang="zh-CN" altLang="en-US"/>
                    </a:p>
                  </a:txBody>
                  <a:tcPr/>
                </a:tc>
              </a:tr>
              <a:tr h="295626">
                <a:tc>
                  <a:txBody>
                    <a:bodyPr/>
                    <a:lstStyle/>
                    <a:p>
                      <a:endParaRPr lang="zh-CN" altLang="en-US" dirty="0"/>
                    </a:p>
                  </a:txBody>
                  <a:tcPr/>
                </a:tc>
              </a:tr>
            </a:tbl>
          </a:graphicData>
        </a:graphic>
      </p:graphicFrame>
      <p:sp>
        <p:nvSpPr>
          <p:cNvPr id="43" name="流程图: 多文档 42"/>
          <p:cNvSpPr/>
          <p:nvPr/>
        </p:nvSpPr>
        <p:spPr>
          <a:xfrm>
            <a:off x="6577442" y="4822677"/>
            <a:ext cx="422570" cy="231382"/>
          </a:xfrm>
          <a:prstGeom prst="flowChartMultidocumen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sz="1400" dirty="0" smtClean="0"/>
              <a:t>..</a:t>
            </a:r>
            <a:endParaRPr lang="zh-CN" altLang="en-US" sz="1400" dirty="0"/>
          </a:p>
        </p:txBody>
      </p:sp>
      <p:sp>
        <p:nvSpPr>
          <p:cNvPr id="44" name="流程图: 多文档 43"/>
          <p:cNvSpPr/>
          <p:nvPr/>
        </p:nvSpPr>
        <p:spPr>
          <a:xfrm>
            <a:off x="6577442" y="5182440"/>
            <a:ext cx="422570" cy="231382"/>
          </a:xfrm>
          <a:prstGeom prst="flowChartMultidocumen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sz="1400" dirty="0"/>
          </a:p>
        </p:txBody>
      </p:sp>
      <p:sp>
        <p:nvSpPr>
          <p:cNvPr id="45" name="流程图: 多文档 44"/>
          <p:cNvSpPr/>
          <p:nvPr/>
        </p:nvSpPr>
        <p:spPr>
          <a:xfrm>
            <a:off x="6563587" y="5543568"/>
            <a:ext cx="422570" cy="231382"/>
          </a:xfrm>
          <a:prstGeom prst="flowChartMultidocumen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sz="1400" dirty="0"/>
          </a:p>
        </p:txBody>
      </p:sp>
      <p:sp>
        <p:nvSpPr>
          <p:cNvPr id="46" name="流程图: 多文档 45"/>
          <p:cNvSpPr/>
          <p:nvPr/>
        </p:nvSpPr>
        <p:spPr>
          <a:xfrm>
            <a:off x="6563587" y="5932913"/>
            <a:ext cx="422570" cy="231382"/>
          </a:xfrm>
          <a:prstGeom prst="flowChartMultidocumen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sz="1400" dirty="0"/>
          </a:p>
        </p:txBody>
      </p:sp>
      <p:sp>
        <p:nvSpPr>
          <p:cNvPr id="47" name="流程图: 多文档 46"/>
          <p:cNvSpPr/>
          <p:nvPr/>
        </p:nvSpPr>
        <p:spPr>
          <a:xfrm>
            <a:off x="6563587" y="6264260"/>
            <a:ext cx="422570" cy="231382"/>
          </a:xfrm>
          <a:prstGeom prst="flowChartMultidocumen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sz="1400" dirty="0"/>
          </a:p>
        </p:txBody>
      </p:sp>
      <p:graphicFrame>
        <p:nvGraphicFramePr>
          <p:cNvPr id="54" name="表格 53"/>
          <p:cNvGraphicFramePr>
            <a:graphicFrameLocks noGrp="1"/>
          </p:cNvGraphicFramePr>
          <p:nvPr>
            <p:extLst>
              <p:ext uri="{D42A27DB-BD31-4B8C-83A1-F6EECF244321}">
                <p14:modId xmlns:p14="http://schemas.microsoft.com/office/powerpoint/2010/main" val="3932947127"/>
              </p:ext>
            </p:extLst>
          </p:nvPr>
        </p:nvGraphicFramePr>
        <p:xfrm>
          <a:off x="7348682" y="4743495"/>
          <a:ext cx="693887" cy="1828800"/>
        </p:xfrm>
        <a:graphic>
          <a:graphicData uri="http://schemas.openxmlformats.org/drawingml/2006/table">
            <a:tbl>
              <a:tblPr firstRow="1" bandRow="1">
                <a:tableStyleId>{5940675A-B579-460E-94D1-54222C63F5DA}</a:tableStyleId>
              </a:tblPr>
              <a:tblGrid>
                <a:gridCol w="693887"/>
              </a:tblGrid>
              <a:tr h="166172">
                <a:tc>
                  <a:txBody>
                    <a:bodyPr/>
                    <a:lstStyle/>
                    <a:p>
                      <a:endParaRPr lang="zh-CN" altLang="en-US" dirty="0"/>
                    </a:p>
                  </a:txBody>
                  <a:tcPr/>
                </a:tc>
              </a:tr>
              <a:tr h="295626">
                <a:tc>
                  <a:txBody>
                    <a:bodyPr/>
                    <a:lstStyle/>
                    <a:p>
                      <a:endParaRPr lang="zh-CN" altLang="en-US" dirty="0"/>
                    </a:p>
                  </a:txBody>
                  <a:tcPr/>
                </a:tc>
              </a:tr>
              <a:tr h="295626">
                <a:tc>
                  <a:txBody>
                    <a:bodyPr/>
                    <a:lstStyle/>
                    <a:p>
                      <a:endParaRPr lang="zh-CN" altLang="en-US" dirty="0"/>
                    </a:p>
                  </a:txBody>
                  <a:tcPr/>
                </a:tc>
              </a:tr>
              <a:tr h="295626">
                <a:tc>
                  <a:txBody>
                    <a:bodyPr/>
                    <a:lstStyle/>
                    <a:p>
                      <a:endParaRPr lang="zh-CN" altLang="en-US"/>
                    </a:p>
                  </a:txBody>
                  <a:tcPr/>
                </a:tc>
              </a:tr>
              <a:tr h="295626">
                <a:tc>
                  <a:txBody>
                    <a:bodyPr/>
                    <a:lstStyle/>
                    <a:p>
                      <a:endParaRPr lang="zh-CN" altLang="en-US" dirty="0"/>
                    </a:p>
                  </a:txBody>
                  <a:tcPr/>
                </a:tc>
              </a:tr>
            </a:tbl>
          </a:graphicData>
        </a:graphic>
      </p:graphicFrame>
      <p:sp>
        <p:nvSpPr>
          <p:cNvPr id="55" name="流程图: 多文档 54"/>
          <p:cNvSpPr/>
          <p:nvPr/>
        </p:nvSpPr>
        <p:spPr>
          <a:xfrm>
            <a:off x="7477987" y="4822677"/>
            <a:ext cx="422570" cy="231382"/>
          </a:xfrm>
          <a:prstGeom prst="flowChartMultidocumen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sz="1400" dirty="0" smtClean="0"/>
              <a:t>..</a:t>
            </a:r>
            <a:endParaRPr lang="zh-CN" altLang="en-US" sz="1400" dirty="0"/>
          </a:p>
        </p:txBody>
      </p:sp>
      <p:sp>
        <p:nvSpPr>
          <p:cNvPr id="56" name="流程图: 多文档 55"/>
          <p:cNvSpPr/>
          <p:nvPr/>
        </p:nvSpPr>
        <p:spPr>
          <a:xfrm>
            <a:off x="7477987" y="5182440"/>
            <a:ext cx="422570" cy="231382"/>
          </a:xfrm>
          <a:prstGeom prst="flowChartMultidocumen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sz="1400" dirty="0"/>
          </a:p>
        </p:txBody>
      </p:sp>
      <p:sp>
        <p:nvSpPr>
          <p:cNvPr id="57" name="流程图: 多文档 56"/>
          <p:cNvSpPr/>
          <p:nvPr/>
        </p:nvSpPr>
        <p:spPr>
          <a:xfrm>
            <a:off x="7464132" y="5543568"/>
            <a:ext cx="422570" cy="231382"/>
          </a:xfrm>
          <a:prstGeom prst="flowChartMultidocumen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sz="1400" dirty="0"/>
          </a:p>
        </p:txBody>
      </p:sp>
      <p:sp>
        <p:nvSpPr>
          <p:cNvPr id="58" name="流程图: 多文档 57"/>
          <p:cNvSpPr/>
          <p:nvPr/>
        </p:nvSpPr>
        <p:spPr>
          <a:xfrm>
            <a:off x="7464132" y="5932913"/>
            <a:ext cx="422570" cy="231382"/>
          </a:xfrm>
          <a:prstGeom prst="flowChartMultidocumen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sz="1400" dirty="0"/>
          </a:p>
        </p:txBody>
      </p:sp>
      <p:sp>
        <p:nvSpPr>
          <p:cNvPr id="59" name="流程图: 多文档 58"/>
          <p:cNvSpPr/>
          <p:nvPr/>
        </p:nvSpPr>
        <p:spPr>
          <a:xfrm>
            <a:off x="7464132" y="6264260"/>
            <a:ext cx="422570" cy="231382"/>
          </a:xfrm>
          <a:prstGeom prst="flowChartMultidocumen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sz="1400" dirty="0"/>
          </a:p>
        </p:txBody>
      </p:sp>
      <p:sp>
        <p:nvSpPr>
          <p:cNvPr id="60" name="流程图: 汇总连接 59"/>
          <p:cNvSpPr/>
          <p:nvPr/>
        </p:nvSpPr>
        <p:spPr>
          <a:xfrm>
            <a:off x="8430484" y="5283282"/>
            <a:ext cx="665018" cy="600600"/>
          </a:xfrm>
          <a:prstGeom prst="flowChartSummingJunct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右箭头 61"/>
          <p:cNvSpPr/>
          <p:nvPr/>
        </p:nvSpPr>
        <p:spPr>
          <a:xfrm rot="19010386">
            <a:off x="8854749" y="4873070"/>
            <a:ext cx="1037868" cy="26936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右箭头 62"/>
          <p:cNvSpPr/>
          <p:nvPr/>
        </p:nvSpPr>
        <p:spPr>
          <a:xfrm rot="2253055">
            <a:off x="8950991" y="5970999"/>
            <a:ext cx="1037868" cy="26936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右箭头 63"/>
          <p:cNvSpPr/>
          <p:nvPr/>
        </p:nvSpPr>
        <p:spPr>
          <a:xfrm>
            <a:off x="9071861" y="5460966"/>
            <a:ext cx="1127913" cy="2216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矩形 64"/>
          <p:cNvSpPr/>
          <p:nvPr/>
        </p:nvSpPr>
        <p:spPr>
          <a:xfrm>
            <a:off x="9900801" y="4350318"/>
            <a:ext cx="1496291" cy="433191"/>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zh-CN" altLang="en-US" b="1" dirty="0" smtClean="0">
                <a:latin typeface="微软雅黑" panose="020B0503020204020204" pitchFamily="34" charset="-122"/>
                <a:ea typeface="微软雅黑" panose="020B0503020204020204" pitchFamily="34" charset="-122"/>
              </a:rPr>
              <a:t>消息</a:t>
            </a:r>
            <a:r>
              <a:rPr lang="en-US" altLang="zh-CN" b="1" dirty="0" smtClean="0">
                <a:latin typeface="微软雅黑" panose="020B0503020204020204" pitchFamily="34" charset="-122"/>
                <a:ea typeface="微软雅黑" panose="020B0503020204020204" pitchFamily="34" charset="-122"/>
              </a:rPr>
              <a:t>Sub1</a:t>
            </a:r>
            <a:endParaRPr lang="zh-CN" altLang="en-US" b="1" dirty="0">
              <a:latin typeface="微软雅黑" panose="020B0503020204020204" pitchFamily="34" charset="-122"/>
              <a:ea typeface="微软雅黑" panose="020B0503020204020204" pitchFamily="34" charset="-122"/>
            </a:endParaRPr>
          </a:p>
        </p:txBody>
      </p:sp>
      <p:sp>
        <p:nvSpPr>
          <p:cNvPr id="66" name="矩形 65"/>
          <p:cNvSpPr/>
          <p:nvPr/>
        </p:nvSpPr>
        <p:spPr>
          <a:xfrm>
            <a:off x="10245429" y="5304440"/>
            <a:ext cx="1496291" cy="433191"/>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zh-CN" altLang="en-US" b="1" dirty="0" smtClean="0">
                <a:latin typeface="微软雅黑" panose="020B0503020204020204" pitchFamily="34" charset="-122"/>
                <a:ea typeface="微软雅黑" panose="020B0503020204020204" pitchFamily="34" charset="-122"/>
              </a:rPr>
              <a:t>消息</a:t>
            </a:r>
            <a:r>
              <a:rPr lang="en-US" altLang="zh-CN" b="1" dirty="0" smtClean="0">
                <a:latin typeface="微软雅黑" panose="020B0503020204020204" pitchFamily="34" charset="-122"/>
                <a:ea typeface="微软雅黑" panose="020B0503020204020204" pitchFamily="34" charset="-122"/>
              </a:rPr>
              <a:t>Sub2</a:t>
            </a:r>
            <a:endParaRPr lang="zh-CN" altLang="en-US" b="1" dirty="0">
              <a:latin typeface="微软雅黑" panose="020B0503020204020204" pitchFamily="34" charset="-122"/>
              <a:ea typeface="微软雅黑" panose="020B0503020204020204" pitchFamily="34" charset="-122"/>
            </a:endParaRPr>
          </a:p>
        </p:txBody>
      </p:sp>
      <p:sp>
        <p:nvSpPr>
          <p:cNvPr id="67" name="矩形 66"/>
          <p:cNvSpPr/>
          <p:nvPr/>
        </p:nvSpPr>
        <p:spPr>
          <a:xfrm>
            <a:off x="9963426" y="6204309"/>
            <a:ext cx="1496291" cy="433191"/>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zh-CN" altLang="en-US" b="1" dirty="0" smtClean="0">
                <a:latin typeface="微软雅黑" panose="020B0503020204020204" pitchFamily="34" charset="-122"/>
                <a:ea typeface="微软雅黑" panose="020B0503020204020204" pitchFamily="34" charset="-122"/>
              </a:rPr>
              <a:t>消息</a:t>
            </a:r>
            <a:r>
              <a:rPr lang="en-US" altLang="zh-CN" b="1" dirty="0" smtClean="0">
                <a:latin typeface="微软雅黑" panose="020B0503020204020204" pitchFamily="34" charset="-122"/>
                <a:ea typeface="微软雅黑" panose="020B0503020204020204" pitchFamily="34" charset="-122"/>
              </a:rPr>
              <a:t>Sub3</a:t>
            </a:r>
            <a:endParaRPr lang="zh-CN" altLang="en-US" b="1" dirty="0">
              <a:latin typeface="微软雅黑" panose="020B0503020204020204" pitchFamily="34" charset="-122"/>
              <a:ea typeface="微软雅黑" panose="020B0503020204020204" pitchFamily="34" charset="-122"/>
            </a:endParaRPr>
          </a:p>
        </p:txBody>
      </p:sp>
      <p:sp>
        <p:nvSpPr>
          <p:cNvPr id="69" name="流程图: 多文档 68"/>
          <p:cNvSpPr/>
          <p:nvPr/>
        </p:nvSpPr>
        <p:spPr>
          <a:xfrm>
            <a:off x="8915146" y="5032655"/>
            <a:ext cx="340023" cy="204438"/>
          </a:xfrm>
          <a:prstGeom prst="flowChartMultidocumen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sz="1400" dirty="0" smtClean="0"/>
              <a:t>1</a:t>
            </a:r>
            <a:endParaRPr lang="zh-CN" altLang="en-US" sz="1400" dirty="0"/>
          </a:p>
        </p:txBody>
      </p:sp>
      <p:sp>
        <p:nvSpPr>
          <p:cNvPr id="70" name="流程图: 多文档 69"/>
          <p:cNvSpPr/>
          <p:nvPr/>
        </p:nvSpPr>
        <p:spPr>
          <a:xfrm>
            <a:off x="9194219" y="4720035"/>
            <a:ext cx="334498" cy="219252"/>
          </a:xfrm>
          <a:prstGeom prst="flowChartMultidocumen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sz="1400" dirty="0" smtClean="0"/>
              <a:t>2</a:t>
            </a:r>
            <a:endParaRPr lang="zh-CN" altLang="en-US" sz="1400" dirty="0"/>
          </a:p>
        </p:txBody>
      </p:sp>
      <p:sp>
        <p:nvSpPr>
          <p:cNvPr id="71" name="流程图: 多文档 70"/>
          <p:cNvSpPr/>
          <p:nvPr/>
        </p:nvSpPr>
        <p:spPr>
          <a:xfrm>
            <a:off x="9655887" y="5426512"/>
            <a:ext cx="283894" cy="238891"/>
          </a:xfrm>
          <a:prstGeom prst="flowChartMultidocumen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sz="1400" dirty="0" smtClean="0"/>
              <a:t>2</a:t>
            </a:r>
            <a:endParaRPr lang="zh-CN" altLang="en-US" sz="1400" dirty="0"/>
          </a:p>
        </p:txBody>
      </p:sp>
      <p:sp>
        <p:nvSpPr>
          <p:cNvPr id="72" name="流程图: 多文档 71"/>
          <p:cNvSpPr/>
          <p:nvPr/>
        </p:nvSpPr>
        <p:spPr>
          <a:xfrm>
            <a:off x="9217330" y="5406541"/>
            <a:ext cx="275097" cy="231381"/>
          </a:xfrm>
          <a:prstGeom prst="flowChartMultidocumen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sz="1400" dirty="0" smtClean="0"/>
              <a:t>1</a:t>
            </a:r>
            <a:endParaRPr lang="zh-CN" altLang="en-US" sz="1400" dirty="0"/>
          </a:p>
        </p:txBody>
      </p:sp>
      <p:sp>
        <p:nvSpPr>
          <p:cNvPr id="73" name="流程图: 多文档 72"/>
          <p:cNvSpPr/>
          <p:nvPr/>
        </p:nvSpPr>
        <p:spPr>
          <a:xfrm>
            <a:off x="9194219" y="5807370"/>
            <a:ext cx="209461" cy="226177"/>
          </a:xfrm>
          <a:prstGeom prst="flowChartMultidocumen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sz="1400" dirty="0" smtClean="0"/>
              <a:t>1</a:t>
            </a:r>
            <a:endParaRPr lang="zh-CN" altLang="en-US" sz="1400" dirty="0"/>
          </a:p>
        </p:txBody>
      </p:sp>
      <p:sp>
        <p:nvSpPr>
          <p:cNvPr id="74" name="流程图: 多文档 73"/>
          <p:cNvSpPr/>
          <p:nvPr/>
        </p:nvSpPr>
        <p:spPr>
          <a:xfrm>
            <a:off x="9505656" y="6033547"/>
            <a:ext cx="288622" cy="203900"/>
          </a:xfrm>
          <a:prstGeom prst="flowChartMultidocumen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sz="1400" dirty="0" smtClean="0"/>
              <a:t>2</a:t>
            </a:r>
            <a:endParaRPr lang="zh-CN" altLang="en-US" sz="1400" dirty="0"/>
          </a:p>
        </p:txBody>
      </p:sp>
    </p:spTree>
    <p:extLst>
      <p:ext uri="{BB962C8B-B14F-4D97-AF65-F5344CB8AC3E}">
        <p14:creationId xmlns:p14="http://schemas.microsoft.com/office/powerpoint/2010/main" val="2164528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消息中间件原理</a:t>
            </a:r>
            <a:r>
              <a:rPr lang="en-US" altLang="zh-CN" dirty="0" smtClean="0"/>
              <a:t>-JMS</a:t>
            </a:r>
            <a:r>
              <a:rPr lang="zh-CN" altLang="en-US" dirty="0" smtClean="0"/>
              <a:t>接口</a:t>
            </a:r>
            <a:endParaRPr lang="zh-CN" altLang="en-US" dirty="0"/>
          </a:p>
        </p:txBody>
      </p:sp>
      <p:sp>
        <p:nvSpPr>
          <p:cNvPr id="3" name="内容占位符 2"/>
          <p:cNvSpPr>
            <a:spLocks noGrp="1"/>
          </p:cNvSpPr>
          <p:nvPr>
            <p:ph idx="1"/>
          </p:nvPr>
        </p:nvSpPr>
        <p:spPr>
          <a:xfrm>
            <a:off x="651164" y="1825625"/>
            <a:ext cx="6587836" cy="4351338"/>
          </a:xfrm>
        </p:spPr>
        <p:txBody>
          <a:bodyPr/>
          <a:lstStyle/>
          <a:p>
            <a:r>
              <a:rPr lang="en-US" altLang="zh-CN" dirty="0" smtClean="0"/>
              <a:t>JMS—Java</a:t>
            </a:r>
            <a:r>
              <a:rPr lang="zh-CN" altLang="en-US" dirty="0"/>
              <a:t>消息</a:t>
            </a:r>
            <a:r>
              <a:rPr lang="zh-CN" altLang="en-US" dirty="0" smtClean="0"/>
              <a:t>服务</a:t>
            </a:r>
            <a:r>
              <a:rPr lang="en-US" altLang="zh-CN" dirty="0"/>
              <a:t>Java</a:t>
            </a:r>
            <a:r>
              <a:rPr lang="zh-CN" altLang="en-US" dirty="0"/>
              <a:t> </a:t>
            </a:r>
            <a:r>
              <a:rPr lang="en-US" altLang="zh-CN" dirty="0"/>
              <a:t>Message </a:t>
            </a:r>
            <a:r>
              <a:rPr lang="en-US" altLang="zh-CN" dirty="0" smtClean="0"/>
              <a:t>Service</a:t>
            </a:r>
          </a:p>
          <a:p>
            <a:pPr lvl="1"/>
            <a:r>
              <a:rPr lang="zh-CN" altLang="en-US" sz="1800" dirty="0" smtClean="0">
                <a:latin typeface="微软雅黑" panose="020B0503020204020204" pitchFamily="34" charset="-122"/>
                <a:ea typeface="微软雅黑" panose="020B0503020204020204" pitchFamily="34" charset="-122"/>
              </a:rPr>
              <a:t>是</a:t>
            </a:r>
            <a:r>
              <a:rPr lang="en-US" altLang="zh-CN" sz="1800" dirty="0" smtClean="0">
                <a:latin typeface="微软雅黑" panose="020B0503020204020204" pitchFamily="34" charset="-122"/>
                <a:ea typeface="微软雅黑" panose="020B0503020204020204" pitchFamily="34" charset="-122"/>
              </a:rPr>
              <a:t>SUN</a:t>
            </a:r>
            <a:r>
              <a:rPr lang="zh-CN" altLang="en-US" sz="1800" dirty="0" smtClean="0">
                <a:latin typeface="微软雅黑" panose="020B0503020204020204" pitchFamily="34" charset="-122"/>
                <a:ea typeface="微软雅黑" panose="020B0503020204020204" pitchFamily="34" charset="-122"/>
              </a:rPr>
              <a:t>及其伙伴公司提出的旨在</a:t>
            </a:r>
            <a:r>
              <a:rPr lang="zh-CN" altLang="en-US" sz="1800" dirty="0" smtClean="0">
                <a:solidFill>
                  <a:srgbClr val="FF0000"/>
                </a:solidFill>
                <a:latin typeface="微软雅黑" panose="020B0503020204020204" pitchFamily="34" charset="-122"/>
                <a:ea typeface="微软雅黑" panose="020B0503020204020204" pitchFamily="34" charset="-122"/>
              </a:rPr>
              <a:t>统一各种消息中间件系统接口</a:t>
            </a:r>
            <a:r>
              <a:rPr lang="zh-CN" altLang="en-US" sz="1800" dirty="0" smtClean="0">
                <a:latin typeface="微软雅黑" panose="020B0503020204020204" pitchFamily="34" charset="-122"/>
                <a:ea typeface="微软雅黑" panose="020B0503020204020204" pitchFamily="34" charset="-122"/>
              </a:rPr>
              <a:t>的规范。</a:t>
            </a:r>
            <a:endParaRPr lang="en-US" altLang="zh-CN" sz="1800" dirty="0" smtClean="0">
              <a:latin typeface="微软雅黑" panose="020B0503020204020204" pitchFamily="34" charset="-122"/>
              <a:ea typeface="微软雅黑" panose="020B0503020204020204" pitchFamily="34" charset="-122"/>
            </a:endParaRPr>
          </a:p>
          <a:p>
            <a:pPr lvl="1"/>
            <a:endParaRPr lang="en-US" altLang="zh-CN" sz="1800" dirty="0" smtClean="0">
              <a:latin typeface="微软雅黑" panose="020B0503020204020204" pitchFamily="34" charset="-122"/>
              <a:ea typeface="微软雅黑" panose="020B0503020204020204" pitchFamily="34" charset="-122"/>
            </a:endParaRPr>
          </a:p>
          <a:p>
            <a:pPr lvl="1"/>
            <a:r>
              <a:rPr lang="zh-CN" altLang="en-US" sz="1800" dirty="0" smtClean="0">
                <a:latin typeface="微软雅黑" panose="020B0503020204020204" pitchFamily="34" charset="-122"/>
                <a:ea typeface="微软雅黑" panose="020B0503020204020204" pitchFamily="34" charset="-122"/>
              </a:rPr>
              <a:t>它定义了一套</a:t>
            </a:r>
            <a:r>
              <a:rPr lang="zh-CN" altLang="en-US" sz="1800" dirty="0" smtClean="0">
                <a:solidFill>
                  <a:srgbClr val="FF0000"/>
                </a:solidFill>
                <a:latin typeface="微软雅黑" panose="020B0503020204020204" pitchFamily="34" charset="-122"/>
                <a:ea typeface="微软雅黑" panose="020B0503020204020204" pitchFamily="34" charset="-122"/>
              </a:rPr>
              <a:t>通用的接口和相关语义</a:t>
            </a:r>
            <a:r>
              <a:rPr lang="zh-CN" altLang="en-US" sz="1800" dirty="0" smtClean="0">
                <a:latin typeface="微软雅黑" panose="020B0503020204020204" pitchFamily="34" charset="-122"/>
                <a:ea typeface="微软雅黑" panose="020B0503020204020204" pitchFamily="34" charset="-122"/>
              </a:rPr>
              <a:t>，提供了诸如持久、验证和事务的消息服务，它最主要的目的是</a:t>
            </a:r>
            <a:r>
              <a:rPr lang="zh-CN" altLang="en-US" sz="1800" dirty="0" smtClean="0">
                <a:solidFill>
                  <a:srgbClr val="FF0000"/>
                </a:solidFill>
                <a:latin typeface="微软雅黑" panose="020B0503020204020204" pitchFamily="34" charset="-122"/>
                <a:ea typeface="微软雅黑" panose="020B0503020204020204" pitchFamily="34" charset="-122"/>
              </a:rPr>
              <a:t>允许</a:t>
            </a:r>
            <a:r>
              <a:rPr lang="en-US" altLang="zh-CN" sz="1800" dirty="0" smtClean="0">
                <a:solidFill>
                  <a:srgbClr val="FF0000"/>
                </a:solidFill>
                <a:latin typeface="微软雅黑" panose="020B0503020204020204" pitchFamily="34" charset="-122"/>
                <a:ea typeface="微软雅黑" panose="020B0503020204020204" pitchFamily="34" charset="-122"/>
              </a:rPr>
              <a:t>Java</a:t>
            </a:r>
            <a:r>
              <a:rPr lang="zh-CN" altLang="en-US" sz="1800" dirty="0" smtClean="0">
                <a:solidFill>
                  <a:srgbClr val="FF0000"/>
                </a:solidFill>
                <a:latin typeface="微软雅黑" panose="020B0503020204020204" pitchFamily="34" charset="-122"/>
                <a:ea typeface="微软雅黑" panose="020B0503020204020204" pitchFamily="34" charset="-122"/>
              </a:rPr>
              <a:t>应用程序访问现有的消息中间件</a:t>
            </a:r>
            <a:r>
              <a:rPr lang="zh-CN" altLang="en-US" sz="1800" dirty="0" smtClean="0">
                <a:latin typeface="微软雅黑" panose="020B0503020204020204" pitchFamily="34" charset="-122"/>
                <a:ea typeface="微软雅黑" panose="020B0503020204020204" pitchFamily="34" charset="-122"/>
              </a:rPr>
              <a:t>。</a:t>
            </a:r>
            <a:endParaRPr lang="en-US" altLang="zh-CN" sz="1800" dirty="0" smtClean="0">
              <a:latin typeface="微软雅黑" panose="020B0503020204020204" pitchFamily="34" charset="-122"/>
              <a:ea typeface="微软雅黑" panose="020B0503020204020204" pitchFamily="34" charset="-122"/>
            </a:endParaRPr>
          </a:p>
          <a:p>
            <a:pPr lvl="1"/>
            <a:endParaRPr lang="en-US" altLang="zh-CN" sz="1800" dirty="0" smtClean="0">
              <a:latin typeface="微软雅黑" panose="020B0503020204020204" pitchFamily="34" charset="-122"/>
              <a:ea typeface="微软雅黑" panose="020B0503020204020204" pitchFamily="34" charset="-122"/>
            </a:endParaRPr>
          </a:p>
          <a:p>
            <a:pPr lvl="1"/>
            <a:r>
              <a:rPr lang="en-US" altLang="zh-CN" sz="1800" dirty="0" smtClean="0">
                <a:latin typeface="微软雅黑" panose="020B0503020204020204" pitchFamily="34" charset="-122"/>
                <a:ea typeface="微软雅黑" panose="020B0503020204020204" pitchFamily="34" charset="-122"/>
              </a:rPr>
              <a:t>JMS</a:t>
            </a:r>
            <a:r>
              <a:rPr lang="zh-CN" altLang="en-US" sz="1800" dirty="0" smtClean="0">
                <a:latin typeface="微软雅黑" panose="020B0503020204020204" pitchFamily="34" charset="-122"/>
                <a:ea typeface="微软雅黑" panose="020B0503020204020204" pitchFamily="34" charset="-122"/>
              </a:rPr>
              <a:t>规范没有指定在消息节点间所使用的</a:t>
            </a:r>
            <a:r>
              <a:rPr lang="zh-CN" altLang="en-US" sz="1800" dirty="0" smtClean="0">
                <a:solidFill>
                  <a:srgbClr val="FF0000"/>
                </a:solidFill>
                <a:latin typeface="微软雅黑" panose="020B0503020204020204" pitchFamily="34" charset="-122"/>
                <a:ea typeface="微软雅黑" panose="020B0503020204020204" pitchFamily="34" charset="-122"/>
              </a:rPr>
              <a:t>通讯底层协议</a:t>
            </a:r>
            <a:r>
              <a:rPr lang="zh-CN" altLang="en-US" sz="1800" dirty="0" smtClean="0">
                <a:latin typeface="微软雅黑" panose="020B0503020204020204" pitchFamily="34" charset="-122"/>
                <a:ea typeface="微软雅黑" panose="020B0503020204020204" pitchFamily="34" charset="-122"/>
              </a:rPr>
              <a:t>，来保证应用开发人员不用与其细节打交道，一个特定的</a:t>
            </a:r>
            <a:r>
              <a:rPr lang="en-US" altLang="zh-CN" sz="1800" dirty="0" smtClean="0">
                <a:latin typeface="微软雅黑" panose="020B0503020204020204" pitchFamily="34" charset="-122"/>
                <a:ea typeface="微软雅黑" panose="020B0503020204020204" pitchFamily="34" charset="-122"/>
              </a:rPr>
              <a:t>JMS</a:t>
            </a:r>
            <a:r>
              <a:rPr lang="zh-CN" altLang="en-US" sz="1800" dirty="0" smtClean="0">
                <a:latin typeface="微软雅黑" panose="020B0503020204020204" pitchFamily="34" charset="-122"/>
                <a:ea typeface="微软雅黑" panose="020B0503020204020204" pitchFamily="34" charset="-122"/>
              </a:rPr>
              <a:t>实现可能提供基于</a:t>
            </a:r>
            <a:r>
              <a:rPr lang="en-US" altLang="zh-CN" sz="1800" dirty="0" smtClean="0">
                <a:latin typeface="微软雅黑" panose="020B0503020204020204" pitchFamily="34" charset="-122"/>
                <a:ea typeface="微软雅黑" panose="020B0503020204020204" pitchFamily="34" charset="-122"/>
              </a:rPr>
              <a:t>TCP/IP</a:t>
            </a:r>
            <a:r>
              <a:rPr lang="zh-CN" altLang="en-US" sz="1800" dirty="0" smtClean="0">
                <a:latin typeface="微软雅黑" panose="020B0503020204020204" pitchFamily="34" charset="-122"/>
                <a:ea typeface="微软雅黑" panose="020B0503020204020204" pitchFamily="34" charset="-122"/>
              </a:rPr>
              <a:t>、</a:t>
            </a:r>
            <a:r>
              <a:rPr lang="en-US" altLang="zh-CN" sz="1800" dirty="0" smtClean="0">
                <a:latin typeface="微软雅黑" panose="020B0503020204020204" pitchFamily="34" charset="-122"/>
                <a:ea typeface="微软雅黑" panose="020B0503020204020204" pitchFamily="34" charset="-122"/>
              </a:rPr>
              <a:t>HTTP</a:t>
            </a:r>
            <a:r>
              <a:rPr lang="zh-CN" altLang="en-US" sz="1800" dirty="0" smtClean="0">
                <a:latin typeface="微软雅黑" panose="020B0503020204020204" pitchFamily="34" charset="-122"/>
                <a:ea typeface="微软雅黑" panose="020B0503020204020204" pitchFamily="34" charset="-122"/>
              </a:rPr>
              <a:t>、</a:t>
            </a:r>
            <a:r>
              <a:rPr lang="en-US" altLang="zh-CN" sz="1800" dirty="0" smtClean="0">
                <a:latin typeface="微软雅黑" panose="020B0503020204020204" pitchFamily="34" charset="-122"/>
                <a:ea typeface="微软雅黑" panose="020B0503020204020204" pitchFamily="34" charset="-122"/>
              </a:rPr>
              <a:t>UDP</a:t>
            </a:r>
            <a:r>
              <a:rPr lang="zh-CN" altLang="en-US" sz="1800" dirty="0" smtClean="0">
                <a:latin typeface="微软雅黑" panose="020B0503020204020204" pitchFamily="34" charset="-122"/>
                <a:ea typeface="微软雅黑" panose="020B0503020204020204" pitchFamily="34" charset="-122"/>
              </a:rPr>
              <a:t>或者其它的协议。</a:t>
            </a:r>
          </a:p>
          <a:p>
            <a:pPr marL="0" indent="0">
              <a:buNone/>
            </a:pPr>
            <a:endParaRPr lang="zh-CN" altLang="en-US" dirty="0"/>
          </a:p>
        </p:txBody>
      </p:sp>
      <p:pic>
        <p:nvPicPr>
          <p:cNvPr id="3074" name="Picture 2" descr="使用受管理对象查找目的地的生成方和使用方。图采用文本进行说明。"/>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39000" y="2128838"/>
            <a:ext cx="4705350" cy="4048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654023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消息中间件原理</a:t>
            </a:r>
            <a:r>
              <a:rPr lang="en-US" altLang="zh-CN" dirty="0" smtClean="0"/>
              <a:t>-JMS</a:t>
            </a:r>
            <a:r>
              <a:rPr lang="zh-CN" altLang="en-US" dirty="0" smtClean="0"/>
              <a:t>接口</a:t>
            </a:r>
            <a:endParaRPr lang="zh-CN" altLang="en-US" dirty="0"/>
          </a:p>
        </p:txBody>
      </p:sp>
      <p:sp>
        <p:nvSpPr>
          <p:cNvPr id="3" name="内容占位符 2"/>
          <p:cNvSpPr>
            <a:spLocks noGrp="1"/>
          </p:cNvSpPr>
          <p:nvPr>
            <p:ph idx="1"/>
          </p:nvPr>
        </p:nvSpPr>
        <p:spPr/>
        <p:txBody>
          <a:bodyPr>
            <a:normAutofit/>
          </a:bodyPr>
          <a:lstStyle/>
          <a:p>
            <a:r>
              <a:rPr lang="en-US" altLang="zh-CN" sz="2000" dirty="0" smtClean="0">
                <a:latin typeface="微软雅黑" panose="020B0503020204020204" pitchFamily="34" charset="-122"/>
                <a:ea typeface="微软雅黑" panose="020B0503020204020204" pitchFamily="34" charset="-122"/>
              </a:rPr>
              <a:t>JMS</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支持两种消息类型</a:t>
            </a:r>
            <a:r>
              <a:rPr lang="en-US" altLang="zh-CN" sz="2000" dirty="0">
                <a:latin typeface="微软雅黑" panose="020B0503020204020204" pitchFamily="34" charset="-122"/>
                <a:ea typeface="微软雅黑" panose="020B0503020204020204" pitchFamily="34" charset="-122"/>
              </a:rPr>
              <a:t>PTP </a:t>
            </a:r>
            <a:r>
              <a:rPr lang="zh-CN" altLang="en-US" sz="2000" dirty="0">
                <a:latin typeface="微软雅黑" panose="020B0503020204020204" pitchFamily="34" charset="-122"/>
                <a:ea typeface="微软雅黑" panose="020B0503020204020204" pitchFamily="34" charset="-122"/>
              </a:rPr>
              <a:t>和</a:t>
            </a:r>
            <a:r>
              <a:rPr lang="en-US" altLang="zh-CN" sz="2000" dirty="0">
                <a:latin typeface="微软雅黑" panose="020B0503020204020204" pitchFamily="34" charset="-122"/>
                <a:ea typeface="微软雅黑" panose="020B0503020204020204" pitchFamily="34" charset="-122"/>
              </a:rPr>
              <a:t>Pub/Sub</a:t>
            </a:r>
            <a:r>
              <a:rPr lang="zh-CN" altLang="en-US" sz="2000" dirty="0">
                <a:latin typeface="微软雅黑" panose="020B0503020204020204" pitchFamily="34" charset="-122"/>
                <a:ea typeface="微软雅黑" panose="020B0503020204020204" pitchFamily="34" charset="-122"/>
              </a:rPr>
              <a:t>，分别称作：</a:t>
            </a:r>
            <a:r>
              <a:rPr lang="en-US" altLang="zh-CN" sz="2000" dirty="0">
                <a:latin typeface="微软雅黑" panose="020B0503020204020204" pitchFamily="34" charset="-122"/>
                <a:ea typeface="微软雅黑" panose="020B0503020204020204" pitchFamily="34" charset="-122"/>
              </a:rPr>
              <a:t>PTP Domain </a:t>
            </a:r>
            <a:r>
              <a:rPr lang="zh-CN" altLang="en-US" sz="2000" dirty="0">
                <a:latin typeface="微软雅黑" panose="020B0503020204020204" pitchFamily="34" charset="-122"/>
                <a:ea typeface="微软雅黑" panose="020B0503020204020204" pitchFamily="34" charset="-122"/>
              </a:rPr>
              <a:t>和</a:t>
            </a:r>
            <a:r>
              <a:rPr lang="en-US" altLang="zh-CN" sz="2000" dirty="0">
                <a:latin typeface="微软雅黑" panose="020B0503020204020204" pitchFamily="34" charset="-122"/>
                <a:ea typeface="微软雅黑" panose="020B0503020204020204" pitchFamily="34" charset="-122"/>
              </a:rPr>
              <a:t>Pub/Sub Domain</a:t>
            </a:r>
            <a:r>
              <a:rPr lang="zh-CN" altLang="en-US" sz="2000" dirty="0">
                <a:latin typeface="微软雅黑" panose="020B0503020204020204" pitchFamily="34" charset="-122"/>
                <a:ea typeface="微软雅黑" panose="020B0503020204020204" pitchFamily="34" charset="-122"/>
              </a:rPr>
              <a:t>，这两种接口都继承统一的</a:t>
            </a:r>
            <a:r>
              <a:rPr lang="en-US" altLang="zh-CN" sz="2000" dirty="0">
                <a:latin typeface="微软雅黑" panose="020B0503020204020204" pitchFamily="34" charset="-122"/>
                <a:ea typeface="微软雅黑" panose="020B0503020204020204" pitchFamily="34" charset="-122"/>
              </a:rPr>
              <a:t>JMS Parent </a:t>
            </a:r>
            <a:r>
              <a:rPr lang="zh-CN" altLang="en-US" sz="2000" dirty="0">
                <a:latin typeface="微软雅黑" panose="020B0503020204020204" pitchFamily="34" charset="-122"/>
                <a:ea typeface="微软雅黑" panose="020B0503020204020204" pitchFamily="34" charset="-122"/>
              </a:rPr>
              <a:t>接口，</a:t>
            </a:r>
            <a:r>
              <a:rPr lang="en-US" altLang="zh-CN" sz="2000" dirty="0">
                <a:latin typeface="微软雅黑" panose="020B0503020204020204" pitchFamily="34" charset="-122"/>
                <a:ea typeface="微软雅黑" panose="020B0503020204020204" pitchFamily="34" charset="-122"/>
              </a:rPr>
              <a:t>JMS </a:t>
            </a:r>
            <a:r>
              <a:rPr lang="zh-CN" altLang="en-US" sz="2000" dirty="0">
                <a:latin typeface="微软雅黑" panose="020B0503020204020204" pitchFamily="34" charset="-122"/>
                <a:ea typeface="微软雅黑" panose="020B0503020204020204" pitchFamily="34" charset="-122"/>
              </a:rPr>
              <a:t>主要接口如下所</a:t>
            </a:r>
            <a:r>
              <a:rPr lang="zh-CN" altLang="en-US" sz="2000" dirty="0" smtClean="0">
                <a:latin typeface="微软雅黑" panose="020B0503020204020204" pitchFamily="34" charset="-122"/>
                <a:ea typeface="微软雅黑" panose="020B0503020204020204" pitchFamily="34" charset="-122"/>
              </a:rPr>
              <a:t>示</a:t>
            </a:r>
            <a:endParaRPr lang="zh-CN" altLang="en-US" sz="2000" dirty="0">
              <a:latin typeface="微软雅黑" panose="020B0503020204020204" pitchFamily="34" charset="-122"/>
              <a:ea typeface="微软雅黑" panose="020B0503020204020204" pitchFamily="34" charset="-122"/>
            </a:endParaRPr>
          </a:p>
        </p:txBody>
      </p:sp>
      <p:graphicFrame>
        <p:nvGraphicFramePr>
          <p:cNvPr id="4" name="表格 3"/>
          <p:cNvGraphicFramePr>
            <a:graphicFrameLocks noGrp="1"/>
          </p:cNvGraphicFramePr>
          <p:nvPr>
            <p:extLst>
              <p:ext uri="{D42A27DB-BD31-4B8C-83A1-F6EECF244321}">
                <p14:modId xmlns:p14="http://schemas.microsoft.com/office/powerpoint/2010/main" val="18546886"/>
              </p:ext>
            </p:extLst>
          </p:nvPr>
        </p:nvGraphicFramePr>
        <p:xfrm>
          <a:off x="1663872" y="3135327"/>
          <a:ext cx="8699327" cy="2048796"/>
        </p:xfrm>
        <a:graphic>
          <a:graphicData uri="http://schemas.openxmlformats.org/drawingml/2006/table">
            <a:tbl>
              <a:tblPr>
                <a:tableStyleId>{BDBED569-4797-4DF1-A0F4-6AAB3CD982D8}</a:tableStyleId>
              </a:tblPr>
              <a:tblGrid>
                <a:gridCol w="2464111"/>
                <a:gridCol w="3153975"/>
                <a:gridCol w="3081241"/>
              </a:tblGrid>
              <a:tr h="0">
                <a:tc>
                  <a:txBody>
                    <a:bodyPr/>
                    <a:lstStyle/>
                    <a:p>
                      <a:pPr algn="ctr">
                        <a:spcBef>
                          <a:spcPts val="600"/>
                        </a:spcBef>
                        <a:spcAft>
                          <a:spcPts val="600"/>
                        </a:spcAft>
                      </a:pPr>
                      <a:r>
                        <a:rPr lang="en-US" sz="1800" dirty="0">
                          <a:effectLst/>
                        </a:rPr>
                        <a:t>JMS Parent</a:t>
                      </a:r>
                      <a:endParaRPr lang="en-US" sz="1800" dirty="0">
                        <a:solidFill>
                          <a:srgbClr val="454545"/>
                        </a:solidFill>
                        <a:effectLst/>
                        <a:latin typeface="微软雅黑" panose="020B0503020204020204" pitchFamily="34" charset="-122"/>
                        <a:ea typeface="微软雅黑" panose="020B0503020204020204" pitchFamily="34" charset="-122"/>
                      </a:endParaRPr>
                    </a:p>
                  </a:txBody>
                  <a:tcPr marL="68580" marR="68580" marT="0" marB="0"/>
                </a:tc>
                <a:tc>
                  <a:txBody>
                    <a:bodyPr/>
                    <a:lstStyle/>
                    <a:p>
                      <a:pPr algn="ctr">
                        <a:spcBef>
                          <a:spcPts val="600"/>
                        </a:spcBef>
                        <a:spcAft>
                          <a:spcPts val="600"/>
                        </a:spcAft>
                      </a:pPr>
                      <a:r>
                        <a:rPr lang="en-US" sz="1800" dirty="0">
                          <a:effectLst/>
                        </a:rPr>
                        <a:t>PTP Domain</a:t>
                      </a:r>
                      <a:endParaRPr lang="en-US" sz="1800" dirty="0">
                        <a:solidFill>
                          <a:srgbClr val="454545"/>
                        </a:solidFill>
                        <a:effectLst/>
                        <a:latin typeface="微软雅黑" panose="020B0503020204020204" pitchFamily="34" charset="-122"/>
                        <a:ea typeface="微软雅黑" panose="020B0503020204020204" pitchFamily="34" charset="-122"/>
                      </a:endParaRPr>
                    </a:p>
                  </a:txBody>
                  <a:tcPr marL="68580" marR="68580" marT="0" marB="0"/>
                </a:tc>
                <a:tc>
                  <a:txBody>
                    <a:bodyPr/>
                    <a:lstStyle/>
                    <a:p>
                      <a:pPr algn="ctr">
                        <a:spcBef>
                          <a:spcPts val="600"/>
                        </a:spcBef>
                        <a:spcAft>
                          <a:spcPts val="600"/>
                        </a:spcAft>
                      </a:pPr>
                      <a:r>
                        <a:rPr lang="en-US" sz="1800" dirty="0">
                          <a:effectLst/>
                        </a:rPr>
                        <a:t>Pub/Sub Domain</a:t>
                      </a:r>
                      <a:endParaRPr lang="en-US" sz="1800" dirty="0">
                        <a:solidFill>
                          <a:srgbClr val="454545"/>
                        </a:solidFill>
                        <a:effectLst/>
                        <a:latin typeface="微软雅黑" panose="020B0503020204020204" pitchFamily="34" charset="-122"/>
                        <a:ea typeface="微软雅黑" panose="020B0503020204020204" pitchFamily="34" charset="-122"/>
                      </a:endParaRPr>
                    </a:p>
                  </a:txBody>
                  <a:tcPr marL="68580" marR="68580" marT="0" marB="0"/>
                </a:tc>
              </a:tr>
              <a:tr h="295746">
                <a:tc>
                  <a:txBody>
                    <a:bodyPr/>
                    <a:lstStyle/>
                    <a:p>
                      <a:pPr algn="ctr">
                        <a:spcBef>
                          <a:spcPts val="600"/>
                        </a:spcBef>
                        <a:spcAft>
                          <a:spcPts val="600"/>
                        </a:spcAft>
                      </a:pPr>
                      <a:r>
                        <a:rPr lang="en-US" sz="1800">
                          <a:effectLst/>
                        </a:rPr>
                        <a:t>ConnectionFactory</a:t>
                      </a:r>
                      <a:endParaRPr lang="en-US" sz="1800">
                        <a:solidFill>
                          <a:srgbClr val="454545"/>
                        </a:solidFill>
                        <a:effectLst/>
                        <a:latin typeface="微软雅黑" panose="020B0503020204020204" pitchFamily="34" charset="-122"/>
                        <a:ea typeface="微软雅黑" panose="020B0503020204020204" pitchFamily="34" charset="-122"/>
                      </a:endParaRPr>
                    </a:p>
                  </a:txBody>
                  <a:tcPr marL="68580" marR="68580" marT="0" marB="0"/>
                </a:tc>
                <a:tc>
                  <a:txBody>
                    <a:bodyPr/>
                    <a:lstStyle/>
                    <a:p>
                      <a:pPr algn="ctr">
                        <a:spcBef>
                          <a:spcPts val="600"/>
                        </a:spcBef>
                        <a:spcAft>
                          <a:spcPts val="600"/>
                        </a:spcAft>
                      </a:pPr>
                      <a:r>
                        <a:rPr lang="en-US" sz="1800" dirty="0" err="1">
                          <a:effectLst/>
                        </a:rPr>
                        <a:t>QueueConnectionFactory</a:t>
                      </a:r>
                      <a:endParaRPr lang="en-US" sz="1800" dirty="0">
                        <a:solidFill>
                          <a:srgbClr val="454545"/>
                        </a:solidFill>
                        <a:effectLst/>
                        <a:latin typeface="微软雅黑" panose="020B0503020204020204" pitchFamily="34" charset="-122"/>
                        <a:ea typeface="微软雅黑" panose="020B0503020204020204" pitchFamily="34" charset="-122"/>
                      </a:endParaRPr>
                    </a:p>
                  </a:txBody>
                  <a:tcPr marL="68580" marR="68580" marT="0" marB="0"/>
                </a:tc>
                <a:tc>
                  <a:txBody>
                    <a:bodyPr/>
                    <a:lstStyle/>
                    <a:p>
                      <a:pPr algn="ctr">
                        <a:spcBef>
                          <a:spcPts val="600"/>
                        </a:spcBef>
                        <a:spcAft>
                          <a:spcPts val="600"/>
                        </a:spcAft>
                      </a:pPr>
                      <a:r>
                        <a:rPr lang="en-US" sz="1800" dirty="0" err="1">
                          <a:effectLst/>
                        </a:rPr>
                        <a:t>TopicConnectionFactory</a:t>
                      </a:r>
                      <a:endParaRPr lang="en-US" sz="1800" dirty="0">
                        <a:solidFill>
                          <a:srgbClr val="454545"/>
                        </a:solidFill>
                        <a:effectLst/>
                        <a:latin typeface="微软雅黑" panose="020B0503020204020204" pitchFamily="34" charset="-122"/>
                        <a:ea typeface="微软雅黑" panose="020B0503020204020204" pitchFamily="34" charset="-122"/>
                      </a:endParaRPr>
                    </a:p>
                  </a:txBody>
                  <a:tcPr marL="68580" marR="68580" marT="0" marB="0"/>
                </a:tc>
              </a:tr>
              <a:tr h="295746">
                <a:tc>
                  <a:txBody>
                    <a:bodyPr/>
                    <a:lstStyle/>
                    <a:p>
                      <a:pPr algn="ctr">
                        <a:spcBef>
                          <a:spcPts val="600"/>
                        </a:spcBef>
                        <a:spcAft>
                          <a:spcPts val="600"/>
                        </a:spcAft>
                      </a:pPr>
                      <a:r>
                        <a:rPr lang="en-US" sz="1800">
                          <a:effectLst/>
                        </a:rPr>
                        <a:t>Connection</a:t>
                      </a:r>
                      <a:endParaRPr lang="en-US" sz="1800">
                        <a:solidFill>
                          <a:srgbClr val="454545"/>
                        </a:solidFill>
                        <a:effectLst/>
                        <a:latin typeface="微软雅黑" panose="020B0503020204020204" pitchFamily="34" charset="-122"/>
                        <a:ea typeface="微软雅黑" panose="020B0503020204020204" pitchFamily="34" charset="-122"/>
                      </a:endParaRPr>
                    </a:p>
                  </a:txBody>
                  <a:tcPr marL="68580" marR="68580" marT="0" marB="0"/>
                </a:tc>
                <a:tc>
                  <a:txBody>
                    <a:bodyPr/>
                    <a:lstStyle/>
                    <a:p>
                      <a:pPr algn="ctr">
                        <a:spcBef>
                          <a:spcPts val="600"/>
                        </a:spcBef>
                        <a:spcAft>
                          <a:spcPts val="600"/>
                        </a:spcAft>
                      </a:pPr>
                      <a:r>
                        <a:rPr lang="en-US" sz="1800">
                          <a:effectLst/>
                        </a:rPr>
                        <a:t>QueueConnection</a:t>
                      </a:r>
                      <a:endParaRPr lang="en-US" sz="1800">
                        <a:solidFill>
                          <a:srgbClr val="454545"/>
                        </a:solidFill>
                        <a:effectLst/>
                        <a:latin typeface="微软雅黑" panose="020B0503020204020204" pitchFamily="34" charset="-122"/>
                        <a:ea typeface="微软雅黑" panose="020B0503020204020204" pitchFamily="34" charset="-122"/>
                      </a:endParaRPr>
                    </a:p>
                  </a:txBody>
                  <a:tcPr marL="68580" marR="68580" marT="0" marB="0"/>
                </a:tc>
                <a:tc>
                  <a:txBody>
                    <a:bodyPr/>
                    <a:lstStyle/>
                    <a:p>
                      <a:pPr algn="ctr">
                        <a:spcBef>
                          <a:spcPts val="600"/>
                        </a:spcBef>
                        <a:spcAft>
                          <a:spcPts val="600"/>
                        </a:spcAft>
                      </a:pPr>
                      <a:r>
                        <a:rPr lang="en-US" sz="1800" dirty="0" err="1">
                          <a:effectLst/>
                        </a:rPr>
                        <a:t>TopicConnection</a:t>
                      </a:r>
                      <a:endParaRPr lang="en-US" sz="1800" dirty="0">
                        <a:solidFill>
                          <a:srgbClr val="454545"/>
                        </a:solidFill>
                        <a:effectLst/>
                        <a:latin typeface="微软雅黑" panose="020B0503020204020204" pitchFamily="34" charset="-122"/>
                        <a:ea typeface="微软雅黑" panose="020B0503020204020204" pitchFamily="34" charset="-122"/>
                      </a:endParaRPr>
                    </a:p>
                  </a:txBody>
                  <a:tcPr marL="68580" marR="68580" marT="0" marB="0"/>
                </a:tc>
              </a:tr>
              <a:tr h="295746">
                <a:tc>
                  <a:txBody>
                    <a:bodyPr/>
                    <a:lstStyle/>
                    <a:p>
                      <a:pPr algn="ctr">
                        <a:spcBef>
                          <a:spcPts val="600"/>
                        </a:spcBef>
                        <a:spcAft>
                          <a:spcPts val="600"/>
                        </a:spcAft>
                      </a:pPr>
                      <a:r>
                        <a:rPr lang="en-US" sz="1800">
                          <a:effectLst/>
                        </a:rPr>
                        <a:t>Destination</a:t>
                      </a:r>
                      <a:endParaRPr lang="en-US" sz="1800">
                        <a:solidFill>
                          <a:srgbClr val="454545"/>
                        </a:solidFill>
                        <a:effectLst/>
                        <a:latin typeface="微软雅黑" panose="020B0503020204020204" pitchFamily="34" charset="-122"/>
                        <a:ea typeface="微软雅黑" panose="020B0503020204020204" pitchFamily="34" charset="-122"/>
                      </a:endParaRPr>
                    </a:p>
                  </a:txBody>
                  <a:tcPr marL="68580" marR="68580" marT="0" marB="0"/>
                </a:tc>
                <a:tc>
                  <a:txBody>
                    <a:bodyPr/>
                    <a:lstStyle/>
                    <a:p>
                      <a:pPr algn="ctr">
                        <a:spcBef>
                          <a:spcPts val="600"/>
                        </a:spcBef>
                        <a:spcAft>
                          <a:spcPts val="600"/>
                        </a:spcAft>
                      </a:pPr>
                      <a:r>
                        <a:rPr lang="en-US" sz="1800" dirty="0">
                          <a:effectLst/>
                        </a:rPr>
                        <a:t>Queue</a:t>
                      </a:r>
                      <a:endParaRPr lang="en-US" sz="1800" dirty="0">
                        <a:solidFill>
                          <a:srgbClr val="454545"/>
                        </a:solidFill>
                        <a:effectLst/>
                        <a:latin typeface="微软雅黑" panose="020B0503020204020204" pitchFamily="34" charset="-122"/>
                        <a:ea typeface="微软雅黑" panose="020B0503020204020204" pitchFamily="34" charset="-122"/>
                      </a:endParaRPr>
                    </a:p>
                  </a:txBody>
                  <a:tcPr marL="68580" marR="68580" marT="0" marB="0"/>
                </a:tc>
                <a:tc>
                  <a:txBody>
                    <a:bodyPr/>
                    <a:lstStyle/>
                    <a:p>
                      <a:pPr algn="ctr">
                        <a:spcBef>
                          <a:spcPts val="600"/>
                        </a:spcBef>
                        <a:spcAft>
                          <a:spcPts val="600"/>
                        </a:spcAft>
                      </a:pPr>
                      <a:r>
                        <a:rPr lang="en-US" sz="1800" dirty="0">
                          <a:effectLst/>
                        </a:rPr>
                        <a:t>Topic</a:t>
                      </a:r>
                      <a:endParaRPr lang="en-US" sz="1800" dirty="0">
                        <a:solidFill>
                          <a:srgbClr val="454545"/>
                        </a:solidFill>
                        <a:effectLst/>
                        <a:latin typeface="微软雅黑" panose="020B0503020204020204" pitchFamily="34" charset="-122"/>
                        <a:ea typeface="微软雅黑" panose="020B0503020204020204" pitchFamily="34" charset="-122"/>
                      </a:endParaRPr>
                    </a:p>
                  </a:txBody>
                  <a:tcPr marL="68580" marR="68580" marT="0" marB="0"/>
                </a:tc>
              </a:tr>
              <a:tr h="295746">
                <a:tc>
                  <a:txBody>
                    <a:bodyPr/>
                    <a:lstStyle/>
                    <a:p>
                      <a:pPr algn="ctr">
                        <a:spcBef>
                          <a:spcPts val="600"/>
                        </a:spcBef>
                        <a:spcAft>
                          <a:spcPts val="600"/>
                        </a:spcAft>
                      </a:pPr>
                      <a:r>
                        <a:rPr lang="en-US" sz="1800">
                          <a:effectLst/>
                        </a:rPr>
                        <a:t>Session</a:t>
                      </a:r>
                      <a:endParaRPr lang="en-US" sz="1800">
                        <a:solidFill>
                          <a:srgbClr val="454545"/>
                        </a:solidFill>
                        <a:effectLst/>
                        <a:latin typeface="微软雅黑" panose="020B0503020204020204" pitchFamily="34" charset="-122"/>
                        <a:ea typeface="微软雅黑" panose="020B0503020204020204" pitchFamily="34" charset="-122"/>
                      </a:endParaRPr>
                    </a:p>
                  </a:txBody>
                  <a:tcPr marL="68580" marR="68580" marT="0" marB="0"/>
                </a:tc>
                <a:tc>
                  <a:txBody>
                    <a:bodyPr/>
                    <a:lstStyle/>
                    <a:p>
                      <a:pPr algn="ctr">
                        <a:spcBef>
                          <a:spcPts val="600"/>
                        </a:spcBef>
                        <a:spcAft>
                          <a:spcPts val="600"/>
                        </a:spcAft>
                      </a:pPr>
                      <a:r>
                        <a:rPr lang="en-US" sz="1800">
                          <a:effectLst/>
                        </a:rPr>
                        <a:t>QueueSession</a:t>
                      </a:r>
                      <a:endParaRPr lang="en-US" sz="1800">
                        <a:solidFill>
                          <a:srgbClr val="454545"/>
                        </a:solidFill>
                        <a:effectLst/>
                        <a:latin typeface="微软雅黑" panose="020B0503020204020204" pitchFamily="34" charset="-122"/>
                        <a:ea typeface="微软雅黑" panose="020B0503020204020204" pitchFamily="34" charset="-122"/>
                      </a:endParaRPr>
                    </a:p>
                  </a:txBody>
                  <a:tcPr marL="68580" marR="68580" marT="0" marB="0"/>
                </a:tc>
                <a:tc>
                  <a:txBody>
                    <a:bodyPr/>
                    <a:lstStyle/>
                    <a:p>
                      <a:pPr algn="ctr">
                        <a:spcBef>
                          <a:spcPts val="600"/>
                        </a:spcBef>
                        <a:spcAft>
                          <a:spcPts val="600"/>
                        </a:spcAft>
                      </a:pPr>
                      <a:r>
                        <a:rPr lang="en-US" sz="1800" dirty="0" err="1">
                          <a:effectLst/>
                        </a:rPr>
                        <a:t>TopicSession</a:t>
                      </a:r>
                      <a:endParaRPr lang="en-US" sz="1800" dirty="0">
                        <a:solidFill>
                          <a:srgbClr val="454545"/>
                        </a:solidFill>
                        <a:effectLst/>
                        <a:latin typeface="微软雅黑" panose="020B0503020204020204" pitchFamily="34" charset="-122"/>
                        <a:ea typeface="微软雅黑" panose="020B0503020204020204" pitchFamily="34" charset="-122"/>
                      </a:endParaRPr>
                    </a:p>
                  </a:txBody>
                  <a:tcPr marL="68580" marR="68580" marT="0" marB="0"/>
                </a:tc>
              </a:tr>
              <a:tr h="295746">
                <a:tc>
                  <a:txBody>
                    <a:bodyPr/>
                    <a:lstStyle/>
                    <a:p>
                      <a:pPr algn="ctr">
                        <a:spcBef>
                          <a:spcPts val="600"/>
                        </a:spcBef>
                        <a:spcAft>
                          <a:spcPts val="600"/>
                        </a:spcAft>
                      </a:pPr>
                      <a:r>
                        <a:rPr lang="en-US" sz="1800">
                          <a:effectLst/>
                        </a:rPr>
                        <a:t>MessageProducer</a:t>
                      </a:r>
                      <a:endParaRPr lang="en-US" sz="1800">
                        <a:solidFill>
                          <a:srgbClr val="454545"/>
                        </a:solidFill>
                        <a:effectLst/>
                        <a:latin typeface="微软雅黑" panose="020B0503020204020204" pitchFamily="34" charset="-122"/>
                        <a:ea typeface="微软雅黑" panose="020B0503020204020204" pitchFamily="34" charset="-122"/>
                      </a:endParaRPr>
                    </a:p>
                  </a:txBody>
                  <a:tcPr marL="68580" marR="68580" marT="0" marB="0"/>
                </a:tc>
                <a:tc>
                  <a:txBody>
                    <a:bodyPr/>
                    <a:lstStyle/>
                    <a:p>
                      <a:pPr algn="ctr">
                        <a:spcBef>
                          <a:spcPts val="600"/>
                        </a:spcBef>
                        <a:spcAft>
                          <a:spcPts val="600"/>
                        </a:spcAft>
                      </a:pPr>
                      <a:r>
                        <a:rPr lang="en-US" sz="1800">
                          <a:effectLst/>
                        </a:rPr>
                        <a:t>QueueSender</a:t>
                      </a:r>
                      <a:endParaRPr lang="en-US" sz="1800">
                        <a:solidFill>
                          <a:srgbClr val="454545"/>
                        </a:solidFill>
                        <a:effectLst/>
                        <a:latin typeface="微软雅黑" panose="020B0503020204020204" pitchFamily="34" charset="-122"/>
                        <a:ea typeface="微软雅黑" panose="020B0503020204020204" pitchFamily="34" charset="-122"/>
                      </a:endParaRPr>
                    </a:p>
                  </a:txBody>
                  <a:tcPr marL="68580" marR="68580" marT="0" marB="0"/>
                </a:tc>
                <a:tc>
                  <a:txBody>
                    <a:bodyPr/>
                    <a:lstStyle/>
                    <a:p>
                      <a:pPr algn="ctr">
                        <a:spcBef>
                          <a:spcPts val="600"/>
                        </a:spcBef>
                        <a:spcAft>
                          <a:spcPts val="600"/>
                        </a:spcAft>
                      </a:pPr>
                      <a:r>
                        <a:rPr lang="en-US" sz="1800" dirty="0" err="1">
                          <a:effectLst/>
                        </a:rPr>
                        <a:t>TopicPublisher</a:t>
                      </a:r>
                      <a:endParaRPr lang="en-US" sz="1800" dirty="0">
                        <a:solidFill>
                          <a:srgbClr val="454545"/>
                        </a:solidFill>
                        <a:effectLst/>
                        <a:latin typeface="微软雅黑" panose="020B0503020204020204" pitchFamily="34" charset="-122"/>
                        <a:ea typeface="微软雅黑" panose="020B0503020204020204" pitchFamily="34" charset="-122"/>
                      </a:endParaRPr>
                    </a:p>
                  </a:txBody>
                  <a:tcPr marL="68580" marR="68580" marT="0" marB="0"/>
                </a:tc>
              </a:tr>
              <a:tr h="295746">
                <a:tc>
                  <a:txBody>
                    <a:bodyPr/>
                    <a:lstStyle/>
                    <a:p>
                      <a:pPr algn="ctr">
                        <a:spcBef>
                          <a:spcPts val="600"/>
                        </a:spcBef>
                        <a:spcAft>
                          <a:spcPts val="600"/>
                        </a:spcAft>
                      </a:pPr>
                      <a:r>
                        <a:rPr lang="en-US" sz="1800" dirty="0" err="1">
                          <a:effectLst/>
                        </a:rPr>
                        <a:t>MessageConsumer</a:t>
                      </a:r>
                      <a:endParaRPr lang="en-US" sz="1800" dirty="0">
                        <a:solidFill>
                          <a:srgbClr val="454545"/>
                        </a:solidFill>
                        <a:effectLst/>
                        <a:latin typeface="微软雅黑" panose="020B0503020204020204" pitchFamily="34" charset="-122"/>
                        <a:ea typeface="微软雅黑" panose="020B0503020204020204" pitchFamily="34" charset="-122"/>
                      </a:endParaRPr>
                    </a:p>
                  </a:txBody>
                  <a:tcPr marL="68580" marR="68580" marT="0" marB="0"/>
                </a:tc>
                <a:tc>
                  <a:txBody>
                    <a:bodyPr/>
                    <a:lstStyle/>
                    <a:p>
                      <a:pPr algn="ctr">
                        <a:spcBef>
                          <a:spcPts val="600"/>
                        </a:spcBef>
                        <a:spcAft>
                          <a:spcPts val="600"/>
                        </a:spcAft>
                      </a:pPr>
                      <a:r>
                        <a:rPr lang="en-US" sz="1800">
                          <a:effectLst/>
                        </a:rPr>
                        <a:t>QueueReceiver</a:t>
                      </a:r>
                      <a:endParaRPr lang="en-US" sz="1800">
                        <a:solidFill>
                          <a:srgbClr val="454545"/>
                        </a:solidFill>
                        <a:effectLst/>
                        <a:latin typeface="微软雅黑" panose="020B0503020204020204" pitchFamily="34" charset="-122"/>
                        <a:ea typeface="微软雅黑" panose="020B0503020204020204" pitchFamily="34" charset="-122"/>
                      </a:endParaRPr>
                    </a:p>
                  </a:txBody>
                  <a:tcPr marL="68580" marR="68580" marT="0" marB="0"/>
                </a:tc>
                <a:tc>
                  <a:txBody>
                    <a:bodyPr/>
                    <a:lstStyle/>
                    <a:p>
                      <a:pPr algn="ctr">
                        <a:spcBef>
                          <a:spcPts val="600"/>
                        </a:spcBef>
                        <a:spcAft>
                          <a:spcPts val="600"/>
                        </a:spcAft>
                      </a:pPr>
                      <a:r>
                        <a:rPr lang="en-US" sz="1800" dirty="0" err="1">
                          <a:effectLst/>
                        </a:rPr>
                        <a:t>TopicSubscriber</a:t>
                      </a:r>
                      <a:endParaRPr lang="en-US" sz="1800" dirty="0">
                        <a:solidFill>
                          <a:srgbClr val="454545"/>
                        </a:solidFill>
                        <a:effectLst/>
                        <a:latin typeface="微软雅黑" panose="020B0503020204020204" pitchFamily="34" charset="-122"/>
                        <a:ea typeface="微软雅黑" panose="020B0503020204020204" pitchFamily="34" charset="-122"/>
                      </a:endParaRPr>
                    </a:p>
                  </a:txBody>
                  <a:tcPr marL="68580" marR="68580" marT="0" marB="0"/>
                </a:tc>
              </a:tr>
            </a:tbl>
          </a:graphicData>
        </a:graphic>
      </p:graphicFrame>
    </p:spTree>
    <p:extLst>
      <p:ext uri="{BB962C8B-B14F-4D97-AF65-F5344CB8AC3E}">
        <p14:creationId xmlns:p14="http://schemas.microsoft.com/office/powerpoint/2010/main" val="19290628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1212</TotalTime>
  <Words>5631</Words>
  <Application>Microsoft Office PowerPoint</Application>
  <PresentationFormat>宽屏</PresentationFormat>
  <Paragraphs>793</Paragraphs>
  <Slides>47</Slides>
  <Notes>17</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47</vt:i4>
      </vt:variant>
    </vt:vector>
  </HeadingPairs>
  <TitlesOfParts>
    <vt:vector size="58" baseType="lpstr">
      <vt:lpstr>PMingLiU</vt:lpstr>
      <vt:lpstr>黑体</vt:lpstr>
      <vt:lpstr>宋体</vt:lpstr>
      <vt:lpstr>微软雅黑</vt:lpstr>
      <vt:lpstr>Arial</vt:lpstr>
      <vt:lpstr>Calibri</vt:lpstr>
      <vt:lpstr>Calibri Light</vt:lpstr>
      <vt:lpstr>Times New Roman</vt:lpstr>
      <vt:lpstr>Verdana</vt:lpstr>
      <vt:lpstr>Wingdings</vt:lpstr>
      <vt:lpstr>Office 主题</vt:lpstr>
      <vt:lpstr>J2EE消息中间件概述</vt:lpstr>
      <vt:lpstr>大纲</vt:lpstr>
      <vt:lpstr>消息中间件定义</vt:lpstr>
      <vt:lpstr>消息中间件定义</vt:lpstr>
      <vt:lpstr>消息中间件原理</vt:lpstr>
      <vt:lpstr>消息中间件原理-P2P</vt:lpstr>
      <vt:lpstr>消息中间件原理- Pub/Sub</vt:lpstr>
      <vt:lpstr>消息中间件原理-JMS接口</vt:lpstr>
      <vt:lpstr>消息中间件原理-JMS接口</vt:lpstr>
      <vt:lpstr>消息中间件原理-JMS接口</vt:lpstr>
      <vt:lpstr>消息中间件原理-JMS接口</vt:lpstr>
      <vt:lpstr>消息中间件原理-JMS接口</vt:lpstr>
      <vt:lpstr>消息中间件原理-MQ服务</vt:lpstr>
      <vt:lpstr>消息中间件原理-MQ服务</vt:lpstr>
      <vt:lpstr>消息中间件原理-MQ服务</vt:lpstr>
      <vt:lpstr>消息中间件原理-MQ服务</vt:lpstr>
      <vt:lpstr>消息中间件横向对比</vt:lpstr>
      <vt:lpstr>消息中间件横向对比</vt:lpstr>
      <vt:lpstr>消息中间件横向对比</vt:lpstr>
      <vt:lpstr>ActiveMQ介绍、安装</vt:lpstr>
      <vt:lpstr>ActiveMQ介绍、安装</vt:lpstr>
      <vt:lpstr>ActiveMQ介绍、安装</vt:lpstr>
      <vt:lpstr>ActiveMQ介绍、安装</vt:lpstr>
      <vt:lpstr>ActiveMQ介绍、安装</vt:lpstr>
      <vt:lpstr>ActiveMQ介绍、安装</vt:lpstr>
      <vt:lpstr>ActiveMQ介绍、安装</vt:lpstr>
      <vt:lpstr>ActiveMQ介绍、安装</vt:lpstr>
      <vt:lpstr>ActiveMQ介绍、安装</vt:lpstr>
      <vt:lpstr>ActiveMQ应用程序编写</vt:lpstr>
      <vt:lpstr>ActiveMQ应用程序编写</vt:lpstr>
      <vt:lpstr>ActiveMQ应用程序编写</vt:lpstr>
      <vt:lpstr>ActiveMQ应用程序编写</vt:lpstr>
      <vt:lpstr>ActiveMQ应用程序编写</vt:lpstr>
      <vt:lpstr>ActiveMQ架构、概念</vt:lpstr>
      <vt:lpstr>ActiveMQ架构、概念——架构</vt:lpstr>
      <vt:lpstr>ActiveMQ架构、概念——概念</vt:lpstr>
      <vt:lpstr>ActiveMQ架构、概念——集群</vt:lpstr>
      <vt:lpstr>ActiveMQ架构、概念——集群</vt:lpstr>
      <vt:lpstr>ActiveMQ架构、概念——集群</vt:lpstr>
      <vt:lpstr>ActiveMQ架构、概念——集群</vt:lpstr>
      <vt:lpstr>ActiveMQ架构、概念——消息区别</vt:lpstr>
      <vt:lpstr>ActiveMQ架构、概念——消息区别</vt:lpstr>
      <vt:lpstr>ActiveMQ性能、应用场景</vt:lpstr>
      <vt:lpstr>ActiveMQ性能</vt:lpstr>
      <vt:lpstr>ActiveMQ应用场景</vt:lpstr>
      <vt:lpstr>总结</vt:lpstr>
      <vt:lpstr>谢谢</vt:lpstr>
    </vt:vector>
  </TitlesOfParts>
  <Company>Windows 用户</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J2EE消息中间件概述</dc:title>
  <dc:creator>胡海亮</dc:creator>
  <cp:lastModifiedBy>胡海亮</cp:lastModifiedBy>
  <cp:revision>219</cp:revision>
  <dcterms:created xsi:type="dcterms:W3CDTF">2015-09-10T04:21:25Z</dcterms:created>
  <dcterms:modified xsi:type="dcterms:W3CDTF">2015-09-11T12:27:28Z</dcterms:modified>
</cp:coreProperties>
</file>