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271" r:id="rId4"/>
    <p:sldId id="272" r:id="rId5"/>
    <p:sldId id="275" r:id="rId6"/>
    <p:sldId id="273" r:id="rId7"/>
    <p:sldId id="274" r:id="rId8"/>
    <p:sldId id="277" r:id="rId9"/>
    <p:sldId id="276" r:id="rId10"/>
    <p:sldId id="278" r:id="rId11"/>
    <p:sldId id="279" r:id="rId12"/>
    <p:sldId id="281" r:id="rId13"/>
    <p:sldId id="282" r:id="rId14"/>
    <p:sldId id="285" r:id="rId15"/>
    <p:sldId id="286" r:id="rId16"/>
    <p:sldId id="280" r:id="rId17"/>
    <p:sldId id="283" r:id="rId18"/>
    <p:sldId id="287" r:id="rId19"/>
    <p:sldId id="288" r:id="rId20"/>
    <p:sldId id="289" r:id="rId21"/>
    <p:sldId id="290" r:id="rId22"/>
    <p:sldId id="291" r:id="rId23"/>
    <p:sldId id="293" r:id="rId24"/>
    <p:sldId id="292" r:id="rId25"/>
    <p:sldId id="294" r:id="rId26"/>
    <p:sldId id="261" r:id="rId27"/>
    <p:sldId id="29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4" autoAdjust="0"/>
    <p:restoredTop sz="50000" autoAdjust="0"/>
  </p:normalViewPr>
  <p:slideViewPr>
    <p:cSldViewPr snapToGrid="0">
      <p:cViewPr varScale="1">
        <p:scale>
          <a:sx n="76" d="100"/>
          <a:sy n="76" d="100"/>
        </p:scale>
        <p:origin x="3128" y="200"/>
      </p:cViewPr>
      <p:guideLst/>
    </p:cSldViewPr>
  </p:slideViewPr>
  <p:notesTextViewPr>
    <p:cViewPr>
      <p:scale>
        <a:sx n="1" d="1"/>
        <a:sy n="1" d="1"/>
      </p:scale>
      <p:origin x="0" y="0"/>
    </p:cViewPr>
  </p:notesTextViewPr>
  <p:sorterViewPr>
    <p:cViewPr>
      <p:scale>
        <a:sx n="100" d="100"/>
        <a:sy n="100" d="100"/>
      </p:scale>
      <p:origin x="0" y="-1050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38ADC-B2CC-4F99-A133-2E3C67149DEE}" type="datetimeFigureOut">
              <a:rPr lang="zh-CN" altLang="en-US" smtClean="0"/>
              <a:t>17/4/27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AAB73-F297-4D23-9186-680F4B5A1B9E}" type="slidenum">
              <a:rPr lang="zh-CN" altLang="en-US" smtClean="0"/>
              <a:t>‹#›</a:t>
            </a:fld>
            <a:endParaRPr lang="zh-CN" altLang="en-US"/>
          </a:p>
        </p:txBody>
      </p:sp>
    </p:spTree>
    <p:extLst>
      <p:ext uri="{BB962C8B-B14F-4D97-AF65-F5344CB8AC3E}">
        <p14:creationId xmlns:p14="http://schemas.microsoft.com/office/powerpoint/2010/main" val="70279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源文件由以下三部分组成： 文件头注释部分 包及引入部分 类及接口定义部分 </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3.1.2 </a:t>
            </a:r>
            <a:r>
              <a:rPr lang="zh-CN" altLang="en-US" sz="1200" b="0" i="0" u="none" strike="noStrike" kern="1200" baseline="0" dirty="0" smtClean="0">
                <a:solidFill>
                  <a:schemeClr val="tx1"/>
                </a:solidFill>
                <a:latin typeface="+mn-lt"/>
                <a:ea typeface="+mn-ea"/>
                <a:cs typeface="+mn-cs"/>
              </a:rPr>
              <a:t>版本信息 </a:t>
            </a:r>
          </a:p>
          <a:p>
            <a:r>
              <a:rPr lang="zh-CN" altLang="en-US" sz="1200" b="0" i="0" u="none" strike="noStrike" kern="1200" baseline="0" dirty="0" smtClean="0">
                <a:solidFill>
                  <a:schemeClr val="tx1"/>
                </a:solidFill>
                <a:latin typeface="+mn-lt"/>
                <a:ea typeface="+mn-ea"/>
                <a:cs typeface="+mn-cs"/>
              </a:rPr>
              <a:t>版本信息可选，但如果有的话，必须与配臵系统的版本信息兼容。 </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3.1.3 </a:t>
            </a:r>
            <a:r>
              <a:rPr lang="zh-CN" altLang="en-US" sz="1200" b="0" i="0" u="none" strike="noStrike" kern="1200" baseline="0" dirty="0" smtClean="0">
                <a:solidFill>
                  <a:schemeClr val="tx1"/>
                </a:solidFill>
                <a:latin typeface="+mn-lt"/>
                <a:ea typeface="+mn-ea"/>
                <a:cs typeface="+mn-cs"/>
              </a:rPr>
              <a:t>变更记录 </a:t>
            </a:r>
          </a:p>
          <a:p>
            <a:r>
              <a:rPr lang="zh-CN" altLang="en-US" sz="1200" b="0" i="0" u="none" strike="noStrike" kern="1200" baseline="0" dirty="0" smtClean="0">
                <a:solidFill>
                  <a:schemeClr val="tx1"/>
                </a:solidFill>
                <a:latin typeface="+mn-lt"/>
                <a:ea typeface="+mn-ea"/>
                <a:cs typeface="+mn-cs"/>
              </a:rPr>
              <a:t>变更记录包含变更日期、变更人和变更内容。 </a:t>
            </a:r>
          </a:p>
          <a:p>
            <a:r>
              <a:rPr lang="en-US" altLang="zh-CN" sz="1200" b="0" i="0" u="none" strike="noStrike" kern="1200" baseline="0" dirty="0" smtClean="0">
                <a:solidFill>
                  <a:schemeClr val="tx1"/>
                </a:solidFill>
                <a:latin typeface="+mn-lt"/>
                <a:ea typeface="+mn-ea"/>
                <a:cs typeface="+mn-cs"/>
              </a:rPr>
              <a:t>3.1.4 </a:t>
            </a:r>
            <a:r>
              <a:rPr lang="zh-CN" altLang="en-US" sz="1200" b="0" i="0" u="none" strike="noStrike" kern="1200" baseline="0" dirty="0" smtClean="0">
                <a:solidFill>
                  <a:schemeClr val="tx1"/>
                </a:solidFill>
                <a:latin typeface="+mn-lt"/>
                <a:ea typeface="+mn-ea"/>
                <a:cs typeface="+mn-cs"/>
              </a:rPr>
              <a:t>版权声明 </a:t>
            </a:r>
          </a:p>
          <a:p>
            <a:r>
              <a:rPr lang="zh-CN" altLang="en-US" sz="1200" b="0" i="0" u="none" strike="noStrike" kern="1200" baseline="0" dirty="0" smtClean="0">
                <a:solidFill>
                  <a:schemeClr val="tx1"/>
                </a:solidFill>
                <a:latin typeface="+mn-lt"/>
                <a:ea typeface="+mn-ea"/>
                <a:cs typeface="+mn-cs"/>
              </a:rPr>
              <a:t>版权声明是必须的，其内容必须包括： 公司 年份 可用如下格式： </a:t>
            </a:r>
            <a:r>
              <a:rPr lang="en-US" altLang="zh-CN" sz="1200" b="0" i="0" u="none" strike="noStrike" kern="1200" baseline="0" dirty="0" smtClean="0">
                <a:solidFill>
                  <a:schemeClr val="tx1"/>
                </a:solidFill>
                <a:latin typeface="+mn-lt"/>
                <a:ea typeface="+mn-ea"/>
                <a:cs typeface="+mn-cs"/>
              </a:rPr>
              <a:t>Copyright 2000-2001 </a:t>
            </a:r>
            <a:r>
              <a:rPr lang="en-US" altLang="zh-CN" sz="1200" b="0" i="0" u="none" strike="noStrike" kern="1200" baseline="0" dirty="0" err="1" smtClean="0">
                <a:solidFill>
                  <a:schemeClr val="tx1"/>
                </a:solidFill>
                <a:latin typeface="+mn-lt"/>
                <a:ea typeface="+mn-ea"/>
                <a:cs typeface="+mn-cs"/>
              </a:rPr>
              <a:t>Topgroup</a:t>
            </a:r>
            <a:r>
              <a:rPr lang="en-US" altLang="zh-CN" sz="1200" b="0" i="0" u="none" strike="noStrike" kern="1200" baseline="0" dirty="0" smtClean="0">
                <a:solidFill>
                  <a:schemeClr val="tx1"/>
                </a:solidFill>
                <a:latin typeface="+mn-lt"/>
                <a:ea typeface="+mn-ea"/>
                <a:cs typeface="+mn-cs"/>
              </a:rPr>
              <a:t>. All Rights Reserved. </a:t>
            </a:r>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3</a:t>
            </a:fld>
            <a:endParaRPr lang="zh-CN" altLang="en-US"/>
          </a:p>
        </p:txBody>
      </p:sp>
    </p:spTree>
    <p:extLst>
      <p:ext uri="{BB962C8B-B14F-4D97-AF65-F5344CB8AC3E}">
        <p14:creationId xmlns:p14="http://schemas.microsoft.com/office/powerpoint/2010/main" val="421138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13</a:t>
            </a:fld>
            <a:endParaRPr lang="zh-CN" altLang="en-US"/>
          </a:p>
        </p:txBody>
      </p:sp>
    </p:spTree>
    <p:extLst>
      <p:ext uri="{BB962C8B-B14F-4D97-AF65-F5344CB8AC3E}">
        <p14:creationId xmlns:p14="http://schemas.microsoft.com/office/powerpoint/2010/main" val="427804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14</a:t>
            </a:fld>
            <a:endParaRPr lang="zh-CN" altLang="en-US"/>
          </a:p>
        </p:txBody>
      </p:sp>
    </p:spTree>
    <p:extLst>
      <p:ext uri="{BB962C8B-B14F-4D97-AF65-F5344CB8AC3E}">
        <p14:creationId xmlns:p14="http://schemas.microsoft.com/office/powerpoint/2010/main" val="7209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15</a:t>
            </a:fld>
            <a:endParaRPr lang="zh-CN" altLang="en-US"/>
          </a:p>
        </p:txBody>
      </p:sp>
    </p:spTree>
    <p:extLst>
      <p:ext uri="{BB962C8B-B14F-4D97-AF65-F5344CB8AC3E}">
        <p14:creationId xmlns:p14="http://schemas.microsoft.com/office/powerpoint/2010/main" val="2635506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16</a:t>
            </a:fld>
            <a:endParaRPr lang="zh-CN" altLang="en-US"/>
          </a:p>
        </p:txBody>
      </p:sp>
    </p:spTree>
    <p:extLst>
      <p:ext uri="{BB962C8B-B14F-4D97-AF65-F5344CB8AC3E}">
        <p14:creationId xmlns:p14="http://schemas.microsoft.com/office/powerpoint/2010/main" val="1917438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17</a:t>
            </a:fld>
            <a:endParaRPr lang="zh-CN" altLang="en-US"/>
          </a:p>
        </p:txBody>
      </p:sp>
    </p:spTree>
    <p:extLst>
      <p:ext uri="{BB962C8B-B14F-4D97-AF65-F5344CB8AC3E}">
        <p14:creationId xmlns:p14="http://schemas.microsoft.com/office/powerpoint/2010/main" val="2180616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HashSet</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一直都是</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中最常用的两个类，</a:t>
            </a:r>
            <a:r>
              <a:rPr lang="en-US" altLang="zh-CN" sz="1200" b="0" i="0" kern="1200" dirty="0" err="1" smtClean="0">
                <a:solidFill>
                  <a:schemeClr val="tx1"/>
                </a:solidFill>
                <a:effectLst/>
                <a:latin typeface="+mn-lt"/>
                <a:ea typeface="+mn-ea"/>
                <a:cs typeface="+mn-cs"/>
              </a:rPr>
              <a:t>HashSet</a:t>
            </a:r>
            <a:r>
              <a:rPr lang="zh-CN" altLang="en-US" sz="1200" b="0" i="0" kern="1200" dirty="0" smtClean="0">
                <a:solidFill>
                  <a:schemeClr val="tx1"/>
                </a:solidFill>
                <a:effectLst/>
                <a:latin typeface="+mn-lt"/>
                <a:ea typeface="+mn-ea"/>
                <a:cs typeface="+mn-cs"/>
              </a:rPr>
              <a:t>要求不能存储相同的对象，</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要求不能存储相同的键。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那么</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运行时环境是如何判断</a:t>
            </a:r>
            <a:r>
              <a:rPr lang="en-US" altLang="zh-CN" sz="1200" b="0" i="0" kern="1200" dirty="0" err="1" smtClean="0">
                <a:solidFill>
                  <a:schemeClr val="tx1"/>
                </a:solidFill>
                <a:effectLst/>
                <a:latin typeface="+mn-lt"/>
                <a:ea typeface="+mn-ea"/>
                <a:cs typeface="+mn-cs"/>
              </a:rPr>
              <a:t>HashSet</a:t>
            </a:r>
            <a:r>
              <a:rPr lang="zh-CN" altLang="en-US" sz="1200" b="0" i="0" kern="1200" dirty="0" smtClean="0">
                <a:solidFill>
                  <a:schemeClr val="tx1"/>
                </a:solidFill>
                <a:effectLst/>
                <a:latin typeface="+mn-lt"/>
                <a:ea typeface="+mn-ea"/>
                <a:cs typeface="+mn-cs"/>
              </a:rPr>
              <a:t>中相同对象、</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中相同键的呢？当存储了“相同的东西”之后</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运行时环境又将如何来维护呢？ </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在研究这个问题之前，首先说明一下</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equals(Object </a:t>
            </a:r>
            <a:r>
              <a:rPr lang="en-US" altLang="zh-CN" sz="1200" b="0" i="0" kern="1200" dirty="0" err="1" smtClean="0">
                <a:solidFill>
                  <a:schemeClr val="tx1"/>
                </a:solidFill>
                <a:effectLst/>
                <a:latin typeface="+mn-lt"/>
                <a:ea typeface="+mn-ea"/>
                <a:cs typeface="+mn-cs"/>
              </a:rPr>
              <a:t>obj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hashcode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这两个方法的定义和规范：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中任何一个对象都具备</a:t>
            </a:r>
            <a:r>
              <a:rPr lang="en-US" altLang="zh-CN" sz="1200" b="0" i="0" kern="1200" dirty="0" smtClean="0">
                <a:solidFill>
                  <a:schemeClr val="tx1"/>
                </a:solidFill>
                <a:effectLst/>
                <a:latin typeface="+mn-lt"/>
                <a:ea typeface="+mn-ea"/>
                <a:cs typeface="+mn-cs"/>
              </a:rPr>
              <a:t>equals(Object </a:t>
            </a:r>
            <a:r>
              <a:rPr lang="en-US" altLang="zh-CN" sz="1200" b="0" i="0" kern="1200" dirty="0" err="1" smtClean="0">
                <a:solidFill>
                  <a:schemeClr val="tx1"/>
                </a:solidFill>
                <a:effectLst/>
                <a:latin typeface="+mn-lt"/>
                <a:ea typeface="+mn-ea"/>
                <a:cs typeface="+mn-cs"/>
              </a:rPr>
              <a:t>obj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hashcode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这两个方法，因为他们是在</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类中定义的。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equals(Object </a:t>
            </a:r>
            <a:r>
              <a:rPr lang="en-US" altLang="zh-CN" sz="1200" b="0" i="0" kern="1200" dirty="0" err="1" smtClean="0">
                <a:solidFill>
                  <a:schemeClr val="tx1"/>
                </a:solidFill>
                <a:effectLst/>
                <a:latin typeface="+mn-lt"/>
                <a:ea typeface="+mn-ea"/>
                <a:cs typeface="+mn-cs"/>
              </a:rPr>
              <a:t>obj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方法用来判断两个对象是否“相同”，如果“相同”则返回</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，否则返回</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 </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hashcode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方法返回一个</a:t>
            </a:r>
            <a:r>
              <a:rPr lang="en-US" altLang="zh-CN" sz="1200" b="0" i="0" kern="1200" dirty="0" err="1" smtClean="0">
                <a:solidFill>
                  <a:schemeClr val="tx1"/>
                </a:solidFill>
                <a:effectLst/>
                <a:latin typeface="+mn-lt"/>
                <a:ea typeface="+mn-ea"/>
                <a:cs typeface="+mn-cs"/>
              </a:rPr>
              <a:t>int</a:t>
            </a:r>
            <a:r>
              <a:rPr lang="zh-CN" altLang="en-US" sz="1200" b="0" i="0" kern="1200" dirty="0" smtClean="0">
                <a:solidFill>
                  <a:schemeClr val="tx1"/>
                </a:solidFill>
                <a:effectLst/>
                <a:latin typeface="+mn-lt"/>
                <a:ea typeface="+mn-ea"/>
                <a:cs typeface="+mn-cs"/>
              </a:rPr>
              <a:t>数，在</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类中的默认实现是“将该对象的内部地址转换成一个整数返回”。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接下来有两个个关于这两个方法的重要规范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我只是抽取了最重要的两个</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其实不止两个</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规范</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：若重写</a:t>
            </a:r>
            <a:r>
              <a:rPr lang="en-US" altLang="zh-CN" sz="1200" b="0" i="0" kern="1200" dirty="0" smtClean="0">
                <a:solidFill>
                  <a:schemeClr val="tx1"/>
                </a:solidFill>
                <a:effectLst/>
                <a:latin typeface="+mn-lt"/>
                <a:ea typeface="+mn-ea"/>
                <a:cs typeface="+mn-cs"/>
              </a:rPr>
              <a:t>equals(Object </a:t>
            </a:r>
            <a:r>
              <a:rPr lang="en-US" altLang="zh-CN" sz="1200" b="0" i="0" kern="1200" dirty="0" err="1" smtClean="0">
                <a:solidFill>
                  <a:schemeClr val="tx1"/>
                </a:solidFill>
                <a:effectLst/>
                <a:latin typeface="+mn-lt"/>
                <a:ea typeface="+mn-ea"/>
                <a:cs typeface="+mn-cs"/>
              </a:rPr>
              <a:t>obj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方法，有必要重写</a:t>
            </a:r>
            <a:r>
              <a:rPr lang="en-US" altLang="zh-CN" sz="1200" b="0" i="0" kern="1200" dirty="0" err="1" smtClean="0">
                <a:solidFill>
                  <a:schemeClr val="tx1"/>
                </a:solidFill>
                <a:effectLst/>
                <a:latin typeface="+mn-lt"/>
                <a:ea typeface="+mn-ea"/>
                <a:cs typeface="+mn-cs"/>
              </a:rPr>
              <a:t>hashcode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方法，确保通过</a:t>
            </a:r>
            <a:r>
              <a:rPr lang="en-US" altLang="zh-CN" sz="1200" b="0" i="0" kern="1200" dirty="0" smtClean="0">
                <a:solidFill>
                  <a:schemeClr val="tx1"/>
                </a:solidFill>
                <a:effectLst/>
                <a:latin typeface="+mn-lt"/>
                <a:ea typeface="+mn-ea"/>
                <a:cs typeface="+mn-cs"/>
              </a:rPr>
              <a:t>equals(Object </a:t>
            </a:r>
            <a:r>
              <a:rPr lang="en-US" altLang="zh-CN" sz="1200" b="0" i="0" kern="1200" dirty="0" err="1" smtClean="0">
                <a:solidFill>
                  <a:schemeClr val="tx1"/>
                </a:solidFill>
                <a:effectLst/>
                <a:latin typeface="+mn-lt"/>
                <a:ea typeface="+mn-ea"/>
                <a:cs typeface="+mn-cs"/>
              </a:rPr>
              <a:t>obj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方法判断结果为</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的两个对象具备相等的</a:t>
            </a:r>
            <a:r>
              <a:rPr lang="en-US" altLang="zh-CN" sz="1200" b="0" i="0" kern="1200" dirty="0" err="1" smtClean="0">
                <a:solidFill>
                  <a:schemeClr val="tx1"/>
                </a:solidFill>
                <a:effectLst/>
                <a:latin typeface="+mn-lt"/>
                <a:ea typeface="+mn-ea"/>
                <a:cs typeface="+mn-cs"/>
              </a:rPr>
              <a:t>hashcode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返回值。说得简单点就是：“如果两个对象相同，那么他们的</a:t>
            </a:r>
            <a:r>
              <a:rPr lang="en-US" altLang="zh-CN" sz="1200" b="0" i="0" kern="1200" dirty="0" err="1" smtClean="0">
                <a:solidFill>
                  <a:schemeClr val="tx1"/>
                </a:solidFill>
                <a:effectLst/>
                <a:latin typeface="+mn-lt"/>
                <a:ea typeface="+mn-ea"/>
                <a:cs typeface="+mn-cs"/>
              </a:rPr>
              <a:t>hashcode</a:t>
            </a:r>
            <a:r>
              <a:rPr lang="zh-CN" altLang="en-US" sz="1200" b="0" i="0" kern="1200" dirty="0" smtClean="0">
                <a:solidFill>
                  <a:schemeClr val="tx1"/>
                </a:solidFill>
                <a:effectLst/>
                <a:latin typeface="+mn-lt"/>
                <a:ea typeface="+mn-ea"/>
                <a:cs typeface="+mn-cs"/>
              </a:rPr>
              <a:t>应该 相等”。不过请注意：这个只是规范，如果你非要写一个类让</a:t>
            </a:r>
            <a:r>
              <a:rPr lang="en-US" altLang="zh-CN" sz="1200" b="0" i="0" kern="1200" dirty="0" smtClean="0">
                <a:solidFill>
                  <a:schemeClr val="tx1"/>
                </a:solidFill>
                <a:effectLst/>
                <a:latin typeface="+mn-lt"/>
                <a:ea typeface="+mn-ea"/>
                <a:cs typeface="+mn-cs"/>
              </a:rPr>
              <a:t>equals(Object </a:t>
            </a:r>
            <a:r>
              <a:rPr lang="en-US" altLang="zh-CN" sz="1200" b="0" i="0" kern="1200" dirty="0" err="1" smtClean="0">
                <a:solidFill>
                  <a:schemeClr val="tx1"/>
                </a:solidFill>
                <a:effectLst/>
                <a:latin typeface="+mn-lt"/>
                <a:ea typeface="+mn-ea"/>
                <a:cs typeface="+mn-cs"/>
              </a:rPr>
              <a:t>obj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返回</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而</a:t>
            </a:r>
            <a:r>
              <a:rPr lang="en-US" altLang="zh-CN" sz="1200" b="0" i="0" kern="1200" dirty="0" err="1" smtClean="0">
                <a:solidFill>
                  <a:schemeClr val="tx1"/>
                </a:solidFill>
                <a:effectLst/>
                <a:latin typeface="+mn-lt"/>
                <a:ea typeface="+mn-ea"/>
                <a:cs typeface="+mn-cs"/>
              </a:rPr>
              <a:t>hashcode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返回两个不相等的值，编译和运行都是不会报错的。不过这样违反了</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规范，程序也就埋下了</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规范</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equals(Object </a:t>
            </a:r>
            <a:r>
              <a:rPr lang="en-US" altLang="zh-CN" sz="1200" b="0" i="0" kern="1200" dirty="0" err="1" smtClean="0">
                <a:solidFill>
                  <a:schemeClr val="tx1"/>
                </a:solidFill>
                <a:effectLst/>
                <a:latin typeface="+mn-lt"/>
                <a:ea typeface="+mn-ea"/>
                <a:cs typeface="+mn-cs"/>
              </a:rPr>
              <a:t>obj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返回</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，即两个对象“不相同”，并不要求对这两个对象调用</a:t>
            </a:r>
            <a:r>
              <a:rPr lang="en-US" altLang="zh-CN" sz="1200" b="0" i="0" kern="1200" dirty="0" err="1" smtClean="0">
                <a:solidFill>
                  <a:schemeClr val="tx1"/>
                </a:solidFill>
                <a:effectLst/>
                <a:latin typeface="+mn-lt"/>
                <a:ea typeface="+mn-ea"/>
                <a:cs typeface="+mn-cs"/>
              </a:rPr>
              <a:t>hashcode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方法得到两个不相同的数。说的简单点就是：“如果两个对象不相同，他们的</a:t>
            </a:r>
            <a:r>
              <a:rPr lang="en-US" altLang="zh-CN" sz="1200" b="0" i="0" kern="1200" dirty="0" err="1" smtClean="0">
                <a:solidFill>
                  <a:schemeClr val="tx1"/>
                </a:solidFill>
                <a:effectLst/>
                <a:latin typeface="+mn-lt"/>
                <a:ea typeface="+mn-ea"/>
                <a:cs typeface="+mn-cs"/>
              </a:rPr>
              <a:t>hashcode</a:t>
            </a:r>
            <a:r>
              <a:rPr lang="zh-CN" altLang="en-US" sz="1200" b="0" i="0" kern="1200" dirty="0" smtClean="0">
                <a:solidFill>
                  <a:schemeClr val="tx1"/>
                </a:solidFill>
                <a:effectLst/>
                <a:latin typeface="+mn-lt"/>
                <a:ea typeface="+mn-ea"/>
                <a:cs typeface="+mn-cs"/>
              </a:rPr>
              <a:t>可能相同”。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根据这两个规范，可以得到如下推论： </a:t>
            </a:r>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18</a:t>
            </a:fld>
            <a:endParaRPr lang="zh-CN" altLang="en-US"/>
          </a:p>
        </p:txBody>
      </p:sp>
    </p:spTree>
    <p:extLst>
      <p:ext uri="{BB962C8B-B14F-4D97-AF65-F5344CB8AC3E}">
        <p14:creationId xmlns:p14="http://schemas.microsoft.com/office/powerpoint/2010/main" val="3313674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19</a:t>
            </a:fld>
            <a:endParaRPr lang="zh-CN" altLang="en-US"/>
          </a:p>
        </p:txBody>
      </p:sp>
    </p:spTree>
    <p:extLst>
      <p:ext uri="{BB962C8B-B14F-4D97-AF65-F5344CB8AC3E}">
        <p14:creationId xmlns:p14="http://schemas.microsoft.com/office/powerpoint/2010/main" val="1091984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20</a:t>
            </a:fld>
            <a:endParaRPr lang="zh-CN" altLang="en-US"/>
          </a:p>
        </p:txBody>
      </p:sp>
    </p:spTree>
    <p:extLst>
      <p:ext uri="{BB962C8B-B14F-4D97-AF65-F5344CB8AC3E}">
        <p14:creationId xmlns:p14="http://schemas.microsoft.com/office/powerpoint/2010/main" val="1245354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21</a:t>
            </a:fld>
            <a:endParaRPr lang="zh-CN" altLang="en-US"/>
          </a:p>
        </p:txBody>
      </p:sp>
    </p:spTree>
    <p:extLst>
      <p:ext uri="{BB962C8B-B14F-4D97-AF65-F5344CB8AC3E}">
        <p14:creationId xmlns:p14="http://schemas.microsoft.com/office/powerpoint/2010/main" val="2435842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异常处理的一般原则 </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能处理就早处理，抛出不去还不能处理的就想法消化掉或者转换为</a:t>
            </a:r>
            <a:r>
              <a:rPr lang="en-US" altLang="zh-CN" sz="1200" b="0" i="0" kern="1200" dirty="0" err="1" smtClean="0">
                <a:solidFill>
                  <a:schemeClr val="tx1"/>
                </a:solidFill>
                <a:effectLst/>
                <a:latin typeface="+mn-lt"/>
                <a:ea typeface="+mn-ea"/>
                <a:cs typeface="+mn-cs"/>
              </a:rPr>
              <a:t>RuntimeException</a:t>
            </a:r>
            <a:r>
              <a:rPr lang="zh-CN" altLang="en-US" sz="1200" b="0" i="0" kern="1200" dirty="0" smtClean="0">
                <a:solidFill>
                  <a:schemeClr val="tx1"/>
                </a:solidFill>
                <a:effectLst/>
                <a:latin typeface="+mn-lt"/>
                <a:ea typeface="+mn-ea"/>
                <a:cs typeface="+mn-cs"/>
              </a:rPr>
              <a:t>处理。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因为对于一个应用系统来说，抛出大量异常是有问题的，应该从程序开发角度尽可能的控制异常发生的可能。</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 对于检查异常，如果不能行之有效的处理，还不如转换为</a:t>
            </a:r>
            <a:r>
              <a:rPr lang="en-US" altLang="zh-CN" sz="1200" b="0" i="0" kern="1200" dirty="0" err="1" smtClean="0">
                <a:solidFill>
                  <a:schemeClr val="tx1"/>
                </a:solidFill>
                <a:effectLst/>
                <a:latin typeface="+mn-lt"/>
                <a:ea typeface="+mn-ea"/>
                <a:cs typeface="+mn-cs"/>
              </a:rPr>
              <a:t>RuntimeException</a:t>
            </a:r>
            <a:r>
              <a:rPr lang="zh-CN" altLang="en-US" sz="1200" b="0" i="0" kern="1200" dirty="0" smtClean="0">
                <a:solidFill>
                  <a:schemeClr val="tx1"/>
                </a:solidFill>
                <a:effectLst/>
                <a:latin typeface="+mn-lt"/>
                <a:ea typeface="+mn-ea"/>
                <a:cs typeface="+mn-cs"/>
              </a:rPr>
              <a:t>抛出。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这样也让上层的代码有选择的余地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可处理也可不处理。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 对于一个应用系统来说，应该有自己的一套异常处理框架，这样当异常发生时，也能得到统一的处理风格，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将优雅的异常信息反馈给用户。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回顾全文，总结一下</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异常处理的要点：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异常是程序运行过程过程出现的错误，在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中用类来描述，用对象来表示具体的异常。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将其区分为</a:t>
            </a:r>
            <a:r>
              <a:rPr lang="en-US" altLang="zh-CN" sz="1200" b="0" i="0" kern="1200" dirty="0" smtClean="0">
                <a:solidFill>
                  <a:schemeClr val="tx1"/>
                </a:solidFill>
                <a:effectLst/>
                <a:latin typeface="+mn-lt"/>
                <a:ea typeface="+mn-ea"/>
                <a:cs typeface="+mn-cs"/>
              </a:rPr>
              <a:t>Error</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Exception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Error</a:t>
            </a:r>
            <a:r>
              <a:rPr lang="zh-CN" altLang="en-US" sz="1200" b="0" i="0" kern="1200" dirty="0" smtClean="0">
                <a:solidFill>
                  <a:schemeClr val="tx1"/>
                </a:solidFill>
                <a:effectLst/>
                <a:latin typeface="+mn-lt"/>
                <a:ea typeface="+mn-ea"/>
                <a:cs typeface="+mn-cs"/>
              </a:rPr>
              <a:t>是程序无力处理的错误，</a:t>
            </a:r>
            <a:r>
              <a:rPr lang="en-US" altLang="zh-CN" sz="1200" b="0" i="0" kern="1200" dirty="0" smtClean="0">
                <a:solidFill>
                  <a:schemeClr val="tx1"/>
                </a:solidFill>
                <a:effectLst/>
                <a:latin typeface="+mn-lt"/>
                <a:ea typeface="+mn-ea"/>
                <a:cs typeface="+mn-cs"/>
              </a:rPr>
              <a:t>Exception</a:t>
            </a:r>
            <a:r>
              <a:rPr lang="zh-CN" altLang="en-US" sz="1200" b="0" i="0" kern="1200" dirty="0" smtClean="0">
                <a:solidFill>
                  <a:schemeClr val="tx1"/>
                </a:solidFill>
                <a:effectLst/>
                <a:latin typeface="+mn-lt"/>
                <a:ea typeface="+mn-ea"/>
                <a:cs typeface="+mn-cs"/>
              </a:rPr>
              <a:t>是程序可以处理的错误。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异常处理是为了程序的健壮性。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异常类来自于</a:t>
            </a:r>
            <a:r>
              <a:rPr lang="en-US" altLang="zh-CN" sz="1200" b="0" i="0" kern="1200" dirty="0" smtClean="0">
                <a:solidFill>
                  <a:schemeClr val="tx1"/>
                </a:solidFill>
                <a:effectLst/>
                <a:latin typeface="+mn-lt"/>
                <a:ea typeface="+mn-ea"/>
                <a:cs typeface="+mn-cs"/>
              </a:rPr>
              <a:t>Java API</a:t>
            </a:r>
            <a:r>
              <a:rPr lang="zh-CN" altLang="en-US" sz="1200" b="0" i="0" kern="1200" dirty="0" smtClean="0">
                <a:solidFill>
                  <a:schemeClr val="tx1"/>
                </a:solidFill>
                <a:effectLst/>
                <a:latin typeface="+mn-lt"/>
                <a:ea typeface="+mn-ea"/>
                <a:cs typeface="+mn-cs"/>
              </a:rPr>
              <a:t>定义和用户扩展。通过继承</a:t>
            </a:r>
            <a:r>
              <a:rPr lang="en-US" altLang="zh-CN" sz="1200" b="0" i="0" kern="1200" dirty="0" smtClean="0">
                <a:solidFill>
                  <a:schemeClr val="tx1"/>
                </a:solidFill>
                <a:effectLst/>
                <a:latin typeface="+mn-lt"/>
                <a:ea typeface="+mn-ea"/>
                <a:cs typeface="+mn-cs"/>
              </a:rPr>
              <a:t>Java API</a:t>
            </a:r>
            <a:r>
              <a:rPr lang="zh-CN" altLang="en-US" sz="1200" b="0" i="0" kern="1200" dirty="0" smtClean="0">
                <a:solidFill>
                  <a:schemeClr val="tx1"/>
                </a:solidFill>
                <a:effectLst/>
                <a:latin typeface="+mn-lt"/>
                <a:ea typeface="+mn-ea"/>
                <a:cs typeface="+mn-cs"/>
              </a:rPr>
              <a:t>异常类可以实现异常的转译。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 异常能处理就处理，不能处理就抛出，最终没有处理的异常</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会进行处理。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 异常可以传播，也可以相互转译，但应该根据需要选择合理的异常转译的方向。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 对于一个应用系统，设计一套良好的异常处理体系很重要。这一点在系统设计的时候就应该考虑到</a:t>
            </a:r>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22</a:t>
            </a:fld>
            <a:endParaRPr lang="zh-CN" altLang="en-US"/>
          </a:p>
        </p:txBody>
      </p:sp>
    </p:spTree>
    <p:extLst>
      <p:ext uri="{BB962C8B-B14F-4D97-AF65-F5344CB8AC3E}">
        <p14:creationId xmlns:p14="http://schemas.microsoft.com/office/powerpoint/2010/main" val="241515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4</a:t>
            </a:fld>
            <a:endParaRPr lang="zh-CN" altLang="en-US"/>
          </a:p>
        </p:txBody>
      </p:sp>
    </p:spTree>
    <p:extLst>
      <p:ext uri="{BB962C8B-B14F-4D97-AF65-F5344CB8AC3E}">
        <p14:creationId xmlns:p14="http://schemas.microsoft.com/office/powerpoint/2010/main" val="14095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每当编写方法或者构造器的时候，应该考虑他的参数有哪些限制。应该把这些限制写到文档中，并且在这个方法体的开头处，通过显式的检查来实施这些限制。养成这样的习惯是非常重要的。</a:t>
            </a:r>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23</a:t>
            </a:fld>
            <a:endParaRPr lang="zh-CN" altLang="en-US"/>
          </a:p>
        </p:txBody>
      </p:sp>
    </p:spTree>
    <p:extLst>
      <p:ext uri="{BB962C8B-B14F-4D97-AF65-F5344CB8AC3E}">
        <p14:creationId xmlns:p14="http://schemas.microsoft.com/office/powerpoint/2010/main" val="339557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24</a:t>
            </a:fld>
            <a:endParaRPr lang="zh-CN" altLang="en-US"/>
          </a:p>
        </p:txBody>
      </p:sp>
    </p:spTree>
    <p:extLst>
      <p:ext uri="{BB962C8B-B14F-4D97-AF65-F5344CB8AC3E}">
        <p14:creationId xmlns:p14="http://schemas.microsoft.com/office/powerpoint/2010/main" val="1419239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25</a:t>
            </a:fld>
            <a:endParaRPr lang="zh-CN" altLang="en-US"/>
          </a:p>
        </p:txBody>
      </p:sp>
    </p:spTree>
    <p:extLst>
      <p:ext uri="{BB962C8B-B14F-4D97-AF65-F5344CB8AC3E}">
        <p14:creationId xmlns:p14="http://schemas.microsoft.com/office/powerpoint/2010/main" val="201783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6</a:t>
            </a:fld>
            <a:endParaRPr lang="zh-CN" altLang="en-US"/>
          </a:p>
        </p:txBody>
      </p:sp>
    </p:spTree>
    <p:extLst>
      <p:ext uri="{BB962C8B-B14F-4D97-AF65-F5344CB8AC3E}">
        <p14:creationId xmlns:p14="http://schemas.microsoft.com/office/powerpoint/2010/main" val="147189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7</a:t>
            </a:fld>
            <a:endParaRPr lang="zh-CN" altLang="en-US"/>
          </a:p>
        </p:txBody>
      </p:sp>
    </p:spTree>
    <p:extLst>
      <p:ext uri="{BB962C8B-B14F-4D97-AF65-F5344CB8AC3E}">
        <p14:creationId xmlns:p14="http://schemas.microsoft.com/office/powerpoint/2010/main" val="60954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8</a:t>
            </a:fld>
            <a:endParaRPr lang="zh-CN" altLang="en-US"/>
          </a:p>
        </p:txBody>
      </p:sp>
    </p:spTree>
    <p:extLst>
      <p:ext uri="{BB962C8B-B14F-4D97-AF65-F5344CB8AC3E}">
        <p14:creationId xmlns:p14="http://schemas.microsoft.com/office/powerpoint/2010/main" val="1814763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9</a:t>
            </a:fld>
            <a:endParaRPr lang="zh-CN" altLang="en-US"/>
          </a:p>
        </p:txBody>
      </p:sp>
    </p:spTree>
    <p:extLst>
      <p:ext uri="{BB962C8B-B14F-4D97-AF65-F5344CB8AC3E}">
        <p14:creationId xmlns:p14="http://schemas.microsoft.com/office/powerpoint/2010/main" val="64304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10</a:t>
            </a:fld>
            <a:endParaRPr lang="zh-CN" altLang="en-US"/>
          </a:p>
        </p:txBody>
      </p:sp>
    </p:spTree>
    <p:extLst>
      <p:ext uri="{BB962C8B-B14F-4D97-AF65-F5344CB8AC3E}">
        <p14:creationId xmlns:p14="http://schemas.microsoft.com/office/powerpoint/2010/main" val="189826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11</a:t>
            </a:fld>
            <a:endParaRPr lang="zh-CN" altLang="en-US"/>
          </a:p>
        </p:txBody>
      </p:sp>
    </p:spTree>
    <p:extLst>
      <p:ext uri="{BB962C8B-B14F-4D97-AF65-F5344CB8AC3E}">
        <p14:creationId xmlns:p14="http://schemas.microsoft.com/office/powerpoint/2010/main" val="176354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12</a:t>
            </a:fld>
            <a:endParaRPr lang="zh-CN" altLang="en-US"/>
          </a:p>
        </p:txBody>
      </p:sp>
    </p:spTree>
    <p:extLst>
      <p:ext uri="{BB962C8B-B14F-4D97-AF65-F5344CB8AC3E}">
        <p14:creationId xmlns:p14="http://schemas.microsoft.com/office/powerpoint/2010/main" val="375697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231201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335149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321557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29919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22676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93739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86001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378724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286370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96299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4702A2-015E-4393-8DCE-5D25C309B027}" type="datetimeFigureOut">
              <a:rPr lang="zh-CN" altLang="en-US" smtClean="0"/>
              <a:t>17/4/27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7440931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702A2-015E-4393-8DCE-5D25C309B027}" type="datetimeFigureOut">
              <a:rPr lang="zh-CN" altLang="en-US" smtClean="0"/>
              <a:t>17/4/27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155646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a:t>
            </a:r>
            <a:r>
              <a:rPr lang="zh-CN" altLang="en-US" dirty="0" smtClean="0"/>
              <a:t>开发高效代码</a:t>
            </a:r>
            <a:endParaRPr lang="zh-CN" altLang="en-US" dirty="0"/>
          </a:p>
        </p:txBody>
      </p:sp>
      <p:sp>
        <p:nvSpPr>
          <p:cNvPr id="3" name="副标题 2"/>
          <p:cNvSpPr>
            <a:spLocks noGrp="1"/>
          </p:cNvSpPr>
          <p:nvPr>
            <p:ph type="subTitle" idx="1"/>
          </p:nvPr>
        </p:nvSpPr>
        <p:spPr/>
        <p:txBody>
          <a:bodyPr/>
          <a:lstStyle/>
          <a:p>
            <a:r>
              <a:rPr lang="zh-CN" altLang="en-US" dirty="0" smtClean="0"/>
              <a:t>胡海亮（</a:t>
            </a:r>
            <a:r>
              <a:rPr lang="en-US" altLang="zh-CN" dirty="0" smtClean="0"/>
              <a:t>hailiang0901@gmail.com</a:t>
            </a:r>
            <a:r>
              <a:rPr lang="zh-CN" altLang="en-US" dirty="0" smtClean="0"/>
              <a:t>）</a:t>
            </a:r>
          </a:p>
        </p:txBody>
      </p:sp>
    </p:spTree>
    <p:extLst>
      <p:ext uri="{BB962C8B-B14F-4D97-AF65-F5344CB8AC3E}">
        <p14:creationId xmlns:p14="http://schemas.microsoft.com/office/powerpoint/2010/main" val="109973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fontScale="85000" lnSpcReduction="20000"/>
          </a:bodyPr>
          <a:lstStyle/>
          <a:p>
            <a:r>
              <a:rPr lang="zh-CN" altLang="en-US" sz="2000" dirty="0" smtClean="0">
                <a:latin typeface="微软雅黑" panose="020B0503020204020204" pitchFamily="34" charset="-122"/>
                <a:ea typeface="微软雅黑" panose="020B0503020204020204" pitchFamily="34" charset="-122"/>
              </a:rPr>
              <a:t>高效编程内功：</a:t>
            </a:r>
            <a:r>
              <a:rPr lang="en-US" altLang="zh-CN" sz="2000" dirty="0" smtClean="0">
                <a:latin typeface="微软雅黑" panose="020B0503020204020204" pitchFamily="34" charset="-122"/>
                <a:ea typeface="微软雅黑" panose="020B0503020204020204" pitchFamily="34" charset="-122"/>
              </a:rPr>
              <a:t>JVM</a:t>
            </a:r>
            <a:r>
              <a:rPr lang="zh-CN" altLang="en-US" sz="2000" dirty="0" smtClean="0">
                <a:latin typeface="微软雅黑" panose="020B0503020204020204" pitchFamily="34" charset="-122"/>
                <a:ea typeface="微软雅黑" panose="020B0503020204020204" pitchFamily="34" charset="-122"/>
              </a:rPr>
              <a:t>垃圾回收机制</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避免大对象创建</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避免生命周期长对象创建</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尽量使用基本类型避免使用装箱类型</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equals</a:t>
            </a:r>
            <a:r>
              <a:rPr lang="zh-CN" altLang="en-US" sz="2000" dirty="0" smtClean="0">
                <a:latin typeface="微软雅黑" panose="020B0503020204020204" pitchFamily="34" charset="-122"/>
                <a:ea typeface="微软雅黑" panose="020B0503020204020204" pitchFamily="34" charset="-122"/>
              </a:rPr>
              <a:t>和</a:t>
            </a:r>
            <a:r>
              <a:rPr lang="en-US" altLang="zh-CN" sz="2000" dirty="0" err="1" smtClean="0">
                <a:latin typeface="微软雅黑" panose="020B0503020204020204" pitchFamily="34" charset="-122"/>
                <a:ea typeface="微软雅黑" panose="020B0503020204020204" pitchFamily="34" charset="-122"/>
              </a:rPr>
              <a:t>hashCode</a:t>
            </a:r>
            <a:r>
              <a:rPr lang="zh-CN" altLang="en-US" sz="2000" dirty="0" smtClean="0">
                <a:latin typeface="微软雅黑" panose="020B0503020204020204" pitchFamily="34" charset="-122"/>
                <a:ea typeface="微软雅黑" panose="020B0503020204020204" pitchFamily="34" charset="-122"/>
              </a:rPr>
              <a:t>方法</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字符串操作：尽量避免字符串连接</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正则表达式：避免运行期编译</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精确类型避免</a:t>
            </a:r>
            <a:r>
              <a:rPr lang="en-US" altLang="zh-CN" sz="2000" dirty="0" smtClean="0">
                <a:latin typeface="微软雅黑" panose="020B0503020204020204" pitchFamily="34" charset="-122"/>
                <a:ea typeface="微软雅黑" panose="020B0503020204020204" pitchFamily="34" charset="-122"/>
              </a:rPr>
              <a:t>float</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double</a:t>
            </a:r>
          </a:p>
          <a:p>
            <a:r>
              <a:rPr lang="zh-CN" altLang="en-US" sz="2000" dirty="0" smtClean="0">
                <a:latin typeface="微软雅黑" panose="020B0503020204020204" pitchFamily="34" charset="-122"/>
                <a:ea typeface="微软雅黑" panose="020B0503020204020204" pitchFamily="34" charset="-122"/>
              </a:rPr>
              <a:t>避免通过异常来控制程序流程</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避免使用受检异常，优先使用标准异常</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for-each</a:t>
            </a:r>
            <a:r>
              <a:rPr lang="zh-CN" altLang="en-US" sz="2000" dirty="0">
                <a:latin typeface="微软雅黑" panose="020B0503020204020204" pitchFamily="34" charset="-122"/>
                <a:ea typeface="微软雅黑" panose="020B0503020204020204" pitchFamily="34" charset="-122"/>
              </a:rPr>
              <a:t>优先</a:t>
            </a:r>
            <a:r>
              <a:rPr lang="zh-CN" altLang="en-US" sz="2000" dirty="0" smtClean="0">
                <a:latin typeface="微软雅黑" panose="020B0503020204020204" pitchFamily="34" charset="-122"/>
                <a:ea typeface="微软雅黑" panose="020B0503020204020204" pitchFamily="34" charset="-122"/>
              </a:rPr>
              <a:t>于传统</a:t>
            </a:r>
            <a:r>
              <a:rPr lang="en-US" altLang="zh-CN" sz="2000" dirty="0" smtClean="0">
                <a:latin typeface="微软雅黑" panose="020B0503020204020204" pitchFamily="34" charset="-122"/>
                <a:ea typeface="微软雅黑" panose="020B0503020204020204" pitchFamily="34" charset="-122"/>
              </a:rPr>
              <a:t>for</a:t>
            </a:r>
            <a:r>
              <a:rPr lang="zh-CN" altLang="en-US" sz="2000" dirty="0" smtClean="0">
                <a:latin typeface="微软雅黑" panose="020B0503020204020204" pitchFamily="34" charset="-122"/>
                <a:ea typeface="微软雅黑" panose="020B0503020204020204" pitchFamily="34" charset="-122"/>
              </a:rPr>
              <a:t>循环</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检查参数的有效性</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尽量不用重载方法、使用可变参数</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返回数组和列表，避免返回</a:t>
            </a:r>
            <a:r>
              <a:rPr lang="en-US" altLang="zh-CN" sz="2000" dirty="0" smtClean="0">
                <a:latin typeface="微软雅黑" panose="020B0503020204020204" pitchFamily="34" charset="-122"/>
                <a:ea typeface="微软雅黑" panose="020B0503020204020204" pitchFamily="34" charset="-122"/>
              </a:rPr>
              <a:t>NULL</a:t>
            </a:r>
            <a:r>
              <a:rPr lang="zh-CN" altLang="en-US" sz="2000" dirty="0" smtClean="0">
                <a:latin typeface="微软雅黑" panose="020B0503020204020204" pitchFamily="34" charset="-122"/>
                <a:ea typeface="微软雅黑" panose="020B0503020204020204" pitchFamily="34" charset="-122"/>
              </a:rPr>
              <a:t>，应该返回空列表</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err="1" smtClean="0">
                <a:latin typeface="微软雅黑" panose="020B0503020204020204" pitchFamily="34" charset="-122"/>
                <a:ea typeface="微软雅黑" panose="020B0503020204020204" pitchFamily="34" charset="-122"/>
              </a:rPr>
              <a:t>ThreadLocal</a:t>
            </a:r>
            <a:r>
              <a:rPr lang="zh-CN" altLang="en-US" sz="2000" dirty="0" smtClean="0">
                <a:latin typeface="微软雅黑" panose="020B0503020204020204" pitchFamily="34" charset="-122"/>
                <a:ea typeface="微软雅黑" panose="020B0503020204020204" pitchFamily="34" charset="-122"/>
              </a:rPr>
              <a:t>使用记得清理</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5119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a:xfrm>
            <a:off x="155814" y="1825625"/>
            <a:ext cx="11197986" cy="781097"/>
          </a:xfrm>
        </p:spPr>
        <p:txBody>
          <a:bodyPr>
            <a:normAutofit/>
          </a:bodyPr>
          <a:lstStyle/>
          <a:p>
            <a:r>
              <a:rPr lang="zh-CN" altLang="en-US" sz="2000" dirty="0" smtClean="0">
                <a:latin typeface="微软雅黑" panose="020B0503020204020204" pitchFamily="34" charset="-122"/>
                <a:ea typeface="微软雅黑" panose="020B0503020204020204" pitchFamily="34" charset="-122"/>
              </a:rPr>
              <a:t>高效编程内功：</a:t>
            </a:r>
            <a:r>
              <a:rPr lang="en-US" altLang="zh-CN" sz="2000" dirty="0" smtClean="0">
                <a:latin typeface="微软雅黑" panose="020B0503020204020204" pitchFamily="34" charset="-122"/>
                <a:ea typeface="微软雅黑" panose="020B0503020204020204" pitchFamily="34" charset="-122"/>
              </a:rPr>
              <a:t>JVM</a:t>
            </a:r>
            <a:r>
              <a:rPr lang="zh-CN" altLang="en-US" sz="2000" dirty="0" smtClean="0">
                <a:latin typeface="微软雅黑" panose="020B0503020204020204" pitchFamily="34" charset="-122"/>
                <a:ea typeface="微软雅黑" panose="020B0503020204020204" pitchFamily="34" charset="-122"/>
              </a:rPr>
              <a:t>垃圾回收机制</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、标记压缩算法：</a:t>
            </a:r>
            <a:endParaRPr lang="en-US" altLang="zh-CN" sz="1800" dirty="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78644" y="2813453"/>
            <a:ext cx="3310718" cy="2330783"/>
          </a:xfrm>
          <a:prstGeom prst="rect">
            <a:avLst/>
          </a:prstGeom>
          <a:ln w="88900" cap="sq" cmpd="thickThin">
            <a:solidFill>
              <a:srgbClr val="000000"/>
            </a:solidFill>
            <a:prstDash val="solid"/>
            <a:miter lim="800000"/>
          </a:ln>
          <a:effectLst>
            <a:innerShdw blurRad="76200">
              <a:srgbClr val="000000"/>
            </a:innerShdw>
          </a:effectLst>
        </p:spPr>
      </p:pic>
      <p:sp>
        <p:nvSpPr>
          <p:cNvPr id="6" name="右箭头 5"/>
          <p:cNvSpPr/>
          <p:nvPr/>
        </p:nvSpPr>
        <p:spPr>
          <a:xfrm>
            <a:off x="3731803" y="5510545"/>
            <a:ext cx="344237" cy="579507"/>
          </a:xfrm>
          <a:prstGeom prst="rightArrow">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8454238" y="2813453"/>
            <a:ext cx="3523395" cy="2296663"/>
          </a:xfrm>
          <a:prstGeom prst="rect">
            <a:avLst/>
          </a:prstGeom>
          <a:ln w="88900" cap="sq" cmpd="thickThin">
            <a:solidFill>
              <a:srgbClr val="000000"/>
            </a:solidFill>
            <a:prstDash val="solid"/>
            <a:miter lim="800000"/>
          </a:ln>
          <a:effectLst>
            <a:innerShdw blurRad="76200">
              <a:srgbClr val="000000"/>
            </a:innerShdw>
          </a:effectLst>
        </p:spPr>
      </p:pic>
      <p:pic>
        <p:nvPicPr>
          <p:cNvPr id="8" name="图片 7"/>
          <p:cNvPicPr>
            <a:picLocks noChangeAspect="1"/>
          </p:cNvPicPr>
          <p:nvPr/>
        </p:nvPicPr>
        <p:blipFill>
          <a:blip r:embed="rId5"/>
          <a:stretch>
            <a:fillRect/>
          </a:stretch>
        </p:blipFill>
        <p:spPr>
          <a:xfrm>
            <a:off x="4218457" y="2813453"/>
            <a:ext cx="3606686" cy="2330783"/>
          </a:xfrm>
          <a:prstGeom prst="rect">
            <a:avLst/>
          </a:prstGeom>
          <a:ln w="88900" cap="sq" cmpd="thickThin">
            <a:solidFill>
              <a:srgbClr val="000000"/>
            </a:solidFill>
            <a:prstDash val="solid"/>
            <a:miter lim="800000"/>
          </a:ln>
          <a:effectLst>
            <a:innerShdw blurRad="76200">
              <a:srgbClr val="000000"/>
            </a:innerShdw>
          </a:effectLst>
        </p:spPr>
      </p:pic>
      <p:sp>
        <p:nvSpPr>
          <p:cNvPr id="10" name="右箭头 9"/>
          <p:cNvSpPr/>
          <p:nvPr/>
        </p:nvSpPr>
        <p:spPr>
          <a:xfrm>
            <a:off x="8000503" y="5493747"/>
            <a:ext cx="344237" cy="579507"/>
          </a:xfrm>
          <a:prstGeom prst="rightArrow">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矩形 8"/>
          <p:cNvSpPr/>
          <p:nvPr/>
        </p:nvSpPr>
        <p:spPr>
          <a:xfrm>
            <a:off x="155814" y="5527344"/>
            <a:ext cx="3433548" cy="5459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a:solidFill>
                  <a:srgbClr val="FF0000"/>
                </a:solidFill>
              </a:rPr>
              <a:t>标记</a:t>
            </a:r>
          </a:p>
        </p:txBody>
      </p:sp>
      <p:sp>
        <p:nvSpPr>
          <p:cNvPr id="12" name="矩形 11"/>
          <p:cNvSpPr/>
          <p:nvPr/>
        </p:nvSpPr>
        <p:spPr>
          <a:xfrm>
            <a:off x="4218457" y="5493747"/>
            <a:ext cx="3606686" cy="5459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solidFill>
                  <a:srgbClr val="FF0000"/>
                </a:solidFill>
              </a:rPr>
              <a:t>清除</a:t>
            </a:r>
            <a:endParaRPr lang="zh-CN" altLang="en-US" b="1" dirty="0">
              <a:solidFill>
                <a:srgbClr val="FF0000"/>
              </a:solidFill>
            </a:endParaRPr>
          </a:p>
        </p:txBody>
      </p:sp>
      <p:sp>
        <p:nvSpPr>
          <p:cNvPr id="13" name="矩形 12"/>
          <p:cNvSpPr/>
          <p:nvPr/>
        </p:nvSpPr>
        <p:spPr>
          <a:xfrm>
            <a:off x="8412592" y="5510545"/>
            <a:ext cx="3606686" cy="5459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solidFill>
                  <a:srgbClr val="FF0000"/>
                </a:solidFill>
              </a:rPr>
              <a:t>压缩</a:t>
            </a:r>
            <a:endParaRPr lang="zh-CN" altLang="en-US" b="1" dirty="0">
              <a:solidFill>
                <a:srgbClr val="FF0000"/>
              </a:solidFill>
            </a:endParaRPr>
          </a:p>
        </p:txBody>
      </p:sp>
    </p:spTree>
    <p:extLst>
      <p:ext uri="{BB962C8B-B14F-4D97-AF65-F5344CB8AC3E}">
        <p14:creationId xmlns:p14="http://schemas.microsoft.com/office/powerpoint/2010/main" val="3735999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zh-CN" altLang="en-US" sz="2000" dirty="0" smtClean="0">
                <a:latin typeface="微软雅黑" panose="020B0503020204020204" pitchFamily="34" charset="-122"/>
                <a:ea typeface="微软雅黑" panose="020B0503020204020204" pitchFamily="34" charset="-122"/>
              </a:rPr>
              <a:t>高效编程内功：</a:t>
            </a:r>
            <a:r>
              <a:rPr lang="en-US" altLang="zh-CN" sz="2000" dirty="0" smtClean="0">
                <a:latin typeface="微软雅黑" panose="020B0503020204020204" pitchFamily="34" charset="-122"/>
                <a:ea typeface="微软雅黑" panose="020B0503020204020204" pitchFamily="34" charset="-122"/>
              </a:rPr>
              <a:t>JVM</a:t>
            </a:r>
            <a:r>
              <a:rPr lang="zh-CN" altLang="en-US" sz="2000" dirty="0" smtClean="0">
                <a:latin typeface="微软雅黑" panose="020B0503020204020204" pitchFamily="34" charset="-122"/>
                <a:ea typeface="微软雅黑" panose="020B0503020204020204" pitchFamily="34" charset="-122"/>
              </a:rPr>
              <a:t>垃圾回收机制</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、分</a:t>
            </a:r>
            <a:r>
              <a:rPr lang="zh-CN" altLang="en-US" sz="1800" dirty="0">
                <a:latin typeface="微软雅黑" panose="020B0503020204020204" pitchFamily="34" charset="-122"/>
                <a:ea typeface="微软雅黑" panose="020B0503020204020204" pitchFamily="34" charset="-122"/>
              </a:rPr>
              <a:t>代垃圾回收算法</a:t>
            </a:r>
            <a:endParaRPr lang="en-US" altLang="zh-CN" sz="18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016102" y="2683078"/>
            <a:ext cx="7278023" cy="4010851"/>
          </a:xfrm>
          <a:prstGeom prst="rect">
            <a:avLst/>
          </a:prstGeom>
        </p:spPr>
      </p:pic>
    </p:spTree>
    <p:extLst>
      <p:ext uri="{BB962C8B-B14F-4D97-AF65-F5344CB8AC3E}">
        <p14:creationId xmlns:p14="http://schemas.microsoft.com/office/powerpoint/2010/main" val="1795323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a:xfrm>
            <a:off x="838200" y="1825625"/>
            <a:ext cx="10515600" cy="808393"/>
          </a:xfrm>
        </p:spPr>
        <p:txBody>
          <a:bodyPr>
            <a:normAutofit/>
          </a:bodyPr>
          <a:lstStyle/>
          <a:p>
            <a:r>
              <a:rPr lang="zh-CN" altLang="en-US" sz="2000" dirty="0" smtClean="0">
                <a:latin typeface="微软雅黑" panose="020B0503020204020204" pitchFamily="34" charset="-122"/>
                <a:ea typeface="微软雅黑" panose="020B0503020204020204" pitchFamily="34" charset="-122"/>
              </a:rPr>
              <a:t>高效编程内功：</a:t>
            </a:r>
            <a:r>
              <a:rPr lang="en-US" altLang="zh-CN" sz="2000" dirty="0" smtClean="0">
                <a:latin typeface="微软雅黑" panose="020B0503020204020204" pitchFamily="34" charset="-122"/>
                <a:ea typeface="微软雅黑" panose="020B0503020204020204" pitchFamily="34" charset="-122"/>
              </a:rPr>
              <a:t>JVM</a:t>
            </a:r>
            <a:r>
              <a:rPr lang="zh-CN" altLang="en-US" sz="2000" dirty="0" smtClean="0">
                <a:latin typeface="微软雅黑" panose="020B0503020204020204" pitchFamily="34" charset="-122"/>
                <a:ea typeface="微软雅黑" panose="020B0503020204020204" pitchFamily="34" charset="-122"/>
              </a:rPr>
              <a:t>垃圾回收机制</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、分代垃圾回收算法</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838200" y="3162300"/>
            <a:ext cx="3705225" cy="2362200"/>
          </a:xfrm>
          <a:prstGeom prst="rect">
            <a:avLst/>
          </a:prstGeom>
          <a:ln w="88900" cap="sq" cmpd="thickThin">
            <a:solidFill>
              <a:srgbClr val="000000"/>
            </a:solidFill>
            <a:prstDash val="solid"/>
            <a:miter lim="800000"/>
          </a:ln>
          <a:effectLst>
            <a:innerShdw blurRad="76200">
              <a:srgbClr val="000000"/>
            </a:innerShdw>
          </a:effectLst>
        </p:spPr>
      </p:pic>
      <p:pic>
        <p:nvPicPr>
          <p:cNvPr id="5" name="图片 4"/>
          <p:cNvPicPr>
            <a:picLocks noChangeAspect="1"/>
          </p:cNvPicPr>
          <p:nvPr/>
        </p:nvPicPr>
        <p:blipFill>
          <a:blip r:embed="rId4"/>
          <a:stretch>
            <a:fillRect/>
          </a:stretch>
        </p:blipFill>
        <p:spPr>
          <a:xfrm>
            <a:off x="6623214" y="3162300"/>
            <a:ext cx="3530719" cy="2379608"/>
          </a:xfrm>
          <a:prstGeom prst="rect">
            <a:avLst/>
          </a:prstGeom>
          <a:ln w="88900" cap="sq" cmpd="thickThin">
            <a:solidFill>
              <a:srgbClr val="000000"/>
            </a:solidFill>
            <a:prstDash val="solid"/>
            <a:miter lim="800000"/>
          </a:ln>
          <a:effectLst>
            <a:innerShdw blurRad="76200">
              <a:srgbClr val="000000"/>
            </a:innerShdw>
          </a:effectLst>
        </p:spPr>
      </p:pic>
      <p:sp>
        <p:nvSpPr>
          <p:cNvPr id="6" name="右箭头 5"/>
          <p:cNvSpPr/>
          <p:nvPr/>
        </p:nvSpPr>
        <p:spPr>
          <a:xfrm>
            <a:off x="5412586" y="3857895"/>
            <a:ext cx="344237" cy="579507"/>
          </a:xfrm>
          <a:prstGeom prst="rightArrow">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701723" y="5779826"/>
            <a:ext cx="3841701" cy="5936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solidFill>
                  <a:srgbClr val="FF0000"/>
                </a:solidFill>
              </a:rPr>
              <a:t>标记前</a:t>
            </a:r>
            <a:endParaRPr lang="zh-CN" altLang="en-US" b="1" dirty="0">
              <a:solidFill>
                <a:srgbClr val="FF0000"/>
              </a:solidFill>
            </a:endParaRPr>
          </a:p>
        </p:txBody>
      </p:sp>
      <p:sp>
        <p:nvSpPr>
          <p:cNvPr id="8" name="矩形 7"/>
          <p:cNvSpPr/>
          <p:nvPr/>
        </p:nvSpPr>
        <p:spPr>
          <a:xfrm>
            <a:off x="6534502" y="5804058"/>
            <a:ext cx="3708141" cy="5694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solidFill>
                  <a:srgbClr val="FF0000"/>
                </a:solidFill>
              </a:rPr>
              <a:t>分配新对象</a:t>
            </a:r>
            <a:endParaRPr lang="zh-CN" altLang="en-US" b="1" dirty="0">
              <a:solidFill>
                <a:srgbClr val="FF0000"/>
              </a:solidFill>
            </a:endParaRPr>
          </a:p>
        </p:txBody>
      </p:sp>
    </p:spTree>
    <p:extLst>
      <p:ext uri="{BB962C8B-B14F-4D97-AF65-F5344CB8AC3E}">
        <p14:creationId xmlns:p14="http://schemas.microsoft.com/office/powerpoint/2010/main" val="2401031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a:xfrm>
            <a:off x="838200" y="1825625"/>
            <a:ext cx="10515600" cy="808393"/>
          </a:xfrm>
        </p:spPr>
        <p:txBody>
          <a:bodyPr>
            <a:normAutofit/>
          </a:bodyPr>
          <a:lstStyle/>
          <a:p>
            <a:r>
              <a:rPr lang="zh-CN" altLang="en-US" sz="2000" dirty="0" smtClean="0">
                <a:latin typeface="微软雅黑" panose="020B0503020204020204" pitchFamily="34" charset="-122"/>
                <a:ea typeface="微软雅黑" panose="020B0503020204020204" pitchFamily="34" charset="-122"/>
              </a:rPr>
              <a:t>高效编程内功：</a:t>
            </a:r>
            <a:r>
              <a:rPr lang="en-US" altLang="zh-CN" sz="2000" dirty="0" smtClean="0">
                <a:latin typeface="微软雅黑" panose="020B0503020204020204" pitchFamily="34" charset="-122"/>
                <a:ea typeface="微软雅黑" panose="020B0503020204020204" pitchFamily="34" charset="-122"/>
              </a:rPr>
              <a:t>JVM</a:t>
            </a:r>
            <a:r>
              <a:rPr lang="zh-CN" altLang="en-US" sz="2000" dirty="0" smtClean="0">
                <a:latin typeface="微软雅黑" panose="020B0503020204020204" pitchFamily="34" charset="-122"/>
                <a:ea typeface="微软雅黑" panose="020B0503020204020204" pitchFamily="34" charset="-122"/>
              </a:rPr>
              <a:t>垃圾回收机制</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、分代垃圾回收算法</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6" name="右箭头 5"/>
          <p:cNvSpPr/>
          <p:nvPr/>
        </p:nvSpPr>
        <p:spPr>
          <a:xfrm>
            <a:off x="5412586" y="3857895"/>
            <a:ext cx="344237" cy="579507"/>
          </a:xfrm>
          <a:prstGeom prst="rightArrow">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609600" y="3125708"/>
            <a:ext cx="4274652" cy="2485512"/>
          </a:xfrm>
          <a:prstGeom prst="rect">
            <a:avLst/>
          </a:prstGeom>
          <a:ln w="88900" cap="sq" cmpd="thickThin">
            <a:solidFill>
              <a:srgbClr val="000000"/>
            </a:solidFill>
            <a:prstDash val="solid"/>
            <a:miter lim="800000"/>
          </a:ln>
          <a:effectLst>
            <a:innerShdw blurRad="76200">
              <a:srgbClr val="000000"/>
            </a:innerShdw>
          </a:effectLst>
        </p:spPr>
      </p:pic>
      <p:sp>
        <p:nvSpPr>
          <p:cNvPr id="10" name="矩形 9"/>
          <p:cNvSpPr/>
          <p:nvPr/>
        </p:nvSpPr>
        <p:spPr>
          <a:xfrm>
            <a:off x="609600" y="6009736"/>
            <a:ext cx="4274652" cy="5094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solidFill>
                  <a:srgbClr val="FF0000"/>
                </a:solidFill>
              </a:rPr>
              <a:t>新生代已满，触犯</a:t>
            </a:r>
            <a:r>
              <a:rPr lang="en-US" altLang="zh-CN" b="1" dirty="0" err="1" smtClean="0">
                <a:solidFill>
                  <a:srgbClr val="FF0000"/>
                </a:solidFill>
              </a:rPr>
              <a:t>MiniGC</a:t>
            </a:r>
            <a:endParaRPr lang="zh-CN" altLang="en-US" b="1" dirty="0">
              <a:solidFill>
                <a:srgbClr val="FF0000"/>
              </a:solidFill>
            </a:endParaRPr>
          </a:p>
        </p:txBody>
      </p:sp>
      <p:pic>
        <p:nvPicPr>
          <p:cNvPr id="4" name="图片 3"/>
          <p:cNvPicPr>
            <a:picLocks noChangeAspect="1"/>
          </p:cNvPicPr>
          <p:nvPr/>
        </p:nvPicPr>
        <p:blipFill>
          <a:blip r:embed="rId4"/>
          <a:stretch>
            <a:fillRect/>
          </a:stretch>
        </p:blipFill>
        <p:spPr>
          <a:xfrm>
            <a:off x="6380692" y="3153770"/>
            <a:ext cx="3829050" cy="2457450"/>
          </a:xfrm>
          <a:prstGeom prst="rect">
            <a:avLst/>
          </a:prstGeom>
          <a:ln w="88900" cap="sq" cmpd="thickThin">
            <a:solidFill>
              <a:srgbClr val="000000"/>
            </a:solidFill>
            <a:prstDash val="solid"/>
            <a:miter lim="800000"/>
          </a:ln>
          <a:effectLst>
            <a:innerShdw blurRad="76200">
              <a:srgbClr val="000000"/>
            </a:innerShdw>
          </a:effectLst>
        </p:spPr>
      </p:pic>
      <p:sp>
        <p:nvSpPr>
          <p:cNvPr id="11" name="矩形 10"/>
          <p:cNvSpPr/>
          <p:nvPr/>
        </p:nvSpPr>
        <p:spPr>
          <a:xfrm>
            <a:off x="6380692" y="5965988"/>
            <a:ext cx="3829050" cy="6108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smtClean="0">
                <a:solidFill>
                  <a:srgbClr val="FF0000"/>
                </a:solidFill>
              </a:rPr>
              <a:t>MiniGC</a:t>
            </a:r>
            <a:r>
              <a:rPr lang="zh-CN" altLang="en-US" b="1" dirty="0">
                <a:solidFill>
                  <a:srgbClr val="FF0000"/>
                </a:solidFill>
              </a:rPr>
              <a:t>连</a:t>
            </a:r>
            <a:r>
              <a:rPr lang="zh-CN" altLang="en-US" b="1" dirty="0" smtClean="0">
                <a:solidFill>
                  <a:srgbClr val="FF0000"/>
                </a:solidFill>
              </a:rPr>
              <a:t>片清空无引用对象</a:t>
            </a:r>
            <a:endParaRPr lang="zh-CN" altLang="en-US" b="1" dirty="0">
              <a:solidFill>
                <a:srgbClr val="FF0000"/>
              </a:solidFill>
            </a:endParaRPr>
          </a:p>
        </p:txBody>
      </p:sp>
    </p:spTree>
    <p:extLst>
      <p:ext uri="{BB962C8B-B14F-4D97-AF65-F5344CB8AC3E}">
        <p14:creationId xmlns:p14="http://schemas.microsoft.com/office/powerpoint/2010/main" val="2490816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a:xfrm>
            <a:off x="838200" y="1825625"/>
            <a:ext cx="10515600" cy="808393"/>
          </a:xfrm>
        </p:spPr>
        <p:txBody>
          <a:bodyPr>
            <a:normAutofit/>
          </a:bodyPr>
          <a:lstStyle/>
          <a:p>
            <a:r>
              <a:rPr lang="zh-CN" altLang="en-US" sz="2000" dirty="0" smtClean="0">
                <a:latin typeface="微软雅黑" panose="020B0503020204020204" pitchFamily="34" charset="-122"/>
                <a:ea typeface="微软雅黑" panose="020B0503020204020204" pitchFamily="34" charset="-122"/>
              </a:rPr>
              <a:t>高效编程内功：</a:t>
            </a:r>
            <a:r>
              <a:rPr lang="en-US" altLang="zh-CN" sz="2000" dirty="0" smtClean="0">
                <a:latin typeface="微软雅黑" panose="020B0503020204020204" pitchFamily="34" charset="-122"/>
                <a:ea typeface="微软雅黑" panose="020B0503020204020204" pitchFamily="34" charset="-122"/>
              </a:rPr>
              <a:t>JVM</a:t>
            </a:r>
            <a:r>
              <a:rPr lang="zh-CN" altLang="en-US" sz="2000" dirty="0" smtClean="0">
                <a:latin typeface="微软雅黑" panose="020B0503020204020204" pitchFamily="34" charset="-122"/>
                <a:ea typeface="微软雅黑" panose="020B0503020204020204" pitchFamily="34" charset="-122"/>
              </a:rPr>
              <a:t>垃圾回收机制</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、分代垃圾回收算法</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6" name="右箭头 5"/>
          <p:cNvSpPr/>
          <p:nvPr/>
        </p:nvSpPr>
        <p:spPr>
          <a:xfrm>
            <a:off x="5412586" y="3857895"/>
            <a:ext cx="344237" cy="579507"/>
          </a:xfrm>
          <a:prstGeom prst="rightArrow">
            <a:avLst/>
          </a:prstGeom>
          <a:solidFill>
            <a:srgbClr val="FF0000"/>
          </a:solid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p:cNvSpPr/>
          <p:nvPr/>
        </p:nvSpPr>
        <p:spPr>
          <a:xfrm>
            <a:off x="6515953" y="5938691"/>
            <a:ext cx="3829050" cy="6108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a:solidFill>
                  <a:srgbClr val="FF0000"/>
                </a:solidFill>
              </a:rPr>
              <a:t>大</a:t>
            </a:r>
            <a:r>
              <a:rPr lang="zh-CN" altLang="en-US" b="1" dirty="0" smtClean="0">
                <a:solidFill>
                  <a:srgbClr val="FF0000"/>
                </a:solidFill>
              </a:rPr>
              <a:t>年龄</a:t>
            </a:r>
            <a:r>
              <a:rPr lang="zh-CN" altLang="en-US" b="1" dirty="0">
                <a:solidFill>
                  <a:srgbClr val="FF0000"/>
                </a:solidFill>
              </a:rPr>
              <a:t>对象</a:t>
            </a:r>
            <a:r>
              <a:rPr lang="zh-CN" altLang="en-US" b="1" dirty="0" smtClean="0">
                <a:solidFill>
                  <a:srgbClr val="FF0000"/>
                </a:solidFill>
              </a:rPr>
              <a:t>晋升到老年代</a:t>
            </a:r>
            <a:endParaRPr lang="zh-CN" altLang="en-US" b="1" dirty="0">
              <a:solidFill>
                <a:srgbClr val="FF0000"/>
              </a:solidFill>
            </a:endParaRPr>
          </a:p>
        </p:txBody>
      </p:sp>
      <p:pic>
        <p:nvPicPr>
          <p:cNvPr id="5" name="图片 4"/>
          <p:cNvPicPr>
            <a:picLocks noChangeAspect="1"/>
          </p:cNvPicPr>
          <p:nvPr/>
        </p:nvPicPr>
        <p:blipFill>
          <a:blip r:embed="rId3"/>
          <a:stretch>
            <a:fillRect/>
          </a:stretch>
        </p:blipFill>
        <p:spPr>
          <a:xfrm>
            <a:off x="838200" y="3113427"/>
            <a:ext cx="3924300" cy="2552700"/>
          </a:xfrm>
          <a:prstGeom prst="rect">
            <a:avLst/>
          </a:prstGeom>
          <a:ln w="88900" cap="sq" cmpd="thickThin">
            <a:solidFill>
              <a:srgbClr val="000000"/>
            </a:solidFill>
            <a:prstDash val="solid"/>
            <a:miter lim="800000"/>
          </a:ln>
          <a:effectLst>
            <a:innerShdw blurRad="76200">
              <a:srgbClr val="000000"/>
            </a:innerShdw>
          </a:effectLst>
        </p:spPr>
      </p:pic>
      <p:pic>
        <p:nvPicPr>
          <p:cNvPr id="7" name="图片 6"/>
          <p:cNvPicPr>
            <a:picLocks noChangeAspect="1"/>
          </p:cNvPicPr>
          <p:nvPr/>
        </p:nvPicPr>
        <p:blipFill>
          <a:blip r:embed="rId4"/>
          <a:stretch>
            <a:fillRect/>
          </a:stretch>
        </p:blipFill>
        <p:spPr>
          <a:xfrm>
            <a:off x="6565789" y="2916749"/>
            <a:ext cx="3779214" cy="2749378"/>
          </a:xfrm>
          <a:prstGeom prst="rect">
            <a:avLst/>
          </a:prstGeom>
          <a:ln w="88900" cap="sq" cmpd="thickThin">
            <a:solidFill>
              <a:srgbClr val="000000"/>
            </a:solidFill>
            <a:prstDash val="solid"/>
            <a:miter lim="800000"/>
          </a:ln>
          <a:effectLst>
            <a:innerShdw blurRad="76200">
              <a:srgbClr val="000000"/>
            </a:innerShdw>
          </a:effectLst>
        </p:spPr>
      </p:pic>
      <p:sp>
        <p:nvSpPr>
          <p:cNvPr id="12" name="矩形 11"/>
          <p:cNvSpPr/>
          <p:nvPr/>
        </p:nvSpPr>
        <p:spPr>
          <a:xfrm>
            <a:off x="838200" y="5938692"/>
            <a:ext cx="3829050" cy="6108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solidFill>
                  <a:srgbClr val="FF0000"/>
                </a:solidFill>
              </a:rPr>
              <a:t>在</a:t>
            </a:r>
            <a:r>
              <a:rPr lang="en-US" altLang="zh-CN" b="1" dirty="0" smtClean="0">
                <a:solidFill>
                  <a:srgbClr val="FF0000"/>
                </a:solidFill>
              </a:rPr>
              <a:t>S0</a:t>
            </a:r>
            <a:r>
              <a:rPr lang="zh-CN" altLang="en-US" b="1" dirty="0" smtClean="0">
                <a:solidFill>
                  <a:srgbClr val="FF0000"/>
                </a:solidFill>
              </a:rPr>
              <a:t>和</a:t>
            </a:r>
            <a:r>
              <a:rPr lang="en-US" altLang="zh-CN" b="1" dirty="0" smtClean="0">
                <a:solidFill>
                  <a:srgbClr val="FF0000"/>
                </a:solidFill>
              </a:rPr>
              <a:t>S1</a:t>
            </a:r>
            <a:r>
              <a:rPr lang="zh-CN" altLang="en-US" b="1" dirty="0" smtClean="0">
                <a:solidFill>
                  <a:srgbClr val="FF0000"/>
                </a:solidFill>
              </a:rPr>
              <a:t>之间移动对象，年龄增加</a:t>
            </a:r>
            <a:endParaRPr lang="zh-CN" altLang="en-US" b="1" dirty="0">
              <a:solidFill>
                <a:srgbClr val="FF0000"/>
              </a:solidFill>
            </a:endParaRPr>
          </a:p>
        </p:txBody>
      </p:sp>
    </p:spTree>
    <p:extLst>
      <p:ext uri="{BB962C8B-B14F-4D97-AF65-F5344CB8AC3E}">
        <p14:creationId xmlns:p14="http://schemas.microsoft.com/office/powerpoint/2010/main" val="62249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zh-CN" altLang="en-US" sz="2000" b="1" dirty="0">
                <a:latin typeface="微软雅黑" panose="020B0503020204020204" pitchFamily="34" charset="-122"/>
                <a:ea typeface="微软雅黑" panose="020B0503020204020204" pitchFamily="34" charset="-122"/>
              </a:rPr>
              <a:t>避免大对象</a:t>
            </a:r>
            <a:r>
              <a:rPr lang="zh-CN" altLang="en-US" sz="2000" b="1" dirty="0" smtClean="0">
                <a:latin typeface="微软雅黑" panose="020B0503020204020204" pitchFamily="34" charset="-122"/>
                <a:ea typeface="微软雅黑" panose="020B0503020204020204" pitchFamily="34" charset="-122"/>
              </a:rPr>
              <a:t>创建</a:t>
            </a:r>
            <a:endParaRPr lang="en-US" altLang="zh-CN" sz="2000" b="1" dirty="0" smtClean="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何谓</a:t>
            </a:r>
            <a:r>
              <a:rPr lang="zh-CN" altLang="en-US" sz="1800" dirty="0" smtClean="0">
                <a:latin typeface="微软雅黑" panose="020B0503020204020204" pitchFamily="34" charset="-122"/>
                <a:ea typeface="微软雅黑" panose="020B0503020204020204" pitchFamily="34" charset="-122"/>
              </a:rPr>
              <a:t>大对象？：一般集合对象，如：长度为</a:t>
            </a:r>
            <a:r>
              <a:rPr lang="en-US" altLang="zh-CN" sz="1800" dirty="0" smtClean="0">
                <a:latin typeface="微软雅黑" panose="020B0503020204020204" pitchFamily="34" charset="-122"/>
                <a:ea typeface="微软雅黑" panose="020B0503020204020204" pitchFamily="34" charset="-122"/>
              </a:rPr>
              <a:t>10000</a:t>
            </a:r>
            <a:r>
              <a:rPr lang="zh-CN" altLang="en-US" sz="1800" dirty="0" smtClean="0">
                <a:latin typeface="微软雅黑" panose="020B0503020204020204" pitchFamily="34" charset="-122"/>
                <a:ea typeface="微软雅黑" panose="020B0503020204020204" pitchFamily="34" charset="-122"/>
              </a:rPr>
              <a:t>的</a:t>
            </a:r>
            <a:r>
              <a:rPr lang="en-US" altLang="zh-CN" sz="1800" dirty="0" smtClean="0">
                <a:latin typeface="微软雅黑" panose="020B0503020204020204" pitchFamily="34" charset="-122"/>
                <a:ea typeface="微软雅黑" panose="020B0503020204020204" pitchFamily="34" charset="-122"/>
              </a:rPr>
              <a:t>List</a:t>
            </a:r>
            <a:r>
              <a:rPr lang="zh-CN" altLang="en-US" sz="1800" dirty="0" smtClean="0">
                <a:latin typeface="微软雅黑" panose="020B0503020204020204" pitchFamily="34" charset="-122"/>
                <a:ea typeface="微软雅黑" panose="020B0503020204020204" pitchFamily="34" charset="-122"/>
              </a:rPr>
              <a:t>对象，长度为</a:t>
            </a:r>
            <a:r>
              <a:rPr lang="en-US" altLang="zh-CN" sz="1800" dirty="0" smtClean="0">
                <a:latin typeface="微软雅黑" panose="020B0503020204020204" pitchFamily="34" charset="-122"/>
                <a:ea typeface="微软雅黑" panose="020B0503020204020204" pitchFamily="34" charset="-122"/>
              </a:rPr>
              <a:t>4000</a:t>
            </a:r>
            <a:r>
              <a:rPr lang="zh-CN" altLang="en-US" sz="1800" dirty="0" smtClean="0">
                <a:latin typeface="微软雅黑" panose="020B0503020204020204" pitchFamily="34" charset="-122"/>
                <a:ea typeface="微软雅黑" panose="020B0503020204020204" pitchFamily="34" charset="-122"/>
              </a:rPr>
              <a:t>的</a:t>
            </a:r>
            <a:r>
              <a:rPr lang="en-US" altLang="zh-CN" sz="1800" dirty="0" err="1" smtClean="0">
                <a:latin typeface="微软雅黑" panose="020B0503020204020204" pitchFamily="34" charset="-122"/>
                <a:ea typeface="微软雅黑" panose="020B0503020204020204" pitchFamily="34" charset="-122"/>
              </a:rPr>
              <a:t>HashMap</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大</a:t>
            </a:r>
            <a:r>
              <a:rPr lang="zh-CN" altLang="en-US" sz="1800" dirty="0">
                <a:latin typeface="微软雅黑" panose="020B0503020204020204" pitchFamily="34" charset="-122"/>
                <a:ea typeface="微软雅黑" panose="020B0503020204020204" pitchFamily="34" charset="-122"/>
              </a:rPr>
              <a:t>数组</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一次性申请一个大对象，导致</a:t>
            </a:r>
            <a:r>
              <a:rPr lang="en-US" altLang="zh-CN" sz="1800" dirty="0">
                <a:latin typeface="微软雅黑" panose="020B0503020204020204" pitchFamily="34" charset="-122"/>
                <a:ea typeface="微软雅黑" panose="020B0503020204020204" pitchFamily="34" charset="-122"/>
              </a:rPr>
              <a:t>Eden</a:t>
            </a:r>
            <a:r>
              <a:rPr lang="zh-CN" altLang="en-US" sz="1800" dirty="0" smtClean="0">
                <a:latin typeface="微软雅黑" panose="020B0503020204020204" pitchFamily="34" charset="-122"/>
                <a:ea typeface="微软雅黑" panose="020B0503020204020204" pitchFamily="34" charset="-122"/>
              </a:rPr>
              <a:t>区存放不下，直接进入老年代。</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zh-CN" altLang="en-US" sz="1800" dirty="0" smtClean="0">
                <a:latin typeface="微软雅黑" panose="020B0503020204020204" pitchFamily="34" charset="-122"/>
                <a:ea typeface="微软雅黑" panose="020B0503020204020204" pitchFamily="34" charset="-122"/>
              </a:rPr>
              <a:t>并发高进入</a:t>
            </a:r>
            <a:r>
              <a:rPr lang="en-US" altLang="zh-CN" sz="1800" dirty="0" err="1" smtClean="0">
                <a:latin typeface="微软雅黑" panose="020B0503020204020204" pitchFamily="34" charset="-122"/>
                <a:ea typeface="微软雅黑" panose="020B0503020204020204" pitchFamily="34" charset="-122"/>
              </a:rPr>
              <a:t>FullGC</a:t>
            </a:r>
            <a:r>
              <a:rPr lang="zh-CN" altLang="en-US" sz="1800" dirty="0" smtClean="0">
                <a:latin typeface="微软雅黑" panose="020B0503020204020204" pitchFamily="34" charset="-122"/>
                <a:ea typeface="微软雅黑" panose="020B0503020204020204" pitchFamily="34" charset="-122"/>
              </a:rPr>
              <a:t>频率高，此时机器只做一件事情：</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Stop The Word! </a:t>
            </a:r>
            <a:r>
              <a:rPr lang="en-US" altLang="zh-CN" sz="1800" dirty="0" err="1" smtClean="0">
                <a:latin typeface="微软雅黑" panose="020B0503020204020204" pitchFamily="34" charset="-122"/>
                <a:ea typeface="微软雅黑" panose="020B0503020204020204" pitchFamily="34" charset="-122"/>
              </a:rPr>
              <a:t>FullGC</a:t>
            </a:r>
            <a:endParaRPr lang="en-US" altLang="zh-CN" sz="2000"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避免</a:t>
            </a:r>
            <a:r>
              <a:rPr lang="zh-CN" altLang="en-US" sz="2000" b="1" dirty="0">
                <a:latin typeface="微软雅黑" panose="020B0503020204020204" pitchFamily="34" charset="-122"/>
                <a:ea typeface="微软雅黑" panose="020B0503020204020204" pitchFamily="34" charset="-122"/>
              </a:rPr>
              <a:t>生命周期长对象</a:t>
            </a:r>
            <a:r>
              <a:rPr lang="zh-CN" altLang="en-US" sz="2000" b="1" dirty="0" smtClean="0">
                <a:latin typeface="微软雅黑" panose="020B0503020204020204" pitchFamily="34" charset="-122"/>
                <a:ea typeface="微软雅黑" panose="020B0503020204020204" pitchFamily="34" charset="-122"/>
              </a:rPr>
              <a:t>创建</a:t>
            </a:r>
            <a:endParaRPr lang="en-US" altLang="zh-CN" sz="2000" b="1" dirty="0" smtClean="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何谓</a:t>
            </a:r>
            <a:r>
              <a:rPr lang="zh-CN" altLang="en-US" sz="1800" dirty="0" smtClean="0">
                <a:latin typeface="微软雅黑" panose="020B0503020204020204" pitchFamily="34" charset="-122"/>
                <a:ea typeface="微软雅黑" panose="020B0503020204020204" pitchFamily="34" charset="-122"/>
              </a:rPr>
              <a:t>生命长？：如全局的</a:t>
            </a:r>
            <a:r>
              <a:rPr lang="en-US" altLang="zh-CN" sz="1800" dirty="0" smtClean="0">
                <a:latin typeface="微软雅黑" panose="020B0503020204020204" pitchFamily="34" charset="-122"/>
                <a:ea typeface="微软雅黑" panose="020B0503020204020204" pitchFamily="34" charset="-122"/>
              </a:rPr>
              <a:t>Map</a:t>
            </a:r>
            <a:r>
              <a:rPr lang="zh-CN" altLang="en-US" sz="1800" dirty="0" smtClean="0">
                <a:latin typeface="微软雅黑" panose="020B0503020204020204" pitchFamily="34" charset="-122"/>
                <a:ea typeface="微软雅黑" panose="020B0503020204020204" pitchFamily="34" charset="-122"/>
              </a:rPr>
              <a:t>，方法间传递</a:t>
            </a:r>
            <a:r>
              <a:rPr lang="en-US" altLang="zh-CN" sz="1800" dirty="0" smtClean="0">
                <a:latin typeface="微软雅黑" panose="020B0503020204020204" pitchFamily="34" charset="-122"/>
                <a:ea typeface="微软雅黑" panose="020B0503020204020204" pitchFamily="34" charset="-122"/>
              </a:rPr>
              <a:t>List</a:t>
            </a:r>
            <a:r>
              <a:rPr lang="zh-CN" altLang="en-US" sz="1800" dirty="0" smtClean="0">
                <a:latin typeface="微软雅黑" panose="020B0503020204020204" pitchFamily="34" charset="-122"/>
                <a:ea typeface="微软雅黑" panose="020B0503020204020204" pitchFamily="34" charset="-122"/>
              </a:rPr>
              <a:t>并保持引用</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zh-CN" altLang="en-US" sz="1800" dirty="0" smtClean="0">
                <a:latin typeface="微软雅黑" panose="020B0503020204020204" pitchFamily="34" charset="-122"/>
                <a:ea typeface="微软雅黑" panose="020B0503020204020204" pitchFamily="34" charset="-122"/>
              </a:rPr>
              <a:t>这样造成每次</a:t>
            </a:r>
            <a:r>
              <a:rPr lang="en-US" altLang="zh-CN" sz="1800" dirty="0" err="1" smtClean="0">
                <a:latin typeface="微软雅黑" panose="020B0503020204020204" pitchFamily="34" charset="-122"/>
                <a:ea typeface="微软雅黑" panose="020B0503020204020204" pitchFamily="34" charset="-122"/>
              </a:rPr>
              <a:t>FullGC</a:t>
            </a:r>
            <a:r>
              <a:rPr lang="zh-CN" altLang="en-US" sz="1800" dirty="0" smtClean="0">
                <a:latin typeface="微软雅黑" panose="020B0503020204020204" pitchFamily="34" charset="-122"/>
                <a:ea typeface="微软雅黑" panose="020B0503020204020204" pitchFamily="34" charset="-122"/>
              </a:rPr>
              <a:t>都要扫描一次，还不能清除</a:t>
            </a:r>
            <a:endParaRPr lang="en-US" altLang="zh-CN" sz="1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654545" y="2603287"/>
            <a:ext cx="3276174" cy="1575428"/>
          </a:xfrm>
          <a:prstGeom prst="rect">
            <a:avLst/>
          </a:prstGeom>
        </p:spPr>
      </p:pic>
      <p:pic>
        <p:nvPicPr>
          <p:cNvPr id="5" name="图片 4"/>
          <p:cNvPicPr>
            <a:picLocks noChangeAspect="1"/>
          </p:cNvPicPr>
          <p:nvPr/>
        </p:nvPicPr>
        <p:blipFill>
          <a:blip r:embed="rId4"/>
          <a:stretch>
            <a:fillRect/>
          </a:stretch>
        </p:blipFill>
        <p:spPr>
          <a:xfrm>
            <a:off x="6096000" y="4505325"/>
            <a:ext cx="2676525" cy="2352675"/>
          </a:xfrm>
          <a:prstGeom prst="rect">
            <a:avLst/>
          </a:prstGeom>
        </p:spPr>
      </p:pic>
    </p:spTree>
    <p:extLst>
      <p:ext uri="{BB962C8B-B14F-4D97-AF65-F5344CB8AC3E}">
        <p14:creationId xmlns:p14="http://schemas.microsoft.com/office/powerpoint/2010/main" val="2322507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zh-CN" altLang="en-US" sz="2000" b="1" dirty="0">
                <a:latin typeface="微软雅黑" panose="020B0503020204020204" pitchFamily="34" charset="-122"/>
                <a:ea typeface="微软雅黑" panose="020B0503020204020204" pitchFamily="34" charset="-122"/>
              </a:rPr>
              <a:t>尽量使用</a:t>
            </a:r>
            <a:r>
              <a:rPr lang="zh-CN" altLang="en-US" sz="2000" b="1" dirty="0" smtClean="0">
                <a:latin typeface="微软雅黑" panose="020B0503020204020204" pitchFamily="34" charset="-122"/>
                <a:ea typeface="微软雅黑" panose="020B0503020204020204" pitchFamily="34" charset="-122"/>
              </a:rPr>
              <a:t>基本类型</a:t>
            </a:r>
            <a:r>
              <a:rPr lang="zh-CN" altLang="en-US" sz="2000" b="1" dirty="0">
                <a:latin typeface="微软雅黑" panose="020B0503020204020204" pitchFamily="34" charset="-122"/>
                <a:ea typeface="微软雅黑" panose="020B0503020204020204" pitchFamily="34" charset="-122"/>
              </a:rPr>
              <a:t>避免使用装箱</a:t>
            </a:r>
            <a:r>
              <a:rPr lang="zh-CN" altLang="en-US" sz="2000" b="1" dirty="0" smtClean="0">
                <a:latin typeface="微软雅黑" panose="020B0503020204020204" pitchFamily="34" charset="-122"/>
                <a:ea typeface="微软雅黑" panose="020B0503020204020204" pitchFamily="34" charset="-122"/>
              </a:rPr>
              <a:t>类型</a:t>
            </a:r>
            <a:endParaRPr lang="en-US" altLang="zh-CN" sz="2000" b="1" dirty="0" smtClean="0">
              <a:latin typeface="微软雅黑" panose="020B0503020204020204" pitchFamily="34" charset="-122"/>
              <a:ea typeface="微软雅黑" panose="020B0503020204020204" pitchFamily="34" charset="-122"/>
            </a:endParaRPr>
          </a:p>
          <a:p>
            <a:pPr marL="0" indent="0">
              <a:buNone/>
            </a:pPr>
            <a:r>
              <a:rPr lang="zh-CN" altLang="en-US" sz="2000" dirty="0" smtClean="0">
                <a:latin typeface="微软雅黑" panose="020B0503020204020204" pitchFamily="34" charset="-122"/>
                <a:ea typeface="微软雅黑" panose="020B0503020204020204" pitchFamily="34" charset="-122"/>
              </a:rPr>
              <a:t>封装类型在使用的时候需而外加装箱和拆箱动作</a:t>
            </a:r>
            <a:endParaRPr lang="en-US" altLang="zh-CN"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160109" y="2919861"/>
            <a:ext cx="6019814" cy="1552279"/>
          </a:xfrm>
          <a:prstGeom prst="rect">
            <a:avLst/>
          </a:prstGeom>
          <a:ln w="88900" cap="sq" cmpd="thickThin">
            <a:solidFill>
              <a:srgbClr val="000000"/>
            </a:solidFill>
            <a:prstDash val="solid"/>
            <a:miter lim="800000"/>
          </a:ln>
          <a:effectLst>
            <a:innerShdw blurRad="76200">
              <a:srgbClr val="000000"/>
            </a:innerShdw>
          </a:effectLst>
        </p:spPr>
      </p:pic>
      <p:sp>
        <p:nvSpPr>
          <p:cNvPr id="6" name="矩形 5"/>
          <p:cNvSpPr/>
          <p:nvPr/>
        </p:nvSpPr>
        <p:spPr>
          <a:xfrm>
            <a:off x="8442281" y="3161270"/>
            <a:ext cx="1719618" cy="832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220</a:t>
            </a:r>
            <a:r>
              <a:rPr lang="zh-CN" altLang="en-US" dirty="0" smtClean="0"/>
              <a:t>毫秒</a:t>
            </a:r>
            <a:endParaRPr lang="zh-CN" altLang="en-US" dirty="0"/>
          </a:p>
        </p:txBody>
      </p:sp>
      <p:pic>
        <p:nvPicPr>
          <p:cNvPr id="7" name="图片 6"/>
          <p:cNvPicPr>
            <a:picLocks noChangeAspect="1"/>
          </p:cNvPicPr>
          <p:nvPr/>
        </p:nvPicPr>
        <p:blipFill>
          <a:blip r:embed="rId4"/>
          <a:stretch>
            <a:fillRect/>
          </a:stretch>
        </p:blipFill>
        <p:spPr>
          <a:xfrm>
            <a:off x="1160109" y="4944489"/>
            <a:ext cx="6090271" cy="1490979"/>
          </a:xfrm>
          <a:prstGeom prst="rect">
            <a:avLst/>
          </a:prstGeom>
          <a:ln w="88900" cap="sq" cmpd="thickThin">
            <a:solidFill>
              <a:srgbClr val="000000"/>
            </a:solidFill>
            <a:prstDash val="solid"/>
            <a:miter lim="800000"/>
          </a:ln>
          <a:effectLst>
            <a:innerShdw blurRad="76200">
              <a:srgbClr val="000000"/>
            </a:innerShdw>
          </a:effectLst>
        </p:spPr>
      </p:pic>
      <p:sp>
        <p:nvSpPr>
          <p:cNvPr id="8" name="矩形 7"/>
          <p:cNvSpPr/>
          <p:nvPr/>
        </p:nvSpPr>
        <p:spPr>
          <a:xfrm>
            <a:off x="8442281" y="5273721"/>
            <a:ext cx="1719618" cy="832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1332</a:t>
            </a:r>
            <a:r>
              <a:rPr lang="zh-CN" altLang="en-US" dirty="0" smtClean="0"/>
              <a:t>毫秒</a:t>
            </a:r>
            <a:endParaRPr lang="zh-CN" altLang="en-US" dirty="0"/>
          </a:p>
        </p:txBody>
      </p:sp>
    </p:spTree>
    <p:extLst>
      <p:ext uri="{BB962C8B-B14F-4D97-AF65-F5344CB8AC3E}">
        <p14:creationId xmlns:p14="http://schemas.microsoft.com/office/powerpoint/2010/main" val="429494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en-US" altLang="zh-CN" sz="2000" dirty="0">
                <a:latin typeface="微软雅黑" panose="020B0503020204020204" pitchFamily="34" charset="-122"/>
                <a:ea typeface="微软雅黑" panose="020B0503020204020204" pitchFamily="34" charset="-122"/>
              </a:rPr>
              <a:t>equals</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hashCode</a:t>
            </a:r>
            <a:r>
              <a:rPr lang="zh-CN" altLang="en-US" sz="2000" dirty="0" smtClean="0">
                <a:latin typeface="微软雅黑" panose="020B0503020204020204" pitchFamily="34" charset="-122"/>
                <a:ea typeface="微软雅黑" panose="020B0503020204020204" pitchFamily="34" charset="-122"/>
              </a:rPr>
              <a:t>方法</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2000" dirty="0"/>
              <a:t>1</a:t>
            </a:r>
            <a:r>
              <a:rPr lang="zh-CN" altLang="en-US" sz="2000" dirty="0"/>
              <a:t>、如果两个对象</a:t>
            </a:r>
            <a:r>
              <a:rPr lang="en-US" altLang="zh-CN" sz="2000" dirty="0"/>
              <a:t>equals</a:t>
            </a:r>
            <a:r>
              <a:rPr lang="zh-CN" altLang="en-US" sz="2000" dirty="0"/>
              <a:t>，</a:t>
            </a:r>
            <a:r>
              <a:rPr lang="en-US" altLang="zh-CN" sz="2000" dirty="0"/>
              <a:t>Java</a:t>
            </a:r>
            <a:r>
              <a:rPr lang="zh-CN" altLang="en-US" sz="2000" dirty="0"/>
              <a:t>运行时环境会认为他们的</a:t>
            </a:r>
            <a:r>
              <a:rPr lang="en-US" altLang="zh-CN" sz="2000" dirty="0" err="1"/>
              <a:t>hashcode</a:t>
            </a:r>
            <a:r>
              <a:rPr lang="zh-CN" altLang="en-US" sz="2000" dirty="0"/>
              <a:t>一定相等。 </a:t>
            </a:r>
            <a:br>
              <a:rPr lang="zh-CN" altLang="en-US" sz="2000" dirty="0"/>
            </a:br>
            <a:r>
              <a:rPr lang="en-US" altLang="zh-CN" sz="2000" dirty="0"/>
              <a:t>2</a:t>
            </a:r>
            <a:r>
              <a:rPr lang="zh-CN" altLang="en-US" sz="2000" dirty="0"/>
              <a:t>、如果两个对象不</a:t>
            </a:r>
            <a:r>
              <a:rPr lang="en-US" altLang="zh-CN" sz="2000" dirty="0"/>
              <a:t>equals</a:t>
            </a:r>
            <a:r>
              <a:rPr lang="zh-CN" altLang="en-US" sz="2000" dirty="0"/>
              <a:t>，他们的</a:t>
            </a:r>
            <a:r>
              <a:rPr lang="en-US" altLang="zh-CN" sz="2000" dirty="0" err="1"/>
              <a:t>hashcode</a:t>
            </a:r>
            <a:r>
              <a:rPr lang="zh-CN" altLang="en-US" sz="2000" dirty="0"/>
              <a:t>有可能相等。 </a:t>
            </a:r>
            <a:br>
              <a:rPr lang="zh-CN" altLang="en-US" sz="2000" dirty="0"/>
            </a:br>
            <a:r>
              <a:rPr lang="en-US" altLang="zh-CN" sz="2000" dirty="0"/>
              <a:t>3</a:t>
            </a:r>
            <a:r>
              <a:rPr lang="zh-CN" altLang="en-US" sz="2000" dirty="0"/>
              <a:t>、如果两个对象</a:t>
            </a:r>
            <a:r>
              <a:rPr lang="en-US" altLang="zh-CN" sz="2000" dirty="0" err="1"/>
              <a:t>hashcode</a:t>
            </a:r>
            <a:r>
              <a:rPr lang="zh-CN" altLang="en-US" sz="2000" dirty="0"/>
              <a:t>相等，他们不一定</a:t>
            </a:r>
            <a:r>
              <a:rPr lang="en-US" altLang="zh-CN" sz="2000" dirty="0"/>
              <a:t>equals</a:t>
            </a:r>
            <a:r>
              <a:rPr lang="zh-CN" altLang="en-US" sz="2000" dirty="0"/>
              <a:t>。 </a:t>
            </a:r>
            <a:br>
              <a:rPr lang="zh-CN" altLang="en-US" sz="2000" dirty="0"/>
            </a:br>
            <a:r>
              <a:rPr lang="en-US" altLang="zh-CN" sz="2000" dirty="0"/>
              <a:t>4</a:t>
            </a:r>
            <a:r>
              <a:rPr lang="zh-CN" altLang="en-US" sz="2000" dirty="0"/>
              <a:t>、如果两个对象</a:t>
            </a:r>
            <a:r>
              <a:rPr lang="en-US" altLang="zh-CN" sz="2000" dirty="0" err="1"/>
              <a:t>hashcode</a:t>
            </a:r>
            <a:r>
              <a:rPr lang="zh-CN" altLang="en-US" sz="2000" dirty="0"/>
              <a:t>不相等，他们一定不</a:t>
            </a:r>
            <a:r>
              <a:rPr lang="en-US" altLang="zh-CN" sz="2000" dirty="0"/>
              <a:t>equals</a:t>
            </a:r>
            <a:r>
              <a:rPr lang="zh-CN" altLang="en-US" sz="2000" dirty="0"/>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9350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zh-CN" altLang="en-US" sz="2000" dirty="0">
                <a:latin typeface="微软雅黑" panose="020B0503020204020204" pitchFamily="34" charset="-122"/>
                <a:ea typeface="微软雅黑" panose="020B0503020204020204" pitchFamily="34" charset="-122"/>
              </a:rPr>
              <a:t>字符串操作：尽量避免字符串连接</a:t>
            </a: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448920" y="2437417"/>
            <a:ext cx="6326591" cy="1563877"/>
          </a:xfrm>
          <a:prstGeom prst="rect">
            <a:avLst/>
          </a:prstGeom>
        </p:spPr>
      </p:pic>
      <p:pic>
        <p:nvPicPr>
          <p:cNvPr id="5" name="图片 4"/>
          <p:cNvPicPr>
            <a:picLocks noChangeAspect="1"/>
          </p:cNvPicPr>
          <p:nvPr/>
        </p:nvPicPr>
        <p:blipFill>
          <a:blip r:embed="rId4"/>
          <a:stretch>
            <a:fillRect/>
          </a:stretch>
        </p:blipFill>
        <p:spPr>
          <a:xfrm>
            <a:off x="2448920" y="5224010"/>
            <a:ext cx="7500150" cy="1204086"/>
          </a:xfrm>
          <a:prstGeom prst="rect">
            <a:avLst/>
          </a:prstGeom>
        </p:spPr>
      </p:pic>
      <p:sp>
        <p:nvSpPr>
          <p:cNvPr id="6" name="下箭头 5"/>
          <p:cNvSpPr/>
          <p:nvPr/>
        </p:nvSpPr>
        <p:spPr>
          <a:xfrm>
            <a:off x="5031474" y="4198079"/>
            <a:ext cx="1064526" cy="830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8097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最佳实践</a:t>
            </a:r>
            <a:endParaRPr lang="en-US" altLang="zh-CN" dirty="0"/>
          </a:p>
        </p:txBody>
      </p:sp>
      <p:sp>
        <p:nvSpPr>
          <p:cNvPr id="3" name="内容占位符 2"/>
          <p:cNvSpPr>
            <a:spLocks noGrp="1"/>
          </p:cNvSpPr>
          <p:nvPr>
            <p:ph idx="1"/>
          </p:nvPr>
        </p:nvSpPr>
        <p:spPr/>
        <p:txBody>
          <a:bodyPr/>
          <a:lstStyle/>
          <a:p>
            <a:r>
              <a:rPr lang="en-US" altLang="zh-CN" dirty="0" smtClean="0"/>
              <a:t>JAVA</a:t>
            </a:r>
            <a:r>
              <a:rPr lang="zh-CN" altLang="en-US" dirty="0" smtClean="0"/>
              <a:t>编码规范</a:t>
            </a:r>
            <a:endParaRPr lang="en-US" altLang="zh-CN" dirty="0" smtClean="0"/>
          </a:p>
          <a:p>
            <a:r>
              <a:rPr lang="en-US" altLang="zh-CN" dirty="0" smtClean="0"/>
              <a:t>JAVA</a:t>
            </a:r>
            <a:r>
              <a:rPr lang="zh-CN" altLang="en-US" dirty="0" smtClean="0"/>
              <a:t>高效编程</a:t>
            </a:r>
            <a:endParaRPr lang="zh-CN" altLang="en-US" dirty="0"/>
          </a:p>
        </p:txBody>
      </p:sp>
    </p:spTree>
    <p:extLst>
      <p:ext uri="{BB962C8B-B14F-4D97-AF65-F5344CB8AC3E}">
        <p14:creationId xmlns:p14="http://schemas.microsoft.com/office/powerpoint/2010/main" val="4039429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zh-CN" altLang="en-US" sz="2000" dirty="0">
                <a:latin typeface="微软雅黑" panose="020B0503020204020204" pitchFamily="34" charset="-122"/>
                <a:ea typeface="微软雅黑" panose="020B0503020204020204" pitchFamily="34" charset="-122"/>
              </a:rPr>
              <a:t>正则表达式：避免运行期编译</a:t>
            </a: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38689" y="5130426"/>
            <a:ext cx="6246648" cy="1337551"/>
          </a:xfrm>
          <a:prstGeom prst="rect">
            <a:avLst/>
          </a:prstGeom>
        </p:spPr>
      </p:pic>
      <p:pic>
        <p:nvPicPr>
          <p:cNvPr id="5" name="图片 4"/>
          <p:cNvPicPr>
            <a:picLocks noChangeAspect="1"/>
          </p:cNvPicPr>
          <p:nvPr/>
        </p:nvPicPr>
        <p:blipFill>
          <a:blip r:embed="rId4"/>
          <a:stretch>
            <a:fillRect/>
          </a:stretch>
        </p:blipFill>
        <p:spPr>
          <a:xfrm>
            <a:off x="738689" y="2459442"/>
            <a:ext cx="7050561" cy="1383755"/>
          </a:xfrm>
          <a:prstGeom prst="rect">
            <a:avLst/>
          </a:prstGeom>
        </p:spPr>
      </p:pic>
      <p:sp>
        <p:nvSpPr>
          <p:cNvPr id="6" name="下箭头 5"/>
          <p:cNvSpPr/>
          <p:nvPr/>
        </p:nvSpPr>
        <p:spPr>
          <a:xfrm>
            <a:off x="2780040" y="4294268"/>
            <a:ext cx="1081973" cy="532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5"/>
          <a:stretch>
            <a:fillRect/>
          </a:stretch>
        </p:blipFill>
        <p:spPr>
          <a:xfrm>
            <a:off x="5083923" y="330749"/>
            <a:ext cx="6798777" cy="1601806"/>
          </a:xfrm>
          <a:prstGeom prst="rect">
            <a:avLst/>
          </a:prstGeom>
        </p:spPr>
      </p:pic>
    </p:spTree>
    <p:extLst>
      <p:ext uri="{BB962C8B-B14F-4D97-AF65-F5344CB8AC3E}">
        <p14:creationId xmlns:p14="http://schemas.microsoft.com/office/powerpoint/2010/main" val="1865661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zh-CN" altLang="en-US" sz="2000" dirty="0">
                <a:latin typeface="微软雅黑" panose="020B0503020204020204" pitchFamily="34" charset="-122"/>
                <a:ea typeface="微软雅黑" panose="020B0503020204020204" pitchFamily="34" charset="-122"/>
              </a:rPr>
              <a:t>精确类型避免</a:t>
            </a:r>
            <a:r>
              <a:rPr lang="en-US" altLang="zh-CN" sz="2000" dirty="0">
                <a:latin typeface="微软雅黑" panose="020B0503020204020204" pitchFamily="34" charset="-122"/>
                <a:ea typeface="微软雅黑" panose="020B0503020204020204" pitchFamily="34" charset="-122"/>
              </a:rPr>
              <a:t>float</a:t>
            </a:r>
            <a:r>
              <a:rPr lang="zh-CN" altLang="en-US" sz="2000" dirty="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double</a:t>
            </a:r>
          </a:p>
          <a:p>
            <a:pPr marL="0" indent="0">
              <a:buNone/>
            </a:pPr>
            <a:r>
              <a:rPr lang="en-US" altLang="zh-CN" sz="1600" dirty="0">
                <a:latin typeface="微软雅黑" panose="020B0503020204020204" pitchFamily="34" charset="-122"/>
                <a:ea typeface="微软雅黑" panose="020B0503020204020204" pitchFamily="34" charset="-122"/>
              </a:rPr>
              <a:t>float</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double</a:t>
            </a:r>
            <a:r>
              <a:rPr lang="zh-CN" altLang="en-US" sz="1600" dirty="0">
                <a:latin typeface="微软雅黑" panose="020B0503020204020204" pitchFamily="34" charset="-122"/>
                <a:ea typeface="微软雅黑" panose="020B0503020204020204" pitchFamily="34" charset="-122"/>
              </a:rPr>
              <a:t>类型的主要设计目的是为了</a:t>
            </a:r>
            <a:r>
              <a:rPr lang="zh-CN" altLang="en-US" sz="1600" b="1" dirty="0">
                <a:solidFill>
                  <a:srgbClr val="FF0000"/>
                </a:solidFill>
                <a:latin typeface="微软雅黑" panose="020B0503020204020204" pitchFamily="34" charset="-122"/>
                <a:ea typeface="微软雅黑" panose="020B0503020204020204" pitchFamily="34" charset="-122"/>
              </a:rPr>
              <a:t>科学计算和工程计算</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zh-CN" altLang="en-US" sz="1600" b="1" dirty="0" smtClean="0">
                <a:latin typeface="微软雅黑" panose="020B0503020204020204" pitchFamily="34" charset="-122"/>
                <a:ea typeface="微软雅黑" panose="020B0503020204020204" pitchFamily="34" charset="-122"/>
              </a:rPr>
              <a:t>执行</a:t>
            </a:r>
            <a:r>
              <a:rPr lang="zh-CN" altLang="en-US" sz="1600" b="1" dirty="0">
                <a:latin typeface="微软雅黑" panose="020B0503020204020204" pitchFamily="34" charset="-122"/>
                <a:ea typeface="微软雅黑" panose="020B0503020204020204" pitchFamily="34" charset="-122"/>
              </a:rPr>
              <a:t>二进制浮点运算</a:t>
            </a:r>
            <a:r>
              <a:rPr lang="zh-CN" altLang="en-US" sz="1600" dirty="0">
                <a:latin typeface="微软雅黑" panose="020B0503020204020204" pitchFamily="34" charset="-122"/>
                <a:ea typeface="微软雅黑" panose="020B0503020204020204" pitchFamily="34" charset="-122"/>
              </a:rPr>
              <a:t>，这是为了在广域数值范围上提供较为精确的快速</a:t>
            </a:r>
            <a:r>
              <a:rPr lang="zh-CN" altLang="en-US" sz="1600" b="1" dirty="0">
                <a:solidFill>
                  <a:srgbClr val="FF0000"/>
                </a:solidFill>
                <a:latin typeface="微软雅黑" panose="020B0503020204020204" pitchFamily="34" charset="-122"/>
                <a:ea typeface="微软雅黑" panose="020B0503020204020204" pitchFamily="34" charset="-122"/>
              </a:rPr>
              <a:t>近似计算</a:t>
            </a:r>
            <a:r>
              <a:rPr lang="zh-CN" altLang="en-US" sz="1600" dirty="0">
                <a:latin typeface="微软雅黑" panose="020B0503020204020204" pitchFamily="34" charset="-122"/>
                <a:ea typeface="微软雅黑" panose="020B0503020204020204" pitchFamily="34" charset="-122"/>
              </a:rPr>
              <a:t>而精心设计</a:t>
            </a:r>
            <a:r>
              <a:rPr lang="zh-CN" altLang="en-US" sz="1600" dirty="0" smtClean="0">
                <a:latin typeface="微软雅黑" panose="020B0503020204020204" pitchFamily="34" charset="-122"/>
                <a:ea typeface="微软雅黑" panose="020B0503020204020204" pitchFamily="34" charset="-122"/>
              </a:rPr>
              <a:t>的</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en-US" altLang="zh-CN" sz="1600" dirty="0" err="1">
                <a:latin typeface="微软雅黑" panose="020B0503020204020204" pitchFamily="34" charset="-122"/>
                <a:ea typeface="微软雅黑" panose="020B0503020204020204" pitchFamily="34" charset="-122"/>
              </a:rPr>
              <a:t>System.out.println</a:t>
            </a:r>
            <a:r>
              <a:rPr lang="en-US" altLang="zh-CN" sz="1600" dirty="0">
                <a:latin typeface="微软雅黑" panose="020B0503020204020204" pitchFamily="34" charset="-122"/>
                <a:ea typeface="微软雅黑" panose="020B0503020204020204" pitchFamily="34" charset="-122"/>
              </a:rPr>
              <a:t>(2.0-1.1)</a:t>
            </a:r>
            <a:r>
              <a:rPr lang="zh-CN" altLang="en-US" sz="1600" dirty="0">
                <a:latin typeface="微软雅黑" panose="020B0503020204020204" pitchFamily="34" charset="-122"/>
                <a:ea typeface="微软雅黑" panose="020B0503020204020204" pitchFamily="34" charset="-122"/>
              </a:rPr>
              <a:t>将会打印</a:t>
            </a:r>
            <a:r>
              <a:rPr lang="en-US" altLang="zh-CN" sz="1600" dirty="0">
                <a:latin typeface="微软雅黑" panose="020B0503020204020204" pitchFamily="34" charset="-122"/>
                <a:ea typeface="微软雅黑" panose="020B0503020204020204" pitchFamily="34" charset="-122"/>
              </a:rPr>
              <a:t>0.899999999999999,</a:t>
            </a:r>
            <a:r>
              <a:rPr lang="zh-CN" altLang="en-US" sz="1600" dirty="0">
                <a:latin typeface="微软雅黑" panose="020B0503020204020204" pitchFamily="34" charset="-122"/>
                <a:ea typeface="微软雅黑" panose="020B0503020204020204" pitchFamily="34" charset="-122"/>
              </a:rPr>
              <a:t>而不是你所希望的</a:t>
            </a:r>
            <a:r>
              <a:rPr lang="en-US" altLang="zh-CN" sz="1600" dirty="0">
                <a:latin typeface="微软雅黑" panose="020B0503020204020204" pitchFamily="34" charset="-122"/>
                <a:ea typeface="微软雅黑" panose="020B0503020204020204" pitchFamily="34" charset="-122"/>
              </a:rPr>
              <a:t>0.9</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这种</a:t>
            </a:r>
            <a:r>
              <a:rPr lang="zh-CN" altLang="en-US" sz="1600" dirty="0">
                <a:latin typeface="微软雅黑" panose="020B0503020204020204" pitchFamily="34" charset="-122"/>
                <a:ea typeface="微软雅黑" panose="020B0503020204020204" pitchFamily="34" charset="-122"/>
              </a:rPr>
              <a:t>舍入错误产生的原因是</a:t>
            </a:r>
            <a:r>
              <a:rPr lang="zh-CN" altLang="en-US" sz="1600" b="1" dirty="0">
                <a:latin typeface="微软雅黑" panose="020B0503020204020204" pitchFamily="34" charset="-122"/>
                <a:ea typeface="微软雅黑" panose="020B0503020204020204" pitchFamily="34" charset="-122"/>
              </a:rPr>
              <a:t>浮点数实际上是用二进制系统实现</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marL="0" indent="0">
              <a:buNone/>
            </a:pPr>
            <a:endParaRPr lang="en-US" altLang="zh-CN" sz="1600" b="1" dirty="0" smtClean="0">
              <a:latin typeface="微软雅黑" panose="020B0503020204020204" pitchFamily="34" charset="-122"/>
              <a:ea typeface="微软雅黑" panose="020B0503020204020204" pitchFamily="34" charset="-122"/>
            </a:endParaRPr>
          </a:p>
          <a:p>
            <a:pPr marL="0" indent="0">
              <a:buNone/>
            </a:pPr>
            <a:endParaRPr lang="en-US" altLang="zh-CN" sz="1600" b="1" dirty="0">
              <a:latin typeface="微软雅黑" panose="020B0503020204020204" pitchFamily="34" charset="-122"/>
              <a:ea typeface="微软雅黑" panose="020B0503020204020204" pitchFamily="34" charset="-122"/>
            </a:endParaRPr>
          </a:p>
          <a:p>
            <a:pPr marL="0" indent="0">
              <a:buNone/>
            </a:pPr>
            <a:r>
              <a:rPr lang="zh-CN" altLang="en-US" sz="1600" b="1" dirty="0" smtClean="0">
                <a:latin typeface="微软雅黑" panose="020B0503020204020204" pitchFamily="34" charset="-122"/>
                <a:ea typeface="微软雅黑" panose="020B0503020204020204" pitchFamily="34" charset="-122"/>
              </a:rPr>
              <a:t>解决方案：</a:t>
            </a:r>
            <a:endParaRPr lang="en-US" altLang="zh-CN" sz="1600" b="1"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smtClean="0">
                <a:latin typeface="微软雅黑" panose="020B0503020204020204" pitchFamily="34" charset="-122"/>
                <a:ea typeface="微软雅黑" panose="020B0503020204020204" pitchFamily="34" charset="-122"/>
              </a:rPr>
              <a:t>int</a:t>
            </a:r>
            <a:r>
              <a:rPr lang="zh-CN" altLang="en-US" sz="1600" dirty="0">
                <a:latin typeface="微软雅黑" panose="020B0503020204020204" pitchFamily="34" charset="-122"/>
                <a:ea typeface="微软雅黑" panose="020B0503020204020204" pitchFamily="34" charset="-122"/>
              </a:rPr>
              <a:t>或</a:t>
            </a:r>
            <a:r>
              <a:rPr lang="en-US" altLang="zh-CN" sz="1600" dirty="0" smtClean="0">
                <a:latin typeface="微软雅黑" panose="020B0503020204020204" pitchFamily="34" charset="-122"/>
                <a:ea typeface="微软雅黑" panose="020B0503020204020204" pitchFamily="34" charset="-122"/>
              </a:rPr>
              <a:t>long</a:t>
            </a:r>
            <a:r>
              <a:rPr lang="zh-CN" altLang="en-US" sz="1600" dirty="0" smtClean="0">
                <a:latin typeface="微软雅黑" panose="020B0503020204020204" pitchFamily="34" charset="-122"/>
                <a:ea typeface="微软雅黑" panose="020B0503020204020204" pitchFamily="34" charset="-122"/>
              </a:rPr>
              <a:t>（比如精确到</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位可放大</a:t>
            </a:r>
            <a:r>
              <a:rPr lang="en-US" altLang="zh-CN" sz="1600" dirty="0" smtClean="0">
                <a:latin typeface="微软雅黑" panose="020B0503020204020204" pitchFamily="34" charset="-122"/>
                <a:ea typeface="微软雅黑" panose="020B0503020204020204" pitchFamily="34" charset="-122"/>
              </a:rPr>
              <a:t>1000</a:t>
            </a:r>
            <a:r>
              <a:rPr lang="zh-CN" altLang="en-US" sz="1600" dirty="0" smtClean="0">
                <a:latin typeface="微软雅黑" panose="020B0503020204020204" pitchFamily="34" charset="-122"/>
                <a:ea typeface="微软雅黑" panose="020B0503020204020204" pitchFamily="34" charset="-122"/>
              </a:rPr>
              <a:t>倍）</a:t>
            </a:r>
            <a:endParaRPr lang="en-US"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使用</a:t>
            </a:r>
            <a:r>
              <a:rPr lang="en-US" altLang="zh-CN" sz="1600" dirty="0" err="1">
                <a:latin typeface="微软雅黑" panose="020B0503020204020204" pitchFamily="34" charset="-122"/>
                <a:ea typeface="微软雅黑" panose="020B0503020204020204" pitchFamily="34" charset="-122"/>
              </a:rPr>
              <a:t>BigDecimal</a:t>
            </a: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8674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zh-CN" altLang="en-US" sz="2000" b="1" dirty="0">
                <a:latin typeface="微软雅黑" panose="020B0503020204020204" pitchFamily="34" charset="-122"/>
                <a:ea typeface="微软雅黑" panose="020B0503020204020204" pitchFamily="34" charset="-122"/>
              </a:rPr>
              <a:t>避免通过异常来控制程序</a:t>
            </a:r>
            <a:r>
              <a:rPr lang="zh-CN" altLang="en-US" sz="2000" b="1" dirty="0" smtClean="0">
                <a:latin typeface="微软雅黑" panose="020B0503020204020204" pitchFamily="34" charset="-122"/>
                <a:ea typeface="微软雅黑" panose="020B0503020204020204" pitchFamily="34" charset="-122"/>
              </a:rPr>
              <a:t>流程</a:t>
            </a:r>
            <a:endParaRPr lang="en-US" altLang="zh-CN" sz="2000" b="1" dirty="0" smtClean="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JVM</a:t>
            </a:r>
            <a:r>
              <a:rPr lang="zh-CN" altLang="en-US" sz="1600" dirty="0" smtClean="0">
                <a:latin typeface="微软雅黑" panose="020B0503020204020204" pitchFamily="34" charset="-122"/>
                <a:ea typeface="微软雅黑" panose="020B0503020204020204" pitchFamily="34" charset="-122"/>
              </a:rPr>
              <a:t>中异常维护是需要靠开辟新的空间和栈来维护，</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如在业务流程中通过不同的异常来控制流程，</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会增加</a:t>
            </a:r>
            <a:r>
              <a:rPr lang="en-US" altLang="zh-CN" sz="1600" dirty="0" smtClean="0">
                <a:latin typeface="微软雅黑" panose="020B0503020204020204" pitchFamily="34" charset="-122"/>
                <a:ea typeface="微软雅黑" panose="020B0503020204020204" pitchFamily="34" charset="-122"/>
              </a:rPr>
              <a:t>JVM</a:t>
            </a:r>
            <a:r>
              <a:rPr lang="zh-CN" altLang="en-US" sz="1600" dirty="0" smtClean="0">
                <a:latin typeface="微软雅黑" panose="020B0503020204020204" pitchFamily="34" charset="-122"/>
                <a:ea typeface="微软雅黑" panose="020B0503020204020204" pitchFamily="34" charset="-122"/>
              </a:rPr>
              <a:t>的负担。一句话：异常是很好资源。</a:t>
            </a: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避免使用受检异常，优先使用标准</a:t>
            </a:r>
            <a:r>
              <a:rPr lang="zh-CN" altLang="en-US" sz="2000" b="1" dirty="0" smtClean="0">
                <a:latin typeface="微软雅黑" panose="020B0503020204020204" pitchFamily="34" charset="-122"/>
                <a:ea typeface="微软雅黑" panose="020B0503020204020204" pitchFamily="34" charset="-122"/>
              </a:rPr>
              <a:t>异常</a:t>
            </a:r>
            <a:endParaRPr lang="en-US" altLang="zh-CN" sz="2000" b="1" dirty="0" smtClean="0">
              <a:latin typeface="微软雅黑" panose="020B0503020204020204" pitchFamily="34" charset="-122"/>
              <a:ea typeface="微软雅黑" panose="020B0503020204020204" pitchFamily="34" charset="-122"/>
            </a:endParaRPr>
          </a:p>
          <a:p>
            <a:pPr marL="0" indent="0">
              <a:buNone/>
            </a:pPr>
            <a:r>
              <a:rPr lang="zh-CN" altLang="en-US" sz="1600" dirty="0">
                <a:latin typeface="微软雅黑" panose="020B0503020204020204" pitchFamily="34" charset="-122"/>
                <a:ea typeface="微软雅黑" panose="020B0503020204020204" pitchFamily="34" charset="-122"/>
              </a:rPr>
              <a:t>运行时异常</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RuntimeException</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受检</a:t>
            </a:r>
            <a:endParaRPr lang="en-US" altLang="zh-CN" sz="1600" dirty="0">
              <a:latin typeface="微软雅黑" panose="020B0503020204020204" pitchFamily="34" charset="-122"/>
              <a:ea typeface="微软雅黑" panose="020B0503020204020204" pitchFamily="34" charset="-122"/>
            </a:endParaRPr>
          </a:p>
          <a:p>
            <a:pPr marL="0" indent="0">
              <a:buNone/>
            </a:pPr>
            <a:r>
              <a:rPr lang="zh-CN" altLang="en-US" sz="1600" dirty="0">
                <a:latin typeface="微软雅黑" panose="020B0503020204020204" pitchFamily="34" charset="-122"/>
                <a:ea typeface="微软雅黑" panose="020B0503020204020204" pitchFamily="34" charset="-122"/>
              </a:rPr>
              <a:t>非运行时异常</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SQLException</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受检</a:t>
            </a:r>
            <a:endParaRPr lang="en-US" altLang="zh-CN" sz="1600" dirty="0">
              <a:latin typeface="微软雅黑" panose="020B0503020204020204" pitchFamily="34" charset="-122"/>
              <a:ea typeface="微软雅黑" panose="020B0503020204020204" pitchFamily="34" charset="-122"/>
            </a:endParaRPr>
          </a:p>
          <a:p>
            <a:pPr marL="0" indent="0">
              <a:buNone/>
            </a:pPr>
            <a:r>
              <a:rPr lang="zh-CN" altLang="en-US" sz="1600" dirty="0">
                <a:latin typeface="微软雅黑" panose="020B0503020204020204" pitchFamily="34" charset="-122"/>
                <a:ea typeface="微软雅黑" panose="020B0503020204020204" pitchFamily="34" charset="-122"/>
              </a:rPr>
              <a:t>受检会导致调用者需大量铺货异常的垃圾</a:t>
            </a:r>
            <a:r>
              <a:rPr lang="zh-CN" altLang="en-US" sz="1600" dirty="0" smtClean="0">
                <a:latin typeface="微软雅黑" panose="020B0503020204020204" pitchFamily="34" charset="-122"/>
                <a:ea typeface="微软雅黑" panose="020B0503020204020204" pitchFamily="34" charset="-122"/>
              </a:rPr>
              <a:t>代码</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除非上层调用需要感知异常的存在</a:t>
            </a: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287069" y="2362994"/>
            <a:ext cx="4876800" cy="3276600"/>
          </a:xfrm>
          <a:prstGeom prst="rect">
            <a:avLst/>
          </a:prstGeom>
        </p:spPr>
      </p:pic>
    </p:spTree>
    <p:extLst>
      <p:ext uri="{BB962C8B-B14F-4D97-AF65-F5344CB8AC3E}">
        <p14:creationId xmlns:p14="http://schemas.microsoft.com/office/powerpoint/2010/main" val="1875788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en-US" altLang="zh-CN" sz="2000" b="1" dirty="0">
                <a:latin typeface="微软雅黑" panose="020B0503020204020204" pitchFamily="34" charset="-122"/>
                <a:ea typeface="微软雅黑" panose="020B0503020204020204" pitchFamily="34" charset="-122"/>
              </a:rPr>
              <a:t>for-each</a:t>
            </a:r>
            <a:r>
              <a:rPr lang="zh-CN" altLang="en-US" sz="2000" b="1" dirty="0">
                <a:latin typeface="微软雅黑" panose="020B0503020204020204" pitchFamily="34" charset="-122"/>
                <a:ea typeface="微软雅黑" panose="020B0503020204020204" pitchFamily="34" charset="-122"/>
              </a:rPr>
              <a:t>优先于传统</a:t>
            </a:r>
            <a:r>
              <a:rPr lang="en-US" altLang="zh-CN" sz="2000" b="1" dirty="0">
                <a:latin typeface="微软雅黑" panose="020B0503020204020204" pitchFamily="34" charset="-122"/>
                <a:ea typeface="微软雅黑" panose="020B0503020204020204" pitchFamily="34" charset="-122"/>
              </a:rPr>
              <a:t>for</a:t>
            </a:r>
            <a:r>
              <a:rPr lang="zh-CN" altLang="en-US" sz="2000" b="1" dirty="0" smtClean="0">
                <a:latin typeface="微软雅黑" panose="020B0503020204020204" pitchFamily="34" charset="-122"/>
                <a:ea typeface="微软雅黑" panose="020B0503020204020204" pitchFamily="34" charset="-122"/>
              </a:rPr>
              <a:t>循环</a:t>
            </a:r>
            <a:endParaRPr lang="en-US" altLang="zh-CN" sz="2000" b="1" dirty="0" smtClean="0">
              <a:latin typeface="微软雅黑" panose="020B0503020204020204" pitchFamily="34" charset="-122"/>
              <a:ea typeface="微软雅黑" panose="020B0503020204020204" pitchFamily="34" charset="-122"/>
            </a:endParaRPr>
          </a:p>
          <a:p>
            <a:pPr marL="0" indent="0">
              <a:buNone/>
            </a:pPr>
            <a:r>
              <a:rPr lang="en-US" altLang="zh-CN" sz="2000" dirty="0"/>
              <a:t>For each</a:t>
            </a:r>
            <a:r>
              <a:rPr lang="zh-CN" altLang="en-US" sz="2000" dirty="0"/>
              <a:t>循环允许你在无需保持传统</a:t>
            </a:r>
            <a:r>
              <a:rPr lang="en-US" altLang="zh-CN" sz="2000" dirty="0"/>
              <a:t>for</a:t>
            </a:r>
            <a:r>
              <a:rPr lang="zh-CN" altLang="en-US" sz="2000" dirty="0"/>
              <a:t>循环中的</a:t>
            </a:r>
            <a:r>
              <a:rPr lang="zh-CN" altLang="en-US" sz="2000" dirty="0" smtClean="0"/>
              <a:t>索引</a:t>
            </a:r>
            <a:endParaRPr lang="en-US" altLang="zh-CN" sz="2000" dirty="0" smtClean="0"/>
          </a:p>
          <a:p>
            <a:pPr marL="0" indent="0">
              <a:buNone/>
            </a:pPr>
            <a:r>
              <a:rPr lang="zh-CN" altLang="en-US" sz="2000" dirty="0"/>
              <a:t>简洁</a:t>
            </a:r>
            <a:endParaRPr lang="en-US" altLang="zh-CN" sz="2000" dirty="0"/>
          </a:p>
          <a:p>
            <a:pPr marL="0" indent="0">
              <a:buNone/>
            </a:pPr>
            <a:r>
              <a:rPr lang="en-US" altLang="zh-CN" sz="2000" dirty="0" err="1"/>
              <a:t>ConcurrentModificationException</a:t>
            </a:r>
            <a:r>
              <a:rPr lang="zh-CN" altLang="en-US" sz="2000" dirty="0" smtClean="0"/>
              <a:t>异常？</a:t>
            </a: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检查参数的</a:t>
            </a:r>
            <a:r>
              <a:rPr lang="zh-CN" altLang="en-US" sz="2000" b="1" dirty="0" smtClean="0">
                <a:latin typeface="微软雅黑" panose="020B0503020204020204" pitchFamily="34" charset="-122"/>
                <a:ea typeface="微软雅黑" panose="020B0503020204020204" pitchFamily="34" charset="-122"/>
              </a:rPr>
              <a:t>有效性</a:t>
            </a:r>
            <a:endParaRPr lang="en-US" altLang="zh-CN" sz="2000" b="1" dirty="0" smtClean="0">
              <a:latin typeface="微软雅黑" panose="020B0503020204020204" pitchFamily="34" charset="-122"/>
              <a:ea typeface="微软雅黑" panose="020B0503020204020204" pitchFamily="34" charset="-122"/>
            </a:endParaRPr>
          </a:p>
          <a:p>
            <a:pPr marL="0" indent="0">
              <a:buNone/>
            </a:pPr>
            <a:endParaRPr lang="en-US" altLang="zh-CN" sz="20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865464" y="2728629"/>
            <a:ext cx="4848225" cy="3038475"/>
          </a:xfrm>
          <a:prstGeom prst="rect">
            <a:avLst/>
          </a:prstGeom>
          <a:ln w="88900" cap="sq" cmpd="thickThin">
            <a:solidFill>
              <a:srgbClr val="000000"/>
            </a:solidFill>
            <a:prstDash val="solid"/>
            <a:miter lim="800000"/>
          </a:ln>
          <a:effectLst>
            <a:innerShdw blurRad="76200">
              <a:srgbClr val="000000"/>
            </a:innerShdw>
          </a:effectLst>
        </p:spPr>
      </p:pic>
      <p:pic>
        <p:nvPicPr>
          <p:cNvPr id="5" name="图片 4"/>
          <p:cNvPicPr>
            <a:picLocks noChangeAspect="1"/>
          </p:cNvPicPr>
          <p:nvPr/>
        </p:nvPicPr>
        <p:blipFill>
          <a:blip r:embed="rId4"/>
          <a:stretch>
            <a:fillRect/>
          </a:stretch>
        </p:blipFill>
        <p:spPr>
          <a:xfrm>
            <a:off x="333375" y="4678551"/>
            <a:ext cx="5762625" cy="18954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14038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a:xfrm>
            <a:off x="838200" y="1690688"/>
            <a:ext cx="10515600" cy="4902721"/>
          </a:xfrm>
        </p:spPr>
        <p:txBody>
          <a:bodyPr>
            <a:normAutofit/>
          </a:bodyPr>
          <a:lstStyle/>
          <a:p>
            <a:r>
              <a:rPr lang="zh-CN" altLang="en-US" sz="2000" b="1" dirty="0">
                <a:latin typeface="微软雅黑" panose="020B0503020204020204" pitchFamily="34" charset="-122"/>
                <a:ea typeface="微软雅黑" panose="020B0503020204020204" pitchFamily="34" charset="-122"/>
              </a:rPr>
              <a:t>尽量不用重载方法、使用可变</a:t>
            </a:r>
            <a:r>
              <a:rPr lang="zh-CN" altLang="en-US" sz="2000" b="1" dirty="0" smtClean="0">
                <a:latin typeface="微软雅黑" panose="020B0503020204020204" pitchFamily="34" charset="-122"/>
                <a:ea typeface="微软雅黑" panose="020B0503020204020204" pitchFamily="34" charset="-122"/>
              </a:rPr>
              <a:t>参数</a:t>
            </a:r>
            <a:endParaRPr lang="en-US" altLang="zh-CN" sz="2000" b="1" dirty="0" smtClean="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JDK</a:t>
            </a:r>
            <a:r>
              <a:rPr lang="zh-CN" altLang="en-US" sz="1600" dirty="0">
                <a:latin typeface="微软雅黑" panose="020B0503020204020204" pitchFamily="34" charset="-122"/>
                <a:ea typeface="微软雅黑" panose="020B0503020204020204" pitchFamily="34" charset="-122"/>
              </a:rPr>
              <a:t>不允许存在</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带可变参数的方法和带数组参数的方法在同一类中重载。</a:t>
            </a:r>
          </a:p>
          <a:p>
            <a:pPr marL="0" indent="0">
              <a:buNone/>
            </a:pPr>
            <a:r>
              <a:rPr lang="zh-CN" altLang="en-US" sz="1600" dirty="0">
                <a:latin typeface="微软雅黑" panose="020B0503020204020204" pitchFamily="34" charset="-122"/>
                <a:ea typeface="微软雅黑" panose="020B0503020204020204" pitchFamily="34" charset="-122"/>
              </a:rPr>
              <a:t>可变参数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数组参数？ 在带可变参数的方法体时，读取可变参数列表时，就是以数组的方式来读取；</a:t>
            </a:r>
          </a:p>
          <a:p>
            <a:pPr marL="0" indent="0">
              <a:buNone/>
            </a:pPr>
            <a:r>
              <a:rPr lang="zh-CN" altLang="en-US" sz="1600" dirty="0">
                <a:latin typeface="微软雅黑" panose="020B0503020204020204" pitchFamily="34" charset="-122"/>
                <a:ea typeface="微软雅黑" panose="020B0503020204020204" pitchFamily="34" charset="-122"/>
              </a:rPr>
              <a:t>带可变参数的方法可以传入一个数组参数，但带数组参数的方法却不能传入可变参数。</a:t>
            </a: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返回数组和列表，避免返回</a:t>
            </a:r>
            <a:r>
              <a:rPr lang="en-US" altLang="zh-CN" sz="2000" b="1" dirty="0">
                <a:latin typeface="微软雅黑" panose="020B0503020204020204" pitchFamily="34" charset="-122"/>
                <a:ea typeface="微软雅黑" panose="020B0503020204020204" pitchFamily="34" charset="-122"/>
              </a:rPr>
              <a:t>NULL</a:t>
            </a:r>
            <a:r>
              <a:rPr lang="zh-CN" altLang="en-US" sz="2000" b="1" dirty="0">
                <a:latin typeface="微软雅黑" panose="020B0503020204020204" pitchFamily="34" charset="-122"/>
                <a:ea typeface="微软雅黑" panose="020B0503020204020204" pitchFamily="34" charset="-122"/>
              </a:rPr>
              <a:t>，应该返回空</a:t>
            </a:r>
            <a:r>
              <a:rPr lang="zh-CN" altLang="en-US" sz="2000" b="1" dirty="0" smtClean="0">
                <a:latin typeface="微软雅黑" panose="020B0503020204020204" pitchFamily="34" charset="-122"/>
                <a:ea typeface="微软雅黑" panose="020B0503020204020204" pitchFamily="34" charset="-122"/>
              </a:rPr>
              <a:t>列表，列表中尽量不包含</a:t>
            </a:r>
            <a:r>
              <a:rPr lang="en-US" altLang="zh-CN" sz="2000" b="1" dirty="0" smtClean="0">
                <a:latin typeface="微软雅黑" panose="020B0503020204020204" pitchFamily="34" charset="-122"/>
                <a:ea typeface="微软雅黑" panose="020B0503020204020204" pitchFamily="34" charset="-122"/>
              </a:rPr>
              <a:t>NULL</a:t>
            </a:r>
          </a:p>
          <a:p>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112827" y="3253581"/>
            <a:ext cx="5638800" cy="1495425"/>
          </a:xfrm>
          <a:prstGeom prst="rect">
            <a:avLst/>
          </a:prstGeom>
        </p:spPr>
      </p:pic>
      <p:pic>
        <p:nvPicPr>
          <p:cNvPr id="5" name="图片 4"/>
          <p:cNvPicPr>
            <a:picLocks noChangeAspect="1"/>
          </p:cNvPicPr>
          <p:nvPr/>
        </p:nvPicPr>
        <p:blipFill>
          <a:blip r:embed="rId4"/>
          <a:stretch>
            <a:fillRect/>
          </a:stretch>
        </p:blipFill>
        <p:spPr>
          <a:xfrm>
            <a:off x="3112827" y="5174839"/>
            <a:ext cx="5062182" cy="1561644"/>
          </a:xfrm>
          <a:prstGeom prst="rect">
            <a:avLst/>
          </a:prstGeom>
        </p:spPr>
      </p:pic>
    </p:spTree>
    <p:extLst>
      <p:ext uri="{BB962C8B-B14F-4D97-AF65-F5344CB8AC3E}">
        <p14:creationId xmlns:p14="http://schemas.microsoft.com/office/powerpoint/2010/main" val="1408114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高效编程</a:t>
            </a:r>
          </a:p>
        </p:txBody>
      </p:sp>
      <p:sp>
        <p:nvSpPr>
          <p:cNvPr id="3" name="内容占位符 2"/>
          <p:cNvSpPr>
            <a:spLocks noGrp="1"/>
          </p:cNvSpPr>
          <p:nvPr>
            <p:ph idx="1"/>
          </p:nvPr>
        </p:nvSpPr>
        <p:spPr/>
        <p:txBody>
          <a:bodyPr>
            <a:normAutofit/>
          </a:bodyPr>
          <a:lstStyle/>
          <a:p>
            <a:r>
              <a:rPr lang="en-US" altLang="zh-CN" sz="2000" b="1" dirty="0" err="1">
                <a:latin typeface="微软雅黑" panose="020B0503020204020204" pitchFamily="34" charset="-122"/>
                <a:ea typeface="微软雅黑" panose="020B0503020204020204" pitchFamily="34" charset="-122"/>
              </a:rPr>
              <a:t>ThreadLocal</a:t>
            </a:r>
            <a:r>
              <a:rPr lang="zh-CN" altLang="en-US" sz="2000" b="1" dirty="0">
                <a:latin typeface="微软雅黑" panose="020B0503020204020204" pitchFamily="34" charset="-122"/>
                <a:ea typeface="微软雅黑" panose="020B0503020204020204" pitchFamily="34" charset="-122"/>
              </a:rPr>
              <a:t>使用记得清理</a:t>
            </a:r>
            <a:endParaRPr lang="en-US" altLang="zh-CN" sz="2000" b="1" dirty="0">
              <a:latin typeface="微软雅黑" panose="020B0503020204020204" pitchFamily="34" charset="-122"/>
              <a:ea typeface="微软雅黑" panose="020B0503020204020204" pitchFamily="34" charset="-122"/>
            </a:endParaRPr>
          </a:p>
          <a:p>
            <a:pPr marL="0" indent="0">
              <a:buNone/>
            </a:pPr>
            <a:r>
              <a:rPr lang="en-US" altLang="zh-CN" sz="2000" dirty="0" err="1"/>
              <a:t>ThreadLocal</a:t>
            </a:r>
            <a:r>
              <a:rPr lang="zh-CN" altLang="en-US" sz="2000" dirty="0"/>
              <a:t>不是用来解决对象共享访问问题的，而主要是提供了保持对象的方法和避免参数传递的方便的对象访问方式。归纳了两点： </a:t>
            </a:r>
            <a:br>
              <a:rPr lang="zh-CN" altLang="en-US" sz="2000" dirty="0"/>
            </a:br>
            <a:r>
              <a:rPr lang="en-US" altLang="zh-CN" sz="2000" dirty="0"/>
              <a:t>1</a:t>
            </a:r>
            <a:r>
              <a:rPr lang="zh-CN" altLang="en-US" sz="2000" dirty="0"/>
              <a:t>。每个线程中都有一个自己的</a:t>
            </a:r>
            <a:r>
              <a:rPr lang="en-US" altLang="zh-CN" sz="2000" dirty="0" err="1">
                <a:solidFill>
                  <a:srgbClr val="FF0000"/>
                </a:solidFill>
              </a:rPr>
              <a:t>ThreadLocalMap</a:t>
            </a:r>
            <a:r>
              <a:rPr lang="zh-CN" altLang="en-US" sz="2000" dirty="0"/>
              <a:t>类对象，可以将线程自己的对象保持到其中，各管各的，线程可以正确的访问到自己的对象。 </a:t>
            </a:r>
            <a:br>
              <a:rPr lang="zh-CN" altLang="en-US" sz="2000" dirty="0"/>
            </a:br>
            <a:r>
              <a:rPr lang="en-US" altLang="zh-CN" sz="2000" dirty="0"/>
              <a:t>2</a:t>
            </a:r>
            <a:r>
              <a:rPr lang="zh-CN" altLang="en-US" sz="2000" dirty="0"/>
              <a:t>。</a:t>
            </a:r>
            <a:r>
              <a:rPr lang="zh-CN" altLang="en-US" sz="2000" dirty="0" smtClean="0"/>
              <a:t>将</a:t>
            </a:r>
            <a:r>
              <a:rPr lang="zh-CN" altLang="en-US" sz="2000" dirty="0" smtClean="0">
                <a:solidFill>
                  <a:srgbClr val="FF0000"/>
                </a:solidFill>
              </a:rPr>
              <a:t>一个共用</a:t>
            </a:r>
            <a:r>
              <a:rPr lang="zh-CN" altLang="en-US" sz="2000" dirty="0" smtClean="0"/>
              <a:t>的</a:t>
            </a:r>
            <a:r>
              <a:rPr lang="en-US" altLang="zh-CN" sz="2000" dirty="0" err="1" smtClean="0"/>
              <a:t>ThreadLocal</a:t>
            </a:r>
            <a:r>
              <a:rPr lang="zh-CN" altLang="en-US" sz="2000" dirty="0"/>
              <a:t>静态实例作为</a:t>
            </a:r>
            <a:r>
              <a:rPr lang="en-US" altLang="zh-CN" sz="2000" dirty="0"/>
              <a:t>key</a:t>
            </a:r>
            <a:r>
              <a:rPr lang="zh-CN" altLang="en-US" sz="2000" dirty="0"/>
              <a:t>，将不同对象的引用保存到不同线程的</a:t>
            </a:r>
            <a:r>
              <a:rPr lang="en-US" altLang="zh-CN" sz="2000" dirty="0" err="1"/>
              <a:t>ThreadLocalMap</a:t>
            </a:r>
            <a:r>
              <a:rPr lang="zh-CN" altLang="en-US" sz="2000" dirty="0"/>
              <a:t>中，然后在线程执行的各处通过这个静态</a:t>
            </a:r>
            <a:r>
              <a:rPr lang="en-US" altLang="zh-CN" sz="2000" dirty="0" err="1"/>
              <a:t>ThreadLocal</a:t>
            </a:r>
            <a:r>
              <a:rPr lang="zh-CN" altLang="en-US" sz="2000" dirty="0"/>
              <a:t>实例的</a:t>
            </a:r>
            <a:r>
              <a:rPr lang="en-US" altLang="zh-CN" sz="2000" dirty="0"/>
              <a:t>get()</a:t>
            </a:r>
            <a:r>
              <a:rPr lang="zh-CN" altLang="en-US" sz="2000" dirty="0"/>
              <a:t>方法取得自己线程保存的那个对象，避免了将这个对象作为参数传递的麻烦</a:t>
            </a:r>
            <a:r>
              <a:rPr lang="zh-CN" altLang="en-US" sz="2000" dirty="0" smtClean="0"/>
              <a:t>。</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t>一般在</a:t>
            </a:r>
            <a:r>
              <a:rPr lang="en-US" altLang="zh-CN" sz="2000" dirty="0"/>
              <a:t>finally</a:t>
            </a:r>
            <a:r>
              <a:rPr lang="zh-CN" altLang="en-US" sz="2000" dirty="0"/>
              <a:t>中做清理工作：</a:t>
            </a:r>
            <a:endParaRPr lang="en-US" altLang="zh-CN" sz="2000" dirty="0"/>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402698" y="5178118"/>
            <a:ext cx="4602945" cy="1372808"/>
          </a:xfrm>
          <a:prstGeom prst="rect">
            <a:avLst/>
          </a:prstGeom>
        </p:spPr>
      </p:pic>
    </p:spTree>
    <p:extLst>
      <p:ext uri="{BB962C8B-B14F-4D97-AF65-F5344CB8AC3E}">
        <p14:creationId xmlns:p14="http://schemas.microsoft.com/office/powerpoint/2010/main" val="623000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下期介绍</a:t>
            </a:r>
            <a:endParaRPr lang="zh-CN" altLang="en-US" dirty="0"/>
          </a:p>
        </p:txBody>
      </p:sp>
      <p:sp>
        <p:nvSpPr>
          <p:cNvPr id="5" name="内容占位符 4"/>
          <p:cNvSpPr>
            <a:spLocks noGrp="1"/>
          </p:cNvSpPr>
          <p:nvPr>
            <p:ph idx="1"/>
          </p:nvPr>
        </p:nvSpPr>
        <p:spPr/>
        <p:txBody>
          <a:bodyPr>
            <a:normAutofit/>
          </a:bodyPr>
          <a:lstStyle/>
          <a:p>
            <a:r>
              <a:rPr lang="en-US" altLang="zh-CN" dirty="0"/>
              <a:t>JAVA</a:t>
            </a:r>
            <a:r>
              <a:rPr lang="zh-CN" altLang="en-US" dirty="0"/>
              <a:t>工具包最佳</a:t>
            </a:r>
            <a:r>
              <a:rPr lang="zh-CN" altLang="en-US" dirty="0" smtClean="0"/>
              <a:t>实践</a:t>
            </a:r>
            <a:endParaRPr lang="en-US" altLang="zh-CN" dirty="0" smtClean="0"/>
          </a:p>
          <a:p>
            <a:r>
              <a:rPr lang="en-US" altLang="zh-CN" dirty="0"/>
              <a:t>SQL</a:t>
            </a:r>
            <a:r>
              <a:rPr lang="zh-CN" altLang="en-US" dirty="0"/>
              <a:t>最佳</a:t>
            </a:r>
            <a:r>
              <a:rPr lang="zh-CN" altLang="en-US" dirty="0" smtClean="0"/>
              <a:t>实践</a:t>
            </a:r>
            <a:endParaRPr lang="en-US" altLang="zh-CN" dirty="0" smtClean="0"/>
          </a:p>
          <a:p>
            <a:pPr marL="0" indent="0">
              <a:buNone/>
            </a:pPr>
            <a:endParaRPr lang="en-US" altLang="zh-CN" dirty="0"/>
          </a:p>
          <a:p>
            <a:pPr marL="0" indent="0">
              <a:buNone/>
            </a:pPr>
            <a:r>
              <a:rPr lang="zh-CN" altLang="en-US" dirty="0" smtClean="0"/>
              <a:t>推荐书籍：</a:t>
            </a:r>
            <a:endParaRPr lang="en-US" altLang="zh-CN" dirty="0" smtClean="0"/>
          </a:p>
          <a:p>
            <a:pPr marL="0" indent="0">
              <a:buNone/>
            </a:pPr>
            <a:r>
              <a:rPr lang="en-US" altLang="zh-CN" dirty="0" smtClean="0"/>
              <a:t>《Effective JAVA》</a:t>
            </a:r>
          </a:p>
          <a:p>
            <a:pPr marL="0" indent="0">
              <a:buNone/>
            </a:pPr>
            <a:r>
              <a:rPr lang="en-US" altLang="zh-CN" dirty="0"/>
              <a:t>《</a:t>
            </a:r>
            <a:r>
              <a:rPr lang="zh-CN" altLang="en-US" dirty="0"/>
              <a:t>深入理解</a:t>
            </a:r>
            <a:r>
              <a:rPr lang="en-US" altLang="zh-CN" dirty="0"/>
              <a:t>Java</a:t>
            </a:r>
            <a:r>
              <a:rPr lang="zh-CN" altLang="en-US" dirty="0"/>
              <a:t>虚拟机：</a:t>
            </a:r>
            <a:r>
              <a:rPr lang="en-US" altLang="zh-CN" dirty="0"/>
              <a:t>JVM</a:t>
            </a:r>
            <a:r>
              <a:rPr lang="zh-CN" altLang="en-US" dirty="0"/>
              <a:t>高级特性与最佳实践</a:t>
            </a:r>
            <a:r>
              <a:rPr lang="en-US" altLang="zh-CN" dirty="0"/>
              <a:t>》</a:t>
            </a:r>
          </a:p>
          <a:p>
            <a:pPr marL="0" indent="0">
              <a:buNone/>
            </a:pPr>
            <a:r>
              <a:rPr lang="en-US" altLang="zh-CN" dirty="0" smtClean="0"/>
              <a:t>《JVM</a:t>
            </a:r>
            <a:r>
              <a:rPr lang="zh-CN" altLang="en-US" dirty="0" smtClean="0"/>
              <a:t>性能优化</a:t>
            </a:r>
            <a:r>
              <a:rPr lang="en-US" altLang="zh-CN" dirty="0" smtClean="0"/>
              <a:t>》</a:t>
            </a:r>
          </a:p>
          <a:p>
            <a:pPr marL="0" indent="0">
              <a:buNone/>
            </a:pPr>
            <a:endParaRPr lang="en-US" altLang="zh-CN" dirty="0"/>
          </a:p>
        </p:txBody>
      </p:sp>
    </p:spTree>
    <p:extLst>
      <p:ext uri="{BB962C8B-B14F-4D97-AF65-F5344CB8AC3E}">
        <p14:creationId xmlns:p14="http://schemas.microsoft.com/office/powerpoint/2010/main" val="1357302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979464"/>
            <a:ext cx="10515600" cy="4351338"/>
          </a:xfrm>
        </p:spPr>
        <p:txBody>
          <a:bodyPr>
            <a:normAutofit/>
          </a:bodyPr>
          <a:lstStyle/>
          <a:p>
            <a:pPr marL="0" indent="0" algn="ctr">
              <a:buNone/>
            </a:pPr>
            <a:endParaRPr lang="en-US" altLang="zh-CN" sz="8800" dirty="0" smtClean="0"/>
          </a:p>
          <a:p>
            <a:pPr marL="0" indent="0" algn="ctr">
              <a:buNone/>
            </a:pPr>
            <a:r>
              <a:rPr lang="zh-CN" altLang="en-US" sz="8800" dirty="0" smtClean="0"/>
              <a:t>谢谢</a:t>
            </a:r>
            <a:endParaRPr lang="zh-CN" altLang="en-US" sz="8800" dirty="0"/>
          </a:p>
          <a:p>
            <a:pPr marL="0" indent="0">
              <a:buNone/>
            </a:pPr>
            <a:endParaRPr lang="en-US" altLang="zh-CN" dirty="0"/>
          </a:p>
        </p:txBody>
      </p:sp>
    </p:spTree>
    <p:extLst>
      <p:ext uri="{BB962C8B-B14F-4D97-AF65-F5344CB8AC3E}">
        <p14:creationId xmlns:p14="http://schemas.microsoft.com/office/powerpoint/2010/main" val="1758098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编码规范</a:t>
            </a:r>
            <a:endParaRPr lang="en-US" altLang="zh-CN" dirty="0"/>
          </a:p>
        </p:txBody>
      </p:sp>
      <p:sp>
        <p:nvSpPr>
          <p:cNvPr id="3" name="内容占位符 2"/>
          <p:cNvSpPr>
            <a:spLocks noGrp="1"/>
          </p:cNvSpPr>
          <p:nvPr>
            <p:ph idx="1"/>
          </p:nvPr>
        </p:nvSpPr>
        <p:spPr/>
        <p:txBody>
          <a:bodyPr/>
          <a:lstStyle/>
          <a:p>
            <a:r>
              <a:rPr lang="zh-CN" altLang="en-US" dirty="0" smtClean="0"/>
              <a:t>命名规范</a:t>
            </a:r>
            <a:endParaRPr lang="en-US" altLang="zh-CN" dirty="0" smtClean="0"/>
          </a:p>
          <a:p>
            <a:pPr marL="0" indent="0">
              <a:buNone/>
            </a:pPr>
            <a:r>
              <a:rPr lang="zh-CN" altLang="en-US" sz="1600" b="1" dirty="0" smtClean="0">
                <a:latin typeface="微软雅黑" panose="020B0503020204020204" pitchFamily="34" charset="-122"/>
                <a:ea typeface="微软雅黑" panose="020B0503020204020204" pitchFamily="34" charset="-122"/>
              </a:rPr>
              <a:t>基本</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版权</a:t>
            </a:r>
            <a:r>
              <a:rPr lang="zh-CN" altLang="en-US" sz="1600" dirty="0" smtClean="0">
                <a:latin typeface="微软雅黑" panose="020B0503020204020204" pitchFamily="34" charset="-122"/>
                <a:ea typeface="微软雅黑" panose="020B0503020204020204" pitchFamily="34" charset="-122"/>
              </a:rPr>
              <a:t>声明、版本</a:t>
            </a:r>
            <a:r>
              <a:rPr lang="zh-CN" altLang="en-US" sz="1600" dirty="0">
                <a:latin typeface="微软雅黑" panose="020B0503020204020204" pitchFamily="34" charset="-122"/>
                <a:ea typeface="微软雅黑" panose="020B0503020204020204" pitchFamily="34" charset="-122"/>
              </a:rPr>
              <a:t>信息 </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变更记录 </a:t>
            </a:r>
            <a:endParaRPr lang="en-US" altLang="zh-CN" sz="1600" dirty="0">
              <a:latin typeface="微软雅黑" panose="020B0503020204020204" pitchFamily="34" charset="-122"/>
              <a:ea typeface="微软雅黑" panose="020B0503020204020204" pitchFamily="34" charset="-122"/>
            </a:endParaRPr>
          </a:p>
          <a:p>
            <a:pPr marL="0" indent="0">
              <a:buNone/>
            </a:pPr>
            <a:r>
              <a:rPr lang="zh-CN" altLang="en-US" sz="1600" b="1" dirty="0">
                <a:latin typeface="微软雅黑" panose="020B0503020204020204" pitchFamily="34" charset="-122"/>
                <a:ea typeface="微软雅黑" panose="020B0503020204020204" pitchFamily="34" charset="-122"/>
              </a:rPr>
              <a:t>包</a:t>
            </a:r>
            <a:r>
              <a:rPr lang="zh-CN" altLang="en-US" sz="1600" b="1" dirty="0" smtClean="0">
                <a:latin typeface="微软雅黑" panose="020B0503020204020204" pitchFamily="34" charset="-122"/>
                <a:ea typeface="微软雅黑" panose="020B0503020204020204" pitchFamily="34" charset="-122"/>
              </a:rPr>
              <a:t>名</a:t>
            </a:r>
            <a:r>
              <a:rPr lang="zh-CN" altLang="en-US" sz="1600" dirty="0" smtClean="0">
                <a:latin typeface="微软雅黑" panose="020B0503020204020204" pitchFamily="34" charset="-122"/>
                <a:ea typeface="微软雅黑" panose="020B0503020204020204" pitchFamily="34" charset="-122"/>
              </a:rPr>
              <a:t>：名称拒绝拼音、按公司、部门、模块、层次依次划分</a:t>
            </a:r>
            <a:r>
              <a:rPr lang="en-US" altLang="zh-CN" sz="1600" dirty="0" smtClean="0">
                <a:latin typeface="微软雅黑" panose="020B0503020204020204" pitchFamily="34" charset="-122"/>
                <a:ea typeface="微软雅黑" panose="020B0503020204020204" pitchFamily="34" charset="-122"/>
              </a:rPr>
              <a:t>(</a:t>
            </a:r>
            <a:r>
              <a:rPr lang="en-US" altLang="zh-CN" sz="1600" dirty="0" err="1"/>
              <a:t>org.springframework.web</a:t>
            </a:r>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0" indent="0">
              <a:buNone/>
            </a:pPr>
            <a:r>
              <a:rPr lang="zh-CN" altLang="en-US" sz="1600" b="1" dirty="0">
                <a:latin typeface="微软雅黑" panose="020B0503020204020204" pitchFamily="34" charset="-122"/>
                <a:ea typeface="微软雅黑" panose="020B0503020204020204" pitchFamily="34" charset="-122"/>
              </a:rPr>
              <a:t>类</a:t>
            </a:r>
            <a:r>
              <a:rPr lang="zh-CN" altLang="en-US" sz="1600" b="1" dirty="0" smtClean="0">
                <a:latin typeface="微软雅黑" panose="020B0503020204020204" pitchFamily="34" charset="-122"/>
                <a:ea typeface="微软雅黑" panose="020B0503020204020204" pitchFamily="34" charset="-122"/>
              </a:rPr>
              <a:t>名</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名称</a:t>
            </a:r>
            <a:r>
              <a:rPr lang="zh-CN" altLang="en-US" sz="1600" dirty="0" smtClean="0">
                <a:latin typeface="微软雅黑" panose="020B0503020204020204" pitchFamily="34" charset="-122"/>
                <a:ea typeface="微软雅黑" panose="020B0503020204020204" pitchFamily="34" charset="-122"/>
              </a:rPr>
              <a:t>拒绝拼音、名称需见其名知其意，类命名尽量体系功能职责</a:t>
            </a:r>
            <a:r>
              <a:rPr lang="en-US" altLang="zh-CN" sz="1600" dirty="0" smtClean="0">
                <a:latin typeface="微软雅黑" panose="020B0503020204020204" pitchFamily="34" charset="-122"/>
                <a:ea typeface="微软雅黑" panose="020B0503020204020204" pitchFamily="34" charset="-122"/>
              </a:rPr>
              <a:t>(</a:t>
            </a:r>
            <a:r>
              <a:rPr lang="en-US" altLang="zh-CN" sz="1600" dirty="0" err="1"/>
              <a:t>DispatcherServlet</a:t>
            </a:r>
            <a:r>
              <a:rPr lang="en-US" altLang="zh-CN" sz="1600" dirty="0" smtClean="0">
                <a:latin typeface="微软雅黑" panose="020B0503020204020204" pitchFamily="34" charset="-122"/>
                <a:ea typeface="微软雅黑" panose="020B0503020204020204" pitchFamily="34" charset="-122"/>
              </a:rPr>
              <a:t>)</a:t>
            </a:r>
          </a:p>
          <a:p>
            <a:pPr marL="0" indent="0">
              <a:buNone/>
            </a:pPr>
            <a:r>
              <a:rPr lang="zh-CN" altLang="en-US" sz="1600" b="1" dirty="0">
                <a:latin typeface="微软雅黑" panose="020B0503020204020204" pitchFamily="34" charset="-122"/>
                <a:ea typeface="微软雅黑" panose="020B0503020204020204" pitchFamily="34" charset="-122"/>
              </a:rPr>
              <a:t>属性</a:t>
            </a:r>
            <a:r>
              <a:rPr lang="zh-CN" altLang="en-US" sz="1600" dirty="0" smtClean="0">
                <a:latin typeface="微软雅黑" panose="020B0503020204020204" pitchFamily="34" charset="-122"/>
                <a:ea typeface="微软雅黑" panose="020B0503020204020204" pitchFamily="34" charset="-122"/>
              </a:rPr>
              <a:t>：名称拒绝拼音、尽量驼峰规则、命名尽量体现在类中的作用（</a:t>
            </a:r>
            <a:r>
              <a:rPr lang="en-US" altLang="zh-CN" sz="1600" dirty="0" err="1"/>
              <a:t>initLock</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zh-CN" altLang="en-US" sz="1600" b="1" dirty="0">
                <a:latin typeface="微软雅黑" panose="020B0503020204020204" pitchFamily="34" charset="-122"/>
                <a:ea typeface="微软雅黑" panose="020B0503020204020204" pitchFamily="34" charset="-122"/>
              </a:rPr>
              <a:t>方法</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名称拒绝</a:t>
            </a:r>
            <a:r>
              <a:rPr lang="zh-CN" altLang="en-US" sz="1600" dirty="0" smtClean="0">
                <a:latin typeface="微软雅黑" panose="020B0503020204020204" pitchFamily="34" charset="-122"/>
                <a:ea typeface="微软雅黑" panose="020B0503020204020204" pitchFamily="34" charset="-122"/>
              </a:rPr>
              <a:t>拼音、尽量体现方法的功能，一般都是“动次</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宾语”</a:t>
            </a:r>
            <a:r>
              <a:rPr lang="en-US" altLang="zh-CN" sz="1600" dirty="0" smtClean="0">
                <a:latin typeface="微软雅黑" panose="020B0503020204020204" pitchFamily="34" charset="-122"/>
                <a:ea typeface="微软雅黑" panose="020B0503020204020204" pitchFamily="34" charset="-122"/>
              </a:rPr>
              <a:t>(</a:t>
            </a:r>
            <a:r>
              <a:rPr lang="en-US" altLang="zh-CN" sz="1600" dirty="0" err="1"/>
              <a:t>insertUser</a:t>
            </a:r>
            <a:r>
              <a:rPr lang="zh-CN" altLang="en-US" sz="1600" dirty="0"/>
              <a:t>、</a:t>
            </a:r>
            <a:r>
              <a:rPr lang="en-US" altLang="zh-CN" sz="1600" dirty="0" err="1"/>
              <a:t>dispatcherRequest</a:t>
            </a:r>
            <a:r>
              <a:rPr lang="en-US" altLang="zh-CN" sz="1600" dirty="0" smtClean="0">
                <a:latin typeface="微软雅黑" panose="020B0503020204020204" pitchFamily="34" charset="-122"/>
                <a:ea typeface="微软雅黑" panose="020B0503020204020204" pitchFamily="34" charset="-122"/>
              </a:rPr>
              <a:t>)</a:t>
            </a:r>
          </a:p>
          <a:p>
            <a:pPr marL="0" indent="0">
              <a:buNone/>
            </a:pPr>
            <a:r>
              <a:rPr lang="zh-CN" altLang="en-US" sz="1600" b="1" dirty="0" smtClean="0">
                <a:latin typeface="微软雅黑" panose="020B0503020204020204" pitchFamily="34" charset="-122"/>
                <a:ea typeface="微软雅黑" panose="020B0503020204020204" pitchFamily="34" charset="-122"/>
              </a:rPr>
              <a:t>变量</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名称拒绝</a:t>
            </a:r>
            <a:r>
              <a:rPr lang="zh-CN" altLang="en-US" sz="1600" dirty="0" smtClean="0">
                <a:latin typeface="微软雅黑" panose="020B0503020204020204" pitchFamily="34" charset="-122"/>
                <a:ea typeface="微软雅黑" panose="020B0503020204020204" pitchFamily="34" charset="-122"/>
              </a:rPr>
              <a:t>拼音、尽量不要使用</a:t>
            </a:r>
            <a:r>
              <a:rPr lang="en-US" altLang="zh-CN" sz="1600" dirty="0" err="1" smtClean="0">
                <a:latin typeface="微软雅黑" panose="020B0503020204020204" pitchFamily="34" charset="-122"/>
                <a:ea typeface="微软雅黑" panose="020B0503020204020204" pitchFamily="34" charset="-122"/>
              </a:rPr>
              <a:t>i</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k</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j</a:t>
            </a:r>
            <a:r>
              <a:rPr lang="zh-CN" altLang="en-US" sz="1600" dirty="0" smtClean="0">
                <a:latin typeface="微软雅黑" panose="020B0503020204020204" pitchFamily="34" charset="-122"/>
                <a:ea typeface="微软雅黑" panose="020B0503020204020204" pitchFamily="34" charset="-122"/>
              </a:rPr>
              <a:t>等，推荐变量名称是人可识别（</a:t>
            </a:r>
            <a:r>
              <a:rPr lang="en-US" altLang="zh-CN" sz="1600" dirty="0"/>
              <a:t>for(</a:t>
            </a:r>
            <a:r>
              <a:rPr lang="en-US" altLang="zh-CN" sz="1600" dirty="0" err="1"/>
              <a:t>int</a:t>
            </a:r>
            <a:r>
              <a:rPr lang="en-US" altLang="zh-CN" sz="1600" dirty="0"/>
              <a:t> index=0…..)</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6933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编码规范</a:t>
            </a:r>
            <a:endParaRPr lang="en-US" altLang="zh-CN" dirty="0"/>
          </a:p>
        </p:txBody>
      </p:sp>
      <p:sp>
        <p:nvSpPr>
          <p:cNvPr id="3" name="内容占位符 2"/>
          <p:cNvSpPr>
            <a:spLocks noGrp="1"/>
          </p:cNvSpPr>
          <p:nvPr>
            <p:ph idx="1"/>
          </p:nvPr>
        </p:nvSpPr>
        <p:spPr/>
        <p:txBody>
          <a:bodyPr>
            <a:normAutofit/>
          </a:bodyPr>
          <a:lstStyle/>
          <a:p>
            <a:r>
              <a:rPr lang="zh-CN" altLang="en-US" dirty="0" smtClean="0"/>
              <a:t>基本</a:t>
            </a:r>
            <a:r>
              <a:rPr lang="zh-CN" altLang="en-US" dirty="0"/>
              <a:t>：版权声明、版本信息 </a:t>
            </a:r>
            <a:r>
              <a:rPr lang="zh-CN" altLang="en-US" dirty="0" smtClean="0"/>
              <a:t>、类作用、变更</a:t>
            </a:r>
            <a:r>
              <a:rPr lang="zh-CN" altLang="en-US" dirty="0"/>
              <a:t>记录 </a:t>
            </a:r>
            <a:endParaRPr lang="en-US" altLang="zh-CN" dirty="0"/>
          </a:p>
        </p:txBody>
      </p:sp>
      <p:pic>
        <p:nvPicPr>
          <p:cNvPr id="6" name="图片 5"/>
          <p:cNvPicPr>
            <a:picLocks noChangeAspect="1"/>
          </p:cNvPicPr>
          <p:nvPr/>
        </p:nvPicPr>
        <p:blipFill>
          <a:blip r:embed="rId3"/>
          <a:stretch>
            <a:fillRect/>
          </a:stretch>
        </p:blipFill>
        <p:spPr>
          <a:xfrm>
            <a:off x="1401852" y="2451213"/>
            <a:ext cx="7175478" cy="4179656"/>
          </a:xfrm>
          <a:prstGeom prst="rect">
            <a:avLst/>
          </a:prstGeom>
        </p:spPr>
      </p:pic>
    </p:spTree>
    <p:extLst>
      <p:ext uri="{BB962C8B-B14F-4D97-AF65-F5344CB8AC3E}">
        <p14:creationId xmlns:p14="http://schemas.microsoft.com/office/powerpoint/2010/main" val="3236151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编码规范</a:t>
            </a:r>
          </a:p>
        </p:txBody>
      </p:sp>
      <p:sp>
        <p:nvSpPr>
          <p:cNvPr id="3" name="内容占位符 2"/>
          <p:cNvSpPr>
            <a:spLocks noGrp="1"/>
          </p:cNvSpPr>
          <p:nvPr>
            <p:ph idx="1"/>
          </p:nvPr>
        </p:nvSpPr>
        <p:spPr>
          <a:xfrm>
            <a:off x="838200" y="1825625"/>
            <a:ext cx="10515600" cy="969090"/>
          </a:xfrm>
        </p:spPr>
        <p:txBody>
          <a:bodyPr/>
          <a:lstStyle/>
          <a:p>
            <a:r>
              <a:rPr lang="zh-CN" altLang="en-US" b="1" dirty="0">
                <a:latin typeface="微软雅黑" panose="020B0503020204020204" pitchFamily="34" charset="-122"/>
                <a:ea typeface="微软雅黑" panose="020B0503020204020204" pitchFamily="34" charset="-122"/>
              </a:rPr>
              <a:t>包名</a:t>
            </a:r>
            <a:r>
              <a:rPr lang="zh-CN" altLang="en-US" dirty="0">
                <a:latin typeface="微软雅黑" panose="020B0503020204020204" pitchFamily="34" charset="-122"/>
                <a:ea typeface="微软雅黑" panose="020B0503020204020204" pitchFamily="34" charset="-122"/>
              </a:rPr>
              <a:t>：名称拒绝</a:t>
            </a:r>
            <a:r>
              <a:rPr lang="zh-CN" altLang="en-US" dirty="0" smtClean="0">
                <a:latin typeface="微软雅黑" panose="020B0503020204020204" pitchFamily="34" charset="-122"/>
                <a:ea typeface="微软雅黑" panose="020B0503020204020204" pitchFamily="34" charset="-122"/>
              </a:rPr>
              <a:t>拼音大写、</a:t>
            </a:r>
            <a:r>
              <a:rPr lang="zh-CN" altLang="en-US" dirty="0">
                <a:latin typeface="微软雅黑" panose="020B0503020204020204" pitchFamily="34" charset="-122"/>
                <a:ea typeface="微软雅黑" panose="020B0503020204020204" pitchFamily="34" charset="-122"/>
              </a:rPr>
              <a:t>按公司、部门、模块、层次依次</a:t>
            </a:r>
            <a:r>
              <a:rPr lang="zh-CN" altLang="en-US" dirty="0" smtClean="0">
                <a:latin typeface="微软雅黑" panose="020B0503020204020204" pitchFamily="34" charset="-122"/>
                <a:ea typeface="微软雅黑" panose="020B0503020204020204" pitchFamily="34" charset="-122"/>
              </a:rPr>
              <a:t>划分</a:t>
            </a:r>
            <a:endParaRPr lang="zh-CN" altLang="en-US" dirty="0"/>
          </a:p>
        </p:txBody>
      </p:sp>
      <p:pic>
        <p:nvPicPr>
          <p:cNvPr id="4" name="图片 3"/>
          <p:cNvPicPr>
            <a:picLocks noChangeAspect="1"/>
          </p:cNvPicPr>
          <p:nvPr/>
        </p:nvPicPr>
        <p:blipFill>
          <a:blip r:embed="rId2"/>
          <a:stretch>
            <a:fillRect/>
          </a:stretch>
        </p:blipFill>
        <p:spPr>
          <a:xfrm>
            <a:off x="2828254" y="2636145"/>
            <a:ext cx="5607408" cy="3920970"/>
          </a:xfrm>
          <a:prstGeom prst="rect">
            <a:avLst/>
          </a:prstGeom>
        </p:spPr>
      </p:pic>
    </p:spTree>
    <p:extLst>
      <p:ext uri="{BB962C8B-B14F-4D97-AF65-F5344CB8AC3E}">
        <p14:creationId xmlns:p14="http://schemas.microsoft.com/office/powerpoint/2010/main" val="1171556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编码规范</a:t>
            </a:r>
            <a:endParaRPr lang="en-US" altLang="zh-CN" dirty="0"/>
          </a:p>
        </p:txBody>
      </p:sp>
      <p:sp>
        <p:nvSpPr>
          <p:cNvPr id="3" name="内容占位符 2"/>
          <p:cNvSpPr>
            <a:spLocks noGrp="1"/>
          </p:cNvSpPr>
          <p:nvPr>
            <p:ph idx="1"/>
          </p:nvPr>
        </p:nvSpPr>
        <p:spPr/>
        <p:txBody>
          <a:bodyPr>
            <a:normAutofit/>
          </a:bodyPr>
          <a:lstStyle/>
          <a:p>
            <a:r>
              <a:rPr lang="zh-CN" altLang="en-US" b="1" dirty="0">
                <a:latin typeface="微软雅黑" panose="020B0503020204020204" pitchFamily="34" charset="-122"/>
                <a:ea typeface="微软雅黑" panose="020B0503020204020204" pitchFamily="34" charset="-122"/>
              </a:rPr>
              <a:t>类名</a:t>
            </a:r>
            <a:r>
              <a:rPr lang="zh-CN" altLang="en-US" dirty="0">
                <a:latin typeface="微软雅黑" panose="020B0503020204020204" pitchFamily="34" charset="-122"/>
                <a:ea typeface="微软雅黑" panose="020B0503020204020204" pitchFamily="34" charset="-122"/>
              </a:rPr>
              <a:t>：名称拒绝拼音、名称需见其名知其意，类命名尽量体系功能</a:t>
            </a:r>
            <a:r>
              <a:rPr lang="zh-CN" altLang="en-US" dirty="0" smtClean="0">
                <a:latin typeface="微软雅黑" panose="020B0503020204020204" pitchFamily="34" charset="-122"/>
                <a:ea typeface="微软雅黑" panose="020B0503020204020204" pitchFamily="34" charset="-122"/>
              </a:rPr>
              <a:t>职责</a:t>
            </a: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err="1">
                <a:latin typeface="微软雅黑" panose="020B0503020204020204" pitchFamily="34" charset="-122"/>
                <a:ea typeface="微软雅黑" panose="020B0503020204020204" pitchFamily="34" charset="-122"/>
              </a:rPr>
              <a:t>UserCaoZuo</a:t>
            </a: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err="1" smtClean="0">
                <a:latin typeface="微软雅黑" panose="020B0503020204020204" pitchFamily="34" charset="-122"/>
                <a:ea typeface="微软雅黑" panose="020B0503020204020204" pitchFamily="34" charset="-122"/>
              </a:rPr>
              <a:t>UserCaoZuoImpl</a:t>
            </a: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err="1" smtClean="0">
                <a:latin typeface="微软雅黑" panose="020B0503020204020204" pitchFamily="34" charset="-122"/>
                <a:ea typeface="微软雅黑" panose="020B0503020204020204" pitchFamily="34" charset="-122"/>
              </a:rPr>
              <a:t>UserService</a:t>
            </a: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err="1" smtClean="0">
                <a:latin typeface="微软雅黑" panose="020B0503020204020204" pitchFamily="34" charset="-122"/>
                <a:ea typeface="微软雅黑" panose="020B0503020204020204" pitchFamily="34" charset="-122"/>
              </a:rPr>
              <a:t>UserServiceImpl</a:t>
            </a: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err="1" smtClean="0">
                <a:latin typeface="微软雅黑" panose="020B0503020204020204" pitchFamily="34" charset="-122"/>
                <a:ea typeface="微软雅黑" panose="020B0503020204020204" pitchFamily="34" charset="-122"/>
              </a:rPr>
              <a:t>UserQueryService</a:t>
            </a:r>
            <a:endParaRPr lang="en-US" altLang="zh-CN" dirty="0" smtClean="0">
              <a:latin typeface="微软雅黑" panose="020B0503020204020204" pitchFamily="34" charset="-122"/>
              <a:ea typeface="微软雅黑" panose="020B0503020204020204" pitchFamily="34" charset="-122"/>
            </a:endParaRPr>
          </a:p>
          <a:p>
            <a:pPr marL="457200" lvl="1" indent="0">
              <a:buNone/>
            </a:pPr>
            <a:r>
              <a:rPr lang="en-US" altLang="zh-CN" dirty="0" err="1" smtClean="0">
                <a:latin typeface="微软雅黑" panose="020B0503020204020204" pitchFamily="34" charset="-122"/>
                <a:ea typeface="微软雅黑" panose="020B0503020204020204" pitchFamily="34" charset="-122"/>
              </a:rPr>
              <a:t>UserWirteSericre</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030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编码规范</a:t>
            </a:r>
            <a:endParaRPr lang="en-US" altLang="zh-CN" dirty="0"/>
          </a:p>
        </p:txBody>
      </p:sp>
      <p:sp>
        <p:nvSpPr>
          <p:cNvPr id="3" name="内容占位符 2"/>
          <p:cNvSpPr>
            <a:spLocks noGrp="1"/>
          </p:cNvSpPr>
          <p:nvPr>
            <p:ph idx="1"/>
          </p:nvPr>
        </p:nvSpPr>
        <p:spPr>
          <a:xfrm>
            <a:off x="838200" y="1825624"/>
            <a:ext cx="10515600" cy="4820835"/>
          </a:xfrm>
        </p:spPr>
        <p:txBody>
          <a:bodyPr>
            <a:normAutofit/>
          </a:bodyPr>
          <a:lstStyle/>
          <a:p>
            <a:r>
              <a:rPr lang="zh-CN" altLang="en-US" sz="2400" dirty="0">
                <a:latin typeface="微软雅黑" panose="020B0503020204020204" pitchFamily="34" charset="-122"/>
                <a:ea typeface="微软雅黑" panose="020B0503020204020204" pitchFamily="34" charset="-122"/>
              </a:rPr>
              <a:t>属性：名称拒绝拼音、尽量驼峰规则、命名尽量体现在类中的</a:t>
            </a:r>
            <a:r>
              <a:rPr lang="zh-CN" altLang="en-US" sz="2400" dirty="0" smtClean="0">
                <a:latin typeface="微软雅黑" panose="020B0503020204020204" pitchFamily="34" charset="-122"/>
                <a:ea typeface="微软雅黑" panose="020B0503020204020204" pitchFamily="34" charset="-122"/>
              </a:rPr>
              <a:t>作用</a:t>
            </a:r>
            <a:endParaRPr lang="en-US" altLang="zh-CN" sz="24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不变常量名称必须大写和下划线 声明 是 </a:t>
            </a:r>
            <a:r>
              <a:rPr lang="en-US" altLang="zh-CN" sz="1600" dirty="0" smtClean="0">
                <a:latin typeface="微软雅黑" panose="020B0503020204020204" pitchFamily="34" charset="-122"/>
                <a:ea typeface="微软雅黑" panose="020B0503020204020204" pitchFamily="34" charset="-122"/>
              </a:rPr>
              <a:t>static final</a:t>
            </a:r>
          </a:p>
          <a:p>
            <a:pPr>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属性必须有注释，说明其作用和注意事项</a:t>
            </a:r>
            <a:endParaRPr lang="en-US"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1600" dirty="0" smtClean="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391230" y="2452359"/>
            <a:ext cx="4071752" cy="4055908"/>
          </a:xfrm>
          <a:prstGeom prst="rect">
            <a:avLst/>
          </a:prstGeom>
        </p:spPr>
      </p:pic>
    </p:spTree>
    <p:extLst>
      <p:ext uri="{BB962C8B-B14F-4D97-AF65-F5344CB8AC3E}">
        <p14:creationId xmlns:p14="http://schemas.microsoft.com/office/powerpoint/2010/main" val="1812983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编码规范</a:t>
            </a:r>
            <a:endParaRPr lang="en-US" altLang="zh-CN" dirty="0"/>
          </a:p>
        </p:txBody>
      </p:sp>
      <p:sp>
        <p:nvSpPr>
          <p:cNvPr id="3" name="内容占位符 2"/>
          <p:cNvSpPr>
            <a:spLocks noGrp="1"/>
          </p:cNvSpPr>
          <p:nvPr>
            <p:ph idx="1"/>
          </p:nvPr>
        </p:nvSpPr>
        <p:spPr/>
        <p:txBody>
          <a:bodyPr>
            <a:normAutofit/>
          </a:bodyPr>
          <a:lstStyle/>
          <a:p>
            <a:r>
              <a:rPr lang="zh-CN" altLang="en-US" sz="2000" b="1" dirty="0">
                <a:latin typeface="微软雅黑" panose="020B0503020204020204" pitchFamily="34" charset="-122"/>
                <a:ea typeface="微软雅黑" panose="020B0503020204020204" pitchFamily="34" charset="-122"/>
              </a:rPr>
              <a:t>方法</a:t>
            </a:r>
            <a:r>
              <a:rPr lang="zh-CN" altLang="en-US" sz="2000" dirty="0">
                <a:latin typeface="微软雅黑" panose="020B0503020204020204" pitchFamily="34" charset="-122"/>
                <a:ea typeface="微软雅黑" panose="020B0503020204020204" pitchFamily="34" charset="-122"/>
              </a:rPr>
              <a:t>：名称拒绝拼音、尽量体现方法的功能，一般都是“动次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宾语”</a:t>
            </a:r>
            <a:endParaRPr lang="en-US" altLang="zh-CN" sz="2000" dirty="0"/>
          </a:p>
        </p:txBody>
      </p:sp>
      <p:pic>
        <p:nvPicPr>
          <p:cNvPr id="4" name="图片 3"/>
          <p:cNvPicPr>
            <a:picLocks noChangeAspect="1"/>
          </p:cNvPicPr>
          <p:nvPr/>
        </p:nvPicPr>
        <p:blipFill>
          <a:blip r:embed="rId3"/>
          <a:stretch>
            <a:fillRect/>
          </a:stretch>
        </p:blipFill>
        <p:spPr>
          <a:xfrm>
            <a:off x="3067761" y="2528959"/>
            <a:ext cx="5619750" cy="3219450"/>
          </a:xfrm>
          <a:prstGeom prst="rect">
            <a:avLst/>
          </a:prstGeom>
        </p:spPr>
      </p:pic>
    </p:spTree>
    <p:extLst>
      <p:ext uri="{BB962C8B-B14F-4D97-AF65-F5344CB8AC3E}">
        <p14:creationId xmlns:p14="http://schemas.microsoft.com/office/powerpoint/2010/main" val="3963579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编码规范</a:t>
            </a:r>
            <a:endParaRPr lang="en-US" altLang="zh-CN" dirty="0"/>
          </a:p>
        </p:txBody>
      </p:sp>
      <p:sp>
        <p:nvSpPr>
          <p:cNvPr id="3" name="内容占位符 2"/>
          <p:cNvSpPr>
            <a:spLocks noGrp="1"/>
          </p:cNvSpPr>
          <p:nvPr>
            <p:ph idx="1"/>
          </p:nvPr>
        </p:nvSpPr>
        <p:spPr/>
        <p:txBody>
          <a:bodyPr>
            <a:normAutofit/>
          </a:bodyPr>
          <a:lstStyle/>
          <a:p>
            <a:r>
              <a:rPr lang="zh-CN" altLang="en-US" sz="2000" dirty="0">
                <a:latin typeface="微软雅黑" panose="020B0503020204020204" pitchFamily="34" charset="-122"/>
                <a:ea typeface="微软雅黑" panose="020B0503020204020204" pitchFamily="34" charset="-122"/>
              </a:rPr>
              <a:t>变量：名称拒绝拼音、尽量不要使用</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等，推荐变量名称是人可识别</a:t>
            </a: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628348" y="2523698"/>
            <a:ext cx="8166887" cy="3372134"/>
          </a:xfrm>
          <a:prstGeom prst="rect">
            <a:avLst/>
          </a:prstGeom>
        </p:spPr>
      </p:pic>
    </p:spTree>
    <p:extLst>
      <p:ext uri="{BB962C8B-B14F-4D97-AF65-F5344CB8AC3E}">
        <p14:creationId xmlns:p14="http://schemas.microsoft.com/office/powerpoint/2010/main" val="2818960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1337</Words>
  <Application>Microsoft Macintosh PowerPoint</Application>
  <PresentationFormat>宽屏</PresentationFormat>
  <Paragraphs>185</Paragraphs>
  <Slides>27</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Calibri</vt:lpstr>
      <vt:lpstr>Calibri Light</vt:lpstr>
      <vt:lpstr>Wingdings</vt:lpstr>
      <vt:lpstr>宋体</vt:lpstr>
      <vt:lpstr>微软雅黑</vt:lpstr>
      <vt:lpstr>Arial</vt:lpstr>
      <vt:lpstr>Office 主题</vt:lpstr>
      <vt:lpstr>JAVA开发高效代码</vt:lpstr>
      <vt:lpstr>JAVA最佳实践</vt:lpstr>
      <vt:lpstr>JAVA编码规范</vt:lpstr>
      <vt:lpstr>JAVA编码规范</vt:lpstr>
      <vt:lpstr>JAVA编码规范</vt:lpstr>
      <vt:lpstr>JAVA编码规范</vt:lpstr>
      <vt:lpstr>JAVA编码规范</vt:lpstr>
      <vt:lpstr>JAVA编码规范</vt:lpstr>
      <vt:lpstr>JAVA编码规范</vt:lpstr>
      <vt:lpstr>JAVA高效编程</vt:lpstr>
      <vt:lpstr>JAVA高效编程</vt:lpstr>
      <vt:lpstr>JAVA高效编程</vt:lpstr>
      <vt:lpstr>JAVA高效编程</vt:lpstr>
      <vt:lpstr>JAVA高效编程</vt:lpstr>
      <vt:lpstr>JAVA高效编程</vt:lpstr>
      <vt:lpstr>JAVA高效编程</vt:lpstr>
      <vt:lpstr>JAVA高效编程</vt:lpstr>
      <vt:lpstr>JAVA高效编程</vt:lpstr>
      <vt:lpstr>JAVA高效编程</vt:lpstr>
      <vt:lpstr>JAVA高效编程</vt:lpstr>
      <vt:lpstr>JAVA高效编程</vt:lpstr>
      <vt:lpstr>JAVA高效编程</vt:lpstr>
      <vt:lpstr>JAVA高效编程</vt:lpstr>
      <vt:lpstr>JAVA高效编程</vt:lpstr>
      <vt:lpstr>JAVA高效编程</vt:lpstr>
      <vt:lpstr>下期介绍</vt:lpstr>
      <vt:lpstr>PowerPoint 演示文稿</vt:lpstr>
    </vt:vector>
  </TitlesOfParts>
  <Company>Windows 用户</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JAVA开发高效代码</dc:title>
  <dc:creator>胡海亮</dc:creator>
  <cp:lastModifiedBy>Office 365</cp:lastModifiedBy>
  <cp:revision>90</cp:revision>
  <dcterms:created xsi:type="dcterms:W3CDTF">2015-08-07T07:22:44Z</dcterms:created>
  <dcterms:modified xsi:type="dcterms:W3CDTF">2017-04-27T02:27:58Z</dcterms:modified>
</cp:coreProperties>
</file>