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96" r:id="rId4"/>
    <p:sldId id="300" r:id="rId5"/>
    <p:sldId id="321" r:id="rId6"/>
    <p:sldId id="322" r:id="rId7"/>
    <p:sldId id="325" r:id="rId8"/>
    <p:sldId id="319" r:id="rId9"/>
    <p:sldId id="320" r:id="rId10"/>
    <p:sldId id="299" r:id="rId11"/>
    <p:sldId id="301" r:id="rId12"/>
    <p:sldId id="326" r:id="rId13"/>
    <p:sldId id="327" r:id="rId14"/>
    <p:sldId id="328" r:id="rId15"/>
    <p:sldId id="303" r:id="rId16"/>
    <p:sldId id="330" r:id="rId17"/>
    <p:sldId id="331" r:id="rId18"/>
    <p:sldId id="310" r:id="rId19"/>
    <p:sldId id="311" r:id="rId20"/>
    <p:sldId id="312" r:id="rId21"/>
    <p:sldId id="334" r:id="rId22"/>
    <p:sldId id="313" r:id="rId23"/>
    <p:sldId id="335" r:id="rId24"/>
    <p:sldId id="346" r:id="rId25"/>
    <p:sldId id="347" r:id="rId26"/>
    <p:sldId id="348" r:id="rId27"/>
    <p:sldId id="349" r:id="rId28"/>
    <p:sldId id="350" r:id="rId29"/>
    <p:sldId id="351" r:id="rId30"/>
    <p:sldId id="352" r:id="rId31"/>
    <p:sldId id="344" r:id="rId32"/>
    <p:sldId id="345" r:id="rId33"/>
    <p:sldId id="354" r:id="rId34"/>
    <p:sldId id="355" r:id="rId35"/>
    <p:sldId id="356" r:id="rId36"/>
    <p:sldId id="357" r:id="rId37"/>
    <p:sldId id="353" r:id="rId38"/>
    <p:sldId id="341" r:id="rId39"/>
    <p:sldId id="29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94790" autoAdjust="0"/>
  </p:normalViewPr>
  <p:slideViewPr>
    <p:cSldViewPr snapToGrid="0">
      <p:cViewPr varScale="1">
        <p:scale>
          <a:sx n="70" d="100"/>
          <a:sy n="70" d="100"/>
        </p:scale>
        <p:origin x="756" y="66"/>
      </p:cViewPr>
      <p:guideLst/>
    </p:cSldViewPr>
  </p:slideViewPr>
  <p:notesTextViewPr>
    <p:cViewPr>
      <p:scale>
        <a:sx n="3" d="2"/>
        <a:sy n="3" d="2"/>
      </p:scale>
      <p:origin x="0" y="0"/>
    </p:cViewPr>
  </p:notesTextViewPr>
  <p:sorterViewPr>
    <p:cViewPr>
      <p:scale>
        <a:sx n="102" d="100"/>
        <a:sy n="102" d="100"/>
      </p:scale>
      <p:origin x="0" y="-14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38ADC-B2CC-4F99-A133-2E3C67149DEE}" type="datetimeFigureOut">
              <a:rPr lang="zh-CN" altLang="en-US" smtClean="0"/>
              <a:t>2015/8/24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AAB73-F297-4D23-9186-680F4B5A1B9E}" type="slidenum">
              <a:rPr lang="zh-CN" altLang="en-US" smtClean="0"/>
              <a:t>‹#›</a:t>
            </a:fld>
            <a:endParaRPr lang="zh-CN" altLang="en-US"/>
          </a:p>
        </p:txBody>
      </p:sp>
    </p:spTree>
    <p:extLst>
      <p:ext uri="{BB962C8B-B14F-4D97-AF65-F5344CB8AC3E}">
        <p14:creationId xmlns:p14="http://schemas.microsoft.com/office/powerpoint/2010/main" val="70279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mmons.apache.org/proper/commons-io/javadocs/api-1.4/org/apache/commons/io/FilenameUtils.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mmons.apache.org/proper/commons-io/javadocs/api-1.4/org/apache/commons/io/FileSystemUtils.html" TargetMode="External"/><Relationship Id="rId5" Type="http://schemas.openxmlformats.org/officeDocument/2006/relationships/hyperlink" Target="https://commons.apache.org/proper/commons-io/javadocs/api-1.4/org/apache/commons/io/IOCase.html" TargetMode="External"/><Relationship Id="rId4" Type="http://schemas.openxmlformats.org/officeDocument/2006/relationships/hyperlink" Target="https://commons.apache.org/proper/commons-io/javadocs/api-1.4/org/apache/commons/io/FileUtils.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Jaro</a:t>
            </a:r>
            <a:r>
              <a:rPr lang="en-US" altLang="zh-CN" dirty="0" smtClean="0">
                <a:effectLst/>
              </a:rPr>
              <a:t> distance </a:t>
            </a:r>
          </a:p>
          <a:p>
            <a:r>
              <a:rPr lang="en-US" altLang="zh-CN" dirty="0" smtClean="0"/>
              <a:t>https://en.wikipedia.org/wiki/Jaro%E2%80%93Winkler_distance</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4</a:t>
            </a:fld>
            <a:endParaRPr lang="zh-CN" altLang="en-US"/>
          </a:p>
        </p:txBody>
      </p:sp>
    </p:spTree>
    <p:extLst>
      <p:ext uri="{BB962C8B-B14F-4D97-AF65-F5344CB8AC3E}">
        <p14:creationId xmlns:p14="http://schemas.microsoft.com/office/powerpoint/2010/main" val="13950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26</a:t>
            </a:fld>
            <a:endParaRPr lang="zh-CN" altLang="en-US"/>
          </a:p>
        </p:txBody>
      </p:sp>
    </p:spTree>
    <p:extLst>
      <p:ext uri="{BB962C8B-B14F-4D97-AF65-F5344CB8AC3E}">
        <p14:creationId xmlns:p14="http://schemas.microsoft.com/office/powerpoint/2010/main" val="320052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27</a:t>
            </a:fld>
            <a:endParaRPr lang="zh-CN" altLang="en-US"/>
          </a:p>
        </p:txBody>
      </p:sp>
    </p:spTree>
    <p:extLst>
      <p:ext uri="{BB962C8B-B14F-4D97-AF65-F5344CB8AC3E}">
        <p14:creationId xmlns:p14="http://schemas.microsoft.com/office/powerpoint/2010/main" val="368684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28</a:t>
            </a:fld>
            <a:endParaRPr lang="zh-CN" altLang="en-US"/>
          </a:p>
        </p:txBody>
      </p:sp>
    </p:spTree>
    <p:extLst>
      <p:ext uri="{BB962C8B-B14F-4D97-AF65-F5344CB8AC3E}">
        <p14:creationId xmlns:p14="http://schemas.microsoft.com/office/powerpoint/2010/main" val="48590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29</a:t>
            </a:fld>
            <a:endParaRPr lang="zh-CN" altLang="en-US"/>
          </a:p>
        </p:txBody>
      </p:sp>
    </p:spTree>
    <p:extLst>
      <p:ext uri="{BB962C8B-B14F-4D97-AF65-F5344CB8AC3E}">
        <p14:creationId xmlns:p14="http://schemas.microsoft.com/office/powerpoint/2010/main" val="1565179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30</a:t>
            </a:fld>
            <a:endParaRPr lang="zh-CN" altLang="en-US"/>
          </a:p>
        </p:txBody>
      </p:sp>
    </p:spTree>
    <p:extLst>
      <p:ext uri="{BB962C8B-B14F-4D97-AF65-F5344CB8AC3E}">
        <p14:creationId xmlns:p14="http://schemas.microsoft.com/office/powerpoint/2010/main" val="222345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ans" dirty="0" smtClean="0"/>
              <a:t>Guava </a:t>
            </a:r>
            <a:r>
              <a:rPr lang="zh-Hans" altLang="en-US" dirty="0" smtClean="0"/>
              <a:t>是面向对象，每一步都返回一个对象，可以进行链式操作</a:t>
            </a:r>
          </a:p>
          <a:p>
            <a:r>
              <a:rPr lang="en-US" altLang="zh-Hans" dirty="0" smtClean="0"/>
              <a:t>Commons.lang3</a:t>
            </a:r>
            <a:r>
              <a:rPr lang="zh-Hans" altLang="en-US" dirty="0" smtClean="0"/>
              <a:t>还是面向函数，所有避免不了函数的膨胀</a:t>
            </a:r>
          </a:p>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31</a:t>
            </a:fld>
            <a:endParaRPr lang="zh-CN" altLang="en-US"/>
          </a:p>
        </p:txBody>
      </p:sp>
    </p:spTree>
    <p:extLst>
      <p:ext uri="{BB962C8B-B14F-4D97-AF65-F5344CB8AC3E}">
        <p14:creationId xmlns:p14="http://schemas.microsoft.com/office/powerpoint/2010/main" val="163930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32</a:t>
            </a:fld>
            <a:endParaRPr lang="zh-CN" altLang="en-US"/>
          </a:p>
        </p:txBody>
      </p:sp>
    </p:spTree>
    <p:extLst>
      <p:ext uri="{BB962C8B-B14F-4D97-AF65-F5344CB8AC3E}">
        <p14:creationId xmlns:p14="http://schemas.microsoft.com/office/powerpoint/2010/main" val="378687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33</a:t>
            </a:fld>
            <a:endParaRPr lang="zh-CN" altLang="en-US"/>
          </a:p>
        </p:txBody>
      </p:sp>
    </p:spTree>
    <p:extLst>
      <p:ext uri="{BB962C8B-B14F-4D97-AF65-F5344CB8AC3E}">
        <p14:creationId xmlns:p14="http://schemas.microsoft.com/office/powerpoint/2010/main" val="377173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34</a:t>
            </a:fld>
            <a:endParaRPr lang="zh-CN" altLang="en-US"/>
          </a:p>
        </p:txBody>
      </p:sp>
    </p:spTree>
    <p:extLst>
      <p:ext uri="{BB962C8B-B14F-4D97-AF65-F5344CB8AC3E}">
        <p14:creationId xmlns:p14="http://schemas.microsoft.com/office/powerpoint/2010/main" val="999149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35</a:t>
            </a:fld>
            <a:endParaRPr lang="zh-CN" altLang="en-US"/>
          </a:p>
        </p:txBody>
      </p:sp>
    </p:spTree>
    <p:extLst>
      <p:ext uri="{BB962C8B-B14F-4D97-AF65-F5344CB8AC3E}">
        <p14:creationId xmlns:p14="http://schemas.microsoft.com/office/powerpoint/2010/main" val="1523523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Java JDK</a:t>
            </a:r>
            <a:r>
              <a:rPr lang="zh-CN" altLang="en-US" sz="1200" b="0" i="0" kern="1200" dirty="0" smtClean="0">
                <a:solidFill>
                  <a:schemeClr val="tx1"/>
                </a:solidFill>
                <a:effectLst/>
                <a:latin typeface="+mn-lt"/>
                <a:ea typeface="+mn-ea"/>
                <a:cs typeface="+mn-cs"/>
              </a:rPr>
              <a:t>有一个 </a:t>
            </a:r>
            <a:r>
              <a:rPr lang="en-US" altLang="zh-CN" sz="1200" b="0" i="0" kern="1200" dirty="0" err="1" smtClean="0">
                <a:solidFill>
                  <a:schemeClr val="tx1"/>
                </a:solidFill>
                <a:effectLst/>
                <a:latin typeface="+mn-lt"/>
                <a:ea typeface="+mn-ea"/>
                <a:cs typeface="+mn-cs"/>
              </a:rPr>
              <a:t>java.security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package, </a:t>
            </a:r>
            <a:r>
              <a:rPr lang="zh-CN" altLang="en-US" sz="1200" b="0" i="0" kern="1200" dirty="0" smtClean="0">
                <a:solidFill>
                  <a:schemeClr val="tx1"/>
                </a:solidFill>
                <a:effectLst/>
                <a:latin typeface="+mn-lt"/>
                <a:ea typeface="+mn-ea"/>
                <a:cs typeface="+mn-cs"/>
              </a:rPr>
              <a:t>提供了 </a:t>
            </a:r>
            <a:r>
              <a:rPr lang="en-US" altLang="zh-CN" sz="1200" b="0" i="0" kern="1200" dirty="0" err="1" smtClean="0">
                <a:solidFill>
                  <a:schemeClr val="tx1"/>
                </a:solidFill>
                <a:effectLst/>
                <a:latin typeface="+mn-lt"/>
                <a:ea typeface="+mn-ea"/>
                <a:cs typeface="+mn-cs"/>
              </a:rPr>
              <a:t>MessageDigest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的编码方式</a:t>
            </a:r>
            <a:r>
              <a:rPr lang="en-US" altLang="zh-CN" sz="1200" b="0" i="0" kern="1200" dirty="0" smtClean="0">
                <a:solidFill>
                  <a:schemeClr val="tx1"/>
                </a:solidFill>
                <a:effectLst/>
                <a:latin typeface="+mn-lt"/>
                <a:ea typeface="+mn-ea"/>
                <a:cs typeface="+mn-cs"/>
              </a:rPr>
              <a:t>, Digest Algorithms </a:t>
            </a:r>
            <a:r>
              <a:rPr lang="zh-CN" altLang="en-US" sz="1200" b="0" i="0" kern="1200" dirty="0" smtClean="0">
                <a:solidFill>
                  <a:schemeClr val="tx1"/>
                </a:solidFill>
                <a:effectLst/>
                <a:latin typeface="+mn-lt"/>
                <a:ea typeface="+mn-ea"/>
                <a:cs typeface="+mn-cs"/>
              </a:rPr>
              <a:t>包括了 </a:t>
            </a:r>
            <a:r>
              <a:rPr lang="en-US" altLang="zh-CN" sz="1200" b="0" i="0" kern="1200" dirty="0" smtClean="0">
                <a:solidFill>
                  <a:schemeClr val="tx1"/>
                </a:solidFill>
                <a:effectLst/>
                <a:latin typeface="+mn-lt"/>
                <a:ea typeface="+mn-ea"/>
                <a:cs typeface="+mn-cs"/>
              </a:rPr>
              <a:t>MD2, MD5, SHA-1, SHA-256, SHA-384, </a:t>
            </a:r>
            <a:r>
              <a:rPr lang="zh-CN" altLang="en-US" sz="1200" b="0" i="0" kern="1200" dirty="0" smtClean="0">
                <a:solidFill>
                  <a:schemeClr val="tx1"/>
                </a:solidFill>
                <a:effectLst/>
                <a:latin typeface="+mn-lt"/>
                <a:ea typeface="+mn-ea"/>
                <a:cs typeface="+mn-cs"/>
              </a:rPr>
              <a:t>及 </a:t>
            </a:r>
            <a:r>
              <a:rPr lang="en-US" altLang="zh-CN" sz="1200" b="0" i="0" kern="1200" dirty="0" smtClean="0">
                <a:solidFill>
                  <a:schemeClr val="tx1"/>
                </a:solidFill>
                <a:effectLst/>
                <a:latin typeface="+mn-lt"/>
                <a:ea typeface="+mn-ea"/>
                <a:cs typeface="+mn-cs"/>
              </a:rPr>
              <a:t>SHA-512 </a:t>
            </a:r>
            <a:r>
              <a:rPr lang="zh-CN" altLang="en-US" sz="1200" b="0" i="0" kern="1200" dirty="0" smtClean="0">
                <a:solidFill>
                  <a:schemeClr val="tx1"/>
                </a:solidFill>
                <a:effectLst/>
                <a:latin typeface="+mn-lt"/>
                <a:ea typeface="+mn-ea"/>
                <a:cs typeface="+mn-cs"/>
              </a:rPr>
              <a:t>等等</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但是我们常会需要用到其它的编码演算</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此时的解决方法</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可以先来看看 </a:t>
            </a:r>
            <a:r>
              <a:rPr lang="en-US" altLang="zh-CN" sz="1200" b="0" i="0" kern="1200" dirty="0" smtClean="0">
                <a:solidFill>
                  <a:schemeClr val="tx1"/>
                </a:solidFill>
                <a:effectLst/>
                <a:latin typeface="+mn-lt"/>
                <a:ea typeface="+mn-ea"/>
                <a:cs typeface="+mn-cs"/>
              </a:rPr>
              <a:t>commons codec </a:t>
            </a:r>
            <a:r>
              <a:rPr lang="zh-CN" altLang="en-US" sz="1200" b="0" i="0" kern="1200" dirty="0" smtClean="0">
                <a:solidFill>
                  <a:schemeClr val="tx1"/>
                </a:solidFill>
                <a:effectLst/>
                <a:latin typeface="+mn-lt"/>
                <a:ea typeface="+mn-ea"/>
                <a:cs typeface="+mn-cs"/>
              </a:rPr>
              <a:t>是否已经加入标准</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不然就去一些学术单位寻找</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真的没有</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就只好自己写了</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base64 </a:t>
            </a:r>
            <a:r>
              <a:rPr lang="zh-CN" altLang="en-US" sz="1200" b="0" i="0" kern="1200" dirty="0" smtClean="0">
                <a:solidFill>
                  <a:schemeClr val="tx1"/>
                </a:solidFill>
                <a:effectLst/>
                <a:latin typeface="+mn-lt"/>
                <a:ea typeface="+mn-ea"/>
                <a:cs typeface="+mn-cs"/>
              </a:rPr>
              <a:t>编解码技术广泛地利用在 </a:t>
            </a:r>
            <a:r>
              <a:rPr lang="en-US" altLang="zh-CN" sz="1200" b="0" i="0" kern="1200" dirty="0" smtClean="0">
                <a:solidFill>
                  <a:schemeClr val="tx1"/>
                </a:solidFill>
                <a:effectLst/>
                <a:latin typeface="+mn-lt"/>
                <a:ea typeface="+mn-ea"/>
                <a:cs typeface="+mn-cs"/>
              </a:rPr>
              <a:t>Internet </a:t>
            </a:r>
            <a:r>
              <a:rPr lang="zh-CN" altLang="en-US" sz="1200" b="0" i="0" kern="1200" dirty="0" smtClean="0">
                <a:solidFill>
                  <a:schemeClr val="tx1"/>
                </a:solidFill>
                <a:effectLst/>
                <a:latin typeface="+mn-lt"/>
                <a:ea typeface="+mn-ea"/>
                <a:cs typeface="+mn-cs"/>
              </a:rPr>
              <a:t>之上</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主要就是将 </a:t>
            </a:r>
            <a:r>
              <a:rPr lang="en-US" altLang="zh-CN" sz="1200" b="0" i="0" kern="1200" dirty="0" err="1" smtClean="0">
                <a:solidFill>
                  <a:schemeClr val="tx1"/>
                </a:solidFill>
                <a:effectLst/>
                <a:latin typeface="+mn-lt"/>
                <a:ea typeface="+mn-ea"/>
                <a:cs typeface="+mn-cs"/>
              </a:rPr>
              <a:t>bytecode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转换成 </a:t>
            </a:r>
            <a:r>
              <a:rPr lang="en-US" altLang="zh-CN" sz="1200" b="0" i="0" kern="1200" dirty="0" err="1" smtClean="0">
                <a:solidFill>
                  <a:schemeClr val="tx1"/>
                </a:solidFill>
                <a:effectLst/>
                <a:latin typeface="+mn-lt"/>
                <a:ea typeface="+mn-ea"/>
                <a:cs typeface="+mn-cs"/>
              </a:rPr>
              <a:t>ascii</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码</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最常常使用的则是属于电子邮件附件的传输</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你可以查看你的邮件原码</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如果有 </a:t>
            </a:r>
            <a:r>
              <a:rPr lang="en-US" altLang="zh-CN" sz="1200" b="0" i="0" kern="1200" dirty="0" smtClean="0">
                <a:solidFill>
                  <a:schemeClr val="tx1"/>
                </a:solidFill>
                <a:effectLst/>
                <a:latin typeface="+mn-lt"/>
                <a:ea typeface="+mn-ea"/>
                <a:cs typeface="+mn-cs"/>
              </a:rPr>
              <a:t>Content-Transfer-Encoding: base64 , </a:t>
            </a:r>
            <a:r>
              <a:rPr lang="zh-CN" altLang="en-US" sz="1200" b="0" i="0" kern="1200" dirty="0" smtClean="0">
                <a:solidFill>
                  <a:schemeClr val="tx1"/>
                </a:solidFill>
                <a:effectLst/>
                <a:latin typeface="+mn-lt"/>
                <a:ea typeface="+mn-ea"/>
                <a:cs typeface="+mn-cs"/>
              </a:rPr>
              <a:t>就代表这封信有采用 </a:t>
            </a:r>
            <a:r>
              <a:rPr lang="en-US" altLang="zh-CN" sz="1200" b="0" i="0" kern="1200" dirty="0" smtClean="0">
                <a:solidFill>
                  <a:schemeClr val="tx1"/>
                </a:solidFill>
                <a:effectLst/>
                <a:latin typeface="+mn-lt"/>
                <a:ea typeface="+mn-ea"/>
                <a:cs typeface="+mn-cs"/>
              </a:rPr>
              <a:t>base64 </a:t>
            </a:r>
            <a:r>
              <a:rPr lang="zh-CN" altLang="en-US" sz="1200" b="0" i="0" kern="1200" dirty="0" smtClean="0">
                <a:solidFill>
                  <a:schemeClr val="tx1"/>
                </a:solidFill>
                <a:effectLst/>
                <a:latin typeface="+mn-lt"/>
                <a:ea typeface="+mn-ea"/>
                <a:cs typeface="+mn-cs"/>
              </a:rPr>
              <a:t>来编码</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另外则是 </a:t>
            </a:r>
            <a:r>
              <a:rPr lang="en-US" altLang="zh-CN" sz="1200" b="0" i="0" kern="1200" dirty="0" smtClean="0">
                <a:solidFill>
                  <a:schemeClr val="tx1"/>
                </a:solidFill>
                <a:effectLst/>
                <a:latin typeface="+mn-lt"/>
                <a:ea typeface="+mn-ea"/>
                <a:cs typeface="+mn-cs"/>
              </a:rPr>
              <a:t>QP ( quoted-printable ) </a:t>
            </a:r>
            <a:r>
              <a:rPr lang="zh-CN" altLang="en-US" sz="1200" b="0" i="0" kern="1200" dirty="0" smtClean="0">
                <a:solidFill>
                  <a:schemeClr val="tx1"/>
                </a:solidFill>
                <a:effectLst/>
                <a:latin typeface="+mn-lt"/>
                <a:ea typeface="+mn-ea"/>
                <a:cs typeface="+mn-cs"/>
              </a:rPr>
              <a:t>编码方式</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基本上大多数的读信软件都有支持</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8</a:t>
            </a:fld>
            <a:endParaRPr lang="zh-CN" altLang="en-US"/>
          </a:p>
        </p:txBody>
      </p:sp>
    </p:spTree>
    <p:extLst>
      <p:ext uri="{BB962C8B-B14F-4D97-AF65-F5344CB8AC3E}">
        <p14:creationId xmlns:p14="http://schemas.microsoft.com/office/powerpoint/2010/main" val="983825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36</a:t>
            </a:fld>
            <a:endParaRPr lang="zh-CN" altLang="en-US"/>
          </a:p>
        </p:txBody>
      </p:sp>
    </p:spTree>
    <p:extLst>
      <p:ext uri="{BB962C8B-B14F-4D97-AF65-F5344CB8AC3E}">
        <p14:creationId xmlns:p14="http://schemas.microsoft.com/office/powerpoint/2010/main" val="3232120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37</a:t>
            </a:fld>
            <a:endParaRPr lang="zh-CN" altLang="en-US"/>
          </a:p>
        </p:txBody>
      </p:sp>
    </p:spTree>
    <p:extLst>
      <p:ext uri="{BB962C8B-B14F-4D97-AF65-F5344CB8AC3E}">
        <p14:creationId xmlns:p14="http://schemas.microsoft.com/office/powerpoint/2010/main" val="2896531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38</a:t>
            </a:fld>
            <a:endParaRPr lang="zh-CN" altLang="en-US"/>
          </a:p>
        </p:txBody>
      </p:sp>
    </p:spTree>
    <p:extLst>
      <p:ext uri="{BB962C8B-B14F-4D97-AF65-F5344CB8AC3E}">
        <p14:creationId xmlns:p14="http://schemas.microsoft.com/office/powerpoint/2010/main" val="164479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org.apache.commons.io</a:t>
            </a:r>
            <a:r>
              <a:rPr lang="zh-CN" altLang="en-US" sz="1200" b="0" i="0" kern="1200" dirty="0" smtClean="0">
                <a:solidFill>
                  <a:schemeClr val="tx1"/>
                </a:solidFill>
                <a:effectLst/>
                <a:latin typeface="+mn-lt"/>
                <a:ea typeface="+mn-ea"/>
                <a:cs typeface="+mn-cs"/>
              </a:rPr>
              <a:t>包中有很多工具类，里面多数类都是完成文件操作以及字符串比较的功能，下面列举了一下常用的工具类： </a:t>
            </a:r>
            <a:r>
              <a:rPr lang="en-US" altLang="zh-CN" sz="1200" u="none" strike="noStrike" kern="1200" dirty="0" err="1" smtClean="0">
                <a:solidFill>
                  <a:schemeClr val="tx1"/>
                </a:solidFill>
                <a:effectLst/>
                <a:latin typeface="+mn-lt"/>
                <a:ea typeface="+mn-ea"/>
                <a:cs typeface="+mn-cs"/>
                <a:hlinkClick r:id="rId3"/>
              </a:rPr>
              <a:t>FilenameUtils</a:t>
            </a:r>
            <a:r>
              <a:rPr lang="zh-CN" altLang="en-US" dirty="0" smtClean="0"/>
              <a:t>：</a:t>
            </a:r>
            <a:r>
              <a:rPr lang="zh-CN" altLang="en-US" sz="1200" b="0" i="0" kern="1200" dirty="0" smtClean="0">
                <a:solidFill>
                  <a:schemeClr val="tx1"/>
                </a:solidFill>
                <a:effectLst/>
                <a:latin typeface="+mn-lt"/>
                <a:ea typeface="+mn-ea"/>
                <a:cs typeface="+mn-cs"/>
              </a:rPr>
              <a:t> 这个工具类是用来处理文件名（译者注：包含文件路径）的，他可以轻松解决不同操作系统文件名称规范不同的问题（比如</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系统以及</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系统中文件分隔符是“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，不支持”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中支持”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4"/>
              </a:rPr>
              <a:t>FileUtils</a:t>
            </a:r>
            <a:r>
              <a:rPr lang="zh-CN" altLang="en-US" sz="1200" b="0" i="0" kern="1200" dirty="0" smtClean="0">
                <a:solidFill>
                  <a:schemeClr val="tx1"/>
                </a:solidFill>
                <a:effectLst/>
                <a:latin typeface="+mn-lt"/>
                <a:ea typeface="+mn-ea"/>
                <a:cs typeface="+mn-cs"/>
              </a:rPr>
              <a:t>：提供文件操作（移动文件，读取文件，检查文件是否存在等等）的方法。  </a:t>
            </a:r>
            <a:r>
              <a:rPr lang="en-US" altLang="zh-CN" sz="1200" b="0" i="0" u="none" strike="noStrike" kern="1200" dirty="0" err="1" smtClean="0">
                <a:solidFill>
                  <a:schemeClr val="tx1"/>
                </a:solidFill>
                <a:effectLst/>
                <a:latin typeface="+mn-lt"/>
                <a:ea typeface="+mn-ea"/>
                <a:cs typeface="+mn-cs"/>
                <a:hlinkClick r:id="rId5"/>
              </a:rPr>
              <a:t>IOCase</a:t>
            </a:r>
            <a:r>
              <a:rPr lang="zh-CN" altLang="en-US" sz="1200" b="0" i="0" kern="1200" dirty="0" smtClean="0">
                <a:solidFill>
                  <a:schemeClr val="tx1"/>
                </a:solidFill>
                <a:effectLst/>
                <a:latin typeface="+mn-lt"/>
                <a:ea typeface="+mn-ea"/>
                <a:cs typeface="+mn-cs"/>
              </a:rPr>
              <a:t>：提供字符串操作以及比较的方法。</a:t>
            </a:r>
          </a:p>
          <a:p>
            <a:r>
              <a:rPr lang="zh-CN" altLang="en-US" sz="1200" b="0" i="0" kern="1200" dirty="0" smtClean="0">
                <a:solidFill>
                  <a:schemeClr val="tx1"/>
                </a:solidFill>
                <a:effectLst/>
                <a:latin typeface="+mn-lt"/>
                <a:ea typeface="+mn-ea"/>
                <a:cs typeface="+mn-cs"/>
              </a:rPr>
              <a:t> </a:t>
            </a:r>
            <a:r>
              <a:rPr lang="en-US" altLang="zh-CN" sz="1200" b="0" i="0" u="none" strike="noStrike" kern="1200" dirty="0" err="1" smtClean="0">
                <a:solidFill>
                  <a:schemeClr val="tx1"/>
                </a:solidFill>
                <a:effectLst/>
                <a:latin typeface="+mn-lt"/>
                <a:ea typeface="+mn-ea"/>
                <a:cs typeface="+mn-cs"/>
                <a:hlinkClick r:id="rId6"/>
              </a:rPr>
              <a:t>FileSystemUtils</a:t>
            </a:r>
            <a:r>
              <a:rPr lang="zh-CN" altLang="en-US" sz="1200" b="0" i="0" kern="1200" dirty="0" smtClean="0">
                <a:solidFill>
                  <a:schemeClr val="tx1"/>
                </a:solidFill>
                <a:effectLst/>
                <a:latin typeface="+mn-lt"/>
                <a:ea typeface="+mn-ea"/>
                <a:cs typeface="+mn-cs"/>
              </a:rPr>
              <a:t>：提供查看指定目录剩余空间的方法。</a:t>
            </a: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org.apache.commons.io.monitor</a:t>
            </a:r>
            <a:r>
              <a:rPr lang="zh-CN" altLang="en-US" sz="1200" b="0" i="0" kern="1200" dirty="0" smtClean="0">
                <a:solidFill>
                  <a:schemeClr val="tx1"/>
                </a:solidFill>
                <a:effectLst/>
                <a:latin typeface="+mn-lt"/>
                <a:ea typeface="+mn-ea"/>
                <a:cs typeface="+mn-cs"/>
              </a:rPr>
              <a:t>包下的类包含的方法可以获取文件的指定信息，不过更重要的是，它可以创建处理器（</a:t>
            </a:r>
            <a:r>
              <a:rPr lang="en-US" altLang="zh-CN" sz="1200" b="0" i="0" kern="1200" dirty="0" smtClean="0">
                <a:solidFill>
                  <a:schemeClr val="tx1"/>
                </a:solidFill>
                <a:effectLst/>
                <a:latin typeface="+mn-lt"/>
                <a:ea typeface="+mn-ea"/>
                <a:cs typeface="+mn-cs"/>
              </a:rPr>
              <a:t>handler</a:t>
            </a:r>
            <a:r>
              <a:rPr lang="zh-CN" altLang="en-US" sz="1200" b="0" i="0" kern="1200" dirty="0" smtClean="0">
                <a:solidFill>
                  <a:schemeClr val="tx1"/>
                </a:solidFill>
                <a:effectLst/>
                <a:latin typeface="+mn-lt"/>
                <a:ea typeface="+mn-ea"/>
                <a:cs typeface="+mn-cs"/>
              </a:rPr>
              <a:t>）来跟踪指定文件或目录的变化并且可以在文件或目录发生变化的时候进行一些操作。让我们来看看下面的代码：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org.apache.commons.io.input</a:t>
            </a:r>
            <a:r>
              <a:rPr lang="zh-CN" altLang="en-US" sz="1200" b="0" i="0" kern="1200" dirty="0" smtClean="0">
                <a:solidFill>
                  <a:schemeClr val="tx1"/>
                </a:solidFill>
                <a:effectLst/>
                <a:latin typeface="+mn-lt"/>
                <a:ea typeface="+mn-ea"/>
                <a:cs typeface="+mn-cs"/>
              </a:rPr>
              <a:t>包下有许多</a:t>
            </a:r>
            <a:r>
              <a:rPr lang="en-US" altLang="zh-CN" sz="1200" b="0" i="0" kern="1200" dirty="0" err="1" smtClean="0">
                <a:solidFill>
                  <a:schemeClr val="tx1"/>
                </a:solidFill>
                <a:effectLst/>
                <a:latin typeface="+mn-lt"/>
                <a:ea typeface="+mn-ea"/>
                <a:cs typeface="+mn-cs"/>
              </a:rPr>
              <a:t>InputStrem</a:t>
            </a:r>
            <a:r>
              <a:rPr lang="zh-CN" altLang="en-US" sz="1200" b="0" i="0" kern="1200" dirty="0" smtClean="0">
                <a:solidFill>
                  <a:schemeClr val="tx1"/>
                </a:solidFill>
                <a:effectLst/>
                <a:latin typeface="+mn-lt"/>
                <a:ea typeface="+mn-ea"/>
                <a:cs typeface="+mn-cs"/>
              </a:rPr>
              <a:t>类的实现，我们来测试一个最实用的类，</a:t>
            </a:r>
            <a:r>
              <a:rPr lang="en-US" altLang="zh-CN" sz="1200" b="0" i="0" kern="1200" dirty="0" err="1" smtClean="0">
                <a:solidFill>
                  <a:schemeClr val="tx1"/>
                </a:solidFill>
                <a:effectLst/>
                <a:latin typeface="+mn-lt"/>
                <a:ea typeface="+mn-ea"/>
                <a:cs typeface="+mn-cs"/>
              </a:rPr>
              <a:t>TeeInputStream</a:t>
            </a:r>
            <a:r>
              <a:rPr lang="zh-CN" altLang="en-US" sz="1200" b="0" i="0" kern="1200" dirty="0" smtClean="0">
                <a:solidFill>
                  <a:schemeClr val="tx1"/>
                </a:solidFill>
                <a:effectLst/>
                <a:latin typeface="+mn-lt"/>
                <a:ea typeface="+mn-ea"/>
                <a:cs typeface="+mn-cs"/>
              </a:rPr>
              <a:t>，将</a:t>
            </a:r>
            <a:r>
              <a:rPr lang="en-US" altLang="zh-CN" sz="1200" b="0" i="0" kern="1200" dirty="0" err="1" smtClean="0">
                <a:solidFill>
                  <a:schemeClr val="tx1"/>
                </a:solidFill>
                <a:effectLst/>
                <a:latin typeface="+mn-lt"/>
                <a:ea typeface="+mn-ea"/>
                <a:cs typeface="+mn-cs"/>
              </a:rPr>
              <a:t>InputStream</a:t>
            </a:r>
            <a:r>
              <a:rPr lang="zh-CN" altLang="en-US" sz="1200" b="0" i="0" kern="1200" dirty="0" smtClean="0">
                <a:solidFill>
                  <a:schemeClr val="tx1"/>
                </a:solidFill>
                <a:effectLst/>
                <a:latin typeface="+mn-lt"/>
                <a:ea typeface="+mn-ea"/>
                <a:cs typeface="+mn-cs"/>
              </a:rPr>
              <a:t>以及</a:t>
            </a:r>
            <a:r>
              <a:rPr lang="en-US" altLang="zh-CN" sz="1200" b="0" i="0" kern="1200" dirty="0" err="1" smtClean="0">
                <a:solidFill>
                  <a:schemeClr val="tx1"/>
                </a:solidFill>
                <a:effectLst/>
                <a:latin typeface="+mn-lt"/>
                <a:ea typeface="+mn-ea"/>
                <a:cs typeface="+mn-cs"/>
              </a:rPr>
              <a:t>OutputStream</a:t>
            </a:r>
            <a:r>
              <a:rPr lang="zh-CN" altLang="en-US" sz="1200" b="0" i="0" kern="1200" dirty="0" smtClean="0">
                <a:solidFill>
                  <a:schemeClr val="tx1"/>
                </a:solidFill>
                <a:effectLst/>
                <a:latin typeface="+mn-lt"/>
                <a:ea typeface="+mn-ea"/>
                <a:cs typeface="+mn-cs"/>
              </a:rPr>
              <a:t>作为参数传入其中，自动实现将输入流的数据读取到输出流中。而且，通过传入第三个参数，一个</a:t>
            </a:r>
            <a:r>
              <a:rPr lang="en-US" altLang="zh-CN" sz="1200" b="0" i="0" kern="1200" dirty="0" err="1" smtClean="0">
                <a:solidFill>
                  <a:schemeClr val="tx1"/>
                </a:solidFill>
                <a:effectLst/>
                <a:latin typeface="+mn-lt"/>
                <a:ea typeface="+mn-ea"/>
                <a:cs typeface="+mn-cs"/>
              </a:rPr>
              <a:t>boolean</a:t>
            </a:r>
            <a:r>
              <a:rPr lang="zh-CN" altLang="en-US" sz="1200" b="0" i="0" kern="1200" dirty="0" smtClean="0">
                <a:solidFill>
                  <a:schemeClr val="tx1"/>
                </a:solidFill>
                <a:effectLst/>
                <a:latin typeface="+mn-lt"/>
                <a:ea typeface="+mn-ea"/>
                <a:cs typeface="+mn-cs"/>
              </a:rPr>
              <a:t>类型参数，可以在数据读取完毕之后自动关闭输入流和输出流。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org.apache.commons.io.input</a:t>
            </a:r>
            <a:r>
              <a:rPr lang="zh-CN" altLang="en-US" sz="1200" b="0" i="0" kern="1200" dirty="0" smtClean="0">
                <a:solidFill>
                  <a:schemeClr val="tx1"/>
                </a:solidFill>
                <a:effectLst/>
                <a:latin typeface="+mn-lt"/>
                <a:ea typeface="+mn-ea"/>
                <a:cs typeface="+mn-cs"/>
              </a:rPr>
              <a:t>包中的类相似， </a:t>
            </a:r>
            <a:r>
              <a:rPr lang="en-US" altLang="zh-CN" sz="1200" b="0" i="0" kern="1200" dirty="0" err="1" smtClean="0">
                <a:solidFill>
                  <a:schemeClr val="tx1"/>
                </a:solidFill>
                <a:effectLst/>
                <a:latin typeface="+mn-lt"/>
                <a:ea typeface="+mn-ea"/>
                <a:cs typeface="+mn-cs"/>
              </a:rPr>
              <a:t>org.apache.commons.io.output</a:t>
            </a:r>
            <a:r>
              <a:rPr lang="zh-CN" altLang="en-US" sz="1200" b="0" i="0" kern="1200" dirty="0" smtClean="0">
                <a:solidFill>
                  <a:schemeClr val="tx1"/>
                </a:solidFill>
                <a:effectLst/>
                <a:latin typeface="+mn-lt"/>
                <a:ea typeface="+mn-ea"/>
                <a:cs typeface="+mn-cs"/>
              </a:rPr>
              <a:t>包中同样有</a:t>
            </a:r>
            <a:r>
              <a:rPr lang="en-US" altLang="zh-CN" sz="1200" b="0" i="0" kern="1200" dirty="0" err="1" smtClean="0">
                <a:solidFill>
                  <a:schemeClr val="tx1"/>
                </a:solidFill>
                <a:effectLst/>
                <a:latin typeface="+mn-lt"/>
                <a:ea typeface="+mn-ea"/>
                <a:cs typeface="+mn-cs"/>
              </a:rPr>
              <a:t>OutputStream</a:t>
            </a:r>
            <a:r>
              <a:rPr lang="zh-CN" altLang="en-US" sz="1200" b="0" i="0" kern="1200" dirty="0" smtClean="0">
                <a:solidFill>
                  <a:schemeClr val="tx1"/>
                </a:solidFill>
                <a:effectLst/>
                <a:latin typeface="+mn-lt"/>
                <a:ea typeface="+mn-ea"/>
                <a:cs typeface="+mn-cs"/>
              </a:rPr>
              <a:t>类的实现，他们可以在多种情况下使用，一个非常有意思的类就是 </a:t>
            </a:r>
            <a:r>
              <a:rPr lang="en-US" altLang="zh-CN" sz="1200" b="0" i="0" kern="1200" dirty="0" err="1" smtClean="0">
                <a:solidFill>
                  <a:schemeClr val="tx1"/>
                </a:solidFill>
                <a:effectLst/>
                <a:latin typeface="+mn-lt"/>
                <a:ea typeface="+mn-ea"/>
                <a:cs typeface="+mn-cs"/>
              </a:rPr>
              <a:t>TeeOutputStream</a:t>
            </a:r>
            <a:r>
              <a:rPr lang="zh-CN" altLang="en-US" sz="1200" b="0" i="0" kern="1200" dirty="0" smtClean="0">
                <a:solidFill>
                  <a:schemeClr val="tx1"/>
                </a:solidFill>
                <a:effectLst/>
                <a:latin typeface="+mn-lt"/>
                <a:ea typeface="+mn-ea"/>
                <a:cs typeface="+mn-cs"/>
              </a:rPr>
              <a:t>，它可以将输出流进行分流，换句话说我们可以用一个输入流将数据分别读入到两个不同的输出流。</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10</a:t>
            </a:fld>
            <a:endParaRPr lang="zh-CN" altLang="en-US"/>
          </a:p>
        </p:txBody>
      </p:sp>
    </p:spTree>
    <p:extLst>
      <p:ext uri="{BB962C8B-B14F-4D97-AF65-F5344CB8AC3E}">
        <p14:creationId xmlns:p14="http://schemas.microsoft.com/office/powerpoint/2010/main" val="17086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org.apache.commons.io.input</a:t>
            </a:r>
            <a:r>
              <a:rPr lang="zh-CN" altLang="en-US" sz="1200" b="0" i="0" kern="1200" dirty="0" smtClean="0">
                <a:solidFill>
                  <a:schemeClr val="tx1"/>
                </a:solidFill>
                <a:effectLst/>
                <a:latin typeface="+mn-lt"/>
                <a:ea typeface="+mn-ea"/>
                <a:cs typeface="+mn-cs"/>
              </a:rPr>
              <a:t>包下有许多</a:t>
            </a:r>
            <a:r>
              <a:rPr lang="en-US" altLang="zh-CN" sz="1200" b="0" i="0" kern="1200" dirty="0" err="1" smtClean="0">
                <a:solidFill>
                  <a:schemeClr val="tx1"/>
                </a:solidFill>
                <a:effectLst/>
                <a:latin typeface="+mn-lt"/>
                <a:ea typeface="+mn-ea"/>
                <a:cs typeface="+mn-cs"/>
              </a:rPr>
              <a:t>InputStrem</a:t>
            </a:r>
            <a:r>
              <a:rPr lang="zh-CN" altLang="en-US" sz="1200" b="0" i="0" kern="1200" dirty="0" smtClean="0">
                <a:solidFill>
                  <a:schemeClr val="tx1"/>
                </a:solidFill>
                <a:effectLst/>
                <a:latin typeface="+mn-lt"/>
                <a:ea typeface="+mn-ea"/>
                <a:cs typeface="+mn-cs"/>
              </a:rPr>
              <a:t>类的实现，我们来测试一个最实用的类，</a:t>
            </a:r>
            <a:r>
              <a:rPr lang="en-US" altLang="zh-CN" sz="1200" b="0" i="0" kern="1200" dirty="0" err="1" smtClean="0">
                <a:solidFill>
                  <a:schemeClr val="tx1"/>
                </a:solidFill>
                <a:effectLst/>
                <a:latin typeface="+mn-lt"/>
                <a:ea typeface="+mn-ea"/>
                <a:cs typeface="+mn-cs"/>
              </a:rPr>
              <a:t>TeeInputStream</a:t>
            </a:r>
            <a:r>
              <a:rPr lang="zh-CN" altLang="en-US" sz="1200" b="0" i="0" kern="1200" dirty="0" smtClean="0">
                <a:solidFill>
                  <a:schemeClr val="tx1"/>
                </a:solidFill>
                <a:effectLst/>
                <a:latin typeface="+mn-lt"/>
                <a:ea typeface="+mn-ea"/>
                <a:cs typeface="+mn-cs"/>
              </a:rPr>
              <a:t>，将</a:t>
            </a:r>
            <a:r>
              <a:rPr lang="en-US" altLang="zh-CN" sz="1200" b="0" i="0" kern="1200" dirty="0" err="1" smtClean="0">
                <a:solidFill>
                  <a:schemeClr val="tx1"/>
                </a:solidFill>
                <a:effectLst/>
                <a:latin typeface="+mn-lt"/>
                <a:ea typeface="+mn-ea"/>
                <a:cs typeface="+mn-cs"/>
              </a:rPr>
              <a:t>InputStream</a:t>
            </a:r>
            <a:r>
              <a:rPr lang="zh-CN" altLang="en-US" sz="1200" b="0" i="0" kern="1200" dirty="0" smtClean="0">
                <a:solidFill>
                  <a:schemeClr val="tx1"/>
                </a:solidFill>
                <a:effectLst/>
                <a:latin typeface="+mn-lt"/>
                <a:ea typeface="+mn-ea"/>
                <a:cs typeface="+mn-cs"/>
              </a:rPr>
              <a:t>以及</a:t>
            </a:r>
            <a:r>
              <a:rPr lang="en-US" altLang="zh-CN" sz="1200" b="0" i="0" kern="1200" dirty="0" err="1" smtClean="0">
                <a:solidFill>
                  <a:schemeClr val="tx1"/>
                </a:solidFill>
                <a:effectLst/>
                <a:latin typeface="+mn-lt"/>
                <a:ea typeface="+mn-ea"/>
                <a:cs typeface="+mn-cs"/>
              </a:rPr>
              <a:t>OutputStream</a:t>
            </a:r>
            <a:r>
              <a:rPr lang="zh-CN" altLang="en-US" sz="1200" b="0" i="0" kern="1200" dirty="0" smtClean="0">
                <a:solidFill>
                  <a:schemeClr val="tx1"/>
                </a:solidFill>
                <a:effectLst/>
                <a:latin typeface="+mn-lt"/>
                <a:ea typeface="+mn-ea"/>
                <a:cs typeface="+mn-cs"/>
              </a:rPr>
              <a:t>作为参数传入其中，自动实现将输入流的数据读取到输出流中。而且，通过传入第三个参数，一个</a:t>
            </a:r>
            <a:r>
              <a:rPr lang="en-US" altLang="zh-CN" sz="1200" b="0" i="0" kern="1200" dirty="0" err="1" smtClean="0">
                <a:solidFill>
                  <a:schemeClr val="tx1"/>
                </a:solidFill>
                <a:effectLst/>
                <a:latin typeface="+mn-lt"/>
                <a:ea typeface="+mn-ea"/>
                <a:cs typeface="+mn-cs"/>
              </a:rPr>
              <a:t>boolean</a:t>
            </a:r>
            <a:r>
              <a:rPr lang="zh-CN" altLang="en-US" sz="1200" b="0" i="0" kern="1200" dirty="0" smtClean="0">
                <a:solidFill>
                  <a:schemeClr val="tx1"/>
                </a:solidFill>
                <a:effectLst/>
                <a:latin typeface="+mn-lt"/>
                <a:ea typeface="+mn-ea"/>
                <a:cs typeface="+mn-cs"/>
              </a:rPr>
              <a:t>类型参数，可以在数据读取完毕之后自动关闭输入流和输出流。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org.apache.commons.io.input</a:t>
            </a:r>
            <a:r>
              <a:rPr lang="zh-CN" altLang="en-US" sz="1200" b="0" i="0" kern="1200" dirty="0" smtClean="0">
                <a:solidFill>
                  <a:schemeClr val="tx1"/>
                </a:solidFill>
                <a:effectLst/>
                <a:latin typeface="+mn-lt"/>
                <a:ea typeface="+mn-ea"/>
                <a:cs typeface="+mn-cs"/>
              </a:rPr>
              <a:t>包中的类相似， </a:t>
            </a:r>
            <a:r>
              <a:rPr lang="en-US" altLang="zh-CN" sz="1200" b="0" i="0" kern="1200" dirty="0" err="1" smtClean="0">
                <a:solidFill>
                  <a:schemeClr val="tx1"/>
                </a:solidFill>
                <a:effectLst/>
                <a:latin typeface="+mn-lt"/>
                <a:ea typeface="+mn-ea"/>
                <a:cs typeface="+mn-cs"/>
              </a:rPr>
              <a:t>org.apache.commons.io.output</a:t>
            </a:r>
            <a:r>
              <a:rPr lang="zh-CN" altLang="en-US" sz="1200" b="0" i="0" kern="1200" dirty="0" smtClean="0">
                <a:solidFill>
                  <a:schemeClr val="tx1"/>
                </a:solidFill>
                <a:effectLst/>
                <a:latin typeface="+mn-lt"/>
                <a:ea typeface="+mn-ea"/>
                <a:cs typeface="+mn-cs"/>
              </a:rPr>
              <a:t>包中同样有</a:t>
            </a:r>
            <a:r>
              <a:rPr lang="en-US" altLang="zh-CN" sz="1200" b="0" i="0" kern="1200" dirty="0" err="1" smtClean="0">
                <a:solidFill>
                  <a:schemeClr val="tx1"/>
                </a:solidFill>
                <a:effectLst/>
                <a:latin typeface="+mn-lt"/>
                <a:ea typeface="+mn-ea"/>
                <a:cs typeface="+mn-cs"/>
              </a:rPr>
              <a:t>OutputStream</a:t>
            </a:r>
            <a:r>
              <a:rPr lang="zh-CN" altLang="en-US" sz="1200" b="0" i="0" kern="1200" dirty="0" smtClean="0">
                <a:solidFill>
                  <a:schemeClr val="tx1"/>
                </a:solidFill>
                <a:effectLst/>
                <a:latin typeface="+mn-lt"/>
                <a:ea typeface="+mn-ea"/>
                <a:cs typeface="+mn-cs"/>
              </a:rPr>
              <a:t>类的实现，他们可以在多种情况下使用，一个非常有意思的类就是 </a:t>
            </a:r>
            <a:r>
              <a:rPr lang="en-US" altLang="zh-CN" sz="1200" b="0" i="0" kern="1200" dirty="0" err="1" smtClean="0">
                <a:solidFill>
                  <a:schemeClr val="tx1"/>
                </a:solidFill>
                <a:effectLst/>
                <a:latin typeface="+mn-lt"/>
                <a:ea typeface="+mn-ea"/>
                <a:cs typeface="+mn-cs"/>
              </a:rPr>
              <a:t>TeeOutputStream</a:t>
            </a:r>
            <a:r>
              <a:rPr lang="zh-CN" altLang="en-US" sz="1200" b="0" i="0" kern="1200" dirty="0" smtClean="0">
                <a:solidFill>
                  <a:schemeClr val="tx1"/>
                </a:solidFill>
                <a:effectLst/>
                <a:latin typeface="+mn-lt"/>
                <a:ea typeface="+mn-ea"/>
                <a:cs typeface="+mn-cs"/>
              </a:rPr>
              <a:t>，它可以将输出流进行分流，换句话说我们可以用一个输入流将数据分别读入到两个不同的输出流。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13</a:t>
            </a:fld>
            <a:endParaRPr lang="zh-CN" altLang="en-US"/>
          </a:p>
        </p:txBody>
      </p:sp>
    </p:spTree>
    <p:extLst>
      <p:ext uri="{BB962C8B-B14F-4D97-AF65-F5344CB8AC3E}">
        <p14:creationId xmlns:p14="http://schemas.microsoft.com/office/powerpoint/2010/main" val="871806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org.apache.commons.io.input</a:t>
            </a:r>
            <a:r>
              <a:rPr lang="zh-CN" altLang="en-US" sz="1200" b="0" i="0" kern="1200" dirty="0" smtClean="0">
                <a:solidFill>
                  <a:schemeClr val="tx1"/>
                </a:solidFill>
                <a:effectLst/>
                <a:latin typeface="+mn-lt"/>
                <a:ea typeface="+mn-ea"/>
                <a:cs typeface="+mn-cs"/>
              </a:rPr>
              <a:t>包下有许多</a:t>
            </a:r>
            <a:r>
              <a:rPr lang="en-US" altLang="zh-CN" sz="1200" b="0" i="0" kern="1200" dirty="0" err="1" smtClean="0">
                <a:solidFill>
                  <a:schemeClr val="tx1"/>
                </a:solidFill>
                <a:effectLst/>
                <a:latin typeface="+mn-lt"/>
                <a:ea typeface="+mn-ea"/>
                <a:cs typeface="+mn-cs"/>
              </a:rPr>
              <a:t>InputStrem</a:t>
            </a:r>
            <a:r>
              <a:rPr lang="zh-CN" altLang="en-US" sz="1200" b="0" i="0" kern="1200" dirty="0" smtClean="0">
                <a:solidFill>
                  <a:schemeClr val="tx1"/>
                </a:solidFill>
                <a:effectLst/>
                <a:latin typeface="+mn-lt"/>
                <a:ea typeface="+mn-ea"/>
                <a:cs typeface="+mn-cs"/>
              </a:rPr>
              <a:t>类的实现，我们来测试一个最实用的类，</a:t>
            </a:r>
            <a:r>
              <a:rPr lang="en-US" altLang="zh-CN" sz="1200" b="0" i="0" kern="1200" dirty="0" err="1" smtClean="0">
                <a:solidFill>
                  <a:schemeClr val="tx1"/>
                </a:solidFill>
                <a:effectLst/>
                <a:latin typeface="+mn-lt"/>
                <a:ea typeface="+mn-ea"/>
                <a:cs typeface="+mn-cs"/>
              </a:rPr>
              <a:t>TeeInputStream</a:t>
            </a:r>
            <a:r>
              <a:rPr lang="zh-CN" altLang="en-US" sz="1200" b="0" i="0" kern="1200" dirty="0" smtClean="0">
                <a:solidFill>
                  <a:schemeClr val="tx1"/>
                </a:solidFill>
                <a:effectLst/>
                <a:latin typeface="+mn-lt"/>
                <a:ea typeface="+mn-ea"/>
                <a:cs typeface="+mn-cs"/>
              </a:rPr>
              <a:t>，将</a:t>
            </a:r>
            <a:r>
              <a:rPr lang="en-US" altLang="zh-CN" sz="1200" b="0" i="0" kern="1200" dirty="0" err="1" smtClean="0">
                <a:solidFill>
                  <a:schemeClr val="tx1"/>
                </a:solidFill>
                <a:effectLst/>
                <a:latin typeface="+mn-lt"/>
                <a:ea typeface="+mn-ea"/>
                <a:cs typeface="+mn-cs"/>
              </a:rPr>
              <a:t>InputStream</a:t>
            </a:r>
            <a:r>
              <a:rPr lang="zh-CN" altLang="en-US" sz="1200" b="0" i="0" kern="1200" dirty="0" smtClean="0">
                <a:solidFill>
                  <a:schemeClr val="tx1"/>
                </a:solidFill>
                <a:effectLst/>
                <a:latin typeface="+mn-lt"/>
                <a:ea typeface="+mn-ea"/>
                <a:cs typeface="+mn-cs"/>
              </a:rPr>
              <a:t>以及</a:t>
            </a:r>
            <a:r>
              <a:rPr lang="en-US" altLang="zh-CN" sz="1200" b="0" i="0" kern="1200" dirty="0" err="1" smtClean="0">
                <a:solidFill>
                  <a:schemeClr val="tx1"/>
                </a:solidFill>
                <a:effectLst/>
                <a:latin typeface="+mn-lt"/>
                <a:ea typeface="+mn-ea"/>
                <a:cs typeface="+mn-cs"/>
              </a:rPr>
              <a:t>OutputStream</a:t>
            </a:r>
            <a:r>
              <a:rPr lang="zh-CN" altLang="en-US" sz="1200" b="0" i="0" kern="1200" dirty="0" smtClean="0">
                <a:solidFill>
                  <a:schemeClr val="tx1"/>
                </a:solidFill>
                <a:effectLst/>
                <a:latin typeface="+mn-lt"/>
                <a:ea typeface="+mn-ea"/>
                <a:cs typeface="+mn-cs"/>
              </a:rPr>
              <a:t>作为参数传入其中，自动实现将输入流的数据读取到输出流中。而且，通过传入第三个参数，一个</a:t>
            </a:r>
            <a:r>
              <a:rPr lang="en-US" altLang="zh-CN" sz="1200" b="0" i="0" kern="1200" dirty="0" err="1" smtClean="0">
                <a:solidFill>
                  <a:schemeClr val="tx1"/>
                </a:solidFill>
                <a:effectLst/>
                <a:latin typeface="+mn-lt"/>
                <a:ea typeface="+mn-ea"/>
                <a:cs typeface="+mn-cs"/>
              </a:rPr>
              <a:t>boolean</a:t>
            </a:r>
            <a:r>
              <a:rPr lang="zh-CN" altLang="en-US" sz="1200" b="0" i="0" kern="1200" dirty="0" smtClean="0">
                <a:solidFill>
                  <a:schemeClr val="tx1"/>
                </a:solidFill>
                <a:effectLst/>
                <a:latin typeface="+mn-lt"/>
                <a:ea typeface="+mn-ea"/>
                <a:cs typeface="+mn-cs"/>
              </a:rPr>
              <a:t>类型参数，可以在数据读取完毕之后自动关闭输入流和输出流。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与</a:t>
            </a:r>
            <a:r>
              <a:rPr lang="en-US" altLang="zh-CN" sz="1200" b="0" i="0" kern="1200" dirty="0" err="1" smtClean="0">
                <a:solidFill>
                  <a:schemeClr val="tx1"/>
                </a:solidFill>
                <a:effectLst/>
                <a:latin typeface="+mn-lt"/>
                <a:ea typeface="+mn-ea"/>
                <a:cs typeface="+mn-cs"/>
              </a:rPr>
              <a:t>org.apache.commons.io.input</a:t>
            </a:r>
            <a:r>
              <a:rPr lang="zh-CN" altLang="en-US" sz="1200" b="0" i="0" kern="1200" dirty="0" smtClean="0">
                <a:solidFill>
                  <a:schemeClr val="tx1"/>
                </a:solidFill>
                <a:effectLst/>
                <a:latin typeface="+mn-lt"/>
                <a:ea typeface="+mn-ea"/>
                <a:cs typeface="+mn-cs"/>
              </a:rPr>
              <a:t>包中的类相似， </a:t>
            </a:r>
            <a:r>
              <a:rPr lang="en-US" altLang="zh-CN" sz="1200" b="0" i="0" kern="1200" dirty="0" err="1" smtClean="0">
                <a:solidFill>
                  <a:schemeClr val="tx1"/>
                </a:solidFill>
                <a:effectLst/>
                <a:latin typeface="+mn-lt"/>
                <a:ea typeface="+mn-ea"/>
                <a:cs typeface="+mn-cs"/>
              </a:rPr>
              <a:t>org.apache.commons.io.output</a:t>
            </a:r>
            <a:r>
              <a:rPr lang="zh-CN" altLang="en-US" sz="1200" b="0" i="0" kern="1200" dirty="0" smtClean="0">
                <a:solidFill>
                  <a:schemeClr val="tx1"/>
                </a:solidFill>
                <a:effectLst/>
                <a:latin typeface="+mn-lt"/>
                <a:ea typeface="+mn-ea"/>
                <a:cs typeface="+mn-cs"/>
              </a:rPr>
              <a:t>包中同样有</a:t>
            </a:r>
            <a:r>
              <a:rPr lang="en-US" altLang="zh-CN" sz="1200" b="0" i="0" kern="1200" dirty="0" err="1" smtClean="0">
                <a:solidFill>
                  <a:schemeClr val="tx1"/>
                </a:solidFill>
                <a:effectLst/>
                <a:latin typeface="+mn-lt"/>
                <a:ea typeface="+mn-ea"/>
                <a:cs typeface="+mn-cs"/>
              </a:rPr>
              <a:t>OutputStream</a:t>
            </a:r>
            <a:r>
              <a:rPr lang="zh-CN" altLang="en-US" sz="1200" b="0" i="0" kern="1200" dirty="0" smtClean="0">
                <a:solidFill>
                  <a:schemeClr val="tx1"/>
                </a:solidFill>
                <a:effectLst/>
                <a:latin typeface="+mn-lt"/>
                <a:ea typeface="+mn-ea"/>
                <a:cs typeface="+mn-cs"/>
              </a:rPr>
              <a:t>类的实现，他们可以在多种情况下使用，一个非常有意思的类就是 </a:t>
            </a:r>
            <a:r>
              <a:rPr lang="en-US" altLang="zh-CN" sz="1200" b="0" i="0" kern="1200" dirty="0" err="1" smtClean="0">
                <a:solidFill>
                  <a:schemeClr val="tx1"/>
                </a:solidFill>
                <a:effectLst/>
                <a:latin typeface="+mn-lt"/>
                <a:ea typeface="+mn-ea"/>
                <a:cs typeface="+mn-cs"/>
              </a:rPr>
              <a:t>TeeOutputStream</a:t>
            </a:r>
            <a:r>
              <a:rPr lang="zh-CN" altLang="en-US" sz="1200" b="0" i="0" kern="1200" dirty="0" smtClean="0">
                <a:solidFill>
                  <a:schemeClr val="tx1"/>
                </a:solidFill>
                <a:effectLst/>
                <a:latin typeface="+mn-lt"/>
                <a:ea typeface="+mn-ea"/>
                <a:cs typeface="+mn-cs"/>
              </a:rPr>
              <a:t>，它可以将输出流进行分流，换句话说我们可以用一个输入流将数据分别读入到两个不同的输出流。</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14</a:t>
            </a:fld>
            <a:endParaRPr lang="zh-CN" altLang="en-US"/>
          </a:p>
        </p:txBody>
      </p:sp>
    </p:spTree>
    <p:extLst>
      <p:ext uri="{BB962C8B-B14F-4D97-AF65-F5344CB8AC3E}">
        <p14:creationId xmlns:p14="http://schemas.microsoft.com/office/powerpoint/2010/main" val="85523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Commons Collections</a:t>
            </a:r>
            <a:r>
              <a:rPr lang="zh-CN" altLang="en-US" sz="1200" b="0" i="0" kern="1200" dirty="0" smtClean="0">
                <a:solidFill>
                  <a:schemeClr val="tx1"/>
                </a:solidFill>
                <a:effectLst/>
                <a:latin typeface="+mn-lt"/>
                <a:ea typeface="+mn-ea"/>
                <a:cs typeface="+mn-cs"/>
              </a:rPr>
              <a:t>，又是一个重量级的东西，为</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标准的</a:t>
            </a:r>
            <a:r>
              <a:rPr lang="en-US" altLang="zh-CN" sz="1200" b="0" i="0" kern="1200" dirty="0" smtClean="0">
                <a:solidFill>
                  <a:schemeClr val="tx1"/>
                </a:solidFill>
                <a:effectLst/>
                <a:latin typeface="+mn-lt"/>
                <a:ea typeface="+mn-ea"/>
                <a:cs typeface="+mn-cs"/>
              </a:rPr>
              <a:t>Collections API</a:t>
            </a:r>
            <a:r>
              <a:rPr lang="zh-CN" altLang="en-US" sz="1200" b="0" i="0" kern="1200" dirty="0" smtClean="0">
                <a:solidFill>
                  <a:schemeClr val="tx1"/>
                </a:solidFill>
                <a:effectLst/>
                <a:latin typeface="+mn-lt"/>
                <a:ea typeface="+mn-ea"/>
                <a:cs typeface="+mn-cs"/>
              </a:rPr>
              <a:t>提供了相当好的补充。我不知道其他人，就我自己而言，让我用</a:t>
            </a:r>
            <a:r>
              <a:rPr lang="en-US" altLang="zh-CN" sz="1200" b="0" i="0" kern="1200" dirty="0" err="1" smtClean="0">
                <a:solidFill>
                  <a:schemeClr val="tx1"/>
                </a:solidFill>
                <a:effectLst/>
                <a:latin typeface="+mn-lt"/>
                <a:ea typeface="+mn-ea"/>
                <a:cs typeface="+mn-cs"/>
              </a:rPr>
              <a:t>java.util.Collection</a:t>
            </a:r>
            <a:r>
              <a:rPr lang="zh-CN" altLang="en-US" sz="1200" b="0" i="0" kern="1200" dirty="0" smtClean="0">
                <a:solidFill>
                  <a:schemeClr val="tx1"/>
                </a:solidFill>
                <a:effectLst/>
                <a:latin typeface="+mn-lt"/>
                <a:ea typeface="+mn-ea"/>
                <a:cs typeface="+mn-cs"/>
              </a:rPr>
              <a:t>及其子类，加上</a:t>
            </a:r>
            <a:r>
              <a:rPr lang="en-US" altLang="zh-CN" sz="1200" b="0" i="0" kern="1200" dirty="0" err="1" smtClean="0">
                <a:solidFill>
                  <a:schemeClr val="tx1"/>
                </a:solidFill>
                <a:effectLst/>
                <a:latin typeface="+mn-lt"/>
                <a:ea typeface="+mn-ea"/>
                <a:cs typeface="+mn-cs"/>
              </a:rPr>
              <a:t>java.util.Collections</a:t>
            </a:r>
            <a:r>
              <a:rPr lang="zh-CN" altLang="en-US" sz="1200" b="0" i="0" kern="1200" dirty="0" smtClean="0">
                <a:solidFill>
                  <a:schemeClr val="tx1"/>
                </a:solidFill>
                <a:effectLst/>
                <a:latin typeface="+mn-lt"/>
                <a:ea typeface="+mn-ea"/>
                <a:cs typeface="+mn-cs"/>
              </a:rPr>
              <a:t>类提供的操作方法，处理一些简单的数据结构问题还可以，稍微复杂一点的就觉得有点头痛，很多细节的地方需要我插入这样那样的小逻辑，或者感觉它太死板，不够灵活，再或者确实有点晦涩吧。再说了，如果我只是处理一般的数据结构问题，为什么不自己用数组或者自定义的链表来做，再加上</a:t>
            </a:r>
            <a:r>
              <a:rPr lang="en-US" altLang="zh-CN" sz="1200" b="0" i="0" kern="1200" dirty="0" smtClean="0">
                <a:solidFill>
                  <a:schemeClr val="tx1"/>
                </a:solidFill>
                <a:effectLst/>
                <a:latin typeface="+mn-lt"/>
                <a:ea typeface="+mn-ea"/>
                <a:cs typeface="+mn-cs"/>
              </a:rPr>
              <a:t>Jakarta Commons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Lang</a:t>
            </a:r>
            <a:r>
              <a:rPr lang="zh-CN" altLang="en-US" sz="1200" b="0" i="0" kern="1200" dirty="0" smtClean="0">
                <a:solidFill>
                  <a:schemeClr val="tx1"/>
                </a:solidFill>
                <a:effectLst/>
                <a:latin typeface="+mn-lt"/>
                <a:ea typeface="+mn-ea"/>
                <a:cs typeface="+mn-cs"/>
              </a:rPr>
              <a:t>提供的</a:t>
            </a:r>
            <a:r>
              <a:rPr lang="en-US" altLang="zh-CN" sz="1200" b="0" i="0" kern="1200" dirty="0" err="1" smtClean="0">
                <a:solidFill>
                  <a:schemeClr val="tx1"/>
                </a:solidFill>
                <a:effectLst/>
                <a:latin typeface="+mn-lt"/>
                <a:ea typeface="+mn-ea"/>
                <a:cs typeface="+mn-cs"/>
              </a:rPr>
              <a:t>ArrayUtils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StringUtils</a:t>
            </a:r>
            <a:r>
              <a:rPr lang="zh-CN" altLang="en-US" sz="1200" b="0" i="0" kern="1200" dirty="0" smtClean="0">
                <a:solidFill>
                  <a:schemeClr val="tx1"/>
                </a:solidFill>
                <a:effectLst/>
                <a:latin typeface="+mn-lt"/>
                <a:ea typeface="+mn-ea"/>
                <a:cs typeface="+mn-cs"/>
              </a:rPr>
              <a:t>等，已经基本够了，性能可以保证，那么还要这个</a:t>
            </a:r>
            <a:r>
              <a:rPr lang="en-US" altLang="zh-CN" sz="1200" b="0" i="0" kern="1200" dirty="0" smtClean="0">
                <a:solidFill>
                  <a:schemeClr val="tx1"/>
                </a:solidFill>
                <a:effectLst/>
                <a:latin typeface="+mn-lt"/>
                <a:ea typeface="+mn-ea"/>
                <a:cs typeface="+mn-cs"/>
              </a:rPr>
              <a:t>Collections API</a:t>
            </a:r>
            <a:r>
              <a:rPr lang="zh-CN" altLang="en-US" sz="1200" b="0" i="0" kern="1200" dirty="0" smtClean="0">
                <a:solidFill>
                  <a:schemeClr val="tx1"/>
                </a:solidFill>
                <a:effectLst/>
                <a:latin typeface="+mn-lt"/>
                <a:ea typeface="+mn-ea"/>
                <a:cs typeface="+mn-cs"/>
              </a:rPr>
              <a:t>干嘛。当然，说到这里有些偏激了，</a:t>
            </a:r>
            <a:r>
              <a:rPr lang="en-US" altLang="zh-CN" sz="1200" b="0" i="0" kern="1200" dirty="0" smtClean="0">
                <a:solidFill>
                  <a:schemeClr val="tx1"/>
                </a:solidFill>
                <a:effectLst/>
                <a:latin typeface="+mn-lt"/>
                <a:ea typeface="+mn-ea"/>
                <a:cs typeface="+mn-cs"/>
              </a:rPr>
              <a:t>Collections</a:t>
            </a:r>
            <a:r>
              <a:rPr lang="zh-CN" altLang="en-US" sz="1200" b="0" i="0" kern="1200" dirty="0" smtClean="0">
                <a:solidFill>
                  <a:schemeClr val="tx1"/>
                </a:solidFill>
                <a:effectLst/>
                <a:latin typeface="+mn-lt"/>
                <a:ea typeface="+mn-ea"/>
                <a:cs typeface="+mn-cs"/>
              </a:rPr>
              <a:t>当然有它存在的道理，能够把常用的数据结构归纳起来，以通用的方式去维护和访问，这应该说是一种进步，但是用起来似乎不够友好。这个时候我就会想，如果</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比现在做得更好用些，或者有一套第三方的</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把我的这些需求抽象出来，实现了，该多好。</a:t>
            </a:r>
            <a:r>
              <a:rPr lang="en-US" altLang="zh-CN" sz="1200" b="0" i="0" kern="1200" dirty="0" smtClean="0">
                <a:solidFill>
                  <a:schemeClr val="tx1"/>
                </a:solidFill>
                <a:effectLst/>
                <a:latin typeface="+mn-lt"/>
                <a:ea typeface="+mn-ea"/>
                <a:cs typeface="+mn-cs"/>
              </a:rPr>
              <a:t>Commons Collections</a:t>
            </a:r>
            <a:r>
              <a:rPr lang="zh-CN" altLang="en-US" sz="1200" b="0" i="0" kern="1200" dirty="0" smtClean="0">
                <a:solidFill>
                  <a:schemeClr val="tx1"/>
                </a:solidFill>
                <a:effectLst/>
                <a:latin typeface="+mn-lt"/>
                <a:ea typeface="+mn-ea"/>
                <a:cs typeface="+mn-cs"/>
              </a:rPr>
              <a:t>就是这样一套</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15</a:t>
            </a:fld>
            <a:endParaRPr lang="zh-CN" altLang="en-US"/>
          </a:p>
        </p:txBody>
      </p:sp>
    </p:spTree>
    <p:extLst>
      <p:ext uri="{BB962C8B-B14F-4D97-AF65-F5344CB8AC3E}">
        <p14:creationId xmlns:p14="http://schemas.microsoft.com/office/powerpoint/2010/main" val="3839262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2AAB73-F297-4D23-9186-680F4B5A1B9E}" type="slidenum">
              <a:rPr lang="zh-CN" altLang="en-US" smtClean="0"/>
              <a:t>17</a:t>
            </a:fld>
            <a:endParaRPr lang="zh-CN" altLang="en-US"/>
          </a:p>
        </p:txBody>
      </p:sp>
    </p:spTree>
    <p:extLst>
      <p:ext uri="{BB962C8B-B14F-4D97-AF65-F5344CB8AC3E}">
        <p14:creationId xmlns:p14="http://schemas.microsoft.com/office/powerpoint/2010/main" val="1154774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24</a:t>
            </a:fld>
            <a:endParaRPr lang="zh-CN" altLang="en-US"/>
          </a:p>
        </p:txBody>
      </p:sp>
    </p:spTree>
    <p:extLst>
      <p:ext uri="{BB962C8B-B14F-4D97-AF65-F5344CB8AC3E}">
        <p14:creationId xmlns:p14="http://schemas.microsoft.com/office/powerpoint/2010/main" val="312872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1F76D77-3D22-4EF8-ACE7-05A58B02988A}" type="slidenum">
              <a:rPr lang="zh-CN" altLang="en-US" smtClean="0"/>
              <a:pPr/>
              <a:t>25</a:t>
            </a:fld>
            <a:endParaRPr lang="zh-CN" altLang="en-US"/>
          </a:p>
        </p:txBody>
      </p:sp>
    </p:spTree>
    <p:extLst>
      <p:ext uri="{BB962C8B-B14F-4D97-AF65-F5344CB8AC3E}">
        <p14:creationId xmlns:p14="http://schemas.microsoft.com/office/powerpoint/2010/main" val="3750729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231201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33514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3215579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正文">
    <p:spTree>
      <p:nvGrpSpPr>
        <p:cNvPr id="1" name=""/>
        <p:cNvGrpSpPr/>
        <p:nvPr/>
      </p:nvGrpSpPr>
      <p:grpSpPr>
        <a:xfrm>
          <a:off x="0" y="0"/>
          <a:ext cx="0" cy="0"/>
          <a:chOff x="0" y="0"/>
          <a:chExt cx="0" cy="0"/>
        </a:xfrm>
      </p:grpSpPr>
      <p:sp>
        <p:nvSpPr>
          <p:cNvPr id="2" name="标题 1"/>
          <p:cNvSpPr>
            <a:spLocks noGrp="1"/>
          </p:cNvSpPr>
          <p:nvPr>
            <p:ph type="title"/>
          </p:nvPr>
        </p:nvSpPr>
        <p:spPr>
          <a:xfrm>
            <a:off x="330417" y="214298"/>
            <a:ext cx="9844259" cy="714383"/>
          </a:xfrm>
        </p:spPr>
        <p:txBody>
          <a:bodyPr/>
          <a:lstStyle>
            <a:lvl1pPr>
              <a:defRPr>
                <a:solidFill>
                  <a:srgbClr val="006EB4"/>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345054" y="1124748"/>
            <a:ext cx="11146972" cy="5458932"/>
          </a:xfrm>
        </p:spPr>
        <p:txBody>
          <a:bodyPr>
            <a:normAutofit/>
          </a:bodyPr>
          <a:lstStyle>
            <a:lvl1pPr marL="369694" indent="-369694">
              <a:lnSpc>
                <a:spcPct val="120000"/>
              </a:lnSpc>
              <a:spcBef>
                <a:spcPts val="0"/>
              </a:spcBef>
              <a:spcAft>
                <a:spcPts val="0"/>
              </a:spcAft>
              <a:buClr>
                <a:schemeClr val="tx1">
                  <a:lumMod val="50000"/>
                  <a:lumOff val="50000"/>
                </a:schemeClr>
              </a:buClr>
              <a:buSzPct val="60000"/>
              <a:buFont typeface="Wingdings" pitchFamily="2" charset="2"/>
              <a:buChar char="l"/>
              <a:defRPr sz="1600">
                <a:solidFill>
                  <a:schemeClr val="tx1">
                    <a:lumMod val="50000"/>
                    <a:lumOff val="50000"/>
                  </a:schemeClr>
                </a:solidFill>
              </a:defRPr>
            </a:lvl1pPr>
            <a:lvl2pPr marL="801003" indent="-308079">
              <a:lnSpc>
                <a:spcPct val="120000"/>
              </a:lnSpc>
              <a:spcBef>
                <a:spcPts val="299"/>
              </a:spcBef>
              <a:spcAft>
                <a:spcPts val="0"/>
              </a:spcAft>
              <a:buClr>
                <a:schemeClr val="tx1">
                  <a:lumMod val="50000"/>
                  <a:lumOff val="50000"/>
                </a:schemeClr>
              </a:buClr>
              <a:buFont typeface="微软雅黑" pitchFamily="34" charset="-122"/>
              <a:buChar char="−"/>
              <a:defRPr sz="1400">
                <a:solidFill>
                  <a:schemeClr val="tx1">
                    <a:lumMod val="50000"/>
                    <a:lumOff val="50000"/>
                  </a:schemeClr>
                </a:solidFill>
              </a:defRPr>
            </a:lvl2pPr>
            <a:lvl3pPr>
              <a:buNone/>
              <a:defRPr/>
            </a:lvl3pPr>
            <a:lvl4pPr>
              <a:buNone/>
              <a:defRPr/>
            </a:lvl4pPr>
            <a:lvl5pPr>
              <a:buNone/>
              <a:defRPr/>
            </a:lvl5p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3596089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29919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22676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93739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86001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378724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286370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96299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44702A2-015E-4393-8DCE-5D25C309B027}" type="datetimeFigureOut">
              <a:rPr lang="zh-CN" altLang="en-US" smtClean="0"/>
              <a:t>2015/8/24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74409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702A2-015E-4393-8DCE-5D25C309B027}" type="datetimeFigureOut">
              <a:rPr lang="zh-CN" altLang="en-US" smtClean="0"/>
              <a:t>2015/8/24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ED3F8-2C62-48FB-B3C4-00BD477A7A05}" type="slidenum">
              <a:rPr lang="zh-CN" altLang="en-US" smtClean="0"/>
              <a:t>‹#›</a:t>
            </a:fld>
            <a:endParaRPr lang="zh-CN" altLang="en-US"/>
          </a:p>
        </p:txBody>
      </p:sp>
    </p:spTree>
    <p:extLst>
      <p:ext uri="{BB962C8B-B14F-4D97-AF65-F5344CB8AC3E}">
        <p14:creationId xmlns:p14="http://schemas.microsoft.com/office/powerpoint/2010/main" val="1155646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iliang090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google/gu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8" Type="http://schemas.openxmlformats.org/officeDocument/2006/relationships/hyperlink" Target="http://www.slideshare.net/hypermin/google-guava-overview201303260" TargetMode="External"/><Relationship Id="rId13" Type="http://schemas.openxmlformats.org/officeDocument/2006/relationships/hyperlink" Target="http://outofmemory.cn/java/guava/IO/Files-operation" TargetMode="External"/><Relationship Id="rId3" Type="http://schemas.openxmlformats.org/officeDocument/2006/relationships/hyperlink" Target="http://ifeve.com/google-guava/" TargetMode="External"/><Relationship Id="rId7" Type="http://schemas.openxmlformats.org/officeDocument/2006/relationships/hyperlink" Target="http://www.ostools.net/apidocs/apidoc?api=guava" TargetMode="External"/><Relationship Id="rId12" Type="http://schemas.openxmlformats.org/officeDocument/2006/relationships/hyperlink" Target="http://www.letonlife.com/writing-clean-code-with-google-guava-part-1-870" TargetMode="External"/><Relationship Id="rId2" Type="http://schemas.openxmlformats.org/officeDocument/2006/relationships/notesSlide" Target="../notesSlides/notesSlide22.xml"/><Relationship Id="rId16" Type="http://schemas.openxmlformats.org/officeDocument/2006/relationships/hyperlink" Target="http://www.slideshare.net/tomaszdziurko/google-guava-almost-everything-you-need-to-know?next_slideshow=1"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javadoc" TargetMode="External"/><Relationship Id="rId11" Type="http://schemas.openxmlformats.org/officeDocument/2006/relationships/hyperlink" Target="https://code.google.com/p/guava-libraries/wiki/GuavaExplained" TargetMode="External"/><Relationship Id="rId5" Type="http://schemas.openxmlformats.org/officeDocument/2006/relationships/hyperlink" Target="http://code.google.com/p/guava-libraries/downloads/list" TargetMode="External"/><Relationship Id="rId15" Type="http://schemas.openxmlformats.org/officeDocument/2006/relationships/hyperlink" Target="http://www.oschina.net/translate/functional-java-filtering-and-ordering-with-google-collections-part-3" TargetMode="External"/><Relationship Id="rId10" Type="http://schemas.openxmlformats.org/officeDocument/2006/relationships/hyperlink" Target="http://www.slideshare.net/mitemitreski1/google-guava-for-cleaner-code" TargetMode="External"/><Relationship Id="rId4" Type="http://schemas.openxmlformats.org/officeDocument/2006/relationships/hyperlink" Target="http://code.google.com/p/guava-libraries" TargetMode="External"/><Relationship Id="rId9" Type="http://schemas.openxmlformats.org/officeDocument/2006/relationships/hyperlink" Target="http://www.slideshare.net/IgorAnishchenko/clean-code-with-google-guava-jee-conf" TargetMode="External"/><Relationship Id="rId14" Type="http://schemas.openxmlformats.org/officeDocument/2006/relationships/hyperlink" Target="http://www.oschina.net/translate/beautiful-code-with-google-collections-guava-and-static-imports-part-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eclipse-javadoc:%E2%98%82=yddstudy/src%3c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clipse-javadoc:%E2%98%82=yddstudy/src%3c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开发高效</a:t>
            </a:r>
            <a:r>
              <a:rPr lang="zh-CN" altLang="en-US" dirty="0" smtClean="0"/>
              <a:t>代码</a:t>
            </a:r>
            <a:r>
              <a:rPr lang="en-US" altLang="zh-CN" dirty="0" smtClean="0"/>
              <a:t/>
            </a:r>
            <a:br>
              <a:rPr lang="en-US" altLang="zh-CN" dirty="0" smtClean="0"/>
            </a:br>
            <a:r>
              <a:rPr lang="zh-CN" altLang="en-US" dirty="0" smtClean="0"/>
              <a:t>工具包</a:t>
            </a:r>
            <a:r>
              <a:rPr lang="zh-CN" altLang="en-US" dirty="0"/>
              <a:t>最佳实践</a:t>
            </a:r>
          </a:p>
        </p:txBody>
      </p:sp>
      <p:sp>
        <p:nvSpPr>
          <p:cNvPr id="3" name="副标题 2"/>
          <p:cNvSpPr>
            <a:spLocks noGrp="1"/>
          </p:cNvSpPr>
          <p:nvPr>
            <p:ph type="subTitle" idx="1"/>
          </p:nvPr>
        </p:nvSpPr>
        <p:spPr>
          <a:xfrm>
            <a:off x="1524000" y="3602038"/>
            <a:ext cx="9144000" cy="2735262"/>
          </a:xfrm>
        </p:spPr>
        <p:txBody>
          <a:bodyPr/>
          <a:lstStyle/>
          <a:p>
            <a:r>
              <a:rPr lang="zh-CN" altLang="en-US" dirty="0" smtClean="0"/>
              <a:t>胡海亮（</a:t>
            </a:r>
            <a:r>
              <a:rPr lang="en-US" altLang="zh-CN" dirty="0" smtClean="0">
                <a:hlinkClick r:id="rId2"/>
              </a:rPr>
              <a:t>hailiang0901@gmail.com</a:t>
            </a:r>
            <a:r>
              <a:rPr lang="zh-CN" altLang="en-US" dirty="0" smtClean="0"/>
              <a:t>）</a:t>
            </a:r>
            <a:endParaRPr lang="en-US" altLang="zh-CN" dirty="0" smtClean="0"/>
          </a:p>
          <a:p>
            <a:endParaRPr lang="en-US" altLang="zh-CN" dirty="0" smtClean="0"/>
          </a:p>
          <a:p>
            <a:endParaRPr lang="en-US" altLang="zh-CN" dirty="0"/>
          </a:p>
          <a:p>
            <a:endParaRPr lang="en-US" altLang="zh-CN" dirty="0" smtClean="0"/>
          </a:p>
          <a:p>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码农不识</a:t>
            </a:r>
            <a:r>
              <a:rPr lang="en-US" altLang="zh-CN" sz="2800" dirty="0">
                <a:latin typeface="微软雅黑" panose="020B0503020204020204" pitchFamily="34" charset="-122"/>
                <a:ea typeface="微软雅黑" panose="020B0503020204020204" pitchFamily="34" charset="-122"/>
              </a:rPr>
              <a:t>Apache</a:t>
            </a:r>
            <a:r>
              <a:rPr lang="zh-CN" altLang="en-US" sz="2800" dirty="0">
                <a:latin typeface="微软雅黑" panose="020B0503020204020204" pitchFamily="34" charset="-122"/>
                <a:ea typeface="微软雅黑" panose="020B0503020204020204" pitchFamily="34" charset="-122"/>
              </a:rPr>
              <a:t>，敲尽一生也枉然</a:t>
            </a:r>
            <a:endParaRPr lang="zh-CN" altLang="en-US"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973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IO</a:t>
            </a:r>
          </a:p>
        </p:txBody>
      </p:sp>
      <p:sp>
        <p:nvSpPr>
          <p:cNvPr id="3" name="内容占位符 2"/>
          <p:cNvSpPr>
            <a:spLocks noGrp="1"/>
          </p:cNvSpPr>
          <p:nvPr>
            <p:ph idx="1"/>
          </p:nvPr>
        </p:nvSpPr>
        <p:spPr/>
        <p:txBody>
          <a:bodyPr>
            <a:normAutofit/>
          </a:bodyPr>
          <a:lstStyle/>
          <a:p>
            <a:r>
              <a:rPr lang="en-US" altLang="zh-CN" sz="1800" dirty="0">
                <a:latin typeface="微软雅黑" panose="020B0503020204020204" pitchFamily="34" charset="-122"/>
                <a:ea typeface="微软雅黑" panose="020B0503020204020204" pitchFamily="34" charset="-122"/>
              </a:rPr>
              <a:t>Apache Commons IO</a:t>
            </a:r>
            <a:r>
              <a:rPr lang="zh-CN" altLang="en-US" sz="1800" dirty="0">
                <a:latin typeface="微软雅黑" panose="020B0503020204020204" pitchFamily="34" charset="-122"/>
                <a:ea typeface="微软雅黑" panose="020B0503020204020204" pitchFamily="34" charset="-122"/>
              </a:rPr>
              <a:t>是</a:t>
            </a:r>
            <a:r>
              <a:rPr lang="en-US" altLang="zh-CN" sz="1800" dirty="0">
                <a:latin typeface="微软雅黑" panose="020B0503020204020204" pitchFamily="34" charset="-122"/>
                <a:ea typeface="微软雅黑" panose="020B0503020204020204" pitchFamily="34" charset="-122"/>
              </a:rPr>
              <a:t>Apache</a:t>
            </a:r>
            <a:r>
              <a:rPr lang="zh-CN" altLang="en-US" sz="1800" dirty="0">
                <a:latin typeface="微软雅黑" panose="020B0503020204020204" pitchFamily="34" charset="-122"/>
                <a:ea typeface="微软雅黑" panose="020B0503020204020204" pitchFamily="34" charset="-122"/>
              </a:rPr>
              <a:t>基金会创建并维护的</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函数库。它提供了许多类使得开发者的常见任务变得简单，同时减少重复（</a:t>
            </a:r>
            <a:r>
              <a:rPr lang="en-US" altLang="zh-CN" sz="1800" dirty="0">
                <a:latin typeface="微软雅黑" panose="020B0503020204020204" pitchFamily="34" charset="-122"/>
                <a:ea typeface="微软雅黑" panose="020B0503020204020204" pitchFamily="34" charset="-122"/>
              </a:rPr>
              <a:t>boiler-plate</a:t>
            </a:r>
            <a:r>
              <a:rPr lang="zh-CN" altLang="en-US" sz="1800" dirty="0">
                <a:latin typeface="微软雅黑" panose="020B0503020204020204" pitchFamily="34" charset="-122"/>
                <a:ea typeface="微软雅黑" panose="020B0503020204020204" pitchFamily="34" charset="-122"/>
              </a:rPr>
              <a:t>）代码，这些代码可能遍布于每个独立的项目</a:t>
            </a:r>
            <a:r>
              <a:rPr lang="zh-CN" altLang="en-US" sz="1800" dirty="0" smtClean="0">
                <a:latin typeface="微软雅黑" panose="020B0503020204020204" pitchFamily="34" charset="-122"/>
                <a:ea typeface="微软雅黑" panose="020B0503020204020204" pitchFamily="34" charset="-122"/>
              </a:rPr>
              <a:t>中。官网：</a:t>
            </a:r>
            <a:r>
              <a:rPr lang="en-US" altLang="zh-CN" sz="1800" dirty="0" smtClean="0">
                <a:latin typeface="微软雅黑" panose="020B0503020204020204" pitchFamily="34" charset="-122"/>
                <a:ea typeface="微软雅黑" panose="020B0503020204020204" pitchFamily="34" charset="-122"/>
              </a:rPr>
              <a:t>http</a:t>
            </a:r>
            <a:r>
              <a:rPr lang="en-US" altLang="zh-CN" sz="1800" dirty="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commons.apache.org/proper/commons-io/</a:t>
            </a:r>
          </a:p>
          <a:p>
            <a:endParaRPr lang="en-US" altLang="zh-CN" sz="20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工具</a:t>
            </a:r>
            <a:r>
              <a:rPr lang="zh-CN" altLang="en-US" sz="1800" dirty="0" smtClean="0">
                <a:latin typeface="微软雅黑" panose="020B0503020204020204" pitchFamily="34" charset="-122"/>
                <a:ea typeface="微软雅黑" panose="020B0503020204020204" pitchFamily="34" charset="-122"/>
              </a:rPr>
              <a:t>类：</a:t>
            </a:r>
            <a:r>
              <a:rPr lang="en-US" altLang="zh-CN" sz="1800" dirty="0" err="1" smtClean="0">
                <a:latin typeface="微软雅黑" panose="020B0503020204020204" pitchFamily="34" charset="-122"/>
                <a:ea typeface="微软雅黑" panose="020B0503020204020204" pitchFamily="34" charset="-122"/>
              </a:rPr>
              <a:t>FilenameUtils</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FileSystemUtils</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FileUtils</a:t>
            </a: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rPr>
              <a:t>CopyUtils</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IOUtils</a:t>
            </a: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输入：</a:t>
            </a:r>
            <a:r>
              <a:rPr lang="en-US" altLang="zh-CN" sz="1800" dirty="0" err="1" smtClean="0">
                <a:latin typeface="微软雅黑" panose="020B0503020204020204" pitchFamily="34" charset="-122"/>
                <a:ea typeface="微软雅黑" panose="020B0503020204020204" pitchFamily="34" charset="-122"/>
              </a:rPr>
              <a:t>TeeInputStream</a:t>
            </a: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输出：</a:t>
            </a:r>
            <a:r>
              <a:rPr lang="en-US" altLang="zh-CN" sz="1800" dirty="0" err="1">
                <a:latin typeface="微软雅黑" panose="020B0503020204020204" pitchFamily="34" charset="-122"/>
                <a:ea typeface="微软雅黑" panose="020B0503020204020204" pitchFamily="34" charset="-122"/>
              </a:rPr>
              <a:t>TeeOutputStream</a:t>
            </a: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过滤器：</a:t>
            </a:r>
            <a:r>
              <a:rPr lang="en-US" altLang="zh-CN" sz="1800" dirty="0" err="1" smtClean="0">
                <a:latin typeface="微软雅黑" panose="020B0503020204020204" pitchFamily="34" charset="-122"/>
                <a:ea typeface="微软雅黑" panose="020B0503020204020204" pitchFamily="34" charset="-122"/>
              </a:rPr>
              <a:t>PrefixFileFilter</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SuffixFileFilter</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WildcardFileFilter</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OrFileFilter</a:t>
            </a:r>
            <a:r>
              <a:rPr lang="zh-CN" altLang="en-US" sz="1800" dirty="0" smtClean="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AndFileFilter</a:t>
            </a: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rPr>
              <a:t>比较器：</a:t>
            </a:r>
            <a:r>
              <a:rPr lang="en-US" altLang="zh-CN" sz="1800" dirty="0" err="1" smtClean="0">
                <a:latin typeface="微软雅黑" panose="020B0503020204020204" pitchFamily="34" charset="-122"/>
                <a:ea typeface="微软雅黑" panose="020B0503020204020204" pitchFamily="34" charset="-122"/>
              </a:rPr>
              <a:t>NameFileComparator</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SizeFileComparator</a:t>
            </a:r>
            <a:r>
              <a:rPr lang="zh-CN" altLang="en-US" sz="1800" dirty="0" smtClean="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LastModifiedFileComparator</a:t>
            </a:r>
            <a:endParaRPr lang="zh-CN" altLang="en-US"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文件</a:t>
            </a:r>
            <a:r>
              <a:rPr lang="zh-CN" altLang="en-US" sz="1800" dirty="0" smtClean="0">
                <a:latin typeface="微软雅黑" panose="020B0503020204020204" pitchFamily="34" charset="-122"/>
                <a:ea typeface="微软雅黑" panose="020B0503020204020204" pitchFamily="34" charset="-122"/>
              </a:rPr>
              <a:t>监控器：</a:t>
            </a:r>
            <a:r>
              <a:rPr lang="en-US" altLang="zh-CN" sz="1800" dirty="0" err="1" smtClean="0">
                <a:latin typeface="微软雅黑" panose="020B0503020204020204" pitchFamily="34" charset="-122"/>
                <a:ea typeface="微软雅黑" panose="020B0503020204020204" pitchFamily="34" charset="-122"/>
              </a:rPr>
              <a:t>FileAlterationObserver</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FileAlterationMonitor</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1104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IO</a:t>
            </a:r>
          </a:p>
        </p:txBody>
      </p:sp>
      <p:sp>
        <p:nvSpPr>
          <p:cNvPr id="5" name="内容占位符 4"/>
          <p:cNvSpPr>
            <a:spLocks noGrp="1"/>
          </p:cNvSpPr>
          <p:nvPr>
            <p:ph idx="1"/>
          </p:nvPr>
        </p:nvSpPr>
        <p:spPr>
          <a:xfrm>
            <a:off x="838200" y="1690688"/>
            <a:ext cx="10515600" cy="747094"/>
          </a:xfrm>
        </p:spPr>
        <p:txBody>
          <a:bodyPr/>
          <a:lstStyle/>
          <a:p>
            <a:r>
              <a:rPr lang="en-US" altLang="zh-CN" dirty="0" err="1" smtClean="0"/>
              <a:t>CopyUtils</a:t>
            </a:r>
            <a:r>
              <a:rPr lang="zh-CN" altLang="en-US" dirty="0" smtClean="0"/>
              <a:t>、</a:t>
            </a:r>
            <a:r>
              <a:rPr lang="en-US" altLang="zh-CN" dirty="0" err="1"/>
              <a:t>IOUtils</a:t>
            </a:r>
            <a:endParaRPr lang="en-US" altLang="zh-CN" dirty="0" smtClean="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836798300"/>
              </p:ext>
            </p:extLst>
          </p:nvPr>
        </p:nvGraphicFramePr>
        <p:xfrm>
          <a:off x="1083159" y="2437783"/>
          <a:ext cx="10025681" cy="4090294"/>
        </p:xfrm>
        <a:graphic>
          <a:graphicData uri="http://schemas.openxmlformats.org/drawingml/2006/table">
            <a:tbl>
              <a:tblPr firstRow="1" bandRow="1"/>
              <a:tblGrid>
                <a:gridCol w="10025681"/>
              </a:tblGrid>
              <a:tr h="1625582">
                <a:tc>
                  <a:txBody>
                    <a:bodyPr/>
                    <a:lstStyle/>
                    <a:p>
                      <a:r>
                        <a:rPr lang="en-US" altLang="zh-CN" sz="1800" b="0" i="0" kern="1200" dirty="0" smtClean="0">
                          <a:solidFill>
                            <a:schemeClr val="tx1"/>
                          </a:solidFill>
                          <a:effectLst/>
                          <a:latin typeface="+mn-lt"/>
                          <a:ea typeface="+mn-ea"/>
                          <a:cs typeface="+mn-cs"/>
                        </a:rPr>
                        <a:t>Writer </a:t>
                      </a:r>
                      <a:r>
                        <a:rPr lang="en-US" altLang="zh-CN" sz="1800" b="0" i="0" kern="1200" dirty="0" err="1" smtClean="0">
                          <a:solidFill>
                            <a:schemeClr val="tx1"/>
                          </a:solidFill>
                          <a:effectLst/>
                          <a:latin typeface="+mn-lt"/>
                          <a:ea typeface="+mn-ea"/>
                          <a:cs typeface="+mn-cs"/>
                        </a:rPr>
                        <a:t>writer</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FileWriter</a:t>
                      </a:r>
                      <a:r>
                        <a:rPr lang="en-US" altLang="zh-CN" sz="1800" b="0" i="0" kern="1200" dirty="0" smtClean="0">
                          <a:solidFill>
                            <a:schemeClr val="tx1"/>
                          </a:solidFill>
                          <a:effectLst/>
                          <a:latin typeface="+mn-lt"/>
                          <a:ea typeface="+mn-ea"/>
                          <a:cs typeface="+mn-cs"/>
                        </a:rPr>
                        <a:t>(  "test.dat"  );  </a:t>
                      </a:r>
                    </a:p>
                    <a:p>
                      <a:r>
                        <a:rPr lang="en-US" altLang="zh-CN" sz="1800" b="0" i="0" kern="1200" dirty="0" err="1" smtClean="0">
                          <a:solidFill>
                            <a:schemeClr val="tx1"/>
                          </a:solidFill>
                          <a:effectLst/>
                          <a:latin typeface="+mn-lt"/>
                          <a:ea typeface="+mn-ea"/>
                          <a:cs typeface="+mn-cs"/>
                        </a:rPr>
                        <a:t>InputStream</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inputStream</a:t>
                      </a:r>
                      <a:r>
                        <a:rPr lang="en-US" altLang="zh-CN" sz="1800" b="0" i="0" kern="1200" dirty="0" smtClean="0">
                          <a:solidFill>
                            <a:schemeClr val="tx1"/>
                          </a:solidFill>
                          <a:effectLst/>
                          <a:latin typeface="+mn-lt"/>
                          <a:ea typeface="+mn-ea"/>
                          <a:cs typeface="+mn-cs"/>
                        </a:rPr>
                        <a:t> =    </a:t>
                      </a:r>
                      <a:r>
                        <a:rPr lang="en-US" altLang="zh-CN" sz="1800" b="0" i="0" kern="1200" dirty="0" err="1" smtClean="0">
                          <a:solidFill>
                            <a:schemeClr val="tx1"/>
                          </a:solidFill>
                          <a:effectLst/>
                          <a:latin typeface="+mn-lt"/>
                          <a:ea typeface="+mn-ea"/>
                          <a:cs typeface="+mn-cs"/>
                        </a:rPr>
                        <a:t>getClass</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getResourceAsStream</a:t>
                      </a:r>
                      <a:r>
                        <a:rPr lang="en-US" altLang="zh-CN" sz="1800" b="0" i="0" kern="1200" dirty="0" smtClean="0">
                          <a:solidFill>
                            <a:schemeClr val="tx1"/>
                          </a:solidFill>
                          <a:effectLst/>
                          <a:latin typeface="+mn-lt"/>
                          <a:ea typeface="+mn-ea"/>
                          <a:cs typeface="+mn-cs"/>
                        </a:rPr>
                        <a:t>("./</a:t>
                      </a:r>
                      <a:r>
                        <a:rPr lang="en-US" altLang="zh-CN" sz="1800" b="0" i="0" kern="1200" dirty="0" err="1" smtClean="0">
                          <a:solidFill>
                            <a:schemeClr val="tx1"/>
                          </a:solidFill>
                          <a:effectLst/>
                          <a:latin typeface="+mn-lt"/>
                          <a:ea typeface="+mn-ea"/>
                          <a:cs typeface="+mn-cs"/>
                        </a:rPr>
                        <a:t>test.resource</a:t>
                      </a:r>
                      <a:r>
                        <a:rPr lang="en-US" altLang="zh-CN" sz="1800" b="0" i="0" kern="1200" dirty="0" smtClean="0">
                          <a:solidFill>
                            <a:schemeClr val="tx1"/>
                          </a:solidFill>
                          <a:effectLst/>
                          <a:latin typeface="+mn-lt"/>
                          <a:ea typeface="+mn-ea"/>
                          <a:cs typeface="+mn-cs"/>
                        </a:rPr>
                        <a:t>" );  </a:t>
                      </a:r>
                    </a:p>
                    <a:p>
                      <a:r>
                        <a:rPr lang="en-US" altLang="zh-CN" sz="1800" b="0" i="0" kern="1200" dirty="0" err="1" smtClean="0">
                          <a:solidFill>
                            <a:schemeClr val="tx1"/>
                          </a:solidFill>
                          <a:effectLst/>
                          <a:latin typeface="+mn-lt"/>
                          <a:ea typeface="+mn-ea"/>
                          <a:cs typeface="+mn-cs"/>
                        </a:rPr>
                        <a:t>CopyUtils.copy</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inputStream</a:t>
                      </a:r>
                      <a:r>
                        <a:rPr lang="en-US" altLang="zh-CN" sz="1800" b="0" i="0" kern="1200" dirty="0" smtClean="0">
                          <a:solidFill>
                            <a:schemeClr val="tx1"/>
                          </a:solidFill>
                          <a:effectLst/>
                          <a:latin typeface="+mn-lt"/>
                          <a:ea typeface="+mn-ea"/>
                          <a:cs typeface="+mn-cs"/>
                        </a:rPr>
                        <a:t>, writer );  </a:t>
                      </a:r>
                    </a:p>
                    <a:p>
                      <a:r>
                        <a:rPr lang="en-US" altLang="zh-CN" sz="1800" b="0" i="0" kern="1200" dirty="0" err="1" smtClean="0">
                          <a:solidFill>
                            <a:schemeClr val="tx1"/>
                          </a:solidFill>
                          <a:effectLst/>
                          <a:latin typeface="+mn-lt"/>
                          <a:ea typeface="+mn-ea"/>
                          <a:cs typeface="+mn-cs"/>
                        </a:rPr>
                        <a:t>writer.close</a:t>
                      </a:r>
                      <a:r>
                        <a:rPr lang="en-US" altLang="zh-CN" sz="1800" b="0" i="0" kern="1200" dirty="0" smtClean="0">
                          <a:solidFill>
                            <a:schemeClr val="tx1"/>
                          </a:solidFill>
                          <a:effectLst/>
                          <a:latin typeface="+mn-lt"/>
                          <a:ea typeface="+mn-ea"/>
                          <a:cs typeface="+mn-cs"/>
                        </a:rPr>
                        <a:t>( );  </a:t>
                      </a:r>
                    </a:p>
                    <a:p>
                      <a:r>
                        <a:rPr lang="en-US" altLang="zh-CN" sz="1800" b="0" i="0" kern="1200" dirty="0" err="1" smtClean="0">
                          <a:solidFill>
                            <a:schemeClr val="tx1"/>
                          </a:solidFill>
                          <a:effectLst/>
                          <a:latin typeface="+mn-lt"/>
                          <a:ea typeface="+mn-ea"/>
                          <a:cs typeface="+mn-cs"/>
                        </a:rPr>
                        <a:t>inputStream.close</a:t>
                      </a:r>
                      <a:r>
                        <a:rPr lang="en-US" altLang="zh-CN" sz="1800" b="0" i="0" kern="1200" dirty="0" smtClean="0">
                          <a:solidFill>
                            <a:schemeClr val="tx1"/>
                          </a:solidFill>
                          <a:effectLst/>
                          <a:latin typeface="+mn-lt"/>
                          <a:ea typeface="+mn-ea"/>
                          <a:cs typeface="+mn-cs"/>
                        </a:rPr>
                        <a:t>( );  </a:t>
                      </a:r>
                    </a:p>
                    <a:p>
                      <a:endParaRPr lang="zh-CN" altLang="en-US" dirty="0"/>
                    </a:p>
                  </a:txBody>
                  <a:tcPr/>
                </a:tc>
              </a:tr>
              <a:tr h="2352934">
                <a:tc>
                  <a:txBody>
                    <a:bodyPr/>
                    <a:lstStyle/>
                    <a:p>
                      <a:r>
                        <a:rPr lang="en-US" altLang="zh-CN" sz="1800" b="1" i="0" kern="1200" dirty="0" smtClean="0">
                          <a:solidFill>
                            <a:schemeClr val="tx1"/>
                          </a:solidFill>
                          <a:effectLst/>
                          <a:latin typeface="+mn-lt"/>
                          <a:ea typeface="+mn-ea"/>
                          <a:cs typeface="+mn-cs"/>
                        </a:rPr>
                        <a:t>try</a:t>
                      </a:r>
                      <a:r>
                        <a:rPr lang="en-US" altLang="zh-CN" sz="1800" b="0" i="0" kern="1200" dirty="0" smtClean="0">
                          <a:solidFill>
                            <a:schemeClr val="tx1"/>
                          </a:solidFill>
                          <a:effectLst/>
                          <a:latin typeface="+mn-lt"/>
                          <a:ea typeface="+mn-ea"/>
                          <a:cs typeface="+mn-cs"/>
                        </a:rPr>
                        <a:t>  {  </a:t>
                      </a:r>
                    </a:p>
                    <a:p>
                      <a:r>
                        <a:rPr lang="en-US" altLang="zh-CN" sz="1800" b="0" i="0" kern="1200" dirty="0" smtClean="0">
                          <a:solidFill>
                            <a:schemeClr val="tx1"/>
                          </a:solidFill>
                          <a:effectLst/>
                          <a:latin typeface="+mn-lt"/>
                          <a:ea typeface="+mn-ea"/>
                          <a:cs typeface="+mn-cs"/>
                        </a:rPr>
                        <a:t>    File </a:t>
                      </a:r>
                      <a:r>
                        <a:rPr lang="en-US" altLang="zh-CN" sz="1800" b="0" i="0" kern="1200" dirty="0" err="1" smtClean="0">
                          <a:solidFill>
                            <a:schemeClr val="tx1"/>
                          </a:solidFill>
                          <a:effectLst/>
                          <a:latin typeface="+mn-lt"/>
                          <a:ea typeface="+mn-ea"/>
                          <a:cs typeface="+mn-cs"/>
                        </a:rPr>
                        <a:t>file</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"test.dat"  );  </a:t>
                      </a:r>
                    </a:p>
                    <a:p>
                      <a:r>
                        <a:rPr lang="en-US" altLang="zh-CN" sz="1800" b="0" i="0" kern="1200" dirty="0" smtClean="0">
                          <a:solidFill>
                            <a:schemeClr val="tx1"/>
                          </a:solidFill>
                          <a:effectLst/>
                          <a:latin typeface="+mn-lt"/>
                          <a:ea typeface="+mn-ea"/>
                          <a:cs typeface="+mn-cs"/>
                        </a:rPr>
                        <a:t>    reader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FileReader</a:t>
                      </a:r>
                      <a:r>
                        <a:rPr lang="en-US" altLang="zh-CN" sz="1800" b="0" i="0" kern="1200" dirty="0" smtClean="0">
                          <a:solidFill>
                            <a:schemeClr val="tx1"/>
                          </a:solidFill>
                          <a:effectLst/>
                          <a:latin typeface="+mn-lt"/>
                          <a:ea typeface="+mn-ea"/>
                          <a:cs typeface="+mn-cs"/>
                        </a:rPr>
                        <a:t>( file );  </a:t>
                      </a:r>
                    </a:p>
                    <a:p>
                      <a:r>
                        <a:rPr lang="en-US" altLang="zh-CN" sz="1800" b="0" i="0" kern="1200" dirty="0" smtClean="0">
                          <a:solidFill>
                            <a:schemeClr val="tx1"/>
                          </a:solidFill>
                          <a:effectLst/>
                          <a:latin typeface="+mn-lt"/>
                          <a:ea typeface="+mn-ea"/>
                          <a:cs typeface="+mn-cs"/>
                        </a:rPr>
                        <a:t>    result = </a:t>
                      </a:r>
                      <a:r>
                        <a:rPr lang="en-US" altLang="zh-CN" sz="1800" b="0" i="0" kern="1200" dirty="0" err="1" smtClean="0">
                          <a:solidFill>
                            <a:schemeClr val="tx1"/>
                          </a:solidFill>
                          <a:effectLst/>
                          <a:latin typeface="+mn-lt"/>
                          <a:ea typeface="+mn-ea"/>
                          <a:cs typeface="+mn-cs"/>
                        </a:rPr>
                        <a:t>CopyUtils.toString</a:t>
                      </a:r>
                      <a:r>
                        <a:rPr lang="en-US" altLang="zh-CN" sz="1800" b="0" i="0" kern="1200" dirty="0" smtClean="0">
                          <a:solidFill>
                            <a:schemeClr val="tx1"/>
                          </a:solidFill>
                          <a:effectLst/>
                          <a:latin typeface="+mn-lt"/>
                          <a:ea typeface="+mn-ea"/>
                          <a:cs typeface="+mn-cs"/>
                        </a:rPr>
                        <a:t>( reader );  </a:t>
                      </a:r>
                    </a:p>
                    <a:p>
                      <a:r>
                        <a:rPr lang="en-US" altLang="zh-CN" sz="1800" b="0" i="0" kern="1200" dirty="0" smtClean="0">
                          <a:solidFill>
                            <a:schemeClr val="tx1"/>
                          </a:solidFill>
                          <a:effectLst/>
                          <a:latin typeface="+mn-lt"/>
                          <a:ea typeface="+mn-ea"/>
                          <a:cs typeface="+mn-cs"/>
                        </a:rPr>
                        <a:t>}  </a:t>
                      </a:r>
                      <a:r>
                        <a:rPr lang="en-US" altLang="zh-CN" sz="1800" b="1" i="0" kern="1200" dirty="0" smtClean="0">
                          <a:solidFill>
                            <a:schemeClr val="tx1"/>
                          </a:solidFill>
                          <a:effectLst/>
                          <a:latin typeface="+mn-lt"/>
                          <a:ea typeface="+mn-ea"/>
                          <a:cs typeface="+mn-cs"/>
                        </a:rPr>
                        <a:t>finally</a:t>
                      </a:r>
                      <a:r>
                        <a:rPr lang="en-US" altLang="zh-CN" sz="1800" b="0" i="0" kern="1200" dirty="0" smtClean="0">
                          <a:solidFill>
                            <a:schemeClr val="tx1"/>
                          </a:solidFill>
                          <a:effectLst/>
                          <a:latin typeface="+mn-lt"/>
                          <a:ea typeface="+mn-ea"/>
                          <a:cs typeface="+mn-cs"/>
                        </a:rPr>
                        <a:t>  {  </a:t>
                      </a:r>
                    </a:p>
                    <a:p>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IOUtils.closeQuietly</a:t>
                      </a:r>
                      <a:r>
                        <a:rPr lang="en-US" altLang="zh-CN" sz="1800" b="0" i="0" kern="1200" dirty="0" smtClean="0">
                          <a:solidFill>
                            <a:schemeClr val="tx1"/>
                          </a:solidFill>
                          <a:effectLst/>
                          <a:latin typeface="+mn-lt"/>
                          <a:ea typeface="+mn-ea"/>
                          <a:cs typeface="+mn-cs"/>
                        </a:rPr>
                        <a:t>( reader );  </a:t>
                      </a:r>
                    </a:p>
                    <a:p>
                      <a:r>
                        <a:rPr lang="en-US" altLang="zh-CN" sz="1800" b="0" i="0" kern="1200" dirty="0" smtClean="0">
                          <a:solidFill>
                            <a:schemeClr val="tx1"/>
                          </a:solidFill>
                          <a:effectLst/>
                          <a:latin typeface="+mn-lt"/>
                          <a:ea typeface="+mn-ea"/>
                          <a:cs typeface="+mn-cs"/>
                        </a:rPr>
                        <a:t>}  </a:t>
                      </a:r>
                    </a:p>
                  </a:txBody>
                  <a:tcPr/>
                </a:tc>
              </a:tr>
            </a:tbl>
          </a:graphicData>
        </a:graphic>
      </p:graphicFrame>
    </p:spTree>
    <p:extLst>
      <p:ext uri="{BB962C8B-B14F-4D97-AF65-F5344CB8AC3E}">
        <p14:creationId xmlns:p14="http://schemas.microsoft.com/office/powerpoint/2010/main" val="2646532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IO</a:t>
            </a:r>
          </a:p>
        </p:txBody>
      </p:sp>
      <p:sp>
        <p:nvSpPr>
          <p:cNvPr id="5" name="内容占位符 4"/>
          <p:cNvSpPr>
            <a:spLocks noGrp="1"/>
          </p:cNvSpPr>
          <p:nvPr>
            <p:ph idx="1"/>
          </p:nvPr>
        </p:nvSpPr>
        <p:spPr>
          <a:xfrm>
            <a:off x="838200" y="1690688"/>
            <a:ext cx="10515600" cy="747094"/>
          </a:xfrm>
        </p:spPr>
        <p:txBody>
          <a:bodyPr/>
          <a:lstStyle/>
          <a:p>
            <a:r>
              <a:rPr lang="en-US" altLang="zh-CN" dirty="0" err="1" smtClean="0"/>
              <a:t>FileUtils</a:t>
            </a:r>
            <a:endParaRPr lang="en-US" altLang="zh-CN" dirty="0" smtClean="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664174939"/>
              </p:ext>
            </p:extLst>
          </p:nvPr>
        </p:nvGraphicFramePr>
        <p:xfrm>
          <a:off x="838200" y="2310783"/>
          <a:ext cx="10778642" cy="3645516"/>
        </p:xfrm>
        <a:graphic>
          <a:graphicData uri="http://schemas.openxmlformats.org/drawingml/2006/table">
            <a:tbl>
              <a:tblPr firstRow="1" bandRow="1"/>
              <a:tblGrid>
                <a:gridCol w="5389321"/>
                <a:gridCol w="5389321"/>
              </a:tblGrid>
              <a:tr h="1215172">
                <a:tc>
                  <a:txBody>
                    <a:bodyPr/>
                    <a:lstStyle/>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src</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"test.dat"  );  </a:t>
                      </a:r>
                    </a:p>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dest</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a:t>
                      </a:r>
                      <a:r>
                        <a:rPr lang="en-US" altLang="zh-CN" sz="1800" b="0" i="0" kern="1200" dirty="0" err="1" smtClean="0">
                          <a:solidFill>
                            <a:schemeClr val="tx1"/>
                          </a:solidFill>
                          <a:effectLst/>
                          <a:latin typeface="+mn-lt"/>
                          <a:ea typeface="+mn-ea"/>
                          <a:cs typeface="+mn-cs"/>
                        </a:rPr>
                        <a:t>test.dat.bak</a:t>
                      </a:r>
                      <a:r>
                        <a:rPr lang="en-US" altLang="zh-CN" sz="1800" b="0" i="0" kern="1200" dirty="0" smtClean="0">
                          <a:solidFill>
                            <a:schemeClr val="tx1"/>
                          </a:solidFill>
                          <a:effectLst/>
                          <a:latin typeface="+mn-lt"/>
                          <a:ea typeface="+mn-ea"/>
                          <a:cs typeface="+mn-cs"/>
                        </a:rPr>
                        <a:t>"  );  </a:t>
                      </a:r>
                    </a:p>
                    <a:p>
                      <a:r>
                        <a:rPr lang="en-US" altLang="zh-CN" sz="1800" b="0" i="0" kern="1200" dirty="0" err="1" smtClean="0">
                          <a:solidFill>
                            <a:schemeClr val="tx1"/>
                          </a:solidFill>
                          <a:effectLst/>
                          <a:latin typeface="+mn-lt"/>
                          <a:ea typeface="+mn-ea"/>
                          <a:cs typeface="+mn-cs"/>
                        </a:rPr>
                        <a:t>FileUtils.copyFile</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src</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dest</a:t>
                      </a:r>
                      <a:r>
                        <a:rPr lang="en-US" altLang="zh-CN" sz="1800" b="0" i="0" kern="1200" dirty="0" smtClean="0">
                          <a:solidFill>
                            <a:schemeClr val="tx1"/>
                          </a:solidFill>
                          <a:effectLst/>
                          <a:latin typeface="+mn-lt"/>
                          <a:ea typeface="+mn-ea"/>
                          <a:cs typeface="+mn-cs"/>
                        </a:rPr>
                        <a:t> );  </a:t>
                      </a:r>
                    </a:p>
                  </a:txBody>
                  <a:tcPr/>
                </a:tc>
                <a:tc>
                  <a:txBody>
                    <a:bodyPr/>
                    <a:lstStyle/>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dir</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"temp" );  </a:t>
                      </a:r>
                    </a:p>
                    <a:p>
                      <a:r>
                        <a:rPr lang="en-US" altLang="zh-CN" sz="1800" b="1" i="0" kern="1200" dirty="0" smtClean="0">
                          <a:solidFill>
                            <a:schemeClr val="tx1"/>
                          </a:solidFill>
                          <a:effectLst/>
                          <a:latin typeface="+mn-lt"/>
                          <a:ea typeface="+mn-ea"/>
                          <a:cs typeface="+mn-cs"/>
                        </a:rPr>
                        <a:t>long</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dirSize</a:t>
                      </a:r>
                      <a:r>
                        <a:rPr lang="en-US" altLang="zh-CN" sz="1800" b="0" i="0" kern="1200" dirty="0" smtClean="0">
                          <a:solidFill>
                            <a:schemeClr val="tx1"/>
                          </a:solidFill>
                          <a:effectLst/>
                          <a:latin typeface="+mn-lt"/>
                          <a:ea typeface="+mn-ea"/>
                          <a:cs typeface="+mn-cs"/>
                        </a:rPr>
                        <a:t> = </a:t>
                      </a:r>
                      <a:r>
                        <a:rPr lang="en-US" altLang="zh-CN" sz="1800" b="0" i="0" kern="1200" dirty="0" err="1" smtClean="0">
                          <a:solidFill>
                            <a:schemeClr val="tx1"/>
                          </a:solidFill>
                          <a:effectLst/>
                          <a:latin typeface="+mn-lt"/>
                          <a:ea typeface="+mn-ea"/>
                          <a:cs typeface="+mn-cs"/>
                        </a:rPr>
                        <a:t>FileUtils.sizeOfDirectory</a:t>
                      </a:r>
                      <a:r>
                        <a:rPr lang="en-US" altLang="zh-CN" sz="1800" b="0" i="0" kern="1200" dirty="0" smtClean="0">
                          <a:solidFill>
                            <a:schemeClr val="tx1"/>
                          </a:solidFill>
                          <a:effectLst/>
                          <a:latin typeface="+mn-lt"/>
                          <a:ea typeface="+mn-ea"/>
                          <a:cs typeface="+mn-cs"/>
                        </a:rPr>
                        <a:t>( ); </a:t>
                      </a:r>
                    </a:p>
                    <a:p>
                      <a:endParaRPr lang="en-US" altLang="zh-CN" sz="1800" b="0" i="0" kern="1200" dirty="0" smtClean="0">
                        <a:solidFill>
                          <a:schemeClr val="tx1"/>
                        </a:solidFill>
                        <a:effectLst/>
                        <a:latin typeface="+mn-lt"/>
                        <a:ea typeface="+mn-ea"/>
                        <a:cs typeface="+mn-cs"/>
                      </a:endParaRPr>
                    </a:p>
                  </a:txBody>
                  <a:tcPr/>
                </a:tc>
              </a:tr>
              <a:tr h="1215172">
                <a:tc>
                  <a:txBody>
                    <a:bodyPr/>
                    <a:lstStyle/>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src</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"test.dat"  );  </a:t>
                      </a:r>
                    </a:p>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dir</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"./temp"  );  </a:t>
                      </a:r>
                    </a:p>
                    <a:p>
                      <a:r>
                        <a:rPr lang="en-US" altLang="zh-CN" sz="1800" b="0" i="0" kern="1200" dirty="0" err="1" smtClean="0">
                          <a:solidFill>
                            <a:schemeClr val="tx1"/>
                          </a:solidFill>
                          <a:effectLst/>
                          <a:latin typeface="+mn-lt"/>
                          <a:ea typeface="+mn-ea"/>
                          <a:cs typeface="+mn-cs"/>
                        </a:rPr>
                        <a:t>FileUtils.copyFileToDirectory</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src</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dir</a:t>
                      </a:r>
                      <a:r>
                        <a:rPr lang="en-US" altLang="zh-CN" sz="1800" b="0" i="0" kern="1200" dirty="0" smtClean="0">
                          <a:solidFill>
                            <a:schemeClr val="tx1"/>
                          </a:solidFill>
                          <a:effectLst/>
                          <a:latin typeface="+mn-lt"/>
                          <a:ea typeface="+mn-ea"/>
                          <a:cs typeface="+mn-cs"/>
                        </a:rPr>
                        <a:t> );  </a:t>
                      </a:r>
                    </a:p>
                  </a:txBody>
                  <a:tcPr/>
                </a:tc>
                <a:tc>
                  <a:txBody>
                    <a:bodyPr/>
                    <a:lstStyle/>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dir</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"temp" );  </a:t>
                      </a:r>
                    </a:p>
                    <a:p>
                      <a:r>
                        <a:rPr lang="en-US" altLang="zh-CN" sz="1800" b="0" i="0" kern="1200" dirty="0" err="1" smtClean="0">
                          <a:solidFill>
                            <a:schemeClr val="tx1"/>
                          </a:solidFill>
                          <a:effectLst/>
                          <a:latin typeface="+mn-lt"/>
                          <a:ea typeface="+mn-ea"/>
                          <a:cs typeface="+mn-cs"/>
                        </a:rPr>
                        <a:t>FileUtils.deleteDirectory</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dir</a:t>
                      </a:r>
                      <a:r>
                        <a:rPr lang="en-US" altLang="zh-CN" sz="1800" b="0" i="0" kern="1200" dirty="0" smtClean="0">
                          <a:solidFill>
                            <a:schemeClr val="tx1"/>
                          </a:solidFill>
                          <a:effectLst/>
                          <a:latin typeface="+mn-lt"/>
                          <a:ea typeface="+mn-ea"/>
                          <a:cs typeface="+mn-cs"/>
                        </a:rPr>
                        <a:t> ); </a:t>
                      </a:r>
                    </a:p>
                    <a:p>
                      <a:endParaRPr lang="en-US" altLang="zh-CN" sz="1800" b="0" i="0" kern="1200" dirty="0" smtClean="0">
                        <a:solidFill>
                          <a:schemeClr val="tx1"/>
                        </a:solidFill>
                        <a:effectLst/>
                        <a:latin typeface="+mn-lt"/>
                        <a:ea typeface="+mn-ea"/>
                        <a:cs typeface="+mn-cs"/>
                      </a:endParaRPr>
                    </a:p>
                  </a:txBody>
                  <a:tcPr/>
                </a:tc>
              </a:tr>
              <a:tr h="1215172">
                <a:tc>
                  <a:txBody>
                    <a:bodyPr/>
                    <a:lstStyle/>
                    <a:p>
                      <a:r>
                        <a:rPr lang="en-US" altLang="zh-CN" sz="1800" b="0" i="0" kern="1200" dirty="0" smtClean="0">
                          <a:solidFill>
                            <a:schemeClr val="tx1"/>
                          </a:solidFill>
                          <a:effectLst/>
                          <a:latin typeface="+mn-lt"/>
                          <a:ea typeface="+mn-ea"/>
                          <a:cs typeface="+mn-cs"/>
                        </a:rPr>
                        <a:t>String </a:t>
                      </a:r>
                      <a:r>
                        <a:rPr lang="en-US" altLang="zh-CN" sz="1800" b="0" i="0" kern="1200" dirty="0" err="1" smtClean="0">
                          <a:solidFill>
                            <a:schemeClr val="tx1"/>
                          </a:solidFill>
                          <a:effectLst/>
                          <a:latin typeface="+mn-lt"/>
                          <a:ea typeface="+mn-ea"/>
                          <a:cs typeface="+mn-cs"/>
                        </a:rPr>
                        <a:t>string</a:t>
                      </a:r>
                      <a:r>
                        <a:rPr lang="en-US" altLang="zh-CN" sz="1800" b="0" i="0" kern="1200" dirty="0" smtClean="0">
                          <a:solidFill>
                            <a:schemeClr val="tx1"/>
                          </a:solidFill>
                          <a:effectLst/>
                          <a:latin typeface="+mn-lt"/>
                          <a:ea typeface="+mn-ea"/>
                          <a:cs typeface="+mn-cs"/>
                        </a:rPr>
                        <a:t> =  "Blah </a:t>
                      </a:r>
                      <a:r>
                        <a:rPr lang="en-US" altLang="zh-CN" sz="1800" b="0" i="0" kern="1200" dirty="0" err="1" smtClean="0">
                          <a:solidFill>
                            <a:schemeClr val="tx1"/>
                          </a:solidFill>
                          <a:effectLst/>
                          <a:latin typeface="+mn-lt"/>
                          <a:ea typeface="+mn-ea"/>
                          <a:cs typeface="+mn-cs"/>
                        </a:rPr>
                        <a:t>blah</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blah</a:t>
                      </a:r>
                      <a:r>
                        <a:rPr lang="en-US" altLang="zh-CN" sz="1800" b="0" i="0" kern="1200" dirty="0" smtClean="0">
                          <a:solidFill>
                            <a:schemeClr val="tx1"/>
                          </a:solidFill>
                          <a:effectLst/>
                          <a:latin typeface="+mn-lt"/>
                          <a:ea typeface="+mn-ea"/>
                          <a:cs typeface="+mn-cs"/>
                        </a:rPr>
                        <a:t>" ;  </a:t>
                      </a:r>
                    </a:p>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dest</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a:t>
                      </a:r>
                      <a:r>
                        <a:rPr lang="en-US" altLang="zh-CN" sz="1800" b="0" i="0" kern="1200" dirty="0" err="1" smtClean="0">
                          <a:solidFill>
                            <a:schemeClr val="tx1"/>
                          </a:solidFill>
                          <a:effectLst/>
                          <a:latin typeface="+mn-lt"/>
                          <a:ea typeface="+mn-ea"/>
                          <a:cs typeface="+mn-cs"/>
                        </a:rPr>
                        <a:t>test.tmp</a:t>
                      </a:r>
                      <a:r>
                        <a:rPr lang="en-US" altLang="zh-CN" sz="1800" b="0" i="0" kern="1200" dirty="0" smtClean="0">
                          <a:solidFill>
                            <a:schemeClr val="tx1"/>
                          </a:solidFill>
                          <a:effectLst/>
                          <a:latin typeface="+mn-lt"/>
                          <a:ea typeface="+mn-ea"/>
                          <a:cs typeface="+mn-cs"/>
                        </a:rPr>
                        <a:t>"  );  </a:t>
                      </a:r>
                    </a:p>
                    <a:p>
                      <a:r>
                        <a:rPr lang="en-US" altLang="zh-CN" sz="1800" b="0" i="0" kern="1200" dirty="0" err="1" smtClean="0">
                          <a:solidFill>
                            <a:schemeClr val="tx1"/>
                          </a:solidFill>
                          <a:effectLst/>
                          <a:latin typeface="+mn-lt"/>
                          <a:ea typeface="+mn-ea"/>
                          <a:cs typeface="+mn-cs"/>
                        </a:rPr>
                        <a:t>FileUtils.writeStringToFile</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dest</a:t>
                      </a:r>
                      <a:r>
                        <a:rPr lang="en-US" altLang="zh-CN" sz="1800" b="0" i="0" kern="1200" dirty="0" smtClean="0">
                          <a:solidFill>
                            <a:schemeClr val="tx1"/>
                          </a:solidFill>
                          <a:effectLst/>
                          <a:latin typeface="+mn-lt"/>
                          <a:ea typeface="+mn-ea"/>
                          <a:cs typeface="+mn-cs"/>
                        </a:rPr>
                        <a:t>, string);  </a:t>
                      </a:r>
                    </a:p>
                  </a:txBody>
                  <a:tcPr/>
                </a:tc>
                <a:tc>
                  <a:txBody>
                    <a:bodyPr/>
                    <a:lstStyle/>
                    <a:p>
                      <a:r>
                        <a:rPr lang="en-US" altLang="zh-CN" sz="1800" b="0" i="0" kern="1200" dirty="0" smtClean="0">
                          <a:solidFill>
                            <a:schemeClr val="tx1"/>
                          </a:solidFill>
                          <a:effectLst/>
                          <a:latin typeface="+mn-lt"/>
                          <a:ea typeface="+mn-ea"/>
                          <a:cs typeface="+mn-cs"/>
                        </a:rPr>
                        <a:t>URL </a:t>
                      </a:r>
                      <a:r>
                        <a:rPr lang="en-US" altLang="zh-CN" sz="1800" b="0" i="0" kern="1200" dirty="0" err="1" smtClean="0">
                          <a:solidFill>
                            <a:schemeClr val="tx1"/>
                          </a:solidFill>
                          <a:effectLst/>
                          <a:latin typeface="+mn-lt"/>
                          <a:ea typeface="+mn-ea"/>
                          <a:cs typeface="+mn-cs"/>
                        </a:rPr>
                        <a:t>src</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URL( "http://www.baidu.com" );  </a:t>
                      </a:r>
                    </a:p>
                    <a:p>
                      <a:r>
                        <a:rPr lang="en-US" altLang="zh-CN" sz="1800" b="0" i="0" kern="1200" dirty="0" smtClean="0">
                          <a:solidFill>
                            <a:schemeClr val="tx1"/>
                          </a:solidFill>
                          <a:effectLst/>
                          <a:latin typeface="+mn-lt"/>
                          <a:ea typeface="+mn-ea"/>
                          <a:cs typeface="+mn-cs"/>
                        </a:rPr>
                        <a:t>File </a:t>
                      </a:r>
                      <a:r>
                        <a:rPr lang="en-US" altLang="zh-CN" sz="1800" b="0" i="0" kern="1200" dirty="0" err="1" smtClean="0">
                          <a:solidFill>
                            <a:schemeClr val="tx1"/>
                          </a:solidFill>
                          <a:effectLst/>
                          <a:latin typeface="+mn-lt"/>
                          <a:ea typeface="+mn-ea"/>
                          <a:cs typeface="+mn-cs"/>
                        </a:rPr>
                        <a:t>dest</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File( “baidu.html" );  </a:t>
                      </a:r>
                    </a:p>
                    <a:p>
                      <a:r>
                        <a:rPr lang="en-US" altLang="zh-CN" sz="1800" b="0" i="0" kern="1200" dirty="0" err="1" smtClean="0">
                          <a:solidFill>
                            <a:schemeClr val="tx1"/>
                          </a:solidFill>
                          <a:effectLst/>
                          <a:latin typeface="+mn-lt"/>
                          <a:ea typeface="+mn-ea"/>
                          <a:cs typeface="+mn-cs"/>
                        </a:rPr>
                        <a:t>FileUtils.copyURLToFile</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src</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dest</a:t>
                      </a:r>
                      <a:r>
                        <a:rPr lang="en-US" altLang="zh-CN" sz="1800" b="0" i="0" kern="1200" dirty="0" smtClean="0">
                          <a:solidFill>
                            <a:schemeClr val="tx1"/>
                          </a:solidFill>
                          <a:effectLst/>
                          <a:latin typeface="+mn-lt"/>
                          <a:ea typeface="+mn-ea"/>
                          <a:cs typeface="+mn-cs"/>
                        </a:rPr>
                        <a:t> ); </a:t>
                      </a:r>
                    </a:p>
                  </a:txBody>
                  <a:tcPr/>
                </a:tc>
              </a:tr>
            </a:tbl>
          </a:graphicData>
        </a:graphic>
      </p:graphicFrame>
    </p:spTree>
    <p:extLst>
      <p:ext uri="{BB962C8B-B14F-4D97-AF65-F5344CB8AC3E}">
        <p14:creationId xmlns:p14="http://schemas.microsoft.com/office/powerpoint/2010/main" val="507842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IO</a:t>
            </a:r>
          </a:p>
        </p:txBody>
      </p:sp>
      <p:sp>
        <p:nvSpPr>
          <p:cNvPr id="5" name="内容占位符 4"/>
          <p:cNvSpPr>
            <a:spLocks noGrp="1"/>
          </p:cNvSpPr>
          <p:nvPr>
            <p:ph idx="1"/>
          </p:nvPr>
        </p:nvSpPr>
        <p:spPr>
          <a:xfrm>
            <a:off x="838200" y="1690688"/>
            <a:ext cx="10515600" cy="747094"/>
          </a:xfrm>
        </p:spPr>
        <p:txBody>
          <a:bodyPr/>
          <a:lstStyle/>
          <a:p>
            <a:r>
              <a:rPr lang="en-US" altLang="zh-CN" dirty="0" err="1" smtClean="0"/>
              <a:t>TeeOutputStream</a:t>
            </a:r>
            <a:r>
              <a:rPr lang="zh-CN" altLang="en-US" dirty="0" smtClean="0"/>
              <a:t>、</a:t>
            </a:r>
            <a:r>
              <a:rPr lang="en-US" altLang="zh-CN" dirty="0"/>
              <a:t> </a:t>
            </a:r>
            <a:r>
              <a:rPr lang="en-US" altLang="zh-CN" dirty="0" err="1"/>
              <a:t>TeeInputStream</a:t>
            </a:r>
            <a:endParaRPr lang="en-US" altLang="zh-CN" dirty="0" smtClean="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887081601"/>
              </p:ext>
            </p:extLst>
          </p:nvPr>
        </p:nvGraphicFramePr>
        <p:xfrm>
          <a:off x="838200" y="2310782"/>
          <a:ext cx="10778642" cy="4001117"/>
        </p:xfrm>
        <a:graphic>
          <a:graphicData uri="http://schemas.openxmlformats.org/drawingml/2006/table">
            <a:tbl>
              <a:tblPr firstRow="1" bandRow="1"/>
              <a:tblGrid>
                <a:gridCol w="5389321"/>
                <a:gridCol w="5389321"/>
              </a:tblGrid>
              <a:tr h="4001117">
                <a:tc>
                  <a:txBody>
                    <a:bodyPr/>
                    <a:lstStyle/>
                    <a:p>
                      <a:r>
                        <a:rPr lang="en-US" altLang="zh-CN" sz="1800" kern="1200" dirty="0" smtClean="0">
                          <a:solidFill>
                            <a:schemeClr val="tx1"/>
                          </a:solidFill>
                          <a:latin typeface="+mn-lt"/>
                          <a:ea typeface="+mn-ea"/>
                          <a:cs typeface="+mn-cs"/>
                        </a:rPr>
                        <a:t>String </a:t>
                      </a:r>
                      <a:r>
                        <a:rPr lang="en-US" altLang="zh-CN" sz="1800" i="1" kern="1200" dirty="0" smtClean="0">
                          <a:solidFill>
                            <a:schemeClr val="tx1"/>
                          </a:solidFill>
                          <a:latin typeface="+mn-lt"/>
                          <a:ea typeface="+mn-ea"/>
                          <a:cs typeface="+mn-cs"/>
                        </a:rPr>
                        <a:t>INPUT = "This should go to the output.";</a:t>
                      </a:r>
                    </a:p>
                    <a:p>
                      <a:endParaRPr lang="en-US" altLang="zh-CN" sz="1800" kern="1200" dirty="0" smtClean="0">
                        <a:solidFill>
                          <a:schemeClr val="tx1"/>
                        </a:solidFill>
                        <a:latin typeface="+mn-lt"/>
                        <a:ea typeface="+mn-ea"/>
                        <a:cs typeface="+mn-cs"/>
                      </a:endParaRPr>
                    </a:p>
                    <a:p>
                      <a:r>
                        <a:rPr lang="en-US" altLang="zh-CN" sz="1800" kern="1200" dirty="0" err="1" smtClean="0">
                          <a:solidFill>
                            <a:schemeClr val="tx1"/>
                          </a:solidFill>
                          <a:latin typeface="+mn-lt"/>
                          <a:ea typeface="+mn-ea"/>
                          <a:cs typeface="+mn-cs"/>
                        </a:rPr>
                        <a:t>ByteArrayInputStream</a:t>
                      </a:r>
                      <a:r>
                        <a:rPr lang="en-US" altLang="zh-CN" sz="1800" kern="1200" dirty="0" smtClean="0">
                          <a:solidFill>
                            <a:schemeClr val="tx1"/>
                          </a:solidFill>
                          <a:latin typeface="+mn-lt"/>
                          <a:ea typeface="+mn-ea"/>
                          <a:cs typeface="+mn-cs"/>
                        </a:rPr>
                        <a:t> in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ByteArrayInputStream</a:t>
                      </a:r>
                      <a:r>
                        <a:rPr lang="en-US" altLang="zh-CN" sz="1800" b="1" kern="1200" dirty="0" smtClean="0">
                          <a:solidFill>
                            <a:schemeClr val="tx1"/>
                          </a:solidFill>
                          <a:latin typeface="+mn-lt"/>
                          <a:ea typeface="+mn-ea"/>
                          <a:cs typeface="+mn-cs"/>
                        </a:rPr>
                        <a:t>(</a:t>
                      </a:r>
                      <a:r>
                        <a:rPr lang="en-US" altLang="zh-CN" sz="1800" b="1" i="1" kern="1200" dirty="0" err="1" smtClean="0">
                          <a:solidFill>
                            <a:schemeClr val="tx1"/>
                          </a:solidFill>
                          <a:latin typeface="+mn-lt"/>
                          <a:ea typeface="+mn-ea"/>
                          <a:cs typeface="+mn-cs"/>
                        </a:rPr>
                        <a:t>INPUT.getBytes</a:t>
                      </a:r>
                      <a:r>
                        <a:rPr lang="en-US" altLang="zh-CN" sz="1800" b="1" i="1" kern="1200" dirty="0" smtClean="0">
                          <a:solidFill>
                            <a:schemeClr val="tx1"/>
                          </a:solidFill>
                          <a:latin typeface="+mn-lt"/>
                          <a:ea typeface="+mn-ea"/>
                          <a:cs typeface="+mn-cs"/>
                        </a:rPr>
                        <a:t>("US-ASCII"));</a:t>
                      </a:r>
                    </a:p>
                    <a:p>
                      <a:endParaRPr lang="en-US" altLang="zh-CN" sz="1800" b="1" i="1" kern="1200" dirty="0" smtClean="0">
                        <a:solidFill>
                          <a:schemeClr val="tx1"/>
                        </a:solidFill>
                        <a:latin typeface="+mn-lt"/>
                        <a:ea typeface="+mn-ea"/>
                        <a:cs typeface="+mn-cs"/>
                      </a:endParaRPr>
                    </a:p>
                    <a:p>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ByteArrayOutputStream</a:t>
                      </a:r>
                      <a:r>
                        <a:rPr lang="en-US" altLang="zh-CN" sz="1800" kern="1200" dirty="0" smtClean="0">
                          <a:solidFill>
                            <a:schemeClr val="tx1"/>
                          </a:solidFill>
                          <a:latin typeface="+mn-lt"/>
                          <a:ea typeface="+mn-ea"/>
                          <a:cs typeface="+mn-cs"/>
                        </a:rPr>
                        <a:t> out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ByteArrayOutputStream</a:t>
                      </a:r>
                      <a:r>
                        <a:rPr lang="en-US" altLang="zh-CN" sz="1800" b="1" kern="1200" dirty="0" smtClean="0">
                          <a:solidFill>
                            <a:schemeClr val="tx1"/>
                          </a:solidFill>
                          <a:latin typeface="+mn-lt"/>
                          <a:ea typeface="+mn-ea"/>
                          <a:cs typeface="+mn-cs"/>
                        </a:rPr>
                        <a:t>();</a:t>
                      </a:r>
                    </a:p>
                    <a:p>
                      <a:r>
                        <a:rPr lang="en-US" altLang="zh-CN" sz="1800" kern="1200" dirty="0" smtClean="0">
                          <a:solidFill>
                            <a:schemeClr val="tx1"/>
                          </a:solidFill>
                          <a:latin typeface="+mn-lt"/>
                          <a:ea typeface="+mn-ea"/>
                          <a:cs typeface="+mn-cs"/>
                        </a:rPr>
                        <a:t>           </a:t>
                      </a:r>
                    </a:p>
                    <a:p>
                      <a:r>
                        <a:rPr lang="en-US" altLang="zh-CN" sz="1800" kern="1200" dirty="0" smtClean="0">
                          <a:solidFill>
                            <a:schemeClr val="tx1"/>
                          </a:solidFill>
                          <a:latin typeface="+mn-lt"/>
                          <a:ea typeface="+mn-ea"/>
                          <a:cs typeface="+mn-cs"/>
                        </a:rPr>
                        <a:t>tee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TeeInputStream</a:t>
                      </a:r>
                      <a:r>
                        <a:rPr lang="en-US" altLang="zh-CN" sz="1800" b="1" kern="1200" dirty="0" smtClean="0">
                          <a:solidFill>
                            <a:schemeClr val="tx1"/>
                          </a:solidFill>
                          <a:latin typeface="+mn-lt"/>
                          <a:ea typeface="+mn-ea"/>
                          <a:cs typeface="+mn-cs"/>
                        </a:rPr>
                        <a:t>(in, out, true);</a:t>
                      </a:r>
                    </a:p>
                    <a:p>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tee.read</a:t>
                      </a:r>
                      <a:r>
                        <a:rPr lang="en-US" altLang="zh-CN" sz="1800" kern="1200" dirty="0" smtClean="0">
                          <a:solidFill>
                            <a:schemeClr val="tx1"/>
                          </a:solidFill>
                          <a:latin typeface="+mn-lt"/>
                          <a:ea typeface="+mn-ea"/>
                          <a:cs typeface="+mn-cs"/>
                        </a:rPr>
                        <a:t>(</a:t>
                      </a:r>
                      <a:r>
                        <a:rPr lang="en-US" altLang="zh-CN" sz="1800" b="1" kern="1200" dirty="0" smtClean="0">
                          <a:solidFill>
                            <a:schemeClr val="tx1"/>
                          </a:solidFill>
                          <a:latin typeface="+mn-lt"/>
                          <a:ea typeface="+mn-ea"/>
                          <a:cs typeface="+mn-cs"/>
                        </a:rPr>
                        <a:t>new byte[</a:t>
                      </a:r>
                      <a:r>
                        <a:rPr lang="en-US" altLang="zh-CN" sz="1800" b="1" i="1" kern="1200" dirty="0" err="1" smtClean="0">
                          <a:solidFill>
                            <a:schemeClr val="tx1"/>
                          </a:solidFill>
                          <a:latin typeface="+mn-lt"/>
                          <a:ea typeface="+mn-ea"/>
                          <a:cs typeface="+mn-cs"/>
                        </a:rPr>
                        <a:t>INPUT.length</a:t>
                      </a:r>
                      <a:r>
                        <a:rPr lang="en-US" altLang="zh-CN" sz="1800" b="1" i="1" kern="1200" dirty="0" smtClean="0">
                          <a:solidFill>
                            <a:schemeClr val="tx1"/>
                          </a:solidFill>
                          <a:latin typeface="+mn-lt"/>
                          <a:ea typeface="+mn-ea"/>
                          <a:cs typeface="+mn-cs"/>
                        </a:rPr>
                        <a:t>()]);</a:t>
                      </a:r>
                    </a:p>
                    <a:p>
                      <a:endParaRPr lang="en-US" altLang="zh-CN" sz="1800" b="1" i="1" kern="1200" dirty="0" smtClean="0">
                        <a:solidFill>
                          <a:schemeClr val="tx1"/>
                        </a:solidFill>
                        <a:effectLst/>
                        <a:latin typeface="+mn-lt"/>
                        <a:ea typeface="+mn-ea"/>
                        <a:cs typeface="+mn-cs"/>
                      </a:endParaRPr>
                    </a:p>
                    <a:p>
                      <a:endParaRPr lang="en-US" altLang="zh-CN" sz="1800" b="1" i="1" kern="1200" dirty="0" smtClean="0">
                        <a:solidFill>
                          <a:schemeClr val="tx1"/>
                        </a:solidFill>
                        <a:effectLst/>
                        <a:latin typeface="+mn-lt"/>
                        <a:ea typeface="+mn-ea"/>
                        <a:cs typeface="+mn-cs"/>
                      </a:endParaRPr>
                    </a:p>
                    <a:p>
                      <a:endParaRPr lang="en-US" altLang="zh-CN" sz="1800" b="1" i="1" kern="1200" dirty="0" smtClean="0">
                        <a:solidFill>
                          <a:schemeClr val="tx1"/>
                        </a:solidFill>
                        <a:effectLst/>
                        <a:latin typeface="+mn-lt"/>
                        <a:ea typeface="+mn-ea"/>
                        <a:cs typeface="+mn-cs"/>
                      </a:endParaRPr>
                    </a:p>
                    <a:p>
                      <a:r>
                        <a:rPr lang="en-US" altLang="zh-CN" sz="1800" b="1" i="1" kern="1200" dirty="0" smtClean="0">
                          <a:solidFill>
                            <a:srgbClr val="FF0000"/>
                          </a:solidFill>
                          <a:effectLst/>
                          <a:latin typeface="+mn-lt"/>
                          <a:ea typeface="+mn-ea"/>
                          <a:cs typeface="+mn-cs"/>
                        </a:rPr>
                        <a:t>See</a:t>
                      </a:r>
                      <a:r>
                        <a:rPr lang="zh-CN" altLang="en-US" sz="1800" b="1" i="1" kern="1200" dirty="0" smtClean="0">
                          <a:solidFill>
                            <a:srgbClr val="FF0000"/>
                          </a:solidFill>
                          <a:effectLst/>
                          <a:latin typeface="+mn-lt"/>
                          <a:ea typeface="+mn-ea"/>
                          <a:cs typeface="+mn-cs"/>
                        </a:rPr>
                        <a:t>：</a:t>
                      </a:r>
                      <a:r>
                        <a:rPr lang="en-US" altLang="zh-CN" sz="1800" b="1" kern="1200" dirty="0" err="1" smtClean="0">
                          <a:solidFill>
                            <a:srgbClr val="FF0000"/>
                          </a:solidFill>
                          <a:latin typeface="+mn-lt"/>
                          <a:ea typeface="+mn-ea"/>
                          <a:cs typeface="+mn-cs"/>
                        </a:rPr>
                        <a:t>InputExample</a:t>
                      </a:r>
                      <a:endParaRPr lang="en-US" altLang="zh-CN" sz="1800" b="1" i="0" kern="1200" dirty="0" smtClean="0">
                        <a:solidFill>
                          <a:srgbClr val="FF0000"/>
                        </a:solidFill>
                        <a:effectLst/>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ByteArrayInputStream</a:t>
                      </a:r>
                      <a:r>
                        <a:rPr lang="en-US" altLang="zh-CN" sz="1800" kern="1200" dirty="0" smtClean="0">
                          <a:solidFill>
                            <a:schemeClr val="tx1"/>
                          </a:solidFill>
                          <a:latin typeface="+mn-lt"/>
                          <a:ea typeface="+mn-ea"/>
                          <a:cs typeface="+mn-cs"/>
                        </a:rPr>
                        <a:t> in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ByteArrayInputStream</a:t>
                      </a:r>
                      <a:r>
                        <a:rPr lang="en-US" altLang="zh-CN" sz="1800" b="1" kern="1200" dirty="0" smtClean="0">
                          <a:solidFill>
                            <a:schemeClr val="tx1"/>
                          </a:solidFill>
                          <a:latin typeface="+mn-lt"/>
                          <a:ea typeface="+mn-ea"/>
                          <a:cs typeface="+mn-cs"/>
                        </a:rPr>
                        <a:t>(</a:t>
                      </a:r>
                      <a:r>
                        <a:rPr lang="en-US" altLang="zh-CN" sz="1800" b="1" i="1" kern="1200" dirty="0" err="1" smtClean="0">
                          <a:solidFill>
                            <a:schemeClr val="tx1"/>
                          </a:solidFill>
                          <a:latin typeface="+mn-lt"/>
                          <a:ea typeface="+mn-ea"/>
                          <a:cs typeface="+mn-cs"/>
                        </a:rPr>
                        <a:t>INPUT.getBytes</a:t>
                      </a:r>
                      <a:r>
                        <a:rPr lang="en-US" altLang="zh-CN" sz="1800" b="1" i="1" kern="1200" dirty="0" smtClean="0">
                          <a:solidFill>
                            <a:schemeClr val="tx1"/>
                          </a:solidFill>
                          <a:latin typeface="+mn-lt"/>
                          <a:ea typeface="+mn-ea"/>
                          <a:cs typeface="+mn-cs"/>
                        </a:rPr>
                        <a:t>("US-ASCII"));</a:t>
                      </a:r>
                    </a:p>
                    <a:p>
                      <a:r>
                        <a:rPr lang="en-US" altLang="zh-CN" sz="1800" kern="1200" dirty="0" smtClean="0">
                          <a:solidFill>
                            <a:schemeClr val="tx1"/>
                          </a:solidFill>
                          <a:latin typeface="+mn-lt"/>
                          <a:ea typeface="+mn-ea"/>
                          <a:cs typeface="+mn-cs"/>
                        </a:rPr>
                        <a:t> </a:t>
                      </a:r>
                    </a:p>
                    <a:p>
                      <a:r>
                        <a:rPr lang="en-US" altLang="zh-CN" sz="1800" kern="1200" dirty="0" err="1" smtClean="0">
                          <a:solidFill>
                            <a:schemeClr val="tx1"/>
                          </a:solidFill>
                          <a:latin typeface="+mn-lt"/>
                          <a:ea typeface="+mn-ea"/>
                          <a:cs typeface="+mn-cs"/>
                        </a:rPr>
                        <a:t>ByteArrayOutputStream</a:t>
                      </a:r>
                      <a:r>
                        <a:rPr lang="en-US" altLang="zh-CN" sz="1800" kern="1200" dirty="0" smtClean="0">
                          <a:solidFill>
                            <a:schemeClr val="tx1"/>
                          </a:solidFill>
                          <a:latin typeface="+mn-lt"/>
                          <a:ea typeface="+mn-ea"/>
                          <a:cs typeface="+mn-cs"/>
                        </a:rPr>
                        <a:t> out1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ByteArrayOutputStream</a:t>
                      </a:r>
                      <a:r>
                        <a:rPr lang="en-US" altLang="zh-CN" sz="1800" b="1" kern="1200" dirty="0" smtClean="0">
                          <a:solidFill>
                            <a:schemeClr val="tx1"/>
                          </a:solidFill>
                          <a:latin typeface="+mn-lt"/>
                          <a:ea typeface="+mn-ea"/>
                          <a:cs typeface="+mn-cs"/>
                        </a:rPr>
                        <a:t>();</a:t>
                      </a:r>
                    </a:p>
                    <a:p>
                      <a:endParaRPr lang="en-US" altLang="zh-CN" sz="1800" b="1" kern="1200" dirty="0" smtClean="0">
                        <a:solidFill>
                          <a:schemeClr val="tx1"/>
                        </a:solidFill>
                        <a:latin typeface="+mn-lt"/>
                        <a:ea typeface="+mn-ea"/>
                        <a:cs typeface="+mn-cs"/>
                      </a:endParaRPr>
                    </a:p>
                    <a:p>
                      <a:r>
                        <a:rPr lang="en-US" altLang="zh-CN" sz="1800" kern="1200" dirty="0" err="1" smtClean="0">
                          <a:solidFill>
                            <a:schemeClr val="tx1"/>
                          </a:solidFill>
                          <a:latin typeface="+mn-lt"/>
                          <a:ea typeface="+mn-ea"/>
                          <a:cs typeface="+mn-cs"/>
                        </a:rPr>
                        <a:t>ByteArrayOutputStream</a:t>
                      </a:r>
                      <a:r>
                        <a:rPr lang="en-US" altLang="zh-CN" sz="1800" kern="1200" dirty="0" smtClean="0">
                          <a:solidFill>
                            <a:schemeClr val="tx1"/>
                          </a:solidFill>
                          <a:latin typeface="+mn-lt"/>
                          <a:ea typeface="+mn-ea"/>
                          <a:cs typeface="+mn-cs"/>
                        </a:rPr>
                        <a:t> out2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ByteArrayOutputStream</a:t>
                      </a:r>
                      <a:r>
                        <a:rPr lang="en-US" altLang="zh-CN" sz="1800" b="1" kern="1200" dirty="0" smtClean="0">
                          <a:solidFill>
                            <a:schemeClr val="tx1"/>
                          </a:solidFill>
                          <a:latin typeface="+mn-lt"/>
                          <a:ea typeface="+mn-ea"/>
                          <a:cs typeface="+mn-cs"/>
                        </a:rPr>
                        <a:t>();</a:t>
                      </a:r>
                    </a:p>
                    <a:p>
                      <a:endParaRPr lang="en-US" altLang="zh-CN" sz="1800" kern="1200" dirty="0" smtClean="0">
                        <a:solidFill>
                          <a:schemeClr val="tx1"/>
                        </a:solidFill>
                        <a:latin typeface="+mn-lt"/>
                        <a:ea typeface="+mn-ea"/>
                        <a:cs typeface="+mn-cs"/>
                      </a:endParaRPr>
                    </a:p>
                    <a:p>
                      <a:r>
                        <a:rPr lang="en-US" altLang="zh-CN" sz="1800" kern="1200" dirty="0" err="1" smtClean="0">
                          <a:solidFill>
                            <a:schemeClr val="tx1"/>
                          </a:solidFill>
                          <a:latin typeface="+mn-lt"/>
                          <a:ea typeface="+mn-ea"/>
                          <a:cs typeface="+mn-cs"/>
                        </a:rPr>
                        <a:t>teeOut</a:t>
                      </a:r>
                      <a:r>
                        <a:rPr lang="en-US" altLang="zh-CN" sz="1800" kern="1200" dirty="0" smtClean="0">
                          <a:solidFill>
                            <a:schemeClr val="tx1"/>
                          </a:solidFill>
                          <a:latin typeface="+mn-lt"/>
                          <a:ea typeface="+mn-ea"/>
                          <a:cs typeface="+mn-cs"/>
                        </a:rPr>
                        <a:t>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TeeOutputStream</a:t>
                      </a:r>
                      <a:r>
                        <a:rPr lang="en-US" altLang="zh-CN" sz="1800" b="1" kern="1200" dirty="0" smtClean="0">
                          <a:solidFill>
                            <a:schemeClr val="tx1"/>
                          </a:solidFill>
                          <a:latin typeface="+mn-lt"/>
                          <a:ea typeface="+mn-ea"/>
                          <a:cs typeface="+mn-cs"/>
                        </a:rPr>
                        <a:t>(out1, out2);</a:t>
                      </a:r>
                    </a:p>
                    <a:p>
                      <a:r>
                        <a:rPr lang="en-US" altLang="zh-CN" sz="1800" kern="1200" dirty="0" err="1" smtClean="0">
                          <a:solidFill>
                            <a:schemeClr val="tx1"/>
                          </a:solidFill>
                          <a:latin typeface="+mn-lt"/>
                          <a:ea typeface="+mn-ea"/>
                          <a:cs typeface="+mn-cs"/>
                        </a:rPr>
                        <a:t>teeIn</a:t>
                      </a:r>
                      <a:r>
                        <a:rPr lang="en-US" altLang="zh-CN" sz="1800" kern="1200" dirty="0" smtClean="0">
                          <a:solidFill>
                            <a:schemeClr val="tx1"/>
                          </a:solidFill>
                          <a:latin typeface="+mn-lt"/>
                          <a:ea typeface="+mn-ea"/>
                          <a:cs typeface="+mn-cs"/>
                        </a:rPr>
                        <a:t> = </a:t>
                      </a:r>
                      <a:r>
                        <a:rPr lang="en-US" altLang="zh-CN" sz="1800" b="1" kern="1200" dirty="0" smtClean="0">
                          <a:solidFill>
                            <a:schemeClr val="tx1"/>
                          </a:solidFill>
                          <a:latin typeface="+mn-lt"/>
                          <a:ea typeface="+mn-ea"/>
                          <a:cs typeface="+mn-cs"/>
                        </a:rPr>
                        <a:t>new </a:t>
                      </a:r>
                      <a:r>
                        <a:rPr lang="en-US" altLang="zh-CN" sz="1800" b="1" kern="1200" dirty="0" err="1" smtClean="0">
                          <a:solidFill>
                            <a:schemeClr val="tx1"/>
                          </a:solidFill>
                          <a:latin typeface="+mn-lt"/>
                          <a:ea typeface="+mn-ea"/>
                          <a:cs typeface="+mn-cs"/>
                        </a:rPr>
                        <a:t>TeeInputStream</a:t>
                      </a:r>
                      <a:r>
                        <a:rPr lang="en-US" altLang="zh-CN" sz="1800" b="1" kern="1200" dirty="0" smtClean="0">
                          <a:solidFill>
                            <a:schemeClr val="tx1"/>
                          </a:solidFill>
                          <a:latin typeface="+mn-lt"/>
                          <a:ea typeface="+mn-ea"/>
                          <a:cs typeface="+mn-cs"/>
                        </a:rPr>
                        <a:t>(in, </a:t>
                      </a:r>
                      <a:r>
                        <a:rPr lang="en-US" altLang="zh-CN" sz="1800" b="1" kern="1200" dirty="0" err="1" smtClean="0">
                          <a:solidFill>
                            <a:schemeClr val="tx1"/>
                          </a:solidFill>
                          <a:latin typeface="+mn-lt"/>
                          <a:ea typeface="+mn-ea"/>
                          <a:cs typeface="+mn-cs"/>
                        </a:rPr>
                        <a:t>teeOut</a:t>
                      </a:r>
                      <a:r>
                        <a:rPr lang="en-US" altLang="zh-CN" sz="1800" b="1" kern="1200" dirty="0" smtClean="0">
                          <a:solidFill>
                            <a:schemeClr val="tx1"/>
                          </a:solidFill>
                          <a:latin typeface="+mn-lt"/>
                          <a:ea typeface="+mn-ea"/>
                          <a:cs typeface="+mn-cs"/>
                        </a:rPr>
                        <a:t>, true);</a:t>
                      </a:r>
                    </a:p>
                    <a:p>
                      <a:r>
                        <a:rPr lang="en-US" altLang="zh-CN" sz="1800" kern="1200" dirty="0" err="1" smtClean="0">
                          <a:solidFill>
                            <a:schemeClr val="tx1"/>
                          </a:solidFill>
                          <a:latin typeface="+mn-lt"/>
                          <a:ea typeface="+mn-ea"/>
                          <a:cs typeface="+mn-cs"/>
                        </a:rPr>
                        <a:t>teeIn.read</a:t>
                      </a:r>
                      <a:r>
                        <a:rPr lang="en-US" altLang="zh-CN" sz="1800" kern="1200" dirty="0" smtClean="0">
                          <a:solidFill>
                            <a:schemeClr val="tx1"/>
                          </a:solidFill>
                          <a:latin typeface="+mn-lt"/>
                          <a:ea typeface="+mn-ea"/>
                          <a:cs typeface="+mn-cs"/>
                        </a:rPr>
                        <a:t>(</a:t>
                      </a:r>
                      <a:r>
                        <a:rPr lang="en-US" altLang="zh-CN" sz="1800" b="1" kern="1200" dirty="0" smtClean="0">
                          <a:solidFill>
                            <a:schemeClr val="tx1"/>
                          </a:solidFill>
                          <a:latin typeface="+mn-lt"/>
                          <a:ea typeface="+mn-ea"/>
                          <a:cs typeface="+mn-cs"/>
                        </a:rPr>
                        <a:t>new byte[</a:t>
                      </a:r>
                      <a:r>
                        <a:rPr lang="en-US" altLang="zh-CN" sz="1800" b="1" i="1" kern="1200" dirty="0" err="1" smtClean="0">
                          <a:solidFill>
                            <a:schemeClr val="tx1"/>
                          </a:solidFill>
                          <a:latin typeface="+mn-lt"/>
                          <a:ea typeface="+mn-ea"/>
                          <a:cs typeface="+mn-cs"/>
                        </a:rPr>
                        <a:t>INPUT.length</a:t>
                      </a:r>
                      <a:r>
                        <a:rPr lang="en-US" altLang="zh-CN" sz="1800" b="1" i="1" kern="1200" dirty="0" smtClean="0">
                          <a:solidFill>
                            <a:schemeClr val="tx1"/>
                          </a:solidFill>
                          <a:latin typeface="+mn-lt"/>
                          <a:ea typeface="+mn-ea"/>
                          <a:cs typeface="+mn-cs"/>
                        </a:rPr>
                        <a:t>()]);</a:t>
                      </a:r>
                    </a:p>
                    <a:p>
                      <a:endParaRPr lang="en-US" altLang="zh-CN" sz="1800" b="1" i="1" kern="1200" dirty="0" smtClean="0">
                        <a:solidFill>
                          <a:schemeClr val="tx1"/>
                        </a:solidFill>
                        <a:latin typeface="+mn-lt"/>
                        <a:ea typeface="+mn-ea"/>
                        <a:cs typeface="+mn-cs"/>
                      </a:endParaRPr>
                    </a:p>
                    <a:p>
                      <a:r>
                        <a:rPr lang="en-US" altLang="zh-CN" sz="1800" b="1" i="1" kern="1200" dirty="0" smtClean="0">
                          <a:solidFill>
                            <a:srgbClr val="FF0000"/>
                          </a:solidFill>
                          <a:latin typeface="+mn-lt"/>
                          <a:ea typeface="+mn-ea"/>
                          <a:cs typeface="+mn-cs"/>
                        </a:rPr>
                        <a:t>See</a:t>
                      </a:r>
                      <a:r>
                        <a:rPr lang="zh-CN" altLang="en-US" sz="1800" b="1" i="1" kern="1200" dirty="0" smtClean="0">
                          <a:solidFill>
                            <a:srgbClr val="FF0000"/>
                          </a:solidFill>
                          <a:latin typeface="+mn-lt"/>
                          <a:ea typeface="+mn-ea"/>
                          <a:cs typeface="+mn-cs"/>
                        </a:rPr>
                        <a:t>：</a:t>
                      </a:r>
                      <a:r>
                        <a:rPr lang="en-US" altLang="zh-CN" sz="1800" b="1" i="1" kern="1200" dirty="0" err="1" smtClean="0">
                          <a:solidFill>
                            <a:srgbClr val="FF0000"/>
                          </a:solidFill>
                          <a:latin typeface="+mn-lt"/>
                          <a:ea typeface="+mn-ea"/>
                          <a:cs typeface="+mn-cs"/>
                        </a:rPr>
                        <a:t>OutputExample</a:t>
                      </a:r>
                      <a:endParaRPr lang="en-US" altLang="zh-CN" sz="1800" b="1" i="1" kern="1200" dirty="0" smtClean="0">
                        <a:solidFill>
                          <a:srgbClr val="FF0000"/>
                        </a:solidFill>
                        <a:latin typeface="+mn-lt"/>
                        <a:ea typeface="+mn-ea"/>
                        <a:cs typeface="+mn-cs"/>
                      </a:endParaRPr>
                    </a:p>
                  </a:txBody>
                  <a:tcPr/>
                </a:tc>
              </a:tr>
            </a:tbl>
          </a:graphicData>
        </a:graphic>
      </p:graphicFrame>
    </p:spTree>
    <p:extLst>
      <p:ext uri="{BB962C8B-B14F-4D97-AF65-F5344CB8AC3E}">
        <p14:creationId xmlns:p14="http://schemas.microsoft.com/office/powerpoint/2010/main" val="2168535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IO</a:t>
            </a:r>
          </a:p>
        </p:txBody>
      </p:sp>
      <p:sp>
        <p:nvSpPr>
          <p:cNvPr id="5" name="内容占位符 4"/>
          <p:cNvSpPr>
            <a:spLocks noGrp="1"/>
          </p:cNvSpPr>
          <p:nvPr>
            <p:ph idx="1"/>
          </p:nvPr>
        </p:nvSpPr>
        <p:spPr>
          <a:xfrm>
            <a:off x="838200" y="1690688"/>
            <a:ext cx="10515600" cy="747094"/>
          </a:xfrm>
        </p:spPr>
        <p:txBody>
          <a:bodyPr/>
          <a:lstStyle/>
          <a:p>
            <a:r>
              <a:rPr lang="en-US" altLang="zh-CN" dirty="0" err="1"/>
              <a:t>FileAlterationMonitor</a:t>
            </a:r>
            <a:r>
              <a:rPr lang="en-US" altLang="zh-CN" dirty="0"/>
              <a:t> </a:t>
            </a:r>
            <a:r>
              <a:rPr lang="zh-CN" altLang="en-US" dirty="0" smtClean="0"/>
              <a:t>、</a:t>
            </a:r>
            <a:r>
              <a:rPr lang="en-US" altLang="zh-CN" dirty="0" smtClean="0"/>
              <a:t> </a:t>
            </a:r>
            <a:r>
              <a:rPr lang="en-US" altLang="zh-CN" dirty="0" err="1"/>
              <a:t>FileFilter</a:t>
            </a:r>
            <a:endParaRPr lang="en-US" altLang="zh-CN" dirty="0" smtClean="0"/>
          </a:p>
          <a:p>
            <a:pPr marL="0" indent="0">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206446732"/>
              </p:ext>
            </p:extLst>
          </p:nvPr>
        </p:nvGraphicFramePr>
        <p:xfrm>
          <a:off x="838200" y="2310782"/>
          <a:ext cx="10778642" cy="4001117"/>
        </p:xfrm>
        <a:graphic>
          <a:graphicData uri="http://schemas.openxmlformats.org/drawingml/2006/table">
            <a:tbl>
              <a:tblPr firstRow="1" bandRow="1"/>
              <a:tblGrid>
                <a:gridCol w="5389321"/>
                <a:gridCol w="5389321"/>
              </a:tblGrid>
              <a:tr h="4001117">
                <a:tc>
                  <a:txBody>
                    <a:bodyPr/>
                    <a:lstStyle/>
                    <a:p>
                      <a:endParaRPr lang="en-US" altLang="zh-CN" sz="1800" b="1" i="1" kern="1200" dirty="0" smtClean="0">
                        <a:solidFill>
                          <a:schemeClr val="tx1"/>
                        </a:solidFill>
                        <a:effectLst/>
                        <a:latin typeface="+mn-lt"/>
                        <a:ea typeface="+mn-ea"/>
                        <a:cs typeface="+mn-cs"/>
                      </a:endParaRPr>
                    </a:p>
                    <a:p>
                      <a:endParaRPr lang="en-US" altLang="zh-CN" sz="1800" b="1" i="1" kern="1200" dirty="0" smtClean="0">
                        <a:solidFill>
                          <a:schemeClr val="tx1"/>
                        </a:solidFill>
                        <a:effectLst/>
                        <a:latin typeface="+mn-lt"/>
                        <a:ea typeface="+mn-ea"/>
                        <a:cs typeface="+mn-cs"/>
                      </a:endParaRPr>
                    </a:p>
                    <a:p>
                      <a:endParaRPr lang="en-US" altLang="zh-CN" sz="1800" b="1" i="1" kern="1200" dirty="0" smtClean="0">
                        <a:solidFill>
                          <a:schemeClr val="tx1"/>
                        </a:solidFill>
                        <a:effectLst/>
                        <a:latin typeface="+mn-lt"/>
                        <a:ea typeface="+mn-ea"/>
                        <a:cs typeface="+mn-cs"/>
                      </a:endParaRPr>
                    </a:p>
                    <a:p>
                      <a:endParaRPr lang="en-US" altLang="zh-CN" sz="1800" b="1" i="1" kern="1200" dirty="0" smtClean="0">
                        <a:solidFill>
                          <a:schemeClr val="tx1"/>
                        </a:solidFill>
                        <a:effectLst/>
                        <a:latin typeface="+mn-lt"/>
                        <a:ea typeface="+mn-ea"/>
                        <a:cs typeface="+mn-cs"/>
                      </a:endParaRPr>
                    </a:p>
                    <a:p>
                      <a:endParaRPr lang="en-US" altLang="zh-CN" sz="1800" b="1" i="1" kern="1200" dirty="0" smtClean="0">
                        <a:solidFill>
                          <a:schemeClr val="tx1"/>
                        </a:solidFill>
                        <a:effectLst/>
                        <a:latin typeface="+mn-lt"/>
                        <a:ea typeface="+mn-ea"/>
                        <a:cs typeface="+mn-cs"/>
                      </a:endParaRPr>
                    </a:p>
                    <a:p>
                      <a:r>
                        <a:rPr lang="en-US" altLang="zh-CN" sz="1800" b="1" i="1" kern="1200" dirty="0" smtClean="0">
                          <a:solidFill>
                            <a:srgbClr val="FF0000"/>
                          </a:solidFill>
                          <a:latin typeface="+mn-lt"/>
                          <a:ea typeface="+mn-ea"/>
                          <a:cs typeface="+mn-cs"/>
                        </a:rPr>
                        <a:t>See</a:t>
                      </a:r>
                      <a:r>
                        <a:rPr lang="zh-CN" altLang="en-US" sz="1800" b="1" i="1" kern="1200" dirty="0" smtClean="0">
                          <a:solidFill>
                            <a:srgbClr val="FF0000"/>
                          </a:solidFill>
                          <a:latin typeface="+mn-lt"/>
                          <a:ea typeface="+mn-ea"/>
                          <a:cs typeface="+mn-cs"/>
                        </a:rPr>
                        <a:t>：</a:t>
                      </a:r>
                      <a:r>
                        <a:rPr lang="en-US" altLang="zh-CN" sz="1800" b="1" i="1" kern="1200" dirty="0" err="1" smtClean="0">
                          <a:solidFill>
                            <a:srgbClr val="FF0000"/>
                          </a:solidFill>
                          <a:latin typeface="+mn-lt"/>
                          <a:ea typeface="+mn-ea"/>
                          <a:cs typeface="+mn-cs"/>
                        </a:rPr>
                        <a:t>FileMonitorExample</a:t>
                      </a:r>
                      <a:endParaRPr lang="en-US" altLang="zh-CN" sz="1800" b="1" i="1" kern="1200" dirty="0" smtClean="0">
                        <a:solidFill>
                          <a:srgbClr val="FF0000"/>
                        </a:solidFill>
                        <a:latin typeface="+mn-lt"/>
                        <a:ea typeface="+mn-ea"/>
                        <a:cs typeface="+mn-cs"/>
                      </a:endParaRPr>
                    </a:p>
                  </a:txBody>
                  <a:tcPr/>
                </a:tc>
                <a:tc>
                  <a:txBody>
                    <a:bodyPr/>
                    <a:lstStyle/>
                    <a:p>
                      <a:r>
                        <a:rPr lang="en-US" altLang="zh-CN" sz="1800" kern="1200" dirty="0" smtClean="0">
                          <a:solidFill>
                            <a:schemeClr val="tx1"/>
                          </a:solidFill>
                          <a:latin typeface="+mn-lt"/>
                          <a:ea typeface="+mn-ea"/>
                          <a:cs typeface="+mn-cs"/>
                        </a:rPr>
                        <a:t> </a:t>
                      </a:r>
                      <a:r>
                        <a:rPr lang="en-US" altLang="zh-CN" sz="1800" b="0" i="0" kern="1200" dirty="0" err="1" smtClean="0">
                          <a:solidFill>
                            <a:schemeClr val="tx1"/>
                          </a:solidFill>
                          <a:effectLst/>
                          <a:latin typeface="+mn-lt"/>
                          <a:ea typeface="+mn-ea"/>
                          <a:cs typeface="+mn-cs"/>
                        </a:rPr>
                        <a:t>IOFileFilter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htmlFilter</a:t>
                      </a:r>
                      <a:r>
                        <a:rPr lang="en-US" altLang="zh-CN" sz="1800" b="0" i="0" kern="1200" dirty="0" smtClean="0">
                          <a:solidFill>
                            <a:schemeClr val="tx1"/>
                          </a:solidFill>
                          <a:effectLst/>
                          <a:latin typeface="+mn-lt"/>
                          <a:ea typeface="+mn-ea"/>
                          <a:cs typeface="+mn-cs"/>
                        </a:rPr>
                        <a:t> =   </a:t>
                      </a:r>
                    </a:p>
                    <a:p>
                      <a:r>
                        <a:rPr lang="en-US" altLang="zh-CN" sz="1800" b="0" i="0" kern="1200" dirty="0" smtClean="0">
                          <a:solidFill>
                            <a:schemeClr val="tx1"/>
                          </a:solidFill>
                          <a:effectLst/>
                          <a:latin typeface="+mn-lt"/>
                          <a:ea typeface="+mn-ea"/>
                          <a:cs typeface="+mn-cs"/>
                        </a:rPr>
                        <a:t>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OrFileFilter</a:t>
                      </a:r>
                      <a:r>
                        <a:rPr lang="en-US" altLang="zh-CN" sz="1800" b="0" i="0" kern="1200" dirty="0" smtClean="0">
                          <a:solidFill>
                            <a:schemeClr val="tx1"/>
                          </a:solidFill>
                          <a:effectLst/>
                          <a:latin typeface="+mn-lt"/>
                          <a:ea typeface="+mn-ea"/>
                          <a:cs typeface="+mn-cs"/>
                        </a:rPr>
                        <a:t>(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SuffixFileFilter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htm</a:t>
                      </a:r>
                      <a:r>
                        <a:rPr lang="en-US" altLang="zh-CN" sz="1800" b="0" i="0" kern="1200" dirty="0" smtClean="0">
                          <a:solidFill>
                            <a:schemeClr val="tx1"/>
                          </a:solidFill>
                          <a:effectLst/>
                          <a:latin typeface="+mn-lt"/>
                          <a:ea typeface="+mn-ea"/>
                          <a:cs typeface="+mn-cs"/>
                        </a:rPr>
                        <a:t>" ),</a:t>
                      </a:r>
                    </a:p>
                    <a:p>
                      <a:r>
                        <a:rPr lang="en-US" altLang="zh-CN" sz="1800" b="0" i="0" kern="1200" dirty="0" smtClean="0">
                          <a:solidFill>
                            <a:schemeClr val="tx1"/>
                          </a:solidFill>
                          <a:effectLst/>
                          <a:latin typeface="+mn-lt"/>
                          <a:ea typeface="+mn-ea"/>
                          <a:cs typeface="+mn-cs"/>
                        </a:rPr>
                        <a:t>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SuffixFileFilter</a:t>
                      </a:r>
                      <a:r>
                        <a:rPr lang="en-US" altLang="zh-CN" sz="1800" b="0" i="0" kern="1200" dirty="0" smtClean="0">
                          <a:solidFill>
                            <a:schemeClr val="tx1"/>
                          </a:solidFill>
                          <a:effectLst/>
                          <a:latin typeface="+mn-lt"/>
                          <a:ea typeface="+mn-ea"/>
                          <a:cs typeface="+mn-cs"/>
                        </a:rPr>
                        <a:t>( "html" ) );  //</a:t>
                      </a:r>
                      <a:r>
                        <a:rPr lang="zh-CN" altLang="en-US" sz="1800" b="0" i="0" kern="1200" dirty="0" smtClean="0">
                          <a:solidFill>
                            <a:schemeClr val="tx1"/>
                          </a:solidFill>
                          <a:effectLst/>
                          <a:latin typeface="+mn-lt"/>
                          <a:ea typeface="+mn-ea"/>
                          <a:cs typeface="+mn-cs"/>
                        </a:rPr>
                        <a:t>复合两个</a:t>
                      </a:r>
                      <a:endParaRPr lang="en-US" altLang="zh-CN" sz="1800" b="0" i="0" kern="1200" dirty="0" smtClean="0">
                        <a:solidFill>
                          <a:schemeClr val="tx1"/>
                        </a:solidFill>
                        <a:effectLst/>
                        <a:latin typeface="+mn-lt"/>
                        <a:ea typeface="+mn-ea"/>
                        <a:cs typeface="+mn-cs"/>
                      </a:endParaRPr>
                    </a:p>
                    <a:p>
                      <a:endParaRPr lang="en-US" altLang="zh-CN" sz="1800" b="0" i="0" kern="1200" dirty="0" smtClean="0">
                        <a:solidFill>
                          <a:schemeClr val="tx1"/>
                        </a:solidFill>
                        <a:effectLst/>
                        <a:latin typeface="+mn-lt"/>
                        <a:ea typeface="+mn-ea"/>
                        <a:cs typeface="+mn-cs"/>
                      </a:endParaRPr>
                    </a:p>
                    <a:p>
                      <a:r>
                        <a:rPr lang="en-US" altLang="zh-CN" sz="1800" b="0" i="0" kern="1200" dirty="0" err="1" smtClean="0">
                          <a:solidFill>
                            <a:schemeClr val="tx1"/>
                          </a:solidFill>
                          <a:effectLst/>
                          <a:latin typeface="+mn-lt"/>
                          <a:ea typeface="+mn-ea"/>
                          <a:cs typeface="+mn-cs"/>
                        </a:rPr>
                        <a:t>SuffixFileFilter</a:t>
                      </a:r>
                      <a:r>
                        <a:rPr lang="en-US" altLang="zh-CN" sz="1800" b="0" i="0" kern="1200" dirty="0" smtClean="0">
                          <a:solidFill>
                            <a:schemeClr val="tx1"/>
                          </a:solidFill>
                          <a:effectLst/>
                          <a:latin typeface="+mn-lt"/>
                          <a:ea typeface="+mn-ea"/>
                          <a:cs typeface="+mn-cs"/>
                        </a:rPr>
                        <a:t>   </a:t>
                      </a:r>
                    </a:p>
                    <a:p>
                      <a:r>
                        <a:rPr lang="en-US" altLang="zh-CN" sz="1800" b="0" i="0" kern="1200" dirty="0" err="1" smtClean="0">
                          <a:solidFill>
                            <a:schemeClr val="tx1"/>
                          </a:solidFill>
                          <a:effectLst/>
                          <a:latin typeface="+mn-lt"/>
                          <a:ea typeface="+mn-ea"/>
                          <a:cs typeface="+mn-cs"/>
                        </a:rPr>
                        <a:t>IOFileFilter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notDirectory</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NotFileFilter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DirectoryFileFilter.INSTANCE</a:t>
                      </a:r>
                      <a:r>
                        <a:rPr lang="en-US" altLang="zh-CN" sz="1800" b="0" i="0" kern="1200" dirty="0" smtClean="0">
                          <a:solidFill>
                            <a:schemeClr val="tx1"/>
                          </a:solidFill>
                          <a:effectLst/>
                          <a:latin typeface="+mn-lt"/>
                          <a:ea typeface="+mn-ea"/>
                          <a:cs typeface="+mn-cs"/>
                        </a:rPr>
                        <a:t> );     //</a:t>
                      </a:r>
                      <a:r>
                        <a:rPr lang="zh-CN" altLang="en-US" sz="1800" b="0" i="0" kern="1200" dirty="0" smtClean="0">
                          <a:solidFill>
                            <a:schemeClr val="tx1"/>
                          </a:solidFill>
                          <a:effectLst/>
                          <a:latin typeface="+mn-lt"/>
                          <a:ea typeface="+mn-ea"/>
                          <a:cs typeface="+mn-cs"/>
                        </a:rPr>
                        <a:t>拒绝选择目录</a:t>
                      </a:r>
                      <a:endParaRPr lang="en-US" altLang="zh-CN" sz="1800" b="0" i="0" kern="1200" dirty="0" smtClean="0">
                        <a:solidFill>
                          <a:schemeClr val="tx1"/>
                        </a:solidFill>
                        <a:effectLst/>
                        <a:latin typeface="+mn-lt"/>
                        <a:ea typeface="+mn-ea"/>
                        <a:cs typeface="+mn-cs"/>
                      </a:endParaRPr>
                    </a:p>
                    <a:p>
                      <a:r>
                        <a:rPr lang="zh-CN" altLang="en-US" sz="1800" b="0" i="0" kern="1200" dirty="0" smtClean="0">
                          <a:solidFill>
                            <a:schemeClr val="tx1"/>
                          </a:solidFill>
                          <a:effectLst/>
                          <a:latin typeface="+mn-lt"/>
                          <a:ea typeface="+mn-ea"/>
                          <a:cs typeface="+mn-cs"/>
                        </a:rPr>
                        <a:t>   </a:t>
                      </a:r>
                    </a:p>
                    <a:p>
                      <a:r>
                        <a:rPr lang="en-US" altLang="zh-CN" sz="1800" b="0" i="0" kern="1200" dirty="0" err="1" smtClean="0">
                          <a:solidFill>
                            <a:schemeClr val="tx1"/>
                          </a:solidFill>
                          <a:effectLst/>
                          <a:latin typeface="+mn-lt"/>
                          <a:ea typeface="+mn-ea"/>
                          <a:cs typeface="+mn-cs"/>
                        </a:rPr>
                        <a:t>FilenameFilter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fileFilter</a:t>
                      </a:r>
                      <a:r>
                        <a:rPr lang="en-US" altLang="zh-CN" sz="1800" b="0" i="0" kern="1200" dirty="0" smtClean="0">
                          <a:solidFill>
                            <a:schemeClr val="tx1"/>
                          </a:solidFill>
                          <a:effectLst/>
                          <a:latin typeface="+mn-lt"/>
                          <a:ea typeface="+mn-ea"/>
                          <a:cs typeface="+mn-cs"/>
                        </a:rPr>
                        <a:t> = </a:t>
                      </a:r>
                      <a:r>
                        <a:rPr lang="en-US" altLang="zh-CN" sz="1800" b="1" i="0" kern="1200" dirty="0" smtClean="0">
                          <a:solidFill>
                            <a:schemeClr val="tx1"/>
                          </a:solidFill>
                          <a:effectLst/>
                          <a:latin typeface="+mn-lt"/>
                          <a:ea typeface="+mn-ea"/>
                          <a:cs typeface="+mn-cs"/>
                        </a:rPr>
                        <a:t>new</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AndFileFilter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htmlFilter</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notDirectory</a:t>
                      </a:r>
                      <a:r>
                        <a:rPr lang="en-US" altLang="zh-CN" sz="1800" b="0" i="0" kern="1200" dirty="0" smtClean="0">
                          <a:solidFill>
                            <a:schemeClr val="tx1"/>
                          </a:solidFill>
                          <a:effectLst/>
                          <a:latin typeface="+mn-lt"/>
                          <a:ea typeface="+mn-ea"/>
                          <a:cs typeface="+mn-cs"/>
                        </a:rPr>
                        <a:t> );  </a:t>
                      </a:r>
                    </a:p>
                    <a:p>
                      <a:endParaRPr lang="en-US" altLang="zh-CN"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String[] </a:t>
                      </a:r>
                      <a:r>
                        <a:rPr lang="en-US" altLang="zh-CN" sz="1800" b="0" i="0" kern="1200" dirty="0" err="1" smtClean="0">
                          <a:solidFill>
                            <a:schemeClr val="tx1"/>
                          </a:solidFill>
                          <a:effectLst/>
                          <a:latin typeface="+mn-lt"/>
                          <a:ea typeface="+mn-ea"/>
                          <a:cs typeface="+mn-cs"/>
                        </a:rPr>
                        <a:t>htmlFiles</a:t>
                      </a:r>
                      <a:r>
                        <a:rPr lang="en-US" altLang="zh-CN" sz="1800" b="0" i="0" kern="1200" dirty="0" smtClean="0">
                          <a:solidFill>
                            <a:schemeClr val="tx1"/>
                          </a:solidFill>
                          <a:effectLst/>
                          <a:latin typeface="+mn-lt"/>
                          <a:ea typeface="+mn-ea"/>
                          <a:cs typeface="+mn-cs"/>
                        </a:rPr>
                        <a:t> = </a:t>
                      </a:r>
                      <a:r>
                        <a:rPr lang="en-US" altLang="zh-CN" sz="1800" b="0" i="0" kern="1200" dirty="0" err="1" smtClean="0">
                          <a:solidFill>
                            <a:schemeClr val="tx1"/>
                          </a:solidFill>
                          <a:effectLst/>
                          <a:latin typeface="+mn-lt"/>
                          <a:ea typeface="+mn-ea"/>
                          <a:cs typeface="+mn-cs"/>
                        </a:rPr>
                        <a:t>rootDir.list</a:t>
                      </a:r>
                      <a:r>
                        <a:rPr lang="en-US" altLang="zh-CN" sz="1800" b="0" i="0" kern="1200" dirty="0" smtClean="0">
                          <a:solidFill>
                            <a:schemeClr val="tx1"/>
                          </a:solidFill>
                          <a:effectLst/>
                          <a:latin typeface="+mn-lt"/>
                          <a:ea typeface="+mn-ea"/>
                          <a:cs typeface="+mn-cs"/>
                        </a:rPr>
                        <a:t>(</a:t>
                      </a:r>
                      <a:r>
                        <a:rPr lang="en-US" altLang="zh-CN" sz="1800" b="0" i="0" kern="1200" dirty="0" err="1" smtClean="0">
                          <a:solidFill>
                            <a:schemeClr val="tx1"/>
                          </a:solidFill>
                          <a:effectLst/>
                          <a:latin typeface="+mn-lt"/>
                          <a:ea typeface="+mn-ea"/>
                          <a:cs typeface="+mn-cs"/>
                        </a:rPr>
                        <a:t>fileFilter</a:t>
                      </a:r>
                      <a:r>
                        <a:rPr lang="en-US" altLang="zh-CN" sz="1800" b="0" i="0" kern="1200" dirty="0" smtClean="0">
                          <a:solidFill>
                            <a:schemeClr val="tx1"/>
                          </a:solidFill>
                          <a:effectLst/>
                          <a:latin typeface="+mn-lt"/>
                          <a:ea typeface="+mn-ea"/>
                          <a:cs typeface="+mn-cs"/>
                        </a:rPr>
                        <a:t>);  </a:t>
                      </a:r>
                    </a:p>
                    <a:p>
                      <a:r>
                        <a:rPr lang="en-US" altLang="zh-CN" sz="1800" b="0" i="0" kern="1200" dirty="0" err="1" smtClean="0">
                          <a:solidFill>
                            <a:schemeClr val="tx1"/>
                          </a:solidFill>
                          <a:effectLst/>
                          <a:latin typeface="+mn-lt"/>
                          <a:ea typeface="+mn-ea"/>
                          <a:cs typeface="+mn-cs"/>
                        </a:rPr>
                        <a:t>System.out.println</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ArrayUtils.toString</a:t>
                      </a:r>
                      <a:r>
                        <a:rPr lang="en-US" altLang="zh-CN" sz="1800" b="0" i="0" kern="1200" dirty="0" smtClean="0">
                          <a:solidFill>
                            <a:schemeClr val="tx1"/>
                          </a:solidFill>
                          <a:effectLst/>
                          <a:latin typeface="+mn-lt"/>
                          <a:ea typeface="+mn-ea"/>
                          <a:cs typeface="+mn-cs"/>
                        </a:rPr>
                        <a:t>( </a:t>
                      </a:r>
                      <a:r>
                        <a:rPr lang="en-US" altLang="zh-CN" sz="1800" b="0" i="0" kern="1200" dirty="0" err="1" smtClean="0">
                          <a:solidFill>
                            <a:schemeClr val="tx1"/>
                          </a:solidFill>
                          <a:effectLst/>
                          <a:latin typeface="+mn-lt"/>
                          <a:ea typeface="+mn-ea"/>
                          <a:cs typeface="+mn-cs"/>
                        </a:rPr>
                        <a:t>htmlFiles</a:t>
                      </a:r>
                      <a:r>
                        <a:rPr lang="en-US" altLang="zh-CN" sz="1800" b="0" i="0" kern="1200" dirty="0" smtClean="0">
                          <a:solidFill>
                            <a:schemeClr val="tx1"/>
                          </a:solidFill>
                          <a:effectLst/>
                          <a:latin typeface="+mn-lt"/>
                          <a:ea typeface="+mn-ea"/>
                          <a:cs typeface="+mn-cs"/>
                        </a:rPr>
                        <a:t> )); </a:t>
                      </a:r>
                    </a:p>
                    <a:p>
                      <a:endParaRPr lang="en-US" altLang="zh-CN" sz="1800" b="1" i="1" kern="1200" dirty="0" smtClean="0">
                        <a:solidFill>
                          <a:srgbClr val="FF0000"/>
                        </a:solidFill>
                        <a:latin typeface="+mn-lt"/>
                        <a:ea typeface="+mn-ea"/>
                        <a:cs typeface="+mn-cs"/>
                      </a:endParaRPr>
                    </a:p>
                  </a:txBody>
                  <a:tcPr/>
                </a:tc>
              </a:tr>
            </a:tbl>
          </a:graphicData>
        </a:graphic>
      </p:graphicFrame>
    </p:spTree>
    <p:extLst>
      <p:ext uri="{BB962C8B-B14F-4D97-AF65-F5344CB8AC3E}">
        <p14:creationId xmlns:p14="http://schemas.microsoft.com/office/powerpoint/2010/main" val="678368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Commons </a:t>
            </a:r>
            <a:r>
              <a:rPr lang="en-US" altLang="zh-CN" dirty="0"/>
              <a:t>Collections</a:t>
            </a:r>
          </a:p>
        </p:txBody>
      </p:sp>
      <p:sp>
        <p:nvSpPr>
          <p:cNvPr id="3" name="内容占位符 2"/>
          <p:cNvSpPr>
            <a:spLocks noGrp="1"/>
          </p:cNvSpPr>
          <p:nvPr>
            <p:ph idx="1"/>
          </p:nvPr>
        </p:nvSpPr>
        <p:spPr/>
        <p:txBody>
          <a:bodyPr>
            <a:normAutofit fontScale="92500" lnSpcReduction="20000"/>
          </a:bodyPr>
          <a:lstStyle/>
          <a:p>
            <a:r>
              <a:rPr lang="en-US" altLang="zh-CN" sz="1800" dirty="0">
                <a:latin typeface="微软雅黑" panose="020B0503020204020204" pitchFamily="34" charset="-122"/>
                <a:ea typeface="微软雅黑" panose="020B0503020204020204" pitchFamily="34" charset="-122"/>
              </a:rPr>
              <a:t>Commons Collections</a:t>
            </a:r>
            <a:r>
              <a:rPr lang="zh-CN" altLang="en-US" sz="1800" dirty="0">
                <a:latin typeface="微软雅黑" panose="020B0503020204020204" pitchFamily="34" charset="-122"/>
                <a:ea typeface="微软雅黑" panose="020B0503020204020204" pitchFamily="34" charset="-122"/>
              </a:rPr>
              <a:t>，又是一个重量级的东西，为</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标准的</a:t>
            </a:r>
            <a:r>
              <a:rPr lang="en-US" altLang="zh-CN" sz="1800" dirty="0">
                <a:latin typeface="微软雅黑" panose="020B0503020204020204" pitchFamily="34" charset="-122"/>
                <a:ea typeface="微软雅黑" panose="020B0503020204020204" pitchFamily="34" charset="-122"/>
              </a:rPr>
              <a:t>Collections API</a:t>
            </a:r>
            <a:r>
              <a:rPr lang="zh-CN" altLang="en-US" sz="1800" dirty="0">
                <a:latin typeface="微软雅黑" panose="020B0503020204020204" pitchFamily="34" charset="-122"/>
                <a:ea typeface="微软雅黑" panose="020B0503020204020204" pitchFamily="34" charset="-122"/>
              </a:rPr>
              <a:t>提供了相当好的</a:t>
            </a:r>
            <a:r>
              <a:rPr lang="zh-CN" altLang="en-US" sz="1800" dirty="0" smtClean="0">
                <a:latin typeface="微软雅黑" panose="020B0503020204020204" pitchFamily="34" charset="-122"/>
                <a:ea typeface="微软雅黑" panose="020B0503020204020204" pitchFamily="34" charset="-122"/>
              </a:rPr>
              <a:t>补充。官网：</a:t>
            </a:r>
            <a:r>
              <a:rPr lang="en-US" altLang="zh-CN" sz="1600" dirty="0" smtClean="0"/>
              <a:t>http</a:t>
            </a:r>
            <a:r>
              <a:rPr lang="en-US" altLang="zh-CN" sz="1600" dirty="0"/>
              <a:t>://commons.apache.org/proper/commons-collections</a:t>
            </a:r>
            <a:r>
              <a:rPr lang="en-US" altLang="zh-CN" sz="1600" dirty="0" smtClean="0"/>
              <a:t>/</a:t>
            </a:r>
          </a:p>
          <a:p>
            <a:pPr marL="0" indent="0">
              <a:buNone/>
            </a:pPr>
            <a:endParaRPr lang="en-US" altLang="zh-CN" sz="1600" dirty="0" smtClean="0"/>
          </a:p>
          <a:p>
            <a:pPr>
              <a:buFont typeface="Wingdings" panose="05000000000000000000" pitchFamily="2" charset="2"/>
              <a:buChar char="Ø"/>
            </a:pPr>
            <a:r>
              <a:rPr lang="en-US" altLang="zh-CN" sz="1500" dirty="0" err="1"/>
              <a:t>org.apache.commons.collections</a:t>
            </a:r>
            <a:r>
              <a:rPr lang="en-US" altLang="zh-CN" sz="1500" dirty="0"/>
              <a:t> – Commons Collections</a:t>
            </a:r>
            <a:r>
              <a:rPr lang="zh-CN" altLang="en-US" sz="1500" dirty="0"/>
              <a:t>自定义的一组公用的接口和工具类</a:t>
            </a:r>
          </a:p>
          <a:p>
            <a:pPr>
              <a:buFont typeface="Wingdings" panose="05000000000000000000" pitchFamily="2" charset="2"/>
              <a:buChar char="Ø"/>
            </a:pPr>
            <a:r>
              <a:rPr lang="en-US" altLang="zh-CN" sz="1500" dirty="0" err="1"/>
              <a:t>org.apache.commons.collections.bag</a:t>
            </a:r>
            <a:r>
              <a:rPr lang="en-US" altLang="zh-CN" sz="1500" dirty="0"/>
              <a:t> – </a:t>
            </a:r>
            <a:r>
              <a:rPr lang="zh-CN" altLang="en-US" sz="1500" dirty="0"/>
              <a:t>实现</a:t>
            </a:r>
            <a:r>
              <a:rPr lang="en-US" altLang="zh-CN" sz="1500" dirty="0"/>
              <a:t>Bag</a:t>
            </a:r>
            <a:r>
              <a:rPr lang="zh-CN" altLang="en-US" sz="1500" dirty="0"/>
              <a:t>接口的一组类</a:t>
            </a:r>
          </a:p>
          <a:p>
            <a:pPr>
              <a:buFont typeface="Wingdings" panose="05000000000000000000" pitchFamily="2" charset="2"/>
              <a:buChar char="Ø"/>
            </a:pPr>
            <a:r>
              <a:rPr lang="en-US" altLang="zh-CN" sz="1500" dirty="0" err="1"/>
              <a:t>org.apache.commons.collections.bidimap</a:t>
            </a:r>
            <a:r>
              <a:rPr lang="en-US" altLang="zh-CN" sz="1500" dirty="0"/>
              <a:t> – </a:t>
            </a:r>
            <a:r>
              <a:rPr lang="zh-CN" altLang="en-US" sz="1500" dirty="0"/>
              <a:t>实现</a:t>
            </a:r>
            <a:r>
              <a:rPr lang="en-US" altLang="zh-CN" sz="1500" dirty="0" err="1"/>
              <a:t>BidiMap</a:t>
            </a:r>
            <a:r>
              <a:rPr lang="zh-CN" altLang="en-US" sz="1500" dirty="0"/>
              <a:t>系列接口的一组类</a:t>
            </a:r>
          </a:p>
          <a:p>
            <a:pPr>
              <a:buFont typeface="Wingdings" panose="05000000000000000000" pitchFamily="2" charset="2"/>
              <a:buChar char="Ø"/>
            </a:pPr>
            <a:r>
              <a:rPr lang="en-US" altLang="zh-CN" sz="1500" dirty="0" err="1"/>
              <a:t>org.apache.commons.collections.buffer</a:t>
            </a:r>
            <a:r>
              <a:rPr lang="en-US" altLang="zh-CN" sz="1500" dirty="0"/>
              <a:t> – </a:t>
            </a:r>
            <a:r>
              <a:rPr lang="zh-CN" altLang="en-US" sz="1500" dirty="0"/>
              <a:t>实现</a:t>
            </a:r>
            <a:r>
              <a:rPr lang="en-US" altLang="zh-CN" sz="1500" dirty="0"/>
              <a:t>Buffer</a:t>
            </a:r>
            <a:r>
              <a:rPr lang="zh-CN" altLang="en-US" sz="1500" dirty="0"/>
              <a:t>接口的一组类</a:t>
            </a:r>
          </a:p>
          <a:p>
            <a:pPr>
              <a:buFont typeface="Wingdings" panose="05000000000000000000" pitchFamily="2" charset="2"/>
              <a:buChar char="Ø"/>
            </a:pPr>
            <a:r>
              <a:rPr lang="en-US" altLang="zh-CN" sz="1500" dirty="0" err="1"/>
              <a:t>org.apache.commons.collections.collection</a:t>
            </a:r>
            <a:r>
              <a:rPr lang="en-US" altLang="zh-CN" sz="1500" dirty="0"/>
              <a:t> – </a:t>
            </a:r>
            <a:r>
              <a:rPr lang="zh-CN" altLang="en-US" sz="1500" dirty="0"/>
              <a:t>实现</a:t>
            </a:r>
            <a:r>
              <a:rPr lang="en-US" altLang="zh-CN" sz="1500" dirty="0" err="1"/>
              <a:t>java.util.Collection</a:t>
            </a:r>
            <a:r>
              <a:rPr lang="zh-CN" altLang="en-US" sz="1500" dirty="0"/>
              <a:t>接口的一组类</a:t>
            </a:r>
          </a:p>
          <a:p>
            <a:pPr>
              <a:buFont typeface="Wingdings" panose="05000000000000000000" pitchFamily="2" charset="2"/>
              <a:buChar char="Ø"/>
            </a:pPr>
            <a:r>
              <a:rPr lang="en-US" altLang="zh-CN" sz="1500" dirty="0" err="1"/>
              <a:t>org.apache.commons.collections.comparators</a:t>
            </a:r>
            <a:r>
              <a:rPr lang="en-US" altLang="zh-CN" sz="1500" dirty="0"/>
              <a:t> – </a:t>
            </a:r>
            <a:r>
              <a:rPr lang="zh-CN" altLang="en-US" sz="1500" dirty="0"/>
              <a:t>实现</a:t>
            </a:r>
            <a:r>
              <a:rPr lang="en-US" altLang="zh-CN" sz="1500" dirty="0" err="1"/>
              <a:t>java.util.Comparator</a:t>
            </a:r>
            <a:r>
              <a:rPr lang="zh-CN" altLang="en-US" sz="1500" dirty="0"/>
              <a:t>接口的一组类</a:t>
            </a:r>
          </a:p>
          <a:p>
            <a:pPr>
              <a:buFont typeface="Wingdings" panose="05000000000000000000" pitchFamily="2" charset="2"/>
              <a:buChar char="Ø"/>
            </a:pPr>
            <a:r>
              <a:rPr lang="en-US" altLang="zh-CN" sz="1500" dirty="0" err="1"/>
              <a:t>org.apache.commons.collections.functors</a:t>
            </a:r>
            <a:r>
              <a:rPr lang="en-US" altLang="zh-CN" sz="1500" dirty="0"/>
              <a:t> – Commons Collections</a:t>
            </a:r>
            <a:r>
              <a:rPr lang="zh-CN" altLang="en-US" sz="1500" dirty="0"/>
              <a:t>自定义的一组功能类</a:t>
            </a:r>
          </a:p>
          <a:p>
            <a:pPr>
              <a:buFont typeface="Wingdings" panose="05000000000000000000" pitchFamily="2" charset="2"/>
              <a:buChar char="Ø"/>
            </a:pPr>
            <a:r>
              <a:rPr lang="en-US" altLang="zh-CN" sz="1500" dirty="0" err="1"/>
              <a:t>org.apache.commons.collections.iterators</a:t>
            </a:r>
            <a:r>
              <a:rPr lang="en-US" altLang="zh-CN" sz="1500" dirty="0"/>
              <a:t> – </a:t>
            </a:r>
            <a:r>
              <a:rPr lang="zh-CN" altLang="en-US" sz="1500" dirty="0"/>
              <a:t>实现</a:t>
            </a:r>
            <a:r>
              <a:rPr lang="en-US" altLang="zh-CN" sz="1500" dirty="0" err="1"/>
              <a:t>java.util.Iterator</a:t>
            </a:r>
            <a:r>
              <a:rPr lang="zh-CN" altLang="en-US" sz="1500" dirty="0"/>
              <a:t>接口的一组类</a:t>
            </a:r>
          </a:p>
          <a:p>
            <a:pPr>
              <a:buFont typeface="Wingdings" panose="05000000000000000000" pitchFamily="2" charset="2"/>
              <a:buChar char="Ø"/>
            </a:pPr>
            <a:r>
              <a:rPr lang="en-US" altLang="zh-CN" sz="1500" dirty="0" err="1"/>
              <a:t>org.apache.commons.collections.keyvalue</a:t>
            </a:r>
            <a:r>
              <a:rPr lang="en-US" altLang="zh-CN" sz="1500" dirty="0"/>
              <a:t> – </a:t>
            </a:r>
            <a:r>
              <a:rPr lang="zh-CN" altLang="en-US" sz="1500" dirty="0"/>
              <a:t>实现集合和键</a:t>
            </a:r>
            <a:r>
              <a:rPr lang="en-US" altLang="zh-CN" sz="1500" dirty="0"/>
              <a:t>/</a:t>
            </a:r>
            <a:r>
              <a:rPr lang="zh-CN" altLang="en-US" sz="1500" dirty="0"/>
              <a:t>值映射相关的一组类</a:t>
            </a:r>
          </a:p>
          <a:p>
            <a:pPr>
              <a:buFont typeface="Wingdings" panose="05000000000000000000" pitchFamily="2" charset="2"/>
              <a:buChar char="Ø"/>
            </a:pPr>
            <a:r>
              <a:rPr lang="en-US" altLang="zh-CN" sz="1500" dirty="0" err="1"/>
              <a:t>org.apache.commons.collections.list</a:t>
            </a:r>
            <a:r>
              <a:rPr lang="en-US" altLang="zh-CN" sz="1500" dirty="0"/>
              <a:t> – </a:t>
            </a:r>
            <a:r>
              <a:rPr lang="zh-CN" altLang="en-US" sz="1500" dirty="0"/>
              <a:t>实现</a:t>
            </a:r>
            <a:r>
              <a:rPr lang="en-US" altLang="zh-CN" sz="1500" dirty="0" err="1"/>
              <a:t>java.util.List</a:t>
            </a:r>
            <a:r>
              <a:rPr lang="zh-CN" altLang="en-US" sz="1500" dirty="0"/>
              <a:t>接口的一组类</a:t>
            </a:r>
          </a:p>
          <a:p>
            <a:pPr>
              <a:buFont typeface="Wingdings" panose="05000000000000000000" pitchFamily="2" charset="2"/>
              <a:buChar char="Ø"/>
            </a:pPr>
            <a:r>
              <a:rPr lang="en-US" altLang="zh-CN" sz="1500" dirty="0" err="1"/>
              <a:t>org.apache.commons.collections.map</a:t>
            </a:r>
            <a:r>
              <a:rPr lang="en-US" altLang="zh-CN" sz="1500" dirty="0"/>
              <a:t> – </a:t>
            </a:r>
            <a:r>
              <a:rPr lang="zh-CN" altLang="en-US" sz="1500" dirty="0"/>
              <a:t>实现</a:t>
            </a:r>
            <a:r>
              <a:rPr lang="en-US" altLang="zh-CN" sz="1500" dirty="0"/>
              <a:t>Map</a:t>
            </a:r>
            <a:r>
              <a:rPr lang="zh-CN" altLang="en-US" sz="1500" dirty="0"/>
              <a:t>系列接口的一组类</a:t>
            </a:r>
          </a:p>
          <a:p>
            <a:pPr>
              <a:buFont typeface="Wingdings" panose="05000000000000000000" pitchFamily="2" charset="2"/>
              <a:buChar char="Ø"/>
            </a:pPr>
            <a:r>
              <a:rPr lang="en-US" altLang="zh-CN" sz="1500" dirty="0" err="1"/>
              <a:t>org.apache.commons.collections.set</a:t>
            </a:r>
            <a:r>
              <a:rPr lang="en-US" altLang="zh-CN" sz="1500" dirty="0"/>
              <a:t> – </a:t>
            </a:r>
            <a:r>
              <a:rPr lang="zh-CN" altLang="en-US" sz="1500" dirty="0"/>
              <a:t>实现</a:t>
            </a:r>
            <a:r>
              <a:rPr lang="en-US" altLang="zh-CN" sz="1500" dirty="0"/>
              <a:t>Set</a:t>
            </a:r>
            <a:r>
              <a:rPr lang="zh-CN" altLang="en-US" sz="1500" dirty="0"/>
              <a:t>系列接口的一组类</a:t>
            </a:r>
          </a:p>
          <a:p>
            <a:pPr marL="0" indent="0">
              <a:buNone/>
            </a:pPr>
            <a:endParaRPr lang="en-US" altLang="zh-CN" sz="1600" dirty="0" smtClean="0"/>
          </a:p>
        </p:txBody>
      </p:sp>
    </p:spTree>
    <p:extLst>
      <p:ext uri="{BB962C8B-B14F-4D97-AF65-F5344CB8AC3E}">
        <p14:creationId xmlns:p14="http://schemas.microsoft.com/office/powerpoint/2010/main" val="3777490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Collections</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586016984"/>
              </p:ext>
            </p:extLst>
          </p:nvPr>
        </p:nvGraphicFramePr>
        <p:xfrm>
          <a:off x="838200" y="1825624"/>
          <a:ext cx="10515600" cy="4479641"/>
        </p:xfrm>
        <a:graphic>
          <a:graphicData uri="http://schemas.openxmlformats.org/drawingml/2006/table">
            <a:tbl>
              <a:tblPr firstRow="1" bandRow="1"/>
              <a:tblGrid>
                <a:gridCol w="5794612"/>
                <a:gridCol w="4720988"/>
              </a:tblGrid>
              <a:tr h="4479641">
                <a:tc>
                  <a:txBody>
                    <a:bodyPr/>
                    <a:lstStyle/>
                    <a:p>
                      <a:r>
                        <a:rPr lang="en-US" altLang="zh-CN" b="1" dirty="0" err="1" smtClean="0">
                          <a:latin typeface="微软雅黑" panose="020B0503020204020204" pitchFamily="34" charset="-122"/>
                          <a:ea typeface="微软雅黑" panose="020B0503020204020204" pitchFamily="34" charset="-122"/>
                        </a:rPr>
                        <a:t>CollectionUtils</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endParaRPr lang="en-US" altLang="zh-CN" b="1"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CollectionUtils.union</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两个集合的并集</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CollectionUtils.intersection</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：两个集合的交集</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CollectionUtils.disjunction</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两集合的差集</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CollectionUtils.isEqualCollection</a:t>
                      </a:r>
                      <a:r>
                        <a:rPr lang="zh-CN" altLang="en-US" sz="1800" dirty="0" smtClean="0">
                          <a:latin typeface="微软雅黑" panose="020B0503020204020204" pitchFamily="34" charset="-122"/>
                          <a:ea typeface="微软雅黑" panose="020B0503020204020204" pitchFamily="34" charset="-122"/>
                        </a:rPr>
                        <a:t>：两集合是否相等</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CollectionUtils.find</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查找满足条件的元素</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CollectionUtils.filter</a:t>
                      </a:r>
                      <a:r>
                        <a:rPr lang="zh-CN" altLang="en-US" sz="1800" dirty="0" smtClean="0">
                          <a:latin typeface="微软雅黑" panose="020B0503020204020204" pitchFamily="34" charset="-122"/>
                          <a:ea typeface="微软雅黑" panose="020B0503020204020204" pitchFamily="34" charset="-122"/>
                        </a:rPr>
                        <a:t>过滤掉满足条件的元素</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CollectionUtils.countMatches</a:t>
                      </a:r>
                      <a:r>
                        <a:rPr lang="zh-CN" altLang="en-US" sz="1800" dirty="0" smtClean="0">
                          <a:latin typeface="微软雅黑" panose="020B0503020204020204" pitchFamily="34" charset="-122"/>
                          <a:ea typeface="微软雅黑" panose="020B0503020204020204" pitchFamily="34" charset="-122"/>
                        </a:rPr>
                        <a:t>：查找满足条件的数量</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CollectionUtils.select</a:t>
                      </a:r>
                      <a:r>
                        <a:rPr lang="zh-CN" altLang="en-US" sz="1800" dirty="0" smtClean="0">
                          <a:latin typeface="微软雅黑" panose="020B0503020204020204" pitchFamily="34" charset="-122"/>
                          <a:ea typeface="微软雅黑" panose="020B0503020204020204" pitchFamily="34" charset="-122"/>
                        </a:rPr>
                        <a:t>：查找满足条件的列表</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addAll</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removeAll</a:t>
                      </a:r>
                      <a:r>
                        <a:rPr lang="zh-CN" altLang="en-US"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isEmpty</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isNotEmpty</a:t>
                      </a:r>
                      <a:endParaRPr lang="en-US" altLang="zh-CN" sz="1800" dirty="0" smtClean="0">
                        <a:latin typeface="微软雅黑" panose="020B0503020204020204" pitchFamily="34" charset="-122"/>
                        <a:ea typeface="微软雅黑" panose="020B0503020204020204" pitchFamily="34" charset="-122"/>
                      </a:endParaRPr>
                    </a:p>
                    <a:p>
                      <a:endParaRPr lang="zh-CN" altLang="en-US" dirty="0"/>
                    </a:p>
                  </a:txBody>
                  <a:tcPr/>
                </a:tc>
                <a:tc>
                  <a:txBody>
                    <a:bodyPr/>
                    <a:lstStyle/>
                    <a:p>
                      <a:r>
                        <a:rPr lang="en-US" altLang="zh-CN" sz="1800" b="1" kern="1200" dirty="0" err="1" smtClean="0">
                          <a:solidFill>
                            <a:schemeClr val="tx1"/>
                          </a:solidFill>
                          <a:latin typeface="+mn-lt"/>
                          <a:ea typeface="+mn-ea"/>
                          <a:cs typeface="+mn-cs"/>
                        </a:rPr>
                        <a:t>MapUtils</a:t>
                      </a:r>
                      <a:r>
                        <a:rPr lang="zh-CN" altLang="en-US" sz="1800" b="1" kern="1200" dirty="0" smtClean="0">
                          <a:solidFill>
                            <a:schemeClr val="tx1"/>
                          </a:solidFill>
                          <a:latin typeface="+mn-lt"/>
                          <a:ea typeface="+mn-ea"/>
                          <a:cs typeface="+mn-cs"/>
                        </a:rPr>
                        <a:t>：</a:t>
                      </a:r>
                      <a:endParaRPr lang="en-US" altLang="zh-CN" sz="1800" b="1" kern="1200" dirty="0" smtClean="0">
                        <a:solidFill>
                          <a:schemeClr val="tx1"/>
                        </a:solidFill>
                        <a:latin typeface="+mn-lt"/>
                        <a:ea typeface="+mn-ea"/>
                        <a:cs typeface="+mn-cs"/>
                      </a:endParaRPr>
                    </a:p>
                    <a:p>
                      <a:endParaRPr lang="en-US" altLang="zh-CN" sz="1800" b="1" kern="1200" dirty="0" smtClean="0">
                        <a:solidFill>
                          <a:schemeClr val="tx1"/>
                        </a:solidFill>
                        <a:latin typeface="+mn-lt"/>
                        <a:ea typeface="+mn-ea"/>
                        <a:cs typeface="+mn-cs"/>
                      </a:endParaRPr>
                    </a:p>
                    <a:p>
                      <a:pPr marL="0" indent="0" algn="l" defTabSz="914400" rtl="0" eaLnBrk="1" latinLnBrk="0" hangingPunct="1">
                        <a:buNone/>
                      </a:pPr>
                      <a:r>
                        <a:rPr lang="en-US" altLang="zh-CN" sz="1800" kern="1200" dirty="0" err="1" smtClean="0">
                          <a:solidFill>
                            <a:schemeClr val="tx1"/>
                          </a:solidFill>
                          <a:latin typeface="微软雅黑" panose="020B0503020204020204" pitchFamily="34" charset="-122"/>
                          <a:ea typeface="微软雅黑" panose="020B0503020204020204" pitchFamily="34" charset="-122"/>
                          <a:cs typeface="+mn-cs"/>
                        </a:rPr>
                        <a:t>fixedSizeMap</a:t>
                      </a: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：获取大小固定不变的</a:t>
                      </a:r>
                      <a:r>
                        <a:rPr lang="en-US" altLang="zh-CN" sz="1800" kern="1200" dirty="0" smtClean="0">
                          <a:solidFill>
                            <a:schemeClr val="tx1"/>
                          </a:solidFill>
                          <a:latin typeface="微软雅黑" panose="020B0503020204020204" pitchFamily="34" charset="-122"/>
                          <a:ea typeface="微软雅黑" panose="020B0503020204020204" pitchFamily="34" charset="-122"/>
                          <a:cs typeface="+mn-cs"/>
                        </a:rPr>
                        <a:t>map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微软雅黑" panose="020B0503020204020204" pitchFamily="34" charset="-122"/>
                          <a:ea typeface="微软雅黑" panose="020B0503020204020204" pitchFamily="34" charset="-122"/>
                          <a:cs typeface="+mn-cs"/>
                        </a:rPr>
                        <a:t>fixedSizeSortedMap</a:t>
                      </a:r>
                      <a:r>
                        <a:rPr lang="zh-CN" altLang="en-US" sz="1800" kern="1200" dirty="0" smtClean="0">
                          <a:solidFill>
                            <a:schemeClr val="tx1"/>
                          </a:solidFill>
                          <a:latin typeface="微软雅黑" panose="020B0503020204020204" pitchFamily="34" charset="-122"/>
                          <a:ea typeface="微软雅黑" panose="020B0503020204020204" pitchFamily="34" charset="-122"/>
                          <a:cs typeface="+mn-cs"/>
                        </a:rPr>
                        <a:t>：固定大小排序</a:t>
                      </a:r>
                      <a:endParaRPr lang="en-US" altLang="zh-CN" sz="1800" kern="1200" dirty="0" smtClean="0">
                        <a:solidFill>
                          <a:schemeClr val="tx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lazyMap</a:t>
                      </a:r>
                      <a:r>
                        <a:rPr lang="en-US" altLang="zh-CN" sz="1800" kern="1200" dirty="0" smtClean="0">
                          <a:solidFill>
                            <a:schemeClr val="tx1"/>
                          </a:solidFill>
                          <a:latin typeface="+mn-lt"/>
                          <a:ea typeface="+mn-ea"/>
                          <a:cs typeface="+mn-cs"/>
                        </a:rPr>
                        <a:t>:</a:t>
                      </a:r>
                      <a:r>
                        <a:rPr lang="zh-CN" altLang="en-US" sz="1800" kern="1200" dirty="0" smtClean="0">
                          <a:solidFill>
                            <a:schemeClr val="tx1"/>
                          </a:solidFill>
                          <a:latin typeface="+mn-lt"/>
                          <a:ea typeface="+mn-ea"/>
                          <a:cs typeface="+mn-cs"/>
                        </a:rPr>
                        <a:t>懒加载的</a:t>
                      </a:r>
                      <a:r>
                        <a:rPr lang="en-US" altLang="zh-CN" sz="1800" kern="1200" dirty="0" smtClean="0">
                          <a:solidFill>
                            <a:schemeClr val="tx1"/>
                          </a:solidFill>
                          <a:latin typeface="+mn-lt"/>
                          <a:ea typeface="+mn-ea"/>
                          <a:cs typeface="+mn-cs"/>
                        </a:rPr>
                        <a:t>MAP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multiValueMap</a:t>
                      </a:r>
                      <a:r>
                        <a:rPr lang="en-US" altLang="zh-CN" sz="1800" kern="1200" dirty="0" smtClean="0">
                          <a:solidFill>
                            <a:schemeClr val="tx1"/>
                          </a:solidFill>
                          <a:latin typeface="+mn-lt"/>
                          <a:ea typeface="+mn-ea"/>
                          <a:cs typeface="+mn-cs"/>
                        </a:rPr>
                        <a:t>:</a:t>
                      </a:r>
                      <a:r>
                        <a:rPr lang="zh-CN" altLang="en-US" sz="1800" kern="1200" dirty="0" smtClean="0">
                          <a:solidFill>
                            <a:schemeClr val="tx1"/>
                          </a:solidFill>
                          <a:latin typeface="+mn-lt"/>
                          <a:ea typeface="+mn-ea"/>
                          <a:cs typeface="+mn-cs"/>
                        </a:rPr>
                        <a:t>多值的</a:t>
                      </a:r>
                      <a:r>
                        <a:rPr lang="en-US" altLang="zh-CN" sz="1800" kern="1200" dirty="0" smtClean="0">
                          <a:solidFill>
                            <a:schemeClr val="tx1"/>
                          </a:solidFill>
                          <a:latin typeface="+mn-lt"/>
                          <a:ea typeface="+mn-ea"/>
                          <a:cs typeface="+mn-cs"/>
                        </a:rPr>
                        <a:t>map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err="1" smtClean="0">
                          <a:solidFill>
                            <a:schemeClr val="tx1"/>
                          </a:solidFill>
                          <a:latin typeface="+mn-lt"/>
                          <a:ea typeface="+mn-ea"/>
                          <a:cs typeface="+mn-cs"/>
                        </a:rPr>
                        <a:t>orderedMap:Map</a:t>
                      </a:r>
                      <a:r>
                        <a:rPr lang="zh-CN" altLang="en-US" sz="1800" kern="1200" dirty="0" smtClean="0">
                          <a:solidFill>
                            <a:schemeClr val="tx1"/>
                          </a:solidFill>
                          <a:latin typeface="+mn-lt"/>
                          <a:ea typeface="+mn-ea"/>
                          <a:cs typeface="+mn-cs"/>
                        </a:rPr>
                        <a:t>排序</a:t>
                      </a:r>
                      <a:endParaRPr lang="en-US" altLang="zh-CN" sz="1800" kern="1200" dirty="0" smtClean="0">
                        <a:solidFill>
                          <a:schemeClr val="tx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kern="1200" dirty="0" smtClean="0">
                        <a:solidFill>
                          <a:schemeClr val="tx1"/>
                        </a:solidFill>
                        <a:latin typeface="微软雅黑" panose="020B0503020204020204" pitchFamily="34" charset="-122"/>
                        <a:ea typeface="微软雅黑" panose="020B0503020204020204"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err="1" smtClean="0">
                          <a:latin typeface="微软雅黑" panose="020B0503020204020204" pitchFamily="34" charset="-122"/>
                          <a:ea typeface="微软雅黑" panose="020B0503020204020204" pitchFamily="34" charset="-122"/>
                        </a:rPr>
                        <a:t>isEmpty</a:t>
                      </a:r>
                      <a:r>
                        <a:rPr lang="zh-CN" altLang="en-US" sz="1800" dirty="0" smtClean="0">
                          <a:latin typeface="微软雅黑" panose="020B0503020204020204" pitchFamily="34" charset="-122"/>
                          <a:ea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rPr>
                        <a:t>isNotEmpty</a:t>
                      </a:r>
                      <a:endParaRPr lang="en-US" altLang="zh-CN" sz="18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tc>
              </a:tr>
            </a:tbl>
          </a:graphicData>
        </a:graphic>
      </p:graphicFrame>
    </p:spTree>
    <p:extLst>
      <p:ext uri="{BB962C8B-B14F-4D97-AF65-F5344CB8AC3E}">
        <p14:creationId xmlns:p14="http://schemas.microsoft.com/office/powerpoint/2010/main" val="42765226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Collections</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85226619"/>
              </p:ext>
            </p:extLst>
          </p:nvPr>
        </p:nvGraphicFramePr>
        <p:xfrm>
          <a:off x="291152" y="1852915"/>
          <a:ext cx="11582400" cy="4766248"/>
        </p:xfrm>
        <a:graphic>
          <a:graphicData uri="http://schemas.openxmlformats.org/drawingml/2006/table">
            <a:tbl>
              <a:tblPr firstRow="1" bandRow="1"/>
              <a:tblGrid>
                <a:gridCol w="5791200"/>
                <a:gridCol w="5791200"/>
              </a:tblGrid>
              <a:tr h="2383124">
                <a:tc>
                  <a:txBody>
                    <a:bodyPr/>
                    <a:lstStyle/>
                    <a:p>
                      <a:r>
                        <a:rPr lang="en-US" altLang="zh-CN" sz="1800" kern="1200" dirty="0" err="1" smtClean="0">
                          <a:solidFill>
                            <a:schemeClr val="tx1"/>
                          </a:solidFill>
                          <a:effectLst/>
                          <a:latin typeface="+mn-lt"/>
                          <a:ea typeface="+mn-ea"/>
                          <a:cs typeface="+mn-cs"/>
                        </a:rPr>
                        <a:t>IterableMap</a:t>
                      </a:r>
                      <a:r>
                        <a:rPr lang="en-US" altLang="zh-CN" sz="1800" kern="1200" dirty="0" smtClean="0">
                          <a:solidFill>
                            <a:schemeClr val="tx1"/>
                          </a:solidFill>
                          <a:effectLst/>
                          <a:latin typeface="+mn-lt"/>
                          <a:ea typeface="+mn-ea"/>
                          <a:cs typeface="+mn-cs"/>
                        </a:rPr>
                        <a:t> map = new </a:t>
                      </a:r>
                      <a:r>
                        <a:rPr lang="en-US" altLang="zh-CN" sz="1800" kern="1200" dirty="0" err="1" smtClean="0">
                          <a:solidFill>
                            <a:schemeClr val="tx1"/>
                          </a:solidFill>
                          <a:effectLst/>
                          <a:latin typeface="+mn-lt"/>
                          <a:ea typeface="+mn-ea"/>
                          <a:cs typeface="+mn-cs"/>
                        </a:rPr>
                        <a:t>HashedMap</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MapIterator</a:t>
                      </a:r>
                      <a:r>
                        <a:rPr lang="en-US" altLang="zh-CN" sz="1800" kern="1200" dirty="0" smtClean="0">
                          <a:solidFill>
                            <a:schemeClr val="tx1"/>
                          </a:solidFill>
                          <a:effectLst/>
                          <a:latin typeface="+mn-lt"/>
                          <a:ea typeface="+mn-ea"/>
                          <a:cs typeface="+mn-cs"/>
                        </a:rPr>
                        <a:t> it = </a:t>
                      </a:r>
                      <a:r>
                        <a:rPr lang="en-US" altLang="zh-CN" sz="1800" kern="1200" dirty="0" err="1" smtClean="0">
                          <a:solidFill>
                            <a:schemeClr val="tx1"/>
                          </a:solidFill>
                          <a:effectLst/>
                          <a:latin typeface="+mn-lt"/>
                          <a:ea typeface="+mn-ea"/>
                          <a:cs typeface="+mn-cs"/>
                        </a:rPr>
                        <a:t>map.mapIterator</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smtClean="0">
                          <a:solidFill>
                            <a:schemeClr val="tx1"/>
                          </a:solidFill>
                          <a:effectLst/>
                          <a:latin typeface="+mn-lt"/>
                          <a:ea typeface="+mn-ea"/>
                          <a:cs typeface="+mn-cs"/>
                        </a:rPr>
                        <a:t>while (</a:t>
                      </a:r>
                      <a:r>
                        <a:rPr lang="en-US" altLang="zh-CN" sz="1800" kern="1200" dirty="0" err="1" smtClean="0">
                          <a:solidFill>
                            <a:schemeClr val="tx1"/>
                          </a:solidFill>
                          <a:effectLst/>
                          <a:latin typeface="+mn-lt"/>
                          <a:ea typeface="+mn-ea"/>
                          <a:cs typeface="+mn-cs"/>
                        </a:rPr>
                        <a:t>it.hasNext</a:t>
                      </a:r>
                      <a:r>
                        <a:rPr lang="en-US" altLang="zh-CN" sz="1800" kern="1200" dirty="0" smtClean="0">
                          <a:solidFill>
                            <a:schemeClr val="tx1"/>
                          </a:solidFill>
                          <a:effectLst/>
                          <a:latin typeface="+mn-lt"/>
                          <a:ea typeface="+mn-ea"/>
                          <a:cs typeface="+mn-cs"/>
                        </a:rPr>
                        <a:t>()) {</a:t>
                      </a:r>
                      <a:br>
                        <a:rPr lang="en-US" altLang="zh-CN" sz="1800" kern="1200" dirty="0" smtClean="0">
                          <a:solidFill>
                            <a:schemeClr val="tx1"/>
                          </a:solidFill>
                          <a:effectLst/>
                          <a:latin typeface="+mn-lt"/>
                          <a:ea typeface="+mn-ea"/>
                          <a:cs typeface="+mn-cs"/>
                        </a:rPr>
                      </a:br>
                      <a:r>
                        <a:rPr lang="en-US" altLang="zh-CN" sz="1800" kern="1200" dirty="0" smtClean="0">
                          <a:solidFill>
                            <a:schemeClr val="tx1"/>
                          </a:solidFill>
                          <a:effectLst/>
                          <a:latin typeface="+mn-lt"/>
                          <a:ea typeface="+mn-ea"/>
                          <a:cs typeface="+mn-cs"/>
                        </a:rPr>
                        <a:t>  Object key = </a:t>
                      </a:r>
                      <a:r>
                        <a:rPr lang="en-US" altLang="zh-CN" sz="1800" kern="1200" dirty="0" err="1" smtClean="0">
                          <a:solidFill>
                            <a:schemeClr val="tx1"/>
                          </a:solidFill>
                          <a:effectLst/>
                          <a:latin typeface="+mn-lt"/>
                          <a:ea typeface="+mn-ea"/>
                          <a:cs typeface="+mn-cs"/>
                        </a:rPr>
                        <a:t>it.next</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smtClean="0">
                          <a:solidFill>
                            <a:schemeClr val="tx1"/>
                          </a:solidFill>
                          <a:effectLst/>
                          <a:latin typeface="+mn-lt"/>
                          <a:ea typeface="+mn-ea"/>
                          <a:cs typeface="+mn-cs"/>
                        </a:rPr>
                        <a:t>  Object value = </a:t>
                      </a:r>
                      <a:r>
                        <a:rPr lang="en-US" altLang="zh-CN" sz="1800" kern="1200" dirty="0" err="1" smtClean="0">
                          <a:solidFill>
                            <a:schemeClr val="tx1"/>
                          </a:solidFill>
                          <a:effectLst/>
                          <a:latin typeface="+mn-lt"/>
                          <a:ea typeface="+mn-ea"/>
                          <a:cs typeface="+mn-cs"/>
                        </a:rPr>
                        <a:t>it.getValue</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smtClean="0">
                          <a:solidFill>
                            <a:schemeClr val="tx1"/>
                          </a:solidFill>
                          <a:effectLst/>
                          <a:latin typeface="+mn-lt"/>
                          <a:ea typeface="+mn-ea"/>
                          <a:cs typeface="+mn-cs"/>
                        </a:rPr>
                        <a:t>  </a:t>
                      </a:r>
                      <a:br>
                        <a:rPr lang="en-US" altLang="zh-CN" sz="1800" kern="1200" dirty="0" smtClean="0">
                          <a:solidFill>
                            <a:schemeClr val="tx1"/>
                          </a:solidFill>
                          <a:effectLst/>
                          <a:latin typeface="+mn-lt"/>
                          <a:ea typeface="+mn-ea"/>
                          <a:cs typeface="+mn-cs"/>
                        </a:rPr>
                      </a:br>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it.setValue</a:t>
                      </a:r>
                      <a:r>
                        <a:rPr lang="en-US" altLang="zh-CN" sz="1800" kern="1200" dirty="0" smtClean="0">
                          <a:solidFill>
                            <a:schemeClr val="tx1"/>
                          </a:solidFill>
                          <a:effectLst/>
                          <a:latin typeface="+mn-lt"/>
                          <a:ea typeface="+mn-ea"/>
                          <a:cs typeface="+mn-cs"/>
                        </a:rPr>
                        <a:t>(</a:t>
                      </a:r>
                      <a:r>
                        <a:rPr lang="en-US" altLang="zh-CN" sz="1800" kern="1200" dirty="0" err="1" smtClean="0">
                          <a:solidFill>
                            <a:schemeClr val="tx1"/>
                          </a:solidFill>
                          <a:effectLst/>
                          <a:latin typeface="+mn-lt"/>
                          <a:ea typeface="+mn-ea"/>
                          <a:cs typeface="+mn-cs"/>
                        </a:rPr>
                        <a:t>newValue</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smtClean="0">
                          <a:solidFill>
                            <a:schemeClr val="tx1"/>
                          </a:solidFill>
                          <a:effectLst/>
                          <a:latin typeface="+mn-lt"/>
                          <a:ea typeface="+mn-ea"/>
                          <a:cs typeface="+mn-cs"/>
                        </a:rPr>
                        <a:t>}</a:t>
                      </a:r>
                      <a:endParaRPr lang="zh-CN" altLang="en-US" dirty="0"/>
                    </a:p>
                  </a:txBody>
                  <a:tcPr/>
                </a:tc>
                <a:tc>
                  <a:txBody>
                    <a:bodyPr/>
                    <a:lstStyle/>
                    <a:p>
                      <a:r>
                        <a:rPr lang="en-US" altLang="zh-CN" sz="1800" kern="1200" dirty="0" err="1" smtClean="0">
                          <a:solidFill>
                            <a:schemeClr val="tx1"/>
                          </a:solidFill>
                          <a:effectLst/>
                          <a:latin typeface="+mn-lt"/>
                          <a:ea typeface="+mn-ea"/>
                          <a:cs typeface="+mn-cs"/>
                        </a:rPr>
                        <a:t>OrderedMap</a:t>
                      </a:r>
                      <a:r>
                        <a:rPr lang="en-US" altLang="zh-CN" sz="1800" kern="1200" dirty="0" smtClean="0">
                          <a:solidFill>
                            <a:schemeClr val="tx1"/>
                          </a:solidFill>
                          <a:effectLst/>
                          <a:latin typeface="+mn-lt"/>
                          <a:ea typeface="+mn-ea"/>
                          <a:cs typeface="+mn-cs"/>
                        </a:rPr>
                        <a:t> map = new </a:t>
                      </a:r>
                      <a:r>
                        <a:rPr lang="en-US" altLang="zh-CN" sz="1800" kern="1200" dirty="0" err="1" smtClean="0">
                          <a:solidFill>
                            <a:schemeClr val="tx1"/>
                          </a:solidFill>
                          <a:effectLst/>
                          <a:latin typeface="+mn-lt"/>
                          <a:ea typeface="+mn-ea"/>
                          <a:cs typeface="+mn-cs"/>
                        </a:rPr>
                        <a:t>LinkedMap</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map.put</a:t>
                      </a:r>
                      <a:r>
                        <a:rPr lang="en-US" altLang="zh-CN" sz="1800" kern="1200" dirty="0" smtClean="0">
                          <a:solidFill>
                            <a:schemeClr val="tx1"/>
                          </a:solidFill>
                          <a:effectLst/>
                          <a:latin typeface="+mn-lt"/>
                          <a:ea typeface="+mn-ea"/>
                          <a:cs typeface="+mn-cs"/>
                        </a:rPr>
                        <a:t>("FIVE", "5");</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map.put</a:t>
                      </a:r>
                      <a:r>
                        <a:rPr lang="en-US" altLang="zh-CN" sz="1800" kern="1200" dirty="0" smtClean="0">
                          <a:solidFill>
                            <a:schemeClr val="tx1"/>
                          </a:solidFill>
                          <a:effectLst/>
                          <a:latin typeface="+mn-lt"/>
                          <a:ea typeface="+mn-ea"/>
                          <a:cs typeface="+mn-cs"/>
                        </a:rPr>
                        <a:t>("SIX", "6");</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map.put</a:t>
                      </a:r>
                      <a:r>
                        <a:rPr lang="en-US" altLang="zh-CN" sz="1800" kern="1200" dirty="0" smtClean="0">
                          <a:solidFill>
                            <a:schemeClr val="tx1"/>
                          </a:solidFill>
                          <a:effectLst/>
                          <a:latin typeface="+mn-lt"/>
                          <a:ea typeface="+mn-ea"/>
                          <a:cs typeface="+mn-cs"/>
                        </a:rPr>
                        <a:t>("SEVEN", "7");</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map.firstKey</a:t>
                      </a:r>
                      <a:r>
                        <a:rPr lang="en-US" altLang="zh-CN" sz="1800" kern="1200" dirty="0" smtClean="0">
                          <a:solidFill>
                            <a:schemeClr val="tx1"/>
                          </a:solidFill>
                          <a:effectLst/>
                          <a:latin typeface="+mn-lt"/>
                          <a:ea typeface="+mn-ea"/>
                          <a:cs typeface="+mn-cs"/>
                        </a:rPr>
                        <a:t>();  // returns "FIVE"</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map.nextKey</a:t>
                      </a:r>
                      <a:r>
                        <a:rPr lang="en-US" altLang="zh-CN" sz="1800" kern="1200" dirty="0" smtClean="0">
                          <a:solidFill>
                            <a:schemeClr val="tx1"/>
                          </a:solidFill>
                          <a:effectLst/>
                          <a:latin typeface="+mn-lt"/>
                          <a:ea typeface="+mn-ea"/>
                          <a:cs typeface="+mn-cs"/>
                        </a:rPr>
                        <a:t>("FIVE");  // returns "SIX"</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map.nextKey</a:t>
                      </a:r>
                      <a:r>
                        <a:rPr lang="en-US" altLang="zh-CN" sz="1800" kern="1200" dirty="0" smtClean="0">
                          <a:solidFill>
                            <a:schemeClr val="tx1"/>
                          </a:solidFill>
                          <a:effectLst/>
                          <a:latin typeface="+mn-lt"/>
                          <a:ea typeface="+mn-ea"/>
                          <a:cs typeface="+mn-cs"/>
                        </a:rPr>
                        <a:t>("SIX");  // returns "SEVEN"</a:t>
                      </a:r>
                      <a:endParaRPr lang="zh-CN" altLang="en-US" dirty="0"/>
                    </a:p>
                  </a:txBody>
                  <a:tcPr/>
                </a:tc>
              </a:tr>
              <a:tr h="2383124">
                <a:tc>
                  <a:txBody>
                    <a:bodyPr/>
                    <a:lstStyle/>
                    <a:p>
                      <a:r>
                        <a:rPr lang="en-US" altLang="zh-CN" sz="1800" kern="1200" dirty="0" err="1" smtClean="0">
                          <a:solidFill>
                            <a:schemeClr val="tx1"/>
                          </a:solidFill>
                          <a:effectLst/>
                          <a:latin typeface="+mn-lt"/>
                          <a:ea typeface="+mn-ea"/>
                          <a:cs typeface="+mn-cs"/>
                        </a:rPr>
                        <a:t>BidiMap</a:t>
                      </a:r>
                      <a:r>
                        <a:rPr lang="en-US" altLang="zh-CN" sz="1800" kern="1200" dirty="0" smtClean="0">
                          <a:solidFill>
                            <a:schemeClr val="tx1"/>
                          </a:solidFill>
                          <a:effectLst/>
                          <a:latin typeface="+mn-lt"/>
                          <a:ea typeface="+mn-ea"/>
                          <a:cs typeface="+mn-cs"/>
                        </a:rPr>
                        <a:t> </a:t>
                      </a:r>
                      <a:r>
                        <a:rPr lang="en-US" altLang="zh-CN" sz="1800" kern="1200" dirty="0" err="1" smtClean="0">
                          <a:solidFill>
                            <a:schemeClr val="tx1"/>
                          </a:solidFill>
                          <a:effectLst/>
                          <a:latin typeface="+mn-lt"/>
                          <a:ea typeface="+mn-ea"/>
                          <a:cs typeface="+mn-cs"/>
                        </a:rPr>
                        <a:t>bidi</a:t>
                      </a:r>
                      <a:r>
                        <a:rPr lang="en-US" altLang="zh-CN" sz="1800" kern="1200" dirty="0" smtClean="0">
                          <a:solidFill>
                            <a:schemeClr val="tx1"/>
                          </a:solidFill>
                          <a:effectLst/>
                          <a:latin typeface="+mn-lt"/>
                          <a:ea typeface="+mn-ea"/>
                          <a:cs typeface="+mn-cs"/>
                        </a:rPr>
                        <a:t> = new </a:t>
                      </a:r>
                      <a:r>
                        <a:rPr lang="en-US" altLang="zh-CN" sz="1800" kern="1200" dirty="0" err="1" smtClean="0">
                          <a:solidFill>
                            <a:schemeClr val="tx1"/>
                          </a:solidFill>
                          <a:effectLst/>
                          <a:latin typeface="+mn-lt"/>
                          <a:ea typeface="+mn-ea"/>
                          <a:cs typeface="+mn-cs"/>
                        </a:rPr>
                        <a:t>TreeBidiMap</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bidi.put</a:t>
                      </a:r>
                      <a:r>
                        <a:rPr lang="en-US" altLang="zh-CN" sz="1800" kern="1200" dirty="0" smtClean="0">
                          <a:solidFill>
                            <a:schemeClr val="tx1"/>
                          </a:solidFill>
                          <a:effectLst/>
                          <a:latin typeface="+mn-lt"/>
                          <a:ea typeface="+mn-ea"/>
                          <a:cs typeface="+mn-cs"/>
                        </a:rPr>
                        <a:t>("SIX", "6");</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bidi.get</a:t>
                      </a:r>
                      <a:r>
                        <a:rPr lang="en-US" altLang="zh-CN" sz="1800" kern="1200" dirty="0" smtClean="0">
                          <a:solidFill>
                            <a:schemeClr val="tx1"/>
                          </a:solidFill>
                          <a:effectLst/>
                          <a:latin typeface="+mn-lt"/>
                          <a:ea typeface="+mn-ea"/>
                          <a:cs typeface="+mn-cs"/>
                        </a:rPr>
                        <a:t>("SIX");  // returns "6"</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bidi.getKey</a:t>
                      </a:r>
                      <a:r>
                        <a:rPr lang="en-US" altLang="zh-CN" sz="1800" kern="1200" dirty="0" smtClean="0">
                          <a:solidFill>
                            <a:schemeClr val="tx1"/>
                          </a:solidFill>
                          <a:effectLst/>
                          <a:latin typeface="+mn-lt"/>
                          <a:ea typeface="+mn-ea"/>
                          <a:cs typeface="+mn-cs"/>
                        </a:rPr>
                        <a:t>("6");  // returns "SIX"</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bidi.removeValue</a:t>
                      </a:r>
                      <a:r>
                        <a:rPr lang="en-US" altLang="zh-CN" sz="1800" kern="1200" dirty="0" smtClean="0">
                          <a:solidFill>
                            <a:schemeClr val="tx1"/>
                          </a:solidFill>
                          <a:effectLst/>
                          <a:latin typeface="+mn-lt"/>
                          <a:ea typeface="+mn-ea"/>
                          <a:cs typeface="+mn-cs"/>
                        </a:rPr>
                        <a:t>("6");  // removes the mapping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 returns a map with keys and values swapped</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BidiMap</a:t>
                      </a:r>
                      <a:r>
                        <a:rPr lang="en-US" altLang="zh-CN" sz="1800" kern="1200" dirty="0" smtClean="0">
                          <a:solidFill>
                            <a:schemeClr val="tx1"/>
                          </a:solidFill>
                          <a:effectLst/>
                          <a:latin typeface="+mn-lt"/>
                          <a:ea typeface="+mn-ea"/>
                          <a:cs typeface="+mn-cs"/>
                        </a:rPr>
                        <a:t> inverse = </a:t>
                      </a:r>
                      <a:r>
                        <a:rPr lang="en-US" altLang="zh-CN" sz="1800" kern="1200" dirty="0" err="1" smtClean="0">
                          <a:solidFill>
                            <a:schemeClr val="tx1"/>
                          </a:solidFill>
                          <a:effectLst/>
                          <a:latin typeface="+mn-lt"/>
                          <a:ea typeface="+mn-ea"/>
                          <a:cs typeface="+mn-cs"/>
                        </a:rPr>
                        <a:t>bidi.inverseBidiMap</a:t>
                      </a:r>
                      <a:r>
                        <a:rPr lang="en-US" altLang="zh-CN" sz="1800" kern="1200" dirty="0" smtClean="0">
                          <a:solidFill>
                            <a:schemeClr val="tx1"/>
                          </a:solidFill>
                          <a:effectLst/>
                          <a:latin typeface="+mn-lt"/>
                          <a:ea typeface="+mn-ea"/>
                          <a:cs typeface="+mn-cs"/>
                        </a:rPr>
                        <a:t>();  </a:t>
                      </a:r>
                    </a:p>
                  </a:txBody>
                  <a:tcPr/>
                </a:tc>
                <a:tc>
                  <a:txBody>
                    <a:bodyPr/>
                    <a:lstStyle/>
                    <a:p>
                      <a:r>
                        <a:rPr lang="en-US" altLang="zh-CN" sz="1800" kern="1200" dirty="0" smtClean="0">
                          <a:solidFill>
                            <a:schemeClr val="tx1"/>
                          </a:solidFill>
                          <a:effectLst/>
                          <a:latin typeface="+mn-lt"/>
                          <a:ea typeface="+mn-ea"/>
                          <a:cs typeface="+mn-cs"/>
                        </a:rPr>
                        <a:t>Bag </a:t>
                      </a:r>
                      <a:r>
                        <a:rPr lang="en-US" altLang="zh-CN" sz="1800" kern="1200" dirty="0" err="1" smtClean="0">
                          <a:solidFill>
                            <a:schemeClr val="tx1"/>
                          </a:solidFill>
                          <a:effectLst/>
                          <a:latin typeface="+mn-lt"/>
                          <a:ea typeface="+mn-ea"/>
                          <a:cs typeface="+mn-cs"/>
                        </a:rPr>
                        <a:t>bag</a:t>
                      </a:r>
                      <a:r>
                        <a:rPr lang="en-US" altLang="zh-CN" sz="1800" kern="1200" dirty="0" smtClean="0">
                          <a:solidFill>
                            <a:schemeClr val="tx1"/>
                          </a:solidFill>
                          <a:effectLst/>
                          <a:latin typeface="+mn-lt"/>
                          <a:ea typeface="+mn-ea"/>
                          <a:cs typeface="+mn-cs"/>
                        </a:rPr>
                        <a:t> = new </a:t>
                      </a:r>
                      <a:r>
                        <a:rPr lang="en-US" altLang="zh-CN" sz="1800" kern="1200" dirty="0" err="1" smtClean="0">
                          <a:solidFill>
                            <a:schemeClr val="tx1"/>
                          </a:solidFill>
                          <a:effectLst/>
                          <a:latin typeface="+mn-lt"/>
                          <a:ea typeface="+mn-ea"/>
                          <a:cs typeface="+mn-cs"/>
                        </a:rPr>
                        <a:t>HashBag</a:t>
                      </a:r>
                      <a:r>
                        <a:rPr lang="en-US" altLang="zh-CN" sz="1800" kern="1200" dirty="0" smtClean="0">
                          <a:solidFill>
                            <a:schemeClr val="tx1"/>
                          </a:solidFill>
                          <a:effectLst/>
                          <a:latin typeface="+mn-lt"/>
                          <a:ea typeface="+mn-ea"/>
                          <a:cs typeface="+mn-cs"/>
                        </a:rPr>
                        <a:t>();</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bag.add</a:t>
                      </a:r>
                      <a:r>
                        <a:rPr lang="en-US" altLang="zh-CN" sz="1800" kern="1200" dirty="0" smtClean="0">
                          <a:solidFill>
                            <a:schemeClr val="tx1"/>
                          </a:solidFill>
                          <a:effectLst/>
                          <a:latin typeface="+mn-lt"/>
                          <a:ea typeface="+mn-ea"/>
                          <a:cs typeface="+mn-cs"/>
                        </a:rPr>
                        <a:t>("ONE", 6);  // add 6 copies of "ONE“</a:t>
                      </a:r>
                    </a:p>
                    <a:p>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 removes 2 copies of "ONE“</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bag.remove</a:t>
                      </a:r>
                      <a:r>
                        <a:rPr lang="en-US" altLang="zh-CN" sz="1800" kern="1200" dirty="0" smtClean="0">
                          <a:solidFill>
                            <a:schemeClr val="tx1"/>
                          </a:solidFill>
                          <a:effectLst/>
                          <a:latin typeface="+mn-lt"/>
                          <a:ea typeface="+mn-ea"/>
                          <a:cs typeface="+mn-cs"/>
                        </a:rPr>
                        <a:t>("ONE",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smtClean="0">
                          <a:solidFill>
                            <a:schemeClr val="tx1"/>
                          </a:solidFill>
                          <a:effectLst/>
                          <a:latin typeface="+mn-lt"/>
                          <a:ea typeface="+mn-ea"/>
                          <a:cs typeface="+mn-cs"/>
                        </a:rPr>
                        <a:t>// returns 4, the number of copies in the bag (6 - 2)</a:t>
                      </a:r>
                      <a:br>
                        <a:rPr lang="en-US" altLang="zh-CN" sz="1800" kern="1200" dirty="0" smtClean="0">
                          <a:solidFill>
                            <a:schemeClr val="tx1"/>
                          </a:solidFill>
                          <a:effectLst/>
                          <a:latin typeface="+mn-lt"/>
                          <a:ea typeface="+mn-ea"/>
                          <a:cs typeface="+mn-cs"/>
                        </a:rPr>
                      </a:br>
                      <a:r>
                        <a:rPr lang="en-US" altLang="zh-CN" sz="1800" kern="1200" dirty="0" err="1" smtClean="0">
                          <a:solidFill>
                            <a:schemeClr val="tx1"/>
                          </a:solidFill>
                          <a:effectLst/>
                          <a:latin typeface="+mn-lt"/>
                          <a:ea typeface="+mn-ea"/>
                          <a:cs typeface="+mn-cs"/>
                        </a:rPr>
                        <a:t>bag.getCount</a:t>
                      </a:r>
                      <a:r>
                        <a:rPr lang="en-US" altLang="zh-CN" sz="1800" kern="1200" dirty="0" smtClean="0">
                          <a:solidFill>
                            <a:schemeClr val="tx1"/>
                          </a:solidFill>
                          <a:effectLst/>
                          <a:latin typeface="+mn-lt"/>
                          <a:ea typeface="+mn-ea"/>
                          <a:cs typeface="+mn-cs"/>
                        </a:rPr>
                        <a:t>("ONE");  </a:t>
                      </a:r>
                      <a:endParaRPr lang="zh-CN" altLang="en-US" dirty="0"/>
                    </a:p>
                  </a:txBody>
                  <a:tcPr/>
                </a:tc>
              </a:tr>
            </a:tbl>
          </a:graphicData>
        </a:graphic>
      </p:graphicFrame>
    </p:spTree>
    <p:extLst>
      <p:ext uri="{BB962C8B-B14F-4D97-AF65-F5344CB8AC3E}">
        <p14:creationId xmlns:p14="http://schemas.microsoft.com/office/powerpoint/2010/main" val="4104539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Guava</a:t>
            </a:r>
          </a:p>
        </p:txBody>
      </p:sp>
      <p:sp>
        <p:nvSpPr>
          <p:cNvPr id="3" name="内容占位符 2"/>
          <p:cNvSpPr>
            <a:spLocks noGrp="1"/>
          </p:cNvSpPr>
          <p:nvPr>
            <p:ph idx="1"/>
          </p:nvPr>
        </p:nvSpPr>
        <p:spPr/>
        <p:txBody>
          <a:bodyPr>
            <a:normAutofit/>
          </a:bodyPr>
          <a:lstStyle/>
          <a:p>
            <a:r>
              <a:rPr lang="en-US" altLang="zh-CN" dirty="0"/>
              <a:t>Guava</a:t>
            </a:r>
            <a:r>
              <a:rPr lang="zh-CN" altLang="en-US" dirty="0"/>
              <a:t>名称百科</a:t>
            </a:r>
            <a:endParaRPr lang="en-US" altLang="zh-CN" dirty="0"/>
          </a:p>
          <a:p>
            <a:r>
              <a:rPr lang="zh-CN" altLang="en-US" dirty="0"/>
              <a:t>为什么选择</a:t>
            </a:r>
            <a:r>
              <a:rPr lang="en-US" altLang="zh-CN" dirty="0"/>
              <a:t>Guava</a:t>
            </a:r>
          </a:p>
          <a:p>
            <a:r>
              <a:rPr lang="zh-CN" altLang="en-US" dirty="0" smtClean="0"/>
              <a:t>得到</a:t>
            </a:r>
            <a:r>
              <a:rPr lang="en-US" altLang="zh-CN" dirty="0" smtClean="0"/>
              <a:t>Guava</a:t>
            </a:r>
            <a:endParaRPr lang="en-US" altLang="zh-CN" dirty="0"/>
          </a:p>
          <a:p>
            <a:r>
              <a:rPr lang="en-US" altLang="zh-CN" dirty="0"/>
              <a:t>Guava</a:t>
            </a:r>
            <a:r>
              <a:rPr lang="zh-CN" altLang="en-US" dirty="0"/>
              <a:t>都包括哪些</a:t>
            </a:r>
            <a:r>
              <a:rPr lang="zh-CN" altLang="en-US" dirty="0" smtClean="0"/>
              <a:t>东西</a:t>
            </a:r>
            <a:endParaRPr lang="en-US" altLang="zh-CN" dirty="0" smtClean="0"/>
          </a:p>
          <a:p>
            <a:r>
              <a:rPr lang="zh-CN" altLang="en-US" dirty="0"/>
              <a:t>使用</a:t>
            </a:r>
            <a:r>
              <a:rPr lang="en-US" altLang="zh-CN" dirty="0"/>
              <a:t>Guava </a:t>
            </a:r>
            <a:r>
              <a:rPr lang="en-US" altLang="zh-CN" dirty="0" err="1" smtClean="0"/>
              <a:t>lang</a:t>
            </a:r>
            <a:endParaRPr lang="en-US" altLang="zh-CN" dirty="0" smtClean="0"/>
          </a:p>
          <a:p>
            <a:r>
              <a:rPr lang="zh-CN" altLang="en-US" dirty="0" smtClean="0"/>
              <a:t>使用</a:t>
            </a:r>
            <a:r>
              <a:rPr lang="en-US" altLang="zh-CN" dirty="0"/>
              <a:t>Guava </a:t>
            </a:r>
            <a:r>
              <a:rPr lang="en-US" altLang="zh-CN" dirty="0" smtClean="0"/>
              <a:t>Strings</a:t>
            </a:r>
            <a:endParaRPr lang="en-US" altLang="zh-CN" dirty="0"/>
          </a:p>
          <a:p>
            <a:r>
              <a:rPr lang="zh-CN" altLang="en-US" dirty="0" smtClean="0"/>
              <a:t>使用</a:t>
            </a:r>
            <a:r>
              <a:rPr lang="en-US" altLang="zh-CN" dirty="0"/>
              <a:t>Guava </a:t>
            </a:r>
            <a:r>
              <a:rPr lang="en-US" altLang="zh-CN" dirty="0" smtClean="0"/>
              <a:t>Collections</a:t>
            </a:r>
            <a:endParaRPr lang="en-US" altLang="zh-CN" dirty="0"/>
          </a:p>
          <a:p>
            <a:r>
              <a:rPr lang="zh-CN" altLang="en-US" dirty="0"/>
              <a:t>资源</a:t>
            </a:r>
            <a:endParaRPr lang="en-US" altLang="zh-CN" dirty="0"/>
          </a:p>
          <a:p>
            <a:endParaRPr lang="en-US" altLang="zh-CN" dirty="0" smtClean="0"/>
          </a:p>
        </p:txBody>
      </p:sp>
    </p:spTree>
    <p:extLst>
      <p:ext uri="{BB962C8B-B14F-4D97-AF65-F5344CB8AC3E}">
        <p14:creationId xmlns:p14="http://schemas.microsoft.com/office/powerpoint/2010/main" val="55780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Guava</a:t>
            </a:r>
          </a:p>
        </p:txBody>
      </p:sp>
      <p:sp>
        <p:nvSpPr>
          <p:cNvPr id="3" name="内容占位符 2"/>
          <p:cNvSpPr>
            <a:spLocks noGrp="1"/>
          </p:cNvSpPr>
          <p:nvPr>
            <p:ph idx="1"/>
          </p:nvPr>
        </p:nvSpPr>
        <p:spPr/>
        <p:txBody>
          <a:bodyPr>
            <a:normAutofit/>
          </a:bodyPr>
          <a:lstStyle/>
          <a:p>
            <a:r>
              <a:rPr lang="en-US" altLang="zh-TW" dirty="0"/>
              <a:t>Guava </a:t>
            </a:r>
            <a:r>
              <a:rPr lang="zh-TW" altLang="en-US" dirty="0"/>
              <a:t>是一个 </a:t>
            </a:r>
            <a:r>
              <a:rPr lang="en-US" altLang="zh-TW" dirty="0"/>
              <a:t>Google </a:t>
            </a:r>
            <a:r>
              <a:rPr lang="zh-TW" altLang="en-US" dirty="0"/>
              <a:t>的基于</a:t>
            </a:r>
            <a:r>
              <a:rPr lang="en-US" altLang="zh-TW" dirty="0"/>
              <a:t>java1.6</a:t>
            </a:r>
            <a:r>
              <a:rPr lang="zh-TW" altLang="en-US" dirty="0"/>
              <a:t>的类库集合的扩展项目，包括 </a:t>
            </a:r>
            <a:r>
              <a:rPr lang="en-US" altLang="zh-TW" dirty="0"/>
              <a:t>collections, caching, primitives support, concurrency libraries, common annotations, string processing, I/O, </a:t>
            </a:r>
            <a:r>
              <a:rPr lang="zh-TW" altLang="en-US" dirty="0"/>
              <a:t>等等</a:t>
            </a:r>
            <a:r>
              <a:rPr lang="en-US" altLang="zh-TW" dirty="0"/>
              <a:t>. </a:t>
            </a:r>
            <a:r>
              <a:rPr lang="zh-TW" altLang="en-US" dirty="0"/>
              <a:t>这些高质量的 </a:t>
            </a:r>
            <a:r>
              <a:rPr lang="en-US" altLang="zh-TW" dirty="0"/>
              <a:t>API </a:t>
            </a:r>
            <a:r>
              <a:rPr lang="zh-TW" altLang="en-US" dirty="0"/>
              <a:t>可以使你的</a:t>
            </a:r>
            <a:r>
              <a:rPr lang="en-US" altLang="zh-TW" dirty="0" err="1"/>
              <a:t>JAVa</a:t>
            </a:r>
            <a:r>
              <a:rPr lang="zh-TW" altLang="en-US" dirty="0"/>
              <a:t>代码更加优雅，更加简洁，让你工作更加轻松愉悦。</a:t>
            </a:r>
            <a:endParaRPr lang="en-US" altLang="zh-CN" dirty="0"/>
          </a:p>
          <a:p>
            <a:endParaRPr lang="en-US" altLang="zh-CN" dirty="0" smtClean="0"/>
          </a:p>
        </p:txBody>
      </p:sp>
    </p:spTree>
    <p:extLst>
      <p:ext uri="{BB962C8B-B14F-4D97-AF65-F5344CB8AC3E}">
        <p14:creationId xmlns:p14="http://schemas.microsoft.com/office/powerpoint/2010/main" val="3345080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Commons </a:t>
            </a:r>
            <a:r>
              <a:rPr lang="en-US" altLang="zh-CN" dirty="0" smtClean="0"/>
              <a:t>Lang</a:t>
            </a:r>
          </a:p>
          <a:p>
            <a:r>
              <a:rPr lang="en-US" altLang="zh-CN" dirty="0"/>
              <a:t>Commons </a:t>
            </a:r>
            <a:r>
              <a:rPr lang="en-US" altLang="zh-CN" dirty="0" smtClean="0"/>
              <a:t>Codec</a:t>
            </a:r>
          </a:p>
          <a:p>
            <a:r>
              <a:rPr lang="en-US" altLang="zh-CN" dirty="0"/>
              <a:t>Commons IO</a:t>
            </a:r>
          </a:p>
          <a:p>
            <a:r>
              <a:rPr lang="en-US" altLang="zh-CN" dirty="0"/>
              <a:t>Commons </a:t>
            </a:r>
            <a:r>
              <a:rPr lang="en-US" altLang="zh-CN" dirty="0" smtClean="0"/>
              <a:t>Collections</a:t>
            </a:r>
          </a:p>
          <a:p>
            <a:r>
              <a:rPr lang="en-US" altLang="zh-CN" dirty="0" smtClean="0"/>
              <a:t>Guava</a:t>
            </a:r>
          </a:p>
          <a:p>
            <a:r>
              <a:rPr lang="en-US" altLang="zh-CN" sz="3200" strike="sngStrike" dirty="0" smtClean="0"/>
              <a:t>Commons BeanUtils</a:t>
            </a:r>
          </a:p>
          <a:p>
            <a:r>
              <a:rPr lang="en-US" altLang="zh-CN" sz="3200" strike="sngStrike" dirty="0" err="1" smtClean="0"/>
              <a:t>Comons</a:t>
            </a:r>
            <a:r>
              <a:rPr lang="en-US" altLang="zh-CN" sz="3200" strike="sngStrike" dirty="0" smtClean="0"/>
              <a:t> Configuration</a:t>
            </a:r>
          </a:p>
          <a:p>
            <a:r>
              <a:rPr lang="en-US" altLang="zh-CN" sz="3200" strike="sngStrike" dirty="0" err="1" smtClean="0"/>
              <a:t>Comons</a:t>
            </a:r>
            <a:r>
              <a:rPr lang="en-US" altLang="zh-CN" sz="3200" strike="sngStrike" dirty="0" smtClean="0"/>
              <a:t> </a:t>
            </a:r>
            <a:r>
              <a:rPr lang="en-US" altLang="zh-CN" sz="3200" strike="sngStrike" dirty="0" err="1" smtClean="0"/>
              <a:t>HttpClient</a:t>
            </a:r>
            <a:endParaRPr lang="en-US" altLang="zh-CN" sz="3200" strike="sngStrike" dirty="0" smtClean="0"/>
          </a:p>
          <a:p>
            <a:r>
              <a:rPr lang="en-US" altLang="zh-CN" sz="3200" strike="sngStrike" dirty="0" smtClean="0"/>
              <a:t>Commons </a:t>
            </a:r>
            <a:r>
              <a:rPr lang="en-US" altLang="zh-CN" sz="3200" strike="sngStrike" dirty="0" err="1" smtClean="0"/>
              <a:t>DbUtils</a:t>
            </a:r>
            <a:endParaRPr lang="en-US" altLang="zh-CN" sz="3200" strike="sngStrike" dirty="0" smtClean="0"/>
          </a:p>
          <a:p>
            <a:r>
              <a:rPr lang="en-US" altLang="zh-CN" sz="3200" strike="sngStrike" dirty="0" err="1" smtClean="0"/>
              <a:t>Xstream</a:t>
            </a:r>
            <a:endParaRPr lang="en-US" altLang="zh-CN" sz="3200" strike="sngStrike" dirty="0" smtClean="0"/>
          </a:p>
          <a:p>
            <a:r>
              <a:rPr lang="en-US" altLang="zh-CN" sz="3200" strike="sngStrike" dirty="0" err="1" smtClean="0"/>
              <a:t>Ognl</a:t>
            </a:r>
            <a:endParaRPr lang="en-US" altLang="zh-CN" sz="3200" strike="sngStrike" dirty="0" smtClean="0"/>
          </a:p>
          <a:p>
            <a:r>
              <a:rPr lang="en-US" altLang="zh-CN" sz="3200" strike="sngStrike" dirty="0" err="1" smtClean="0"/>
              <a:t>Jsoup</a:t>
            </a:r>
            <a:endParaRPr lang="en-US" altLang="zh-CN" sz="3200" strike="sngStrike" dirty="0" smtClean="0"/>
          </a:p>
          <a:p>
            <a:r>
              <a:rPr lang="en-US" altLang="zh-CN" sz="3200" strike="sngStrike" dirty="0" smtClean="0"/>
              <a:t>Velocity</a:t>
            </a:r>
          </a:p>
          <a:p>
            <a:endParaRPr lang="en-US" altLang="zh-CN" dirty="0" smtClean="0"/>
          </a:p>
        </p:txBody>
      </p:sp>
    </p:spTree>
    <p:extLst>
      <p:ext uri="{BB962C8B-B14F-4D97-AF65-F5344CB8AC3E}">
        <p14:creationId xmlns:p14="http://schemas.microsoft.com/office/powerpoint/2010/main" val="77937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Guava</a:t>
            </a:r>
            <a:r>
              <a:rPr lang="zh-CN" altLang="en-US" dirty="0"/>
              <a:t>的好处</a:t>
            </a:r>
            <a:endParaRPr lang="en-US" altLang="zh-CN" dirty="0"/>
          </a:p>
        </p:txBody>
      </p:sp>
      <p:sp>
        <p:nvSpPr>
          <p:cNvPr id="3" name="内容占位符 2"/>
          <p:cNvSpPr>
            <a:spLocks noGrp="1"/>
          </p:cNvSpPr>
          <p:nvPr>
            <p:ph idx="1"/>
          </p:nvPr>
        </p:nvSpPr>
        <p:spPr/>
        <p:txBody>
          <a:bodyPr>
            <a:normAutofit/>
          </a:bodyPr>
          <a:lstStyle/>
          <a:p>
            <a:r>
              <a:rPr lang="zh-CN" altLang="en-US" dirty="0"/>
              <a:t>瓜娃是</a:t>
            </a:r>
            <a:r>
              <a:rPr lang="en-US" altLang="zh-CN" dirty="0"/>
              <a:t>java API</a:t>
            </a:r>
            <a:r>
              <a:rPr lang="zh-CN" altLang="en-US" dirty="0"/>
              <a:t>蛋糕上的冰激凌（精华）</a:t>
            </a:r>
          </a:p>
          <a:p>
            <a:r>
              <a:rPr lang="zh-CN" altLang="en-US" dirty="0"/>
              <a:t>高效设计良好的</a:t>
            </a:r>
            <a:r>
              <a:rPr lang="en-US" altLang="zh-CN" dirty="0"/>
              <a:t>API.</a:t>
            </a:r>
          </a:p>
          <a:p>
            <a:r>
              <a:rPr lang="zh-CN" altLang="en-US" dirty="0"/>
              <a:t>被</a:t>
            </a:r>
            <a:r>
              <a:rPr lang="en-US" altLang="zh-CN" dirty="0"/>
              <a:t>google</a:t>
            </a:r>
            <a:r>
              <a:rPr lang="zh-CN" altLang="en-US" dirty="0"/>
              <a:t>的开发者设计，实现和使用。</a:t>
            </a:r>
          </a:p>
          <a:p>
            <a:r>
              <a:rPr lang="zh-CN" altLang="en-US" dirty="0"/>
              <a:t>遵循高效的</a:t>
            </a:r>
            <a:r>
              <a:rPr lang="en-US" altLang="zh-CN" dirty="0"/>
              <a:t>java</a:t>
            </a:r>
            <a:r>
              <a:rPr lang="zh-CN" altLang="en-US" dirty="0"/>
              <a:t>这本书的好的语法实践。</a:t>
            </a:r>
          </a:p>
          <a:p>
            <a:r>
              <a:rPr lang="zh-CN" altLang="en-US" dirty="0"/>
              <a:t>使代码更刻度，简洁，简单。</a:t>
            </a:r>
          </a:p>
          <a:p>
            <a:r>
              <a:rPr lang="zh-CN" altLang="en-US" dirty="0"/>
              <a:t>使用</a:t>
            </a:r>
            <a:r>
              <a:rPr lang="en-US" altLang="zh-CN" dirty="0"/>
              <a:t>java 1.5</a:t>
            </a:r>
            <a:r>
              <a:rPr lang="zh-CN" altLang="en-US" dirty="0"/>
              <a:t>的特性，</a:t>
            </a:r>
          </a:p>
          <a:p>
            <a:r>
              <a:rPr lang="zh-CN" altLang="en-US" dirty="0"/>
              <a:t>流行的</a:t>
            </a:r>
            <a:r>
              <a:rPr lang="en-US" altLang="zh-CN" dirty="0"/>
              <a:t>API</a:t>
            </a:r>
            <a:r>
              <a:rPr lang="zh-CN" altLang="en-US" dirty="0"/>
              <a:t>，动态的开发</a:t>
            </a:r>
          </a:p>
          <a:p>
            <a:endParaRPr lang="en-US" altLang="zh-CN" dirty="0" smtClean="0"/>
          </a:p>
        </p:txBody>
      </p:sp>
    </p:spTree>
    <p:extLst>
      <p:ext uri="{BB962C8B-B14F-4D97-AF65-F5344CB8AC3E}">
        <p14:creationId xmlns:p14="http://schemas.microsoft.com/office/powerpoint/2010/main" val="1108639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Guava</a:t>
            </a:r>
            <a:r>
              <a:rPr lang="zh-CN" altLang="en-US" dirty="0"/>
              <a:t>的好处</a:t>
            </a:r>
            <a:endParaRPr lang="en-US" altLang="zh-CN" dirty="0"/>
          </a:p>
        </p:txBody>
      </p:sp>
      <p:sp>
        <p:nvSpPr>
          <p:cNvPr id="3" name="内容占位符 2"/>
          <p:cNvSpPr>
            <a:spLocks noGrp="1"/>
          </p:cNvSpPr>
          <p:nvPr>
            <p:ph idx="1"/>
          </p:nvPr>
        </p:nvSpPr>
        <p:spPr/>
        <p:txBody>
          <a:bodyPr>
            <a:normAutofit lnSpcReduction="10000"/>
          </a:bodyPr>
          <a:lstStyle/>
          <a:p>
            <a:r>
              <a:rPr lang="zh-CN" altLang="en-US" dirty="0"/>
              <a:t>它提供了大量相关的应用类，集合，多线程，比较，字符串，输入输出，缓存，网络，原生类型，数学，反射等等</a:t>
            </a:r>
          </a:p>
          <a:p>
            <a:r>
              <a:rPr lang="zh-CN" altLang="en-US" dirty="0"/>
              <a:t>百分百的单元测试，被很多的项目使用，帮助开发者专注业务逻辑而不是写</a:t>
            </a:r>
            <a:r>
              <a:rPr lang="en-US" altLang="zh-CN" dirty="0"/>
              <a:t>java</a:t>
            </a:r>
            <a:r>
              <a:rPr lang="zh-CN" altLang="en-US" dirty="0"/>
              <a:t>应用类</a:t>
            </a:r>
          </a:p>
          <a:p>
            <a:r>
              <a:rPr lang="zh-CN" altLang="en-US" dirty="0"/>
              <a:t>节省时间，资源，提高生产力</a:t>
            </a:r>
          </a:p>
          <a:p>
            <a:r>
              <a:rPr lang="zh-CN" altLang="en-US" dirty="0"/>
              <a:t>我的目的是为基本的</a:t>
            </a:r>
            <a:r>
              <a:rPr lang="en-US" altLang="zh-CN" dirty="0"/>
              <a:t>java</a:t>
            </a:r>
            <a:r>
              <a:rPr lang="zh-CN" altLang="en-US" dirty="0"/>
              <a:t>特征提供开源代码的支持，而不是自己再写一个</a:t>
            </a:r>
          </a:p>
          <a:p>
            <a:r>
              <a:rPr lang="en-US" altLang="zh-CN" dirty="0"/>
              <a:t>Apache Common</a:t>
            </a:r>
            <a:r>
              <a:rPr lang="zh-CN" altLang="en-US" dirty="0"/>
              <a:t>库</a:t>
            </a:r>
            <a:r>
              <a:rPr lang="en-US" altLang="zh-CN" dirty="0"/>
              <a:t>-Apache</a:t>
            </a:r>
            <a:r>
              <a:rPr lang="zh-CN" altLang="en-US" dirty="0"/>
              <a:t>是一个很好的成熟的库，但是不支持泛型，</a:t>
            </a:r>
            <a:r>
              <a:rPr lang="en-US" altLang="zh-CN" dirty="0"/>
              <a:t>Apache</a:t>
            </a:r>
            <a:r>
              <a:rPr lang="zh-CN" altLang="en-US" dirty="0"/>
              <a:t>对早起的</a:t>
            </a:r>
            <a:r>
              <a:rPr lang="en-US" altLang="zh-CN" dirty="0"/>
              <a:t>java</a:t>
            </a:r>
            <a:r>
              <a:rPr lang="zh-CN" altLang="en-US" dirty="0"/>
              <a:t>版本很有用，（</a:t>
            </a:r>
            <a:r>
              <a:rPr lang="en-US" altLang="zh-CN" dirty="0"/>
              <a:t>1.5</a:t>
            </a:r>
            <a:r>
              <a:rPr lang="zh-CN" altLang="en-US" dirty="0"/>
              <a:t>之前的）</a:t>
            </a:r>
          </a:p>
          <a:p>
            <a:r>
              <a:rPr lang="hr-HR" altLang="zh-CN" dirty="0"/>
              <a:t>java7</a:t>
            </a:r>
            <a:r>
              <a:rPr lang="zh-CN" altLang="hr-HR" dirty="0"/>
              <a:t>，</a:t>
            </a:r>
            <a:r>
              <a:rPr lang="hr-HR" altLang="zh-CN" dirty="0"/>
              <a:t>java8 </a:t>
            </a:r>
            <a:r>
              <a:rPr lang="zh-CN" altLang="hr-HR" dirty="0"/>
              <a:t>最新的</a:t>
            </a:r>
            <a:r>
              <a:rPr lang="hr-HR" altLang="zh-CN" dirty="0"/>
              <a:t>java</a:t>
            </a:r>
            <a:r>
              <a:rPr lang="zh-CN" altLang="hr-HR" dirty="0"/>
              <a:t>支持一些</a:t>
            </a:r>
            <a:r>
              <a:rPr lang="hr-HR" altLang="zh-CN" dirty="0"/>
              <a:t>guava</a:t>
            </a:r>
            <a:r>
              <a:rPr lang="zh-CN" altLang="hr-HR" dirty="0"/>
              <a:t>的</a:t>
            </a:r>
            <a:r>
              <a:rPr lang="hr-HR" altLang="zh-CN" dirty="0"/>
              <a:t>API</a:t>
            </a:r>
            <a:endParaRPr lang="en-US" altLang="zh-CN" dirty="0"/>
          </a:p>
          <a:p>
            <a:endParaRPr lang="en-US" altLang="zh-CN" dirty="0" smtClean="0"/>
          </a:p>
        </p:txBody>
      </p:sp>
    </p:spTree>
    <p:extLst>
      <p:ext uri="{BB962C8B-B14F-4D97-AF65-F5344CB8AC3E}">
        <p14:creationId xmlns:p14="http://schemas.microsoft.com/office/powerpoint/2010/main" val="3565168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得到</a:t>
            </a:r>
            <a:r>
              <a:rPr lang="en-US" altLang="zh-CN" dirty="0"/>
              <a:t>Guava</a:t>
            </a:r>
          </a:p>
        </p:txBody>
      </p:sp>
      <p:sp>
        <p:nvSpPr>
          <p:cNvPr id="3" name="内容占位符 2"/>
          <p:cNvSpPr>
            <a:spLocks noGrp="1"/>
          </p:cNvSpPr>
          <p:nvPr>
            <p:ph idx="1"/>
          </p:nvPr>
        </p:nvSpPr>
        <p:spPr/>
        <p:txBody>
          <a:bodyPr>
            <a:normAutofit lnSpcReduction="10000"/>
          </a:bodyPr>
          <a:lstStyle/>
          <a:p>
            <a:r>
              <a:rPr lang="en-US" altLang="zh-CN" sz="2400" dirty="0" err="1"/>
              <a:t>Github</a:t>
            </a:r>
            <a:endParaRPr lang="en-US" altLang="zh-CN" sz="2400" dirty="0"/>
          </a:p>
          <a:p>
            <a:pPr marL="485954" lvl="1" indent="0">
              <a:buNone/>
            </a:pPr>
            <a:r>
              <a:rPr lang="en-US" altLang="zh-CN" sz="2200" dirty="0">
                <a:hlinkClick r:id="rId2"/>
              </a:rPr>
              <a:t>https://github.com/google/guava</a:t>
            </a:r>
            <a:endParaRPr lang="en-US" altLang="zh-CN" sz="2200" dirty="0"/>
          </a:p>
          <a:p>
            <a:pPr marL="485954" lvl="1" indent="0">
              <a:buNone/>
            </a:pPr>
            <a:endParaRPr lang="en-US" altLang="zh-CN" sz="2200" dirty="0"/>
          </a:p>
          <a:p>
            <a:r>
              <a:rPr lang="en-US" altLang="zh-CN" sz="2400" dirty="0"/>
              <a:t>Maven</a:t>
            </a:r>
          </a:p>
          <a:p>
            <a:pPr marL="485954" lvl="1" indent="0">
              <a:buNone/>
            </a:pPr>
            <a:r>
              <a:rPr lang="en-US" altLang="zh-CN" sz="1800" dirty="0"/>
              <a:t>&lt;dependency&gt;</a:t>
            </a:r>
          </a:p>
          <a:p>
            <a:pPr marL="485954" lvl="1" indent="0">
              <a:buNone/>
            </a:pPr>
            <a:r>
              <a:rPr lang="en-US" altLang="zh-CN" sz="1800" dirty="0"/>
              <a:t>  &lt;</a:t>
            </a:r>
            <a:r>
              <a:rPr lang="en-US" altLang="zh-CN" sz="1800" dirty="0" err="1"/>
              <a:t>groupId</a:t>
            </a:r>
            <a:r>
              <a:rPr lang="en-US" altLang="zh-CN" sz="1800" dirty="0"/>
              <a:t>&gt;</a:t>
            </a:r>
            <a:r>
              <a:rPr lang="en-US" altLang="zh-CN" sz="1800" dirty="0" err="1"/>
              <a:t>com.google.guava</a:t>
            </a:r>
            <a:r>
              <a:rPr lang="en-US" altLang="zh-CN" sz="1800" dirty="0"/>
              <a:t>&lt;/</a:t>
            </a:r>
            <a:r>
              <a:rPr lang="en-US" altLang="zh-CN" sz="1800" dirty="0" err="1"/>
              <a:t>groupId</a:t>
            </a:r>
            <a:r>
              <a:rPr lang="en-US" altLang="zh-CN" sz="1800" dirty="0"/>
              <a:t>&gt;</a:t>
            </a:r>
          </a:p>
          <a:p>
            <a:pPr marL="485954" lvl="1" indent="0">
              <a:buNone/>
            </a:pPr>
            <a:r>
              <a:rPr lang="en-US" altLang="zh-CN" sz="1800" dirty="0"/>
              <a:t>  &lt;</a:t>
            </a:r>
            <a:r>
              <a:rPr lang="en-US" altLang="zh-CN" sz="1800" dirty="0" err="1"/>
              <a:t>artifactId</a:t>
            </a:r>
            <a:r>
              <a:rPr lang="en-US" altLang="zh-CN" sz="1800" dirty="0"/>
              <a:t>&gt;guava&lt;/</a:t>
            </a:r>
            <a:r>
              <a:rPr lang="en-US" altLang="zh-CN" sz="1800" dirty="0" err="1"/>
              <a:t>artifactId</a:t>
            </a:r>
            <a:r>
              <a:rPr lang="en-US" altLang="zh-CN" sz="1800" dirty="0"/>
              <a:t>&gt;</a:t>
            </a:r>
          </a:p>
          <a:p>
            <a:pPr marL="485954" lvl="1" indent="0">
              <a:buNone/>
            </a:pPr>
            <a:r>
              <a:rPr lang="en-US" altLang="zh-CN" sz="1800" dirty="0"/>
              <a:t>  &lt;version&gt;18.0&lt;/version&gt;</a:t>
            </a:r>
          </a:p>
          <a:p>
            <a:pPr marL="485954" lvl="1" indent="0">
              <a:buNone/>
            </a:pPr>
            <a:r>
              <a:rPr lang="en-US" altLang="zh-CN" sz="1800" dirty="0"/>
              <a:t>&lt;/dependency&gt;</a:t>
            </a:r>
          </a:p>
          <a:p>
            <a:pPr marL="485954" lvl="1" indent="0">
              <a:buNone/>
            </a:pPr>
            <a:endParaRPr lang="en-US" altLang="zh-CN" sz="1800" dirty="0"/>
          </a:p>
          <a:p>
            <a:r>
              <a:rPr lang="en-US" altLang="zh-CN" sz="3600" dirty="0"/>
              <a:t>API Docs</a:t>
            </a:r>
          </a:p>
          <a:p>
            <a:pPr marL="555376" lvl="1" indent="0">
              <a:buNone/>
            </a:pPr>
            <a:r>
              <a:rPr lang="en-US" altLang="zh-CN" sz="3400" dirty="0"/>
              <a:t>http://google.github.io/guava/releases/18.0/api/docs</a:t>
            </a:r>
            <a:r>
              <a:rPr lang="en-US" altLang="zh-CN" sz="3400" dirty="0" smtClean="0"/>
              <a:t>/</a:t>
            </a:r>
            <a:endParaRPr lang="en-US" altLang="zh-CN" sz="3400" dirty="0"/>
          </a:p>
        </p:txBody>
      </p:sp>
    </p:spTree>
    <p:extLst>
      <p:ext uri="{BB962C8B-B14F-4D97-AF65-F5344CB8AC3E}">
        <p14:creationId xmlns:p14="http://schemas.microsoft.com/office/powerpoint/2010/main" val="3846142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Guava</a:t>
            </a:r>
            <a:r>
              <a:rPr lang="zh-CN" altLang="en-US" dirty="0"/>
              <a:t>包的简单说明</a:t>
            </a:r>
            <a:endParaRPr lang="en-US" altLang="zh-CN" dirty="0"/>
          </a:p>
        </p:txBody>
      </p:sp>
      <p:sp>
        <p:nvSpPr>
          <p:cNvPr id="3" name="内容占位符 2"/>
          <p:cNvSpPr>
            <a:spLocks noGrp="1"/>
          </p:cNvSpPr>
          <p:nvPr>
            <p:ph idx="1"/>
          </p:nvPr>
        </p:nvSpPr>
        <p:spPr/>
        <p:txBody>
          <a:bodyPr>
            <a:noAutofit/>
          </a:bodyPr>
          <a:lstStyle/>
          <a:p>
            <a:r>
              <a:rPr lang="en-US" altLang="zh-CN" sz="1800" dirty="0" err="1"/>
              <a:t>com.google.common.annotations</a:t>
            </a:r>
            <a:r>
              <a:rPr lang="zh-CN" altLang="en-US" sz="1800" dirty="0"/>
              <a:t>：普通注解类型。 </a:t>
            </a:r>
          </a:p>
          <a:p>
            <a:r>
              <a:rPr lang="en-US" altLang="zh-TW" sz="1800" dirty="0" err="1"/>
              <a:t>com.google.common.base</a:t>
            </a:r>
            <a:r>
              <a:rPr lang="zh-TW" altLang="en-US" sz="1800" dirty="0"/>
              <a:t>：基本工具类库和接口。 </a:t>
            </a:r>
          </a:p>
          <a:p>
            <a:r>
              <a:rPr lang="en-US" altLang="zh-TW" sz="1800" dirty="0" err="1"/>
              <a:t>com.google.common.cache</a:t>
            </a:r>
            <a:r>
              <a:rPr lang="zh-TW" altLang="en-US" sz="1800" dirty="0"/>
              <a:t>：缓存工具包，非常简单易用且功能强大的</a:t>
            </a:r>
            <a:r>
              <a:rPr lang="en-US" altLang="zh-TW" sz="1800" dirty="0"/>
              <a:t>JVM</a:t>
            </a:r>
            <a:r>
              <a:rPr lang="zh-TW" altLang="en-US" sz="1800" dirty="0"/>
              <a:t>内缓存。 </a:t>
            </a:r>
          </a:p>
          <a:p>
            <a:r>
              <a:rPr lang="en-US" altLang="zh-TW" sz="1800" dirty="0" err="1"/>
              <a:t>com.google.common.collect</a:t>
            </a:r>
            <a:r>
              <a:rPr lang="zh-TW" altLang="en-US" sz="1800" dirty="0"/>
              <a:t>：带泛型的集合接口扩展和实现，以及工具</a:t>
            </a:r>
            <a:r>
              <a:rPr lang="zh-TW" altLang="en-US" sz="1800" dirty="0" smtClean="0"/>
              <a:t>类</a:t>
            </a:r>
            <a:endParaRPr lang="en-US" altLang="zh-TW" sz="1800" dirty="0"/>
          </a:p>
          <a:p>
            <a:r>
              <a:rPr lang="en-US" altLang="zh-TW" sz="1800" dirty="0" err="1" smtClean="0"/>
              <a:t>com.google.common.eventbus</a:t>
            </a:r>
            <a:r>
              <a:rPr lang="zh-TW" altLang="en-US" sz="1800" dirty="0"/>
              <a:t>：发布订阅风格的事件总线。 </a:t>
            </a:r>
          </a:p>
          <a:p>
            <a:r>
              <a:rPr lang="en-US" altLang="zh-CN" sz="1800" dirty="0" err="1"/>
              <a:t>com.google.common.hash</a:t>
            </a:r>
            <a:r>
              <a:rPr lang="zh-CN" altLang="en-US" sz="1800" dirty="0"/>
              <a:t>： 哈希工具包。 </a:t>
            </a:r>
          </a:p>
          <a:p>
            <a:r>
              <a:rPr lang="nl-NL" altLang="zh-CN" sz="1800" dirty="0"/>
              <a:t>com.google.common.io</a:t>
            </a:r>
            <a:r>
              <a:rPr lang="zh-CN" altLang="nl-NL" sz="1800" dirty="0"/>
              <a:t>：</a:t>
            </a:r>
            <a:r>
              <a:rPr lang="nl-NL" altLang="zh-CN" sz="1800" dirty="0"/>
              <a:t>I/O</a:t>
            </a:r>
            <a:r>
              <a:rPr lang="zh-CN" altLang="nl-NL" sz="1800" dirty="0"/>
              <a:t>工具包。 </a:t>
            </a:r>
          </a:p>
          <a:p>
            <a:r>
              <a:rPr lang="en-US" altLang="zh-CN" sz="1800" dirty="0" err="1"/>
              <a:t>com.google.common.math</a:t>
            </a:r>
            <a:r>
              <a:rPr lang="zh-CN" altLang="en-US" sz="1800" dirty="0"/>
              <a:t>：原始算术类型和超大数的运算工具包。 </a:t>
            </a:r>
          </a:p>
          <a:p>
            <a:r>
              <a:rPr lang="en-US" altLang="zh-TW" sz="1800" dirty="0"/>
              <a:t>com.google.common.net</a:t>
            </a:r>
            <a:r>
              <a:rPr lang="zh-TW" altLang="en-US" sz="1800" dirty="0"/>
              <a:t>：网络工具包。 </a:t>
            </a:r>
          </a:p>
          <a:p>
            <a:r>
              <a:rPr lang="en-US" altLang="zh-TW" sz="1800" dirty="0" err="1"/>
              <a:t>com.google.common.primitives</a:t>
            </a:r>
            <a:r>
              <a:rPr lang="zh-TW" altLang="en-US" sz="1800" dirty="0"/>
              <a:t>：八种原始类型和无符号类型的静态工具包。 </a:t>
            </a:r>
          </a:p>
          <a:p>
            <a:r>
              <a:rPr lang="en-US" altLang="zh-CN" sz="1800" dirty="0" err="1"/>
              <a:t>com.google.common.reflect</a:t>
            </a:r>
            <a:r>
              <a:rPr lang="zh-CN" altLang="en-US" sz="1800" dirty="0"/>
              <a:t>：反射工具包。 </a:t>
            </a:r>
          </a:p>
          <a:p>
            <a:r>
              <a:rPr lang="en-US" altLang="zh-CN" sz="1800" dirty="0" err="1"/>
              <a:t>com.google.common.util.concurrent</a:t>
            </a:r>
            <a:r>
              <a:rPr lang="zh-CN" altLang="en-US" sz="1800" dirty="0"/>
              <a:t>：多线程工具包。</a:t>
            </a:r>
            <a:endParaRPr lang="en-US" altLang="zh-CN" sz="1800" dirty="0"/>
          </a:p>
        </p:txBody>
      </p:sp>
      <p:pic>
        <p:nvPicPr>
          <p:cNvPr id="4" name="Picture 1"/>
          <p:cNvPicPr>
            <a:picLocks noChangeAspect="1"/>
          </p:cNvPicPr>
          <p:nvPr/>
        </p:nvPicPr>
        <p:blipFill>
          <a:blip r:embed="rId2"/>
          <a:stretch>
            <a:fillRect/>
          </a:stretch>
        </p:blipFill>
        <p:spPr>
          <a:xfrm>
            <a:off x="9374412" y="2185989"/>
            <a:ext cx="2715988" cy="4291012"/>
          </a:xfrm>
          <a:prstGeom prst="rect">
            <a:avLst/>
          </a:prstGeom>
        </p:spPr>
      </p:pic>
    </p:spTree>
    <p:extLst>
      <p:ext uri="{BB962C8B-B14F-4D97-AF65-F5344CB8AC3E}">
        <p14:creationId xmlns:p14="http://schemas.microsoft.com/office/powerpoint/2010/main" val="4233631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Guava – Lang </a:t>
            </a:r>
            <a:r>
              <a:rPr lang="en-US" altLang="zh-CN" dirty="0" err="1" smtClean="0">
                <a:solidFill>
                  <a:schemeClr val="tx1"/>
                </a:solidFill>
              </a:rPr>
              <a:t>Precondtions</a:t>
            </a:r>
            <a:r>
              <a:rPr lang="zh-CN" altLang="en-US" dirty="0" smtClean="0">
                <a:solidFill>
                  <a:schemeClr val="tx1"/>
                </a:solidFill>
              </a:rPr>
              <a:t>做校验</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zh-CN" altLang="en-US" dirty="0" smtClean="0"/>
              <a:t>用</a:t>
            </a:r>
            <a:r>
              <a:rPr lang="en-US" altLang="zh-CN" dirty="0" err="1" smtClean="0"/>
              <a:t>Precondtions</a:t>
            </a:r>
            <a:r>
              <a:rPr lang="zh-CN" altLang="en-US" dirty="0" smtClean="0"/>
              <a:t>做验证，如果确保传入参数的合法性，无需重复的校验判断。</a:t>
            </a:r>
            <a:endParaRPr lang="zh-CN" altLang="en-US" dirty="0"/>
          </a:p>
        </p:txBody>
      </p:sp>
      <p:pic>
        <p:nvPicPr>
          <p:cNvPr id="5122" name="Picture 2"/>
          <p:cNvPicPr>
            <a:picLocks noChangeAspect="1" noChangeArrowheads="1"/>
          </p:cNvPicPr>
          <p:nvPr/>
        </p:nvPicPr>
        <p:blipFill>
          <a:blip r:embed="rId3" cstate="print"/>
          <a:srcRect t="42942"/>
          <a:stretch>
            <a:fillRect/>
          </a:stretch>
        </p:blipFill>
        <p:spPr bwMode="auto">
          <a:xfrm>
            <a:off x="548416" y="1514550"/>
            <a:ext cx="7902334" cy="1461608"/>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621091" y="2853167"/>
            <a:ext cx="7281338" cy="4373419"/>
          </a:xfrm>
          <a:prstGeom prst="rect">
            <a:avLst/>
          </a:prstGeom>
          <a:noFill/>
          <a:ln w="9525">
            <a:noFill/>
            <a:miter lim="800000"/>
            <a:headEnd/>
            <a:tailEnd/>
          </a:ln>
        </p:spPr>
      </p:pic>
    </p:spTree>
    <p:extLst>
      <p:ext uri="{BB962C8B-B14F-4D97-AF65-F5344CB8AC3E}">
        <p14:creationId xmlns:p14="http://schemas.microsoft.com/office/powerpoint/2010/main" val="11044284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Guava – Lang </a:t>
            </a:r>
            <a:r>
              <a:rPr lang="en-US" altLang="zh-CN" dirty="0" err="1" smtClean="0">
                <a:solidFill>
                  <a:schemeClr val="tx1"/>
                </a:solidFill>
              </a:rPr>
              <a:t>Precondtions</a:t>
            </a:r>
            <a:r>
              <a:rPr lang="zh-CN" altLang="en-US" dirty="0" smtClean="0">
                <a:solidFill>
                  <a:schemeClr val="tx1"/>
                </a:solidFill>
              </a:rPr>
              <a:t>做校验</a:t>
            </a:r>
            <a:endParaRPr lang="zh-CN" altLang="en-US" dirty="0">
              <a:solidFill>
                <a:schemeClr val="tx1"/>
              </a:solidFill>
            </a:endParaRPr>
          </a:p>
        </p:txBody>
      </p:sp>
      <p:sp>
        <p:nvSpPr>
          <p:cNvPr id="3" name="文本占位符 2"/>
          <p:cNvSpPr>
            <a:spLocks noGrp="1"/>
          </p:cNvSpPr>
          <p:nvPr>
            <p:ph type="body" sz="quarter" idx="10"/>
          </p:nvPr>
        </p:nvSpPr>
        <p:spPr/>
        <p:txBody>
          <a:bodyPr/>
          <a:lstStyle/>
          <a:p>
            <a:endParaRPr lang="zh-CN" altLang="en-US"/>
          </a:p>
        </p:txBody>
      </p:sp>
      <p:pic>
        <p:nvPicPr>
          <p:cNvPr id="6146" name="Picture 2"/>
          <p:cNvPicPr>
            <a:picLocks noChangeAspect="1" noChangeArrowheads="1"/>
          </p:cNvPicPr>
          <p:nvPr/>
        </p:nvPicPr>
        <p:blipFill>
          <a:blip r:embed="rId3" cstate="print"/>
          <a:srcRect/>
          <a:stretch>
            <a:fillRect/>
          </a:stretch>
        </p:blipFill>
        <p:spPr bwMode="auto">
          <a:xfrm>
            <a:off x="435182" y="1137547"/>
            <a:ext cx="8856905" cy="5179903"/>
          </a:xfrm>
          <a:prstGeom prst="rect">
            <a:avLst/>
          </a:prstGeom>
          <a:noFill/>
          <a:ln w="9525">
            <a:noFill/>
            <a:miter lim="800000"/>
            <a:headEnd/>
            <a:tailEnd/>
          </a:ln>
        </p:spPr>
      </p:pic>
    </p:spTree>
    <p:extLst>
      <p:ext uri="{BB962C8B-B14F-4D97-AF65-F5344CB8AC3E}">
        <p14:creationId xmlns:p14="http://schemas.microsoft.com/office/powerpoint/2010/main" val="3939145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Guava –Lang  </a:t>
            </a:r>
            <a:r>
              <a:rPr lang="zh-CN" altLang="en-US" dirty="0" smtClean="0">
                <a:solidFill>
                  <a:schemeClr val="tx1"/>
                </a:solidFill>
              </a:rPr>
              <a:t>覆盖</a:t>
            </a:r>
            <a:r>
              <a:rPr lang="en-US" altLang="zh-CN" dirty="0" smtClean="0">
                <a:solidFill>
                  <a:schemeClr val="tx1"/>
                </a:solidFill>
              </a:rPr>
              <a:t>Object</a:t>
            </a:r>
            <a:r>
              <a:rPr lang="zh-CN" altLang="en-US" dirty="0" smtClean="0">
                <a:solidFill>
                  <a:schemeClr val="tx1"/>
                </a:solidFill>
              </a:rPr>
              <a:t>默认方法</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zh-CN" altLang="en-US" dirty="0" smtClean="0"/>
              <a:t>“有的时候偷懒不想写了，但是</a:t>
            </a:r>
            <a:r>
              <a:rPr lang="en-US" altLang="zh-CN" dirty="0" smtClean="0"/>
              <a:t>debug</a:t>
            </a:r>
            <a:r>
              <a:rPr lang="zh-CN" altLang="en-US" dirty="0" smtClean="0"/>
              <a:t>的时候打印出内存地址，不友好</a:t>
            </a:r>
            <a:r>
              <a:rPr lang="en-US" altLang="zh-CN" dirty="0" smtClean="0">
                <a:sym typeface="Wingdings" pitchFamily="2" charset="2"/>
              </a:rPr>
              <a:t></a:t>
            </a:r>
            <a:r>
              <a:rPr lang="zh-CN" altLang="en-US" dirty="0" smtClean="0"/>
              <a:t>”</a:t>
            </a:r>
            <a:endParaRPr lang="zh-CN" altLang="en-US" dirty="0"/>
          </a:p>
        </p:txBody>
      </p:sp>
      <p:pic>
        <p:nvPicPr>
          <p:cNvPr id="7170" name="Picture 2"/>
          <p:cNvPicPr>
            <a:picLocks noChangeAspect="1" noChangeArrowheads="1"/>
          </p:cNvPicPr>
          <p:nvPr/>
        </p:nvPicPr>
        <p:blipFill>
          <a:blip r:embed="rId3" cstate="print"/>
          <a:srcRect/>
          <a:stretch>
            <a:fillRect/>
          </a:stretch>
        </p:blipFill>
        <p:spPr bwMode="auto">
          <a:xfrm>
            <a:off x="626099" y="1558703"/>
            <a:ext cx="8368950" cy="4723307"/>
          </a:xfrm>
          <a:prstGeom prst="rect">
            <a:avLst/>
          </a:prstGeom>
          <a:noFill/>
          <a:ln w="9525">
            <a:noFill/>
            <a:miter lim="800000"/>
            <a:headEnd/>
            <a:tailEnd/>
          </a:ln>
        </p:spPr>
      </p:pic>
    </p:spTree>
    <p:extLst>
      <p:ext uri="{BB962C8B-B14F-4D97-AF65-F5344CB8AC3E}">
        <p14:creationId xmlns:p14="http://schemas.microsoft.com/office/powerpoint/2010/main" val="3925309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Guava – Function</a:t>
            </a:r>
            <a:r>
              <a:rPr lang="zh-CN" altLang="en-US" dirty="0">
                <a:solidFill>
                  <a:schemeClr val="tx1"/>
                </a:solidFill>
              </a:rPr>
              <a:t>回调</a:t>
            </a:r>
          </a:p>
        </p:txBody>
      </p:sp>
      <p:sp>
        <p:nvSpPr>
          <p:cNvPr id="3" name="文本占位符 2"/>
          <p:cNvSpPr>
            <a:spLocks noGrp="1"/>
          </p:cNvSpPr>
          <p:nvPr>
            <p:ph type="body" sz="quarter" idx="10"/>
          </p:nvPr>
        </p:nvSpPr>
        <p:spPr/>
        <p:txBody>
          <a:bodyPr/>
          <a:lstStyle/>
          <a:p>
            <a:r>
              <a:rPr lang="zh-CN" altLang="en-US" dirty="0" smtClean="0"/>
              <a:t>从“</a:t>
            </a:r>
            <a:r>
              <a:rPr lang="en-US" altLang="zh-CN" dirty="0" smtClean="0"/>
              <a:t>Person</a:t>
            </a:r>
            <a:r>
              <a:rPr lang="zh-CN" altLang="en-US" dirty="0" smtClean="0"/>
              <a:t>”类列表中取出所有人的名字</a:t>
            </a:r>
            <a:endParaRPr lang="zh-CN" altLang="en-US" dirty="0"/>
          </a:p>
        </p:txBody>
      </p:sp>
      <p:pic>
        <p:nvPicPr>
          <p:cNvPr id="11266" name="Picture 2"/>
          <p:cNvPicPr>
            <a:picLocks noChangeAspect="1" noChangeArrowheads="1"/>
          </p:cNvPicPr>
          <p:nvPr/>
        </p:nvPicPr>
        <p:blipFill>
          <a:blip r:embed="rId3" cstate="print"/>
          <a:srcRect/>
          <a:stretch>
            <a:fillRect/>
          </a:stretch>
        </p:blipFill>
        <p:spPr bwMode="auto">
          <a:xfrm>
            <a:off x="434852" y="1556621"/>
            <a:ext cx="9881009" cy="5088301"/>
          </a:xfrm>
          <a:prstGeom prst="rect">
            <a:avLst/>
          </a:prstGeom>
          <a:noFill/>
          <a:ln w="9525">
            <a:noFill/>
            <a:miter lim="800000"/>
            <a:headEnd/>
            <a:tailEnd/>
          </a:ln>
        </p:spPr>
      </p:pic>
    </p:spTree>
    <p:extLst>
      <p:ext uri="{BB962C8B-B14F-4D97-AF65-F5344CB8AC3E}">
        <p14:creationId xmlns:p14="http://schemas.microsoft.com/office/powerpoint/2010/main" val="1231976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Guava – </a:t>
            </a:r>
            <a:r>
              <a:rPr lang="en-US" altLang="zh-CN" dirty="0">
                <a:solidFill>
                  <a:schemeClr val="tx1"/>
                </a:solidFill>
              </a:rPr>
              <a:t>Predicate</a:t>
            </a:r>
            <a:r>
              <a:rPr lang="zh-CN" altLang="en-US" dirty="0" smtClean="0">
                <a:solidFill>
                  <a:schemeClr val="tx1"/>
                </a:solidFill>
              </a:rPr>
              <a:t>回调应用</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zh-CN" altLang="en-US" dirty="0" smtClean="0"/>
              <a:t>取出年龄大于</a:t>
            </a:r>
            <a:r>
              <a:rPr lang="en-US" altLang="zh-CN" dirty="0" smtClean="0"/>
              <a:t>20</a:t>
            </a:r>
            <a:r>
              <a:rPr lang="zh-CN" altLang="en-US" dirty="0" smtClean="0"/>
              <a:t>岁的人</a:t>
            </a:r>
            <a:endParaRPr lang="zh-CN" altLang="en-US" dirty="0"/>
          </a:p>
        </p:txBody>
      </p:sp>
      <p:pic>
        <p:nvPicPr>
          <p:cNvPr id="12290" name="Picture 2"/>
          <p:cNvPicPr>
            <a:picLocks noChangeAspect="1" noChangeArrowheads="1"/>
          </p:cNvPicPr>
          <p:nvPr/>
        </p:nvPicPr>
        <p:blipFill>
          <a:blip r:embed="rId3" cstate="print"/>
          <a:srcRect/>
          <a:stretch>
            <a:fillRect/>
          </a:stretch>
        </p:blipFill>
        <p:spPr bwMode="auto">
          <a:xfrm>
            <a:off x="430422" y="1583130"/>
            <a:ext cx="8522642" cy="4387478"/>
          </a:xfrm>
          <a:prstGeom prst="rect">
            <a:avLst/>
          </a:prstGeom>
          <a:noFill/>
          <a:ln w="9525">
            <a:noFill/>
            <a:miter lim="800000"/>
            <a:headEnd/>
            <a:tailEnd/>
          </a:ln>
        </p:spPr>
      </p:pic>
      <p:pic>
        <p:nvPicPr>
          <p:cNvPr id="12291" name="Picture 3"/>
          <p:cNvPicPr>
            <a:picLocks noChangeAspect="1" noChangeArrowheads="1"/>
          </p:cNvPicPr>
          <p:nvPr/>
        </p:nvPicPr>
        <p:blipFill>
          <a:blip r:embed="rId4" cstate="print"/>
          <a:srcRect/>
          <a:stretch>
            <a:fillRect/>
          </a:stretch>
        </p:blipFill>
        <p:spPr bwMode="auto">
          <a:xfrm>
            <a:off x="7399049" y="5509717"/>
            <a:ext cx="3791731" cy="952696"/>
          </a:xfrm>
          <a:prstGeom prst="rect">
            <a:avLst/>
          </a:prstGeom>
          <a:noFill/>
          <a:ln w="9525">
            <a:noFill/>
            <a:miter lim="800000"/>
            <a:headEnd/>
            <a:tailEnd/>
          </a:ln>
        </p:spPr>
      </p:pic>
    </p:spTree>
    <p:extLst>
      <p:ext uri="{BB962C8B-B14F-4D97-AF65-F5344CB8AC3E}">
        <p14:creationId xmlns:p14="http://schemas.microsoft.com/office/powerpoint/2010/main" val="4058787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chemeClr val="tx1"/>
                </a:solidFill>
              </a:rPr>
              <a:t>Guava – </a:t>
            </a:r>
            <a:r>
              <a:rPr lang="en-US" altLang="zh-CN" dirty="0">
                <a:solidFill>
                  <a:schemeClr val="tx1"/>
                </a:solidFill>
              </a:rPr>
              <a:t>Predicate</a:t>
            </a:r>
            <a:r>
              <a:rPr lang="zh-CN" altLang="en-US" dirty="0" smtClean="0">
                <a:solidFill>
                  <a:schemeClr val="tx1"/>
                </a:solidFill>
              </a:rPr>
              <a:t>回调应用</a:t>
            </a:r>
            <a:endParaRPr lang="zh-CN" altLang="en-US" dirty="0">
              <a:solidFill>
                <a:schemeClr val="tx1"/>
              </a:solidFill>
            </a:endParaRPr>
          </a:p>
        </p:txBody>
      </p:sp>
      <p:sp>
        <p:nvSpPr>
          <p:cNvPr id="3" name="文本占位符 2"/>
          <p:cNvSpPr>
            <a:spLocks noGrp="1"/>
          </p:cNvSpPr>
          <p:nvPr>
            <p:ph type="body" sz="quarter" idx="10"/>
          </p:nvPr>
        </p:nvSpPr>
        <p:spPr/>
        <p:txBody>
          <a:bodyPr/>
          <a:lstStyle/>
          <a:p>
            <a:pPr algn="just"/>
            <a:r>
              <a:rPr lang="zh-CN" altLang="en-US" dirty="0" smtClean="0"/>
              <a:t>经常用于多个条件之间做</a:t>
            </a:r>
            <a:r>
              <a:rPr lang="en-US" altLang="zh-CN" dirty="0" smtClean="0"/>
              <a:t>or/add</a:t>
            </a:r>
            <a:r>
              <a:rPr lang="zh-CN" altLang="en-US" dirty="0" smtClean="0"/>
              <a:t>，过滤出期望的集合。</a:t>
            </a:r>
            <a:endParaRPr lang="zh-CN" altLang="en-US" dirty="0"/>
          </a:p>
        </p:txBody>
      </p:sp>
      <p:pic>
        <p:nvPicPr>
          <p:cNvPr id="13314" name="Picture 2"/>
          <p:cNvPicPr>
            <a:picLocks noChangeAspect="1" noChangeArrowheads="1"/>
          </p:cNvPicPr>
          <p:nvPr/>
        </p:nvPicPr>
        <p:blipFill>
          <a:blip r:embed="rId3" cstate="print"/>
          <a:srcRect/>
          <a:stretch>
            <a:fillRect/>
          </a:stretch>
        </p:blipFill>
        <p:spPr bwMode="auto">
          <a:xfrm>
            <a:off x="529986" y="1574531"/>
            <a:ext cx="7930094" cy="1700173"/>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410380" y="3257459"/>
            <a:ext cx="7482557" cy="3600541"/>
          </a:xfrm>
          <a:prstGeom prst="rect">
            <a:avLst/>
          </a:prstGeom>
          <a:noFill/>
          <a:ln w="9525">
            <a:noFill/>
            <a:miter lim="800000"/>
            <a:headEnd/>
            <a:tailEnd/>
          </a:ln>
        </p:spPr>
      </p:pic>
    </p:spTree>
    <p:extLst>
      <p:ext uri="{BB962C8B-B14F-4D97-AF65-F5344CB8AC3E}">
        <p14:creationId xmlns:p14="http://schemas.microsoft.com/office/powerpoint/2010/main" val="905325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Lang</a:t>
            </a:r>
          </a:p>
        </p:txBody>
      </p:sp>
      <p:sp>
        <p:nvSpPr>
          <p:cNvPr id="3" name="内容占位符 2"/>
          <p:cNvSpPr>
            <a:spLocks noGrp="1"/>
          </p:cNvSpPr>
          <p:nvPr>
            <p:ph idx="1"/>
          </p:nvPr>
        </p:nvSpPr>
        <p:spPr>
          <a:xfrm>
            <a:off x="838200" y="1812747"/>
            <a:ext cx="10515600" cy="4351338"/>
          </a:xfrm>
        </p:spPr>
        <p:txBody>
          <a:bodyPr>
            <a:normAutofit/>
          </a:bodyPr>
          <a:lstStyle/>
          <a:p>
            <a:r>
              <a:rPr lang="zh-CN" altLang="en-US" sz="2000" b="1" dirty="0" smtClean="0">
                <a:latin typeface="微软雅黑" panose="020B0503020204020204" pitchFamily="34" charset="-122"/>
                <a:ea typeface="微软雅黑" panose="020B0503020204020204" pitchFamily="34" charset="-122"/>
              </a:rPr>
              <a:t>定位</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0" indent="0">
              <a:buNone/>
            </a:pPr>
            <a:r>
              <a:rPr lang="zh-CN" altLang="en-US" sz="1600" dirty="0" smtClean="0">
                <a:latin typeface="微软雅黑" panose="020B0503020204020204" pitchFamily="34" charset="-122"/>
                <a:ea typeface="微软雅黑" panose="020B0503020204020204" pitchFamily="34" charset="-122"/>
              </a:rPr>
              <a:t>跟</a:t>
            </a:r>
            <a:r>
              <a:rPr lang="en-US" altLang="zh-CN" sz="1600" dirty="0" err="1">
                <a:latin typeface="微软雅黑" panose="020B0503020204020204" pitchFamily="34" charset="-122"/>
                <a:ea typeface="微软雅黑" panose="020B0503020204020204" pitchFamily="34" charset="-122"/>
              </a:rPr>
              <a:t>java.lang</a:t>
            </a:r>
            <a:r>
              <a:rPr lang="zh-CN" altLang="en-US" sz="1600" dirty="0">
                <a:latin typeface="微软雅黑" panose="020B0503020204020204" pitchFamily="34" charset="-122"/>
                <a:ea typeface="微软雅黑" panose="020B0503020204020204" pitchFamily="34" charset="-122"/>
              </a:rPr>
              <a:t>这个包的作用类似，</a:t>
            </a:r>
            <a:r>
              <a:rPr lang="en-US" altLang="zh-CN" sz="1600" dirty="0">
                <a:latin typeface="微软雅黑" panose="020B0503020204020204" pitchFamily="34" charset="-122"/>
                <a:ea typeface="微软雅黑" panose="020B0503020204020204" pitchFamily="34" charset="-122"/>
              </a:rPr>
              <a:t>Commons Lang</a:t>
            </a:r>
            <a:r>
              <a:rPr lang="zh-CN" altLang="en-US" sz="1600" dirty="0">
                <a:latin typeface="微软雅黑" panose="020B0503020204020204" pitchFamily="34" charset="-122"/>
                <a:ea typeface="微软雅黑" panose="020B0503020204020204" pitchFamily="34" charset="-122"/>
              </a:rPr>
              <a:t>这一组</a:t>
            </a:r>
            <a:r>
              <a:rPr lang="en-US" altLang="zh-CN" sz="1600" dirty="0">
                <a:latin typeface="微软雅黑" panose="020B0503020204020204" pitchFamily="34" charset="-122"/>
                <a:ea typeface="微软雅黑" panose="020B0503020204020204" pitchFamily="34" charset="-122"/>
              </a:rPr>
              <a:t>API</a:t>
            </a:r>
            <a:r>
              <a:rPr lang="zh-CN" altLang="en-US" sz="1600" dirty="0">
                <a:latin typeface="微软雅黑" panose="020B0503020204020204" pitchFamily="34" charset="-122"/>
                <a:ea typeface="微软雅黑" panose="020B0503020204020204" pitchFamily="34" charset="-122"/>
              </a:rPr>
              <a:t>也是提供一些基础的、通用的操作和处理，</a:t>
            </a:r>
            <a:r>
              <a:rPr lang="zh-CN" altLang="en-US" sz="1600" dirty="0" smtClean="0">
                <a:latin typeface="微软雅黑" panose="020B0503020204020204" pitchFamily="34" charset="-122"/>
                <a:ea typeface="微软雅黑" panose="020B0503020204020204" pitchFamily="34" charset="-122"/>
              </a:rPr>
              <a:t>如</a:t>
            </a:r>
            <a:r>
              <a:rPr lang="zh-CN" altLang="en-US" sz="1600" dirty="0">
                <a:latin typeface="微软雅黑" panose="020B0503020204020204" pitchFamily="34" charset="-122"/>
                <a:ea typeface="微软雅黑" panose="020B0503020204020204" pitchFamily="34" charset="-122"/>
              </a:rPr>
              <a:t>字符</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数组操作、枚举、日期和时间的处理</a:t>
            </a:r>
            <a:r>
              <a:rPr lang="zh-CN" altLang="en-US" sz="1600" dirty="0" smtClean="0">
                <a:latin typeface="微软雅黑" panose="020B0503020204020204" pitchFamily="34" charset="-122"/>
                <a:ea typeface="微软雅黑" panose="020B0503020204020204" pitchFamily="34" charset="-122"/>
              </a:rPr>
              <a:t>等等。</a:t>
            </a:r>
            <a:r>
              <a:rPr lang="en-US" altLang="zh-CN" sz="1600" dirty="0"/>
              <a:t>http://</a:t>
            </a:r>
            <a:r>
              <a:rPr lang="en-US" altLang="zh-CN" sz="1600" dirty="0" smtClean="0"/>
              <a:t>commons.apache.org/proper/commons-lang</a:t>
            </a:r>
            <a:endParaRPr lang="en-US" altLang="zh-CN" sz="1600"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StringUtils</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ArrayUtils</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DateUtils</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DateFormatUtils</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StopWatch</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ToStringBuilder</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HashCodeBuilder</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a:latin typeface="微软雅黑" panose="020B0503020204020204" pitchFamily="34" charset="-122"/>
                <a:ea typeface="微软雅黑" panose="020B0503020204020204" pitchFamily="34" charset="-122"/>
              </a:rPr>
              <a:t>EqualsBuilder</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1600" dirty="0" err="1" smtClean="0">
                <a:latin typeface="微软雅黑" panose="020B0503020204020204" pitchFamily="34" charset="-122"/>
                <a:ea typeface="微软雅黑" panose="020B0503020204020204" pitchFamily="34" charset="-122"/>
              </a:rPr>
              <a:t>FieldUtils</a:t>
            </a:r>
            <a:endParaRPr lang="en-US" altLang="zh-CN" sz="16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8317105" y="2771193"/>
            <a:ext cx="2809473" cy="3295322"/>
          </a:xfrm>
          <a:prstGeom prst="rect">
            <a:avLst/>
          </a:prstGeom>
        </p:spPr>
      </p:pic>
    </p:spTree>
    <p:extLst>
      <p:ext uri="{BB962C8B-B14F-4D97-AF65-F5344CB8AC3E}">
        <p14:creationId xmlns:p14="http://schemas.microsoft.com/office/powerpoint/2010/main" val="1007188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tx1"/>
                </a:solidFill>
              </a:rPr>
              <a:t>Guava – Fluent Interface</a:t>
            </a:r>
            <a:r>
              <a:rPr lang="zh-CN" altLang="en-US" dirty="0" smtClean="0">
                <a:solidFill>
                  <a:schemeClr val="tx1"/>
                </a:solidFill>
              </a:rPr>
              <a:t>流式链式调用风格</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zh-CN" altLang="en-US" dirty="0" smtClean="0"/>
              <a:t>找出人列表中年龄大于</a:t>
            </a:r>
            <a:r>
              <a:rPr lang="en-US" altLang="zh-CN" dirty="0" smtClean="0"/>
              <a:t>20</a:t>
            </a:r>
            <a:r>
              <a:rPr lang="zh-CN" altLang="en-US" dirty="0" smtClean="0"/>
              <a:t>岁的最大的两个人，取出他们的名字</a:t>
            </a:r>
            <a:endParaRPr lang="zh-CN" altLang="en-US" dirty="0"/>
          </a:p>
        </p:txBody>
      </p:sp>
      <p:pic>
        <p:nvPicPr>
          <p:cNvPr id="15362" name="Picture 2"/>
          <p:cNvPicPr>
            <a:picLocks noChangeAspect="1" noChangeArrowheads="1"/>
          </p:cNvPicPr>
          <p:nvPr/>
        </p:nvPicPr>
        <p:blipFill>
          <a:blip r:embed="rId3" cstate="print"/>
          <a:srcRect/>
          <a:stretch>
            <a:fillRect/>
          </a:stretch>
        </p:blipFill>
        <p:spPr bwMode="auto">
          <a:xfrm>
            <a:off x="444874" y="1531821"/>
            <a:ext cx="9895786" cy="4976655"/>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9332035" y="5834987"/>
            <a:ext cx="1463052" cy="803648"/>
          </a:xfrm>
          <a:prstGeom prst="rect">
            <a:avLst/>
          </a:prstGeom>
          <a:noFill/>
          <a:ln w="9525">
            <a:noFill/>
            <a:miter lim="800000"/>
            <a:headEnd/>
            <a:tailEnd/>
          </a:ln>
        </p:spPr>
      </p:pic>
    </p:spTree>
    <p:extLst>
      <p:ext uri="{BB962C8B-B14F-4D97-AF65-F5344CB8AC3E}">
        <p14:creationId xmlns:p14="http://schemas.microsoft.com/office/powerpoint/2010/main" val="561723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Guava </a:t>
            </a:r>
            <a:r>
              <a:rPr lang="en-US" altLang="zh-CN" dirty="0" smtClean="0"/>
              <a:t>Strings</a:t>
            </a:r>
            <a:endParaRPr lang="zh-CN" altLang="en-US" dirty="0"/>
          </a:p>
        </p:txBody>
      </p:sp>
      <p:sp>
        <p:nvSpPr>
          <p:cNvPr id="3" name="内容占位符 2"/>
          <p:cNvSpPr>
            <a:spLocks noGrp="1"/>
          </p:cNvSpPr>
          <p:nvPr>
            <p:ph idx="1"/>
          </p:nvPr>
        </p:nvSpPr>
        <p:spPr/>
        <p:txBody>
          <a:bodyPr>
            <a:normAutofit/>
          </a:bodyPr>
          <a:lstStyle/>
          <a:p>
            <a:pPr>
              <a:lnSpc>
                <a:spcPct val="150000"/>
              </a:lnSpc>
            </a:pPr>
            <a:r>
              <a:rPr kumimoji="1" lang="zh-Hans" altLang="en-US" sz="2000" dirty="0">
                <a:solidFill>
                  <a:srgbClr val="808080">
                    <a:lumMod val="50000"/>
                  </a:srgbClr>
                </a:solidFill>
                <a:latin typeface="微软雅黑"/>
                <a:ea typeface="微软雅黑"/>
                <a:cs typeface="微软雅黑"/>
              </a:rPr>
              <a:t>常用操作</a:t>
            </a:r>
          </a:p>
          <a:p>
            <a:pPr lvl="1">
              <a:lnSpc>
                <a:spcPct val="150000"/>
              </a:lnSpc>
            </a:pPr>
            <a:r>
              <a:rPr kumimoji="1" lang="en-US" altLang="zh-Hans" sz="2000" dirty="0">
                <a:solidFill>
                  <a:srgbClr val="808080">
                    <a:lumMod val="50000"/>
                  </a:srgbClr>
                </a:solidFill>
                <a:latin typeface="微软雅黑"/>
                <a:ea typeface="微软雅黑"/>
                <a:cs typeface="微软雅黑"/>
              </a:rPr>
              <a:t>Find/</a:t>
            </a:r>
            <a:r>
              <a:rPr kumimoji="1" lang="en-US" altLang="zh-Hans" sz="2000" dirty="0" err="1">
                <a:solidFill>
                  <a:srgbClr val="808080">
                    <a:lumMod val="50000"/>
                  </a:srgbClr>
                </a:solidFill>
                <a:latin typeface="微软雅黑"/>
                <a:ea typeface="微软雅黑"/>
                <a:cs typeface="微软雅黑"/>
              </a:rPr>
              <a:t>IndexOf</a:t>
            </a:r>
            <a:endParaRPr kumimoji="1" lang="en-US" altLang="zh-Hans" sz="2000" dirty="0">
              <a:solidFill>
                <a:srgbClr val="808080">
                  <a:lumMod val="50000"/>
                </a:srgbClr>
              </a:solidFill>
              <a:latin typeface="微软雅黑"/>
              <a:ea typeface="微软雅黑"/>
              <a:cs typeface="微软雅黑"/>
            </a:endParaRPr>
          </a:p>
          <a:p>
            <a:pPr lvl="1">
              <a:lnSpc>
                <a:spcPct val="150000"/>
              </a:lnSpc>
            </a:pPr>
            <a:r>
              <a:rPr kumimoji="1" lang="en-US" altLang="zh-Hans" sz="2000" dirty="0">
                <a:solidFill>
                  <a:srgbClr val="808080">
                    <a:lumMod val="50000"/>
                  </a:srgbClr>
                </a:solidFill>
                <a:latin typeface="微软雅黑"/>
                <a:ea typeface="微软雅黑"/>
                <a:cs typeface="微软雅黑"/>
              </a:rPr>
              <a:t>Join</a:t>
            </a:r>
          </a:p>
          <a:p>
            <a:pPr lvl="1">
              <a:lnSpc>
                <a:spcPct val="150000"/>
              </a:lnSpc>
            </a:pPr>
            <a:r>
              <a:rPr kumimoji="1" lang="en-US" altLang="zh-Hans" sz="2000" dirty="0">
                <a:solidFill>
                  <a:srgbClr val="808080">
                    <a:lumMod val="50000"/>
                  </a:srgbClr>
                </a:solidFill>
                <a:latin typeface="微软雅黑"/>
                <a:ea typeface="微软雅黑"/>
                <a:cs typeface="微软雅黑"/>
              </a:rPr>
              <a:t>Split</a:t>
            </a:r>
          </a:p>
          <a:p>
            <a:pPr lvl="1">
              <a:lnSpc>
                <a:spcPct val="150000"/>
              </a:lnSpc>
            </a:pPr>
            <a:r>
              <a:rPr kumimoji="1" lang="en-US" altLang="zh-Hans" sz="2000" dirty="0">
                <a:solidFill>
                  <a:srgbClr val="808080">
                    <a:lumMod val="50000"/>
                  </a:srgbClr>
                </a:solidFill>
                <a:latin typeface="微软雅黑"/>
                <a:ea typeface="微软雅黑"/>
                <a:cs typeface="微软雅黑"/>
              </a:rPr>
              <a:t>Trim</a:t>
            </a:r>
          </a:p>
          <a:p>
            <a:pPr lvl="1">
              <a:lnSpc>
                <a:spcPct val="150000"/>
              </a:lnSpc>
            </a:pPr>
            <a:r>
              <a:rPr kumimoji="1" lang="en-US" altLang="zh-Hans" sz="2000" dirty="0">
                <a:solidFill>
                  <a:srgbClr val="808080">
                    <a:lumMod val="50000"/>
                  </a:srgbClr>
                </a:solidFill>
                <a:latin typeface="微软雅黑"/>
                <a:ea typeface="微软雅黑"/>
                <a:cs typeface="微软雅黑"/>
              </a:rPr>
              <a:t>Replace</a:t>
            </a:r>
          </a:p>
          <a:p>
            <a:pPr lvl="1">
              <a:lnSpc>
                <a:spcPct val="150000"/>
              </a:lnSpc>
            </a:pPr>
            <a:r>
              <a:rPr kumimoji="1" lang="en-US" altLang="zh-Hans" sz="2000" dirty="0">
                <a:solidFill>
                  <a:srgbClr val="808080">
                    <a:lumMod val="50000"/>
                  </a:srgbClr>
                </a:solidFill>
                <a:latin typeface="微软雅黑"/>
                <a:ea typeface="微软雅黑"/>
                <a:cs typeface="微软雅黑"/>
              </a:rPr>
              <a:t>...</a:t>
            </a:r>
          </a:p>
          <a:p>
            <a:endParaRPr lang="zh-CN" altLang="en-US" dirty="0"/>
          </a:p>
        </p:txBody>
      </p:sp>
    </p:spTree>
    <p:extLst>
      <p:ext uri="{BB962C8B-B14F-4D97-AF65-F5344CB8AC3E}">
        <p14:creationId xmlns:p14="http://schemas.microsoft.com/office/powerpoint/2010/main" val="3501744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Guava – String join</a:t>
            </a:r>
            <a:r>
              <a:rPr lang="zh-CN" altLang="en-US" dirty="0" smtClean="0">
                <a:solidFill>
                  <a:schemeClr val="tx1"/>
                </a:solidFill>
              </a:rPr>
              <a:t>与</a:t>
            </a:r>
            <a:r>
              <a:rPr lang="en-US" altLang="zh-CN" dirty="0" smtClean="0">
                <a:solidFill>
                  <a:schemeClr val="tx1"/>
                </a:solidFill>
              </a:rPr>
              <a:t>split</a:t>
            </a:r>
            <a:endParaRPr lang="zh-CN" altLang="en-US" dirty="0">
              <a:solidFill>
                <a:schemeClr val="tx1"/>
              </a:solidFill>
            </a:endParaRPr>
          </a:p>
        </p:txBody>
      </p:sp>
      <p:sp>
        <p:nvSpPr>
          <p:cNvPr id="3" name="文本占位符 2"/>
          <p:cNvSpPr>
            <a:spLocks noGrp="1"/>
          </p:cNvSpPr>
          <p:nvPr>
            <p:ph type="body" sz="quarter" idx="10"/>
          </p:nvPr>
        </p:nvSpPr>
        <p:spPr>
          <a:xfrm>
            <a:off x="347134" y="1070168"/>
            <a:ext cx="11142942" cy="5458932"/>
          </a:xfrm>
        </p:spPr>
        <p:txBody>
          <a:bodyPr/>
          <a:lstStyle/>
          <a:p>
            <a:r>
              <a:rPr lang="en-US" altLang="zh-CN" dirty="0" smtClean="0"/>
              <a:t>Fluent Interface</a:t>
            </a:r>
            <a:r>
              <a:rPr lang="zh-CN" altLang="en-US" dirty="0" smtClean="0"/>
              <a:t>的</a:t>
            </a:r>
            <a:r>
              <a:rPr lang="en-US" altLang="zh-CN" dirty="0" smtClean="0"/>
              <a:t>best practice</a:t>
            </a:r>
            <a:r>
              <a:rPr lang="zh-CN" altLang="en-US" dirty="0" smtClean="0"/>
              <a:t>，</a:t>
            </a:r>
            <a:r>
              <a:rPr lang="en-US" altLang="zh-CN" dirty="0" smtClean="0"/>
              <a:t>enjoy</a:t>
            </a:r>
            <a:r>
              <a:rPr lang="zh-CN" altLang="en-US" dirty="0" smtClean="0"/>
              <a:t>流式链式</a:t>
            </a:r>
            <a:r>
              <a:rPr lang="en-US" altLang="zh-CN" dirty="0" smtClean="0"/>
              <a:t>API</a:t>
            </a:r>
            <a:r>
              <a:rPr lang="zh-CN" altLang="en-US" dirty="0" smtClean="0"/>
              <a:t>使用带来的代码量的减少与可读性的增加！</a:t>
            </a:r>
            <a:endParaRPr lang="zh-CN" altLang="en-US" dirty="0"/>
          </a:p>
        </p:txBody>
      </p:sp>
      <p:pic>
        <p:nvPicPr>
          <p:cNvPr id="8195" name="Picture 3"/>
          <p:cNvPicPr>
            <a:picLocks noChangeAspect="1" noChangeArrowheads="1"/>
          </p:cNvPicPr>
          <p:nvPr/>
        </p:nvPicPr>
        <p:blipFill>
          <a:blip r:embed="rId3" cstate="print"/>
          <a:srcRect/>
          <a:stretch>
            <a:fillRect/>
          </a:stretch>
        </p:blipFill>
        <p:spPr bwMode="auto">
          <a:xfrm>
            <a:off x="414386" y="1443655"/>
            <a:ext cx="9483118" cy="5427994"/>
          </a:xfrm>
          <a:prstGeom prst="rect">
            <a:avLst/>
          </a:prstGeom>
          <a:noFill/>
          <a:ln w="9525">
            <a:noFill/>
            <a:miter lim="800000"/>
            <a:headEnd/>
            <a:tailEnd/>
          </a:ln>
        </p:spPr>
      </p:pic>
      <p:pic>
        <p:nvPicPr>
          <p:cNvPr id="8194" name="Picture 2"/>
          <p:cNvPicPr>
            <a:picLocks noChangeAspect="1" noChangeArrowheads="1"/>
          </p:cNvPicPr>
          <p:nvPr/>
        </p:nvPicPr>
        <p:blipFill>
          <a:blip r:embed="rId4" cstate="print"/>
          <a:srcRect/>
          <a:stretch>
            <a:fillRect/>
          </a:stretch>
        </p:blipFill>
        <p:spPr bwMode="auto">
          <a:xfrm>
            <a:off x="4468397" y="5705743"/>
            <a:ext cx="7721400" cy="1152258"/>
          </a:xfrm>
          <a:prstGeom prst="rect">
            <a:avLst/>
          </a:prstGeom>
          <a:noFill/>
          <a:ln w="9525">
            <a:noFill/>
            <a:miter lim="800000"/>
            <a:headEnd/>
            <a:tailEnd/>
          </a:ln>
        </p:spPr>
      </p:pic>
    </p:spTree>
    <p:extLst>
      <p:ext uri="{BB962C8B-B14F-4D97-AF65-F5344CB8AC3E}">
        <p14:creationId xmlns:p14="http://schemas.microsoft.com/office/powerpoint/2010/main" val="10093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Guava –List</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zh-CN" altLang="en-US" dirty="0" smtClean="0"/>
              <a:t>单测的时候别再写</a:t>
            </a:r>
            <a:r>
              <a:rPr lang="en-US" altLang="zh-CN" dirty="0" smtClean="0"/>
              <a:t>N</a:t>
            </a:r>
            <a:r>
              <a:rPr lang="zh-CN" altLang="en-US" dirty="0" smtClean="0"/>
              <a:t>行</a:t>
            </a:r>
            <a:r>
              <a:rPr lang="en-US" altLang="zh-CN" dirty="0" smtClean="0"/>
              <a:t>add</a:t>
            </a:r>
            <a:r>
              <a:rPr lang="zh-CN" altLang="en-US" dirty="0" smtClean="0"/>
              <a:t>操作了</a:t>
            </a:r>
            <a:r>
              <a:rPr lang="en-US" altLang="zh-CN" dirty="0" smtClean="0">
                <a:sym typeface="Wingdings" pitchFamily="2" charset="2"/>
              </a:rPr>
              <a:t></a:t>
            </a:r>
            <a:endParaRPr lang="zh-CN" altLang="en-US" dirty="0"/>
          </a:p>
        </p:txBody>
      </p:sp>
      <p:pic>
        <p:nvPicPr>
          <p:cNvPr id="18434" name="Picture 2"/>
          <p:cNvPicPr>
            <a:picLocks noChangeAspect="1" noChangeArrowheads="1"/>
          </p:cNvPicPr>
          <p:nvPr/>
        </p:nvPicPr>
        <p:blipFill>
          <a:blip r:embed="rId3" cstate="print"/>
          <a:srcRect/>
          <a:stretch>
            <a:fillRect/>
          </a:stretch>
        </p:blipFill>
        <p:spPr bwMode="auto">
          <a:xfrm>
            <a:off x="631894" y="1667341"/>
            <a:ext cx="8648800" cy="638595"/>
          </a:xfrm>
          <a:prstGeom prst="rect">
            <a:avLst/>
          </a:prstGeom>
          <a:noFill/>
          <a:ln w="9525">
            <a:noFill/>
            <a:miter lim="800000"/>
            <a:headEnd/>
            <a:tailEnd/>
          </a:ln>
        </p:spPr>
      </p:pic>
      <p:pic>
        <p:nvPicPr>
          <p:cNvPr id="18436" name="Picture 4"/>
          <p:cNvPicPr>
            <a:picLocks noChangeAspect="1" noChangeArrowheads="1"/>
          </p:cNvPicPr>
          <p:nvPr/>
        </p:nvPicPr>
        <p:blipFill>
          <a:blip r:embed="rId4" cstate="print"/>
          <a:srcRect/>
          <a:stretch>
            <a:fillRect/>
          </a:stretch>
        </p:blipFill>
        <p:spPr bwMode="auto">
          <a:xfrm>
            <a:off x="554670" y="3042108"/>
            <a:ext cx="8879616" cy="3398144"/>
          </a:xfrm>
          <a:prstGeom prst="rect">
            <a:avLst/>
          </a:prstGeom>
          <a:noFill/>
          <a:ln w="9525">
            <a:noFill/>
            <a:miter lim="800000"/>
            <a:headEnd/>
            <a:tailEnd/>
          </a:ln>
        </p:spPr>
      </p:pic>
      <p:sp>
        <p:nvSpPr>
          <p:cNvPr id="7" name="文本占位符 2"/>
          <p:cNvSpPr txBox="1">
            <a:spLocks/>
          </p:cNvSpPr>
          <p:nvPr/>
        </p:nvSpPr>
        <p:spPr>
          <a:xfrm>
            <a:off x="335766" y="2559705"/>
            <a:ext cx="5740563" cy="567183"/>
          </a:xfrm>
          <a:prstGeom prst="rect">
            <a:avLst/>
          </a:prstGeom>
        </p:spPr>
        <p:txBody>
          <a:bodyPr vert="horz" lIns="98581" tIns="49291" rIns="98581" bIns="49291" rtlCol="0">
            <a:normAutofit/>
          </a:bodyPr>
          <a:lstStyle/>
          <a:p>
            <a:pPr marL="369694" indent="-369694" defTabSz="985851">
              <a:lnSpc>
                <a:spcPct val="120000"/>
              </a:lnSpc>
              <a:buClr>
                <a:schemeClr val="tx1">
                  <a:lumMod val="50000"/>
                  <a:lumOff val="50000"/>
                </a:schemeClr>
              </a:buClr>
              <a:buSzPct val="60000"/>
              <a:buFont typeface="Wingdings" pitchFamily="2" charset="2"/>
              <a:buChar char="l"/>
              <a:defRPr/>
            </a:pPr>
            <a:r>
              <a:rPr lang="zh-CN" altLang="en-US" sz="1600" dirty="0">
                <a:solidFill>
                  <a:schemeClr val="tx1">
                    <a:lumMod val="50000"/>
                    <a:lumOff val="50000"/>
                  </a:schemeClr>
                </a:solidFill>
                <a:latin typeface="微软雅黑" pitchFamily="34" charset="-122"/>
                <a:ea typeface="微软雅黑" pitchFamily="34" charset="-122"/>
              </a:rPr>
              <a:t>能够定义</a:t>
            </a:r>
            <a:r>
              <a:rPr lang="en-US" altLang="zh-CN" sz="1600" dirty="0">
                <a:solidFill>
                  <a:schemeClr val="tx1">
                    <a:lumMod val="50000"/>
                    <a:lumOff val="50000"/>
                  </a:schemeClr>
                </a:solidFill>
                <a:latin typeface="微软雅黑" pitchFamily="34" charset="-122"/>
                <a:ea typeface="微软雅黑" pitchFamily="34" charset="-122"/>
              </a:rPr>
              <a:t>list</a:t>
            </a:r>
            <a:r>
              <a:rPr lang="zh-CN" altLang="en-US" sz="1600" dirty="0">
                <a:solidFill>
                  <a:schemeClr val="tx1">
                    <a:lumMod val="50000"/>
                    <a:lumOff val="50000"/>
                  </a:schemeClr>
                </a:solidFill>
                <a:latin typeface="微软雅黑" pitchFamily="34" charset="-122"/>
                <a:ea typeface="微软雅黑" pitchFamily="34" charset="-122"/>
              </a:rPr>
              <a:t>大小尽量定义，使用</a:t>
            </a:r>
            <a:r>
              <a:rPr lang="en-US" altLang="zh-CN" sz="1600" dirty="0">
                <a:solidFill>
                  <a:schemeClr val="tx1">
                    <a:lumMod val="50000"/>
                    <a:lumOff val="50000"/>
                  </a:schemeClr>
                </a:solidFill>
                <a:latin typeface="微软雅黑" pitchFamily="34" charset="-122"/>
                <a:ea typeface="微软雅黑" pitchFamily="34" charset="-122"/>
              </a:rPr>
              <a:t>Function</a:t>
            </a:r>
            <a:r>
              <a:rPr lang="zh-CN" altLang="en-US" sz="1600" dirty="0">
                <a:solidFill>
                  <a:schemeClr val="tx1">
                    <a:lumMod val="50000"/>
                    <a:lumOff val="50000"/>
                  </a:schemeClr>
                </a:solidFill>
                <a:latin typeface="微软雅黑" pitchFamily="34" charset="-122"/>
                <a:ea typeface="微软雅黑" pitchFamily="34" charset="-122"/>
              </a:rPr>
              <a:t>转换</a:t>
            </a:r>
          </a:p>
        </p:txBody>
      </p:sp>
    </p:spTree>
    <p:extLst>
      <p:ext uri="{BB962C8B-B14F-4D97-AF65-F5344CB8AC3E}">
        <p14:creationId xmlns:p14="http://schemas.microsoft.com/office/powerpoint/2010/main" val="32538215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Guava – Map</a:t>
            </a:r>
            <a:endParaRPr lang="zh-CN" altLang="en-US" dirty="0"/>
          </a:p>
        </p:txBody>
      </p:sp>
      <p:sp>
        <p:nvSpPr>
          <p:cNvPr id="3" name="文本占位符 2"/>
          <p:cNvSpPr>
            <a:spLocks noGrp="1"/>
          </p:cNvSpPr>
          <p:nvPr>
            <p:ph type="body" sz="quarter" idx="10"/>
          </p:nvPr>
        </p:nvSpPr>
        <p:spPr/>
        <p:txBody>
          <a:bodyPr/>
          <a:lstStyle/>
          <a:p>
            <a:r>
              <a:rPr lang="en-US" altLang="zh-CN" dirty="0" smtClean="0"/>
              <a:t>Map</a:t>
            </a:r>
            <a:r>
              <a:rPr lang="zh-CN" altLang="en-US" dirty="0" smtClean="0"/>
              <a:t>的</a:t>
            </a:r>
            <a:r>
              <a:rPr lang="en-US" altLang="zh-CN" dirty="0" smtClean="0"/>
              <a:t>0.75 load factor</a:t>
            </a:r>
            <a:r>
              <a:rPr lang="zh-CN" altLang="en-US" dirty="0" smtClean="0"/>
              <a:t>，使用</a:t>
            </a:r>
            <a:r>
              <a:rPr lang="en-US" altLang="zh-CN" dirty="0" smtClean="0"/>
              <a:t>Maps</a:t>
            </a:r>
            <a:r>
              <a:rPr lang="zh-CN" altLang="en-US" dirty="0" smtClean="0"/>
              <a:t>，不用再</a:t>
            </a:r>
            <a:r>
              <a:rPr lang="en-US" altLang="zh-CN" dirty="0" smtClean="0"/>
              <a:t>/0.75 </a:t>
            </a:r>
            <a:r>
              <a:rPr lang="zh-CN" altLang="en-US" dirty="0" smtClean="0"/>
              <a:t>或者 </a:t>
            </a:r>
            <a:r>
              <a:rPr lang="en-US" altLang="zh-CN" dirty="0" smtClean="0"/>
              <a:t>N+N/3</a:t>
            </a:r>
            <a:r>
              <a:rPr lang="zh-CN" altLang="en-US" dirty="0" smtClean="0"/>
              <a:t>了。</a:t>
            </a:r>
            <a:endParaRPr lang="zh-CN" altLang="en-US" dirty="0"/>
          </a:p>
        </p:txBody>
      </p:sp>
      <p:pic>
        <p:nvPicPr>
          <p:cNvPr id="19458" name="Picture 2"/>
          <p:cNvPicPr>
            <a:picLocks noChangeAspect="1" noChangeArrowheads="1"/>
          </p:cNvPicPr>
          <p:nvPr/>
        </p:nvPicPr>
        <p:blipFill>
          <a:blip r:embed="rId3" cstate="print"/>
          <a:srcRect/>
          <a:stretch>
            <a:fillRect/>
          </a:stretch>
        </p:blipFill>
        <p:spPr bwMode="auto">
          <a:xfrm>
            <a:off x="509685" y="1662723"/>
            <a:ext cx="9835460" cy="1456988"/>
          </a:xfrm>
          <a:prstGeom prst="rect">
            <a:avLst/>
          </a:prstGeom>
          <a:noFill/>
          <a:ln w="9525">
            <a:noFill/>
            <a:miter lim="800000"/>
            <a:headEnd/>
            <a:tailEnd/>
          </a:ln>
        </p:spPr>
      </p:pic>
      <p:pic>
        <p:nvPicPr>
          <p:cNvPr id="19459" name="Picture 3"/>
          <p:cNvPicPr>
            <a:picLocks noChangeAspect="1" noChangeArrowheads="1"/>
          </p:cNvPicPr>
          <p:nvPr/>
        </p:nvPicPr>
        <p:blipFill>
          <a:blip r:embed="rId4" cstate="print"/>
          <a:srcRect/>
          <a:stretch>
            <a:fillRect/>
          </a:stretch>
        </p:blipFill>
        <p:spPr bwMode="auto">
          <a:xfrm>
            <a:off x="527783" y="3518460"/>
            <a:ext cx="4285258" cy="1047508"/>
          </a:xfrm>
          <a:prstGeom prst="rect">
            <a:avLst/>
          </a:prstGeom>
          <a:noFill/>
          <a:ln w="9525">
            <a:noFill/>
            <a:miter lim="800000"/>
            <a:headEnd/>
            <a:tailEnd/>
          </a:ln>
        </p:spPr>
      </p:pic>
      <p:pic>
        <p:nvPicPr>
          <p:cNvPr id="19460" name="Picture 4"/>
          <p:cNvPicPr>
            <a:picLocks noChangeAspect="1" noChangeArrowheads="1"/>
          </p:cNvPicPr>
          <p:nvPr/>
        </p:nvPicPr>
        <p:blipFill>
          <a:blip r:embed="rId5" cstate="print"/>
          <a:srcRect/>
          <a:stretch>
            <a:fillRect/>
          </a:stretch>
        </p:blipFill>
        <p:spPr bwMode="auto">
          <a:xfrm>
            <a:off x="536381" y="4597025"/>
            <a:ext cx="4104325" cy="1018939"/>
          </a:xfrm>
          <a:prstGeom prst="rect">
            <a:avLst/>
          </a:prstGeom>
          <a:noFill/>
          <a:ln w="9525">
            <a:noFill/>
            <a:miter lim="800000"/>
            <a:headEnd/>
            <a:tailEnd/>
          </a:ln>
        </p:spPr>
      </p:pic>
    </p:spTree>
    <p:extLst>
      <p:ext uri="{BB962C8B-B14F-4D97-AF65-F5344CB8AC3E}">
        <p14:creationId xmlns:p14="http://schemas.microsoft.com/office/powerpoint/2010/main" val="678273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Guava – Map</a:t>
            </a:r>
            <a:endParaRPr lang="zh-CN" altLang="en-US" dirty="0"/>
          </a:p>
        </p:txBody>
      </p:sp>
      <p:sp>
        <p:nvSpPr>
          <p:cNvPr id="3" name="文本占位符 2"/>
          <p:cNvSpPr>
            <a:spLocks noGrp="1"/>
          </p:cNvSpPr>
          <p:nvPr>
            <p:ph type="body" sz="quarter" idx="10"/>
          </p:nvPr>
        </p:nvSpPr>
        <p:spPr/>
        <p:txBody>
          <a:bodyPr/>
          <a:lstStyle/>
          <a:p>
            <a:r>
              <a:rPr lang="zh-CN" altLang="en-US" dirty="0" smtClean="0"/>
              <a:t>转换</a:t>
            </a:r>
            <a:r>
              <a:rPr lang="en-US" altLang="zh-CN" dirty="0" smtClean="0"/>
              <a:t>Value</a:t>
            </a:r>
            <a:r>
              <a:rPr lang="zh-CN" altLang="en-US" dirty="0" smtClean="0"/>
              <a:t>，过滤</a:t>
            </a:r>
            <a:r>
              <a:rPr lang="en-US" altLang="zh-CN" dirty="0" smtClean="0"/>
              <a:t>key</a:t>
            </a:r>
            <a:r>
              <a:rPr lang="zh-CN" altLang="en-US" dirty="0" smtClean="0"/>
              <a:t>，过滤</a:t>
            </a:r>
            <a:r>
              <a:rPr lang="en-US" altLang="zh-CN" dirty="0" smtClean="0"/>
              <a:t>value</a:t>
            </a:r>
            <a:endParaRPr lang="zh-CN" altLang="en-US" dirty="0"/>
          </a:p>
        </p:txBody>
      </p:sp>
      <p:pic>
        <p:nvPicPr>
          <p:cNvPr id="4" name="Picture 5"/>
          <p:cNvPicPr>
            <a:picLocks noChangeAspect="1" noChangeArrowheads="1"/>
          </p:cNvPicPr>
          <p:nvPr/>
        </p:nvPicPr>
        <p:blipFill>
          <a:blip r:embed="rId3" cstate="print"/>
          <a:srcRect/>
          <a:stretch>
            <a:fillRect/>
          </a:stretch>
        </p:blipFill>
        <p:spPr bwMode="auto">
          <a:xfrm>
            <a:off x="542516" y="1498491"/>
            <a:ext cx="10206010" cy="4914473"/>
          </a:xfrm>
          <a:prstGeom prst="rect">
            <a:avLst/>
          </a:prstGeom>
          <a:noFill/>
          <a:ln w="9525">
            <a:noFill/>
            <a:miter lim="800000"/>
            <a:headEnd/>
            <a:tailEnd/>
          </a:ln>
        </p:spPr>
      </p:pic>
    </p:spTree>
    <p:extLst>
      <p:ext uri="{BB962C8B-B14F-4D97-AF65-F5344CB8AC3E}">
        <p14:creationId xmlns:p14="http://schemas.microsoft.com/office/powerpoint/2010/main" val="2140953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Guava – </a:t>
            </a:r>
            <a:r>
              <a:rPr lang="en-US" altLang="zh-CN" dirty="0" err="1" smtClean="0">
                <a:solidFill>
                  <a:schemeClr val="tx1"/>
                </a:solidFill>
              </a:rPr>
              <a:t>MultiMap</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smtClean="0"/>
              <a:t>No more Map&lt;Integer, List&lt;Integer&gt;&gt;, too long!?</a:t>
            </a:r>
            <a:endParaRPr lang="zh-CN" altLang="en-US" dirty="0"/>
          </a:p>
        </p:txBody>
      </p:sp>
      <p:pic>
        <p:nvPicPr>
          <p:cNvPr id="20482" name="Picture 2"/>
          <p:cNvPicPr>
            <a:picLocks noChangeAspect="1" noChangeArrowheads="1"/>
          </p:cNvPicPr>
          <p:nvPr/>
        </p:nvPicPr>
        <p:blipFill>
          <a:blip r:embed="rId3" cstate="print"/>
          <a:srcRect/>
          <a:stretch>
            <a:fillRect/>
          </a:stretch>
        </p:blipFill>
        <p:spPr bwMode="auto">
          <a:xfrm>
            <a:off x="725558" y="1574814"/>
            <a:ext cx="6257721" cy="1699891"/>
          </a:xfrm>
          <a:prstGeom prst="rect">
            <a:avLst/>
          </a:prstGeom>
          <a:noFill/>
          <a:ln w="9525">
            <a:noFill/>
            <a:miter lim="800000"/>
            <a:headEnd/>
            <a:tailEnd/>
          </a:ln>
        </p:spPr>
      </p:pic>
      <p:pic>
        <p:nvPicPr>
          <p:cNvPr id="20483" name="Picture 3"/>
          <p:cNvPicPr>
            <a:picLocks noChangeAspect="1" noChangeArrowheads="1"/>
          </p:cNvPicPr>
          <p:nvPr/>
        </p:nvPicPr>
        <p:blipFill>
          <a:blip r:embed="rId4" cstate="print"/>
          <a:srcRect/>
          <a:stretch>
            <a:fillRect/>
          </a:stretch>
        </p:blipFill>
        <p:spPr bwMode="auto">
          <a:xfrm>
            <a:off x="4962635" y="5674448"/>
            <a:ext cx="2237857" cy="228547"/>
          </a:xfrm>
          <a:prstGeom prst="rect">
            <a:avLst/>
          </a:prstGeom>
          <a:noFill/>
          <a:ln w="9525">
            <a:noFill/>
            <a:miter lim="800000"/>
            <a:headEnd/>
            <a:tailEnd/>
          </a:ln>
        </p:spPr>
      </p:pic>
      <p:pic>
        <p:nvPicPr>
          <p:cNvPr id="20484" name="Picture 4"/>
          <p:cNvPicPr>
            <a:picLocks noChangeAspect="1" noChangeArrowheads="1"/>
          </p:cNvPicPr>
          <p:nvPr/>
        </p:nvPicPr>
        <p:blipFill>
          <a:blip r:embed="rId5" cstate="print"/>
          <a:srcRect/>
          <a:stretch>
            <a:fillRect/>
          </a:stretch>
        </p:blipFill>
        <p:spPr bwMode="auto">
          <a:xfrm>
            <a:off x="4272965" y="2081946"/>
            <a:ext cx="7916831" cy="4776055"/>
          </a:xfrm>
          <a:prstGeom prst="rect">
            <a:avLst/>
          </a:prstGeom>
          <a:noFill/>
          <a:ln w="9525">
            <a:noFill/>
            <a:miter lim="800000"/>
            <a:headEnd/>
            <a:tailEnd/>
          </a:ln>
        </p:spPr>
      </p:pic>
    </p:spTree>
    <p:extLst>
      <p:ext uri="{BB962C8B-B14F-4D97-AF65-F5344CB8AC3E}">
        <p14:creationId xmlns:p14="http://schemas.microsoft.com/office/powerpoint/2010/main" val="2599290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rPr>
              <a:t>Guava – </a:t>
            </a:r>
            <a:r>
              <a:rPr lang="zh-CN" altLang="en-US" dirty="0" smtClean="0">
                <a:solidFill>
                  <a:schemeClr val="tx1"/>
                </a:solidFill>
              </a:rPr>
              <a:t>常用的</a:t>
            </a:r>
            <a:r>
              <a:rPr lang="en-US" altLang="zh-CN" dirty="0" err="1" smtClean="0">
                <a:solidFill>
                  <a:schemeClr val="tx1"/>
                </a:solidFill>
              </a:rPr>
              <a:t>Ints</a:t>
            </a:r>
            <a:r>
              <a:rPr lang="zh-CN" altLang="en-US" dirty="0" smtClean="0">
                <a:solidFill>
                  <a:schemeClr val="tx1"/>
                </a:solidFill>
              </a:rPr>
              <a:t>操作</a:t>
            </a:r>
            <a:endParaRPr lang="zh-CN" altLang="en-US" dirty="0">
              <a:solidFill>
                <a:schemeClr val="tx1"/>
              </a:solidFill>
            </a:endParaRPr>
          </a:p>
        </p:txBody>
      </p:sp>
      <p:sp>
        <p:nvSpPr>
          <p:cNvPr id="3" name="文本占位符 2"/>
          <p:cNvSpPr>
            <a:spLocks noGrp="1"/>
          </p:cNvSpPr>
          <p:nvPr>
            <p:ph type="body" sz="quarter" idx="10"/>
          </p:nvPr>
        </p:nvSpPr>
        <p:spPr>
          <a:xfrm>
            <a:off x="347135" y="1124747"/>
            <a:ext cx="5740563" cy="567183"/>
          </a:xfrm>
        </p:spPr>
        <p:txBody>
          <a:bodyPr/>
          <a:lstStyle/>
          <a:p>
            <a:r>
              <a:rPr lang="zh-CN" altLang="en-US" dirty="0" smtClean="0"/>
              <a:t>请不要再写重复的代码，</a:t>
            </a:r>
            <a:endParaRPr lang="zh-CN" altLang="en-US" dirty="0"/>
          </a:p>
        </p:txBody>
      </p:sp>
      <p:pic>
        <p:nvPicPr>
          <p:cNvPr id="17410" name="Picture 2"/>
          <p:cNvPicPr>
            <a:picLocks noChangeAspect="1" noChangeArrowheads="1"/>
          </p:cNvPicPr>
          <p:nvPr/>
        </p:nvPicPr>
        <p:blipFill>
          <a:blip r:embed="rId3" cstate="print"/>
          <a:srcRect/>
          <a:stretch>
            <a:fillRect/>
          </a:stretch>
        </p:blipFill>
        <p:spPr bwMode="auto">
          <a:xfrm>
            <a:off x="431986" y="2084994"/>
            <a:ext cx="4564586" cy="4150589"/>
          </a:xfrm>
          <a:prstGeom prst="rect">
            <a:avLst/>
          </a:prstGeom>
          <a:noFill/>
          <a:ln w="9525">
            <a:noFill/>
            <a:miter lim="800000"/>
            <a:headEnd/>
            <a:tailEnd/>
          </a:ln>
        </p:spPr>
      </p:pic>
      <p:pic>
        <p:nvPicPr>
          <p:cNvPr id="17411" name="Picture 3"/>
          <p:cNvPicPr>
            <a:picLocks noChangeAspect="1" noChangeArrowheads="1"/>
          </p:cNvPicPr>
          <p:nvPr/>
        </p:nvPicPr>
        <p:blipFill>
          <a:blip r:embed="rId4" cstate="print"/>
          <a:srcRect/>
          <a:stretch>
            <a:fillRect/>
          </a:stretch>
        </p:blipFill>
        <p:spPr bwMode="auto">
          <a:xfrm>
            <a:off x="5755797" y="4737592"/>
            <a:ext cx="4799489" cy="1037985"/>
          </a:xfrm>
          <a:prstGeom prst="rect">
            <a:avLst/>
          </a:prstGeom>
          <a:noFill/>
          <a:ln w="9525">
            <a:noFill/>
            <a:miter lim="800000"/>
            <a:headEnd/>
            <a:tailEnd/>
          </a:ln>
        </p:spPr>
      </p:pic>
      <p:pic>
        <p:nvPicPr>
          <p:cNvPr id="17412" name="Picture 4"/>
          <p:cNvPicPr>
            <a:picLocks noChangeAspect="1" noChangeArrowheads="1"/>
          </p:cNvPicPr>
          <p:nvPr/>
        </p:nvPicPr>
        <p:blipFill>
          <a:blip r:embed="rId5" cstate="print"/>
          <a:srcRect t="13869" b="63801"/>
          <a:stretch>
            <a:fillRect/>
          </a:stretch>
        </p:blipFill>
        <p:spPr bwMode="auto">
          <a:xfrm>
            <a:off x="5901839" y="5880823"/>
            <a:ext cx="2542586" cy="491206"/>
          </a:xfrm>
          <a:prstGeom prst="rect">
            <a:avLst/>
          </a:prstGeom>
          <a:noFill/>
          <a:ln w="9525">
            <a:noFill/>
            <a:miter lim="800000"/>
            <a:headEnd/>
            <a:tailEnd/>
          </a:ln>
        </p:spPr>
      </p:pic>
      <p:pic>
        <p:nvPicPr>
          <p:cNvPr id="7" name="Picture 3"/>
          <p:cNvPicPr>
            <a:picLocks noChangeAspect="1" noChangeArrowheads="1"/>
          </p:cNvPicPr>
          <p:nvPr/>
        </p:nvPicPr>
        <p:blipFill>
          <a:blip r:embed="rId6" cstate="print"/>
          <a:srcRect/>
          <a:stretch>
            <a:fillRect/>
          </a:stretch>
        </p:blipFill>
        <p:spPr bwMode="auto">
          <a:xfrm>
            <a:off x="5675565" y="2071420"/>
            <a:ext cx="4523328" cy="1485556"/>
          </a:xfrm>
          <a:prstGeom prst="rect">
            <a:avLst/>
          </a:prstGeom>
          <a:noFill/>
          <a:ln w="9525">
            <a:noFill/>
            <a:miter lim="800000"/>
            <a:headEnd/>
            <a:tailEnd/>
          </a:ln>
        </p:spPr>
      </p:pic>
      <p:pic>
        <p:nvPicPr>
          <p:cNvPr id="8" name="Picture 2"/>
          <p:cNvPicPr>
            <a:picLocks noChangeAspect="1" noChangeArrowheads="1"/>
          </p:cNvPicPr>
          <p:nvPr/>
        </p:nvPicPr>
        <p:blipFill>
          <a:blip r:embed="rId7" cstate="print"/>
          <a:srcRect t="70302" b="17917"/>
          <a:stretch>
            <a:fillRect/>
          </a:stretch>
        </p:blipFill>
        <p:spPr bwMode="auto">
          <a:xfrm>
            <a:off x="3068592" y="1009702"/>
            <a:ext cx="8111786" cy="654941"/>
          </a:xfrm>
          <a:prstGeom prst="rect">
            <a:avLst/>
          </a:prstGeom>
          <a:noFill/>
          <a:ln w="9525">
            <a:noFill/>
            <a:miter lim="800000"/>
            <a:headEnd/>
            <a:tailEnd/>
          </a:ln>
        </p:spPr>
      </p:pic>
      <p:sp>
        <p:nvSpPr>
          <p:cNvPr id="9" name="文本占位符 2"/>
          <p:cNvSpPr txBox="1">
            <a:spLocks/>
          </p:cNvSpPr>
          <p:nvPr/>
        </p:nvSpPr>
        <p:spPr>
          <a:xfrm>
            <a:off x="335766" y="1659161"/>
            <a:ext cx="5740563" cy="567183"/>
          </a:xfrm>
          <a:prstGeom prst="rect">
            <a:avLst/>
          </a:prstGeom>
        </p:spPr>
        <p:txBody>
          <a:bodyPr vert="horz" lIns="98581" tIns="49291" rIns="98581" bIns="49291" rtlCol="0">
            <a:normAutofit/>
          </a:bodyPr>
          <a:lstStyle/>
          <a:p>
            <a:pPr marL="369694" indent="-369694" defTabSz="985851">
              <a:lnSpc>
                <a:spcPct val="120000"/>
              </a:lnSpc>
              <a:buClr>
                <a:schemeClr val="tx1">
                  <a:lumMod val="50000"/>
                  <a:lumOff val="50000"/>
                </a:schemeClr>
              </a:buClr>
              <a:buSzPct val="60000"/>
              <a:buFont typeface="Wingdings" pitchFamily="2" charset="2"/>
              <a:buChar char="l"/>
              <a:defRPr/>
            </a:pPr>
            <a:r>
              <a:rPr lang="en-US" altLang="zh-CN" sz="1600" dirty="0" err="1">
                <a:solidFill>
                  <a:schemeClr val="tx1">
                    <a:lumMod val="50000"/>
                    <a:lumOff val="50000"/>
                  </a:schemeClr>
                </a:solidFill>
                <a:latin typeface="微软雅黑" pitchFamily="34" charset="-122"/>
                <a:ea typeface="微软雅黑" pitchFamily="34" charset="-122"/>
              </a:rPr>
              <a:t>Int</a:t>
            </a:r>
            <a:r>
              <a:rPr lang="zh-CN" altLang="en-US" sz="1600" dirty="0">
                <a:solidFill>
                  <a:schemeClr val="tx1">
                    <a:lumMod val="50000"/>
                    <a:lumOff val="50000"/>
                  </a:schemeClr>
                </a:solidFill>
                <a:latin typeface="微软雅黑" pitchFamily="34" charset="-122"/>
                <a:ea typeface="微软雅黑" pitchFamily="34" charset="-122"/>
              </a:rPr>
              <a:t>数组操作</a:t>
            </a:r>
          </a:p>
        </p:txBody>
      </p:sp>
      <p:sp>
        <p:nvSpPr>
          <p:cNvPr id="10" name="文本占位符 2"/>
          <p:cNvSpPr txBox="1">
            <a:spLocks/>
          </p:cNvSpPr>
          <p:nvPr/>
        </p:nvSpPr>
        <p:spPr>
          <a:xfrm>
            <a:off x="5522988" y="1702369"/>
            <a:ext cx="5740563" cy="567183"/>
          </a:xfrm>
          <a:prstGeom prst="rect">
            <a:avLst/>
          </a:prstGeom>
        </p:spPr>
        <p:txBody>
          <a:bodyPr vert="horz" lIns="98581" tIns="49291" rIns="98581" bIns="49291" rtlCol="0">
            <a:normAutofit/>
          </a:bodyPr>
          <a:lstStyle/>
          <a:p>
            <a:pPr marL="369694" indent="-369694" defTabSz="985851">
              <a:lnSpc>
                <a:spcPct val="120000"/>
              </a:lnSpc>
              <a:buClr>
                <a:schemeClr val="tx1">
                  <a:lumMod val="50000"/>
                  <a:lumOff val="50000"/>
                </a:schemeClr>
              </a:buClr>
              <a:buSzPct val="60000"/>
              <a:buFont typeface="Wingdings" pitchFamily="2" charset="2"/>
              <a:buChar char="l"/>
              <a:defRPr/>
            </a:pPr>
            <a:r>
              <a:rPr lang="en-US" altLang="zh-CN" sz="1600" dirty="0" err="1">
                <a:solidFill>
                  <a:schemeClr val="tx1">
                    <a:lumMod val="50000"/>
                    <a:lumOff val="50000"/>
                  </a:schemeClr>
                </a:solidFill>
                <a:latin typeface="微软雅黑" pitchFamily="34" charset="-122"/>
                <a:ea typeface="微软雅黑" pitchFamily="34" charset="-122"/>
              </a:rPr>
              <a:t>Int</a:t>
            </a:r>
            <a:r>
              <a:rPr lang="zh-CN" altLang="en-US" sz="1600" dirty="0">
                <a:solidFill>
                  <a:schemeClr val="tx1">
                    <a:lumMod val="50000"/>
                    <a:lumOff val="50000"/>
                  </a:schemeClr>
                </a:solidFill>
                <a:latin typeface="微软雅黑" pitchFamily="34" charset="-122"/>
                <a:ea typeface="微软雅黑" pitchFamily="34" charset="-122"/>
              </a:rPr>
              <a:t>数组到</a:t>
            </a:r>
            <a:r>
              <a:rPr lang="en-US" altLang="zh-CN" sz="1600" dirty="0">
                <a:solidFill>
                  <a:schemeClr val="tx1">
                    <a:lumMod val="50000"/>
                    <a:lumOff val="50000"/>
                  </a:schemeClr>
                </a:solidFill>
                <a:latin typeface="微软雅黑" pitchFamily="34" charset="-122"/>
                <a:ea typeface="微软雅黑" pitchFamily="34" charset="-122"/>
              </a:rPr>
              <a:t>List</a:t>
            </a:r>
            <a:r>
              <a:rPr lang="zh-CN" altLang="en-US" sz="1600" dirty="0">
                <a:solidFill>
                  <a:schemeClr val="tx1">
                    <a:lumMod val="50000"/>
                    <a:lumOff val="50000"/>
                  </a:schemeClr>
                </a:solidFill>
                <a:latin typeface="微软雅黑" pitchFamily="34" charset="-122"/>
                <a:ea typeface="微软雅黑" pitchFamily="34" charset="-122"/>
              </a:rPr>
              <a:t>转换</a:t>
            </a:r>
          </a:p>
        </p:txBody>
      </p:sp>
      <p:sp>
        <p:nvSpPr>
          <p:cNvPr id="11" name="文本占位符 2"/>
          <p:cNvSpPr txBox="1">
            <a:spLocks/>
          </p:cNvSpPr>
          <p:nvPr/>
        </p:nvSpPr>
        <p:spPr>
          <a:xfrm>
            <a:off x="5497973" y="4010581"/>
            <a:ext cx="5740563" cy="567183"/>
          </a:xfrm>
          <a:prstGeom prst="rect">
            <a:avLst/>
          </a:prstGeom>
        </p:spPr>
        <p:txBody>
          <a:bodyPr vert="horz" lIns="98581" tIns="49291" rIns="98581" bIns="49291" rtlCol="0">
            <a:normAutofit fontScale="92500" lnSpcReduction="20000"/>
          </a:bodyPr>
          <a:lstStyle/>
          <a:p>
            <a:pPr marL="369694" indent="-369694" defTabSz="985851">
              <a:lnSpc>
                <a:spcPct val="120000"/>
              </a:lnSpc>
              <a:buClr>
                <a:schemeClr val="tx1">
                  <a:lumMod val="50000"/>
                  <a:lumOff val="50000"/>
                </a:schemeClr>
              </a:buClr>
              <a:buSzPct val="60000"/>
              <a:buFont typeface="Wingdings" pitchFamily="2" charset="2"/>
              <a:buChar char="l"/>
              <a:defRPr/>
            </a:pPr>
            <a:r>
              <a:rPr lang="en-US" altLang="zh-CN" sz="1600" dirty="0" err="1">
                <a:solidFill>
                  <a:schemeClr val="tx1">
                    <a:lumMod val="50000"/>
                    <a:lumOff val="50000"/>
                  </a:schemeClr>
                </a:solidFill>
                <a:latin typeface="微软雅黑" pitchFamily="34" charset="-122"/>
                <a:ea typeface="微软雅黑" pitchFamily="34" charset="-122"/>
              </a:rPr>
              <a:t>Int</a:t>
            </a:r>
            <a:r>
              <a:rPr lang="zh-CN" altLang="en-US" sz="1600" dirty="0">
                <a:solidFill>
                  <a:schemeClr val="tx1">
                    <a:lumMod val="50000"/>
                    <a:lumOff val="50000"/>
                  </a:schemeClr>
                </a:solidFill>
                <a:latin typeface="微软雅黑" pitchFamily="34" charset="-122"/>
                <a:ea typeface="微软雅黑" pitchFamily="34" charset="-122"/>
              </a:rPr>
              <a:t>到</a:t>
            </a:r>
            <a:r>
              <a:rPr lang="en-US" altLang="zh-CN" sz="1600" dirty="0">
                <a:solidFill>
                  <a:schemeClr val="tx1">
                    <a:lumMod val="50000"/>
                    <a:lumOff val="50000"/>
                  </a:schemeClr>
                </a:solidFill>
                <a:latin typeface="微软雅黑" pitchFamily="34" charset="-122"/>
                <a:ea typeface="微软雅黑" pitchFamily="34" charset="-122"/>
              </a:rPr>
              <a:t>byte[]</a:t>
            </a:r>
            <a:r>
              <a:rPr lang="zh-CN" altLang="en-US" sz="1600" dirty="0">
                <a:solidFill>
                  <a:schemeClr val="tx1">
                    <a:lumMod val="50000"/>
                    <a:lumOff val="50000"/>
                  </a:schemeClr>
                </a:solidFill>
                <a:latin typeface="微软雅黑" pitchFamily="34" charset="-122"/>
                <a:ea typeface="微软雅黑" pitchFamily="34" charset="-122"/>
              </a:rPr>
              <a:t>的转换，</a:t>
            </a:r>
            <a:r>
              <a:rPr lang="en-US" altLang="zh-CN" sz="1600" dirty="0">
                <a:solidFill>
                  <a:schemeClr val="tx1">
                    <a:lumMod val="50000"/>
                    <a:lumOff val="50000"/>
                  </a:schemeClr>
                </a:solidFill>
                <a:latin typeface="微软雅黑" pitchFamily="34" charset="-122"/>
                <a:ea typeface="微软雅黑" pitchFamily="34" charset="-122"/>
              </a:rPr>
              <a:t>guava</a:t>
            </a:r>
            <a:r>
              <a:rPr lang="zh-CN" altLang="en-US" sz="1600" dirty="0">
                <a:solidFill>
                  <a:schemeClr val="tx1">
                    <a:lumMod val="50000"/>
                    <a:lumOff val="50000"/>
                  </a:schemeClr>
                </a:solidFill>
                <a:latin typeface="微软雅黑" pitchFamily="34" charset="-122"/>
                <a:ea typeface="微软雅黑" pitchFamily="34" charset="-122"/>
              </a:rPr>
              <a:t>使用大尾端，如果想用小尾端，请自行实现，或者使用</a:t>
            </a:r>
            <a:r>
              <a:rPr lang="en-US" altLang="zh-CN" sz="1600" dirty="0" err="1">
                <a:solidFill>
                  <a:schemeClr val="tx1">
                    <a:lumMod val="50000"/>
                    <a:lumOff val="50000"/>
                  </a:schemeClr>
                </a:solidFill>
                <a:latin typeface="微软雅黑" pitchFamily="34" charset="-122"/>
                <a:ea typeface="微软雅黑" pitchFamily="34" charset="-122"/>
              </a:rPr>
              <a:t>ByteBuffer</a:t>
            </a:r>
            <a:endParaRPr lang="zh-CN" altLang="en-US" sz="16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1978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 calcmode="lin" valueType="num">
                                      <p:cBhvr additive="base">
                                        <p:cTn id="17" dur="500" fill="hold"/>
                                        <p:tgtEl>
                                          <p:spTgt spid="17411"/>
                                        </p:tgtEl>
                                        <p:attrNameLst>
                                          <p:attrName>ppt_x</p:attrName>
                                        </p:attrNameLst>
                                      </p:cBhvr>
                                      <p:tavLst>
                                        <p:tav tm="0">
                                          <p:val>
                                            <p:strVal val="#ppt_x"/>
                                          </p:val>
                                        </p:tav>
                                        <p:tav tm="100000">
                                          <p:val>
                                            <p:strVal val="#ppt_x"/>
                                          </p:val>
                                        </p:tav>
                                      </p:tavLst>
                                    </p:anim>
                                    <p:anim calcmode="lin" valueType="num">
                                      <p:cBhvr additive="base">
                                        <p:cTn id="18" dur="500" fill="hold"/>
                                        <p:tgtEl>
                                          <p:spTgt spid="174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412"/>
                                        </p:tgtEl>
                                        <p:attrNameLst>
                                          <p:attrName>style.visibility</p:attrName>
                                        </p:attrNameLst>
                                      </p:cBhvr>
                                      <p:to>
                                        <p:strVal val="visible"/>
                                      </p:to>
                                    </p:set>
                                    <p:anim calcmode="lin" valueType="num">
                                      <p:cBhvr additive="base">
                                        <p:cTn id="21" dur="500" fill="hold"/>
                                        <p:tgtEl>
                                          <p:spTgt spid="17412"/>
                                        </p:tgtEl>
                                        <p:attrNameLst>
                                          <p:attrName>ppt_x</p:attrName>
                                        </p:attrNameLst>
                                      </p:cBhvr>
                                      <p:tavLst>
                                        <p:tav tm="0">
                                          <p:val>
                                            <p:strVal val="#ppt_x"/>
                                          </p:val>
                                        </p:tav>
                                        <p:tav tm="100000">
                                          <p:val>
                                            <p:strVal val="#ppt_x"/>
                                          </p:val>
                                        </p:tav>
                                      </p:tavLst>
                                    </p:anim>
                                    <p:anim calcmode="lin" valueType="num">
                                      <p:cBhvr additive="base">
                                        <p:cTn id="22" dur="500" fill="hold"/>
                                        <p:tgtEl>
                                          <p:spTgt spid="174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Guava-</a:t>
            </a:r>
            <a:r>
              <a:rPr lang="zh-CN" altLang="en-US" dirty="0" smtClean="0"/>
              <a:t>资源</a:t>
            </a:r>
            <a:endParaRPr lang="zh-CN" altLang="en-US" dirty="0"/>
          </a:p>
        </p:txBody>
      </p:sp>
      <p:sp>
        <p:nvSpPr>
          <p:cNvPr id="3" name="内容占位符 2"/>
          <p:cNvSpPr>
            <a:spLocks noGrp="1"/>
          </p:cNvSpPr>
          <p:nvPr>
            <p:ph idx="1"/>
          </p:nvPr>
        </p:nvSpPr>
        <p:spPr/>
        <p:txBody>
          <a:bodyPr>
            <a:normAutofit fontScale="70000" lnSpcReduction="20000"/>
          </a:bodyPr>
          <a:lstStyle/>
          <a:p>
            <a:r>
              <a:rPr lang="da-DK" altLang="zh-CN" sz="1905" dirty="0"/>
              <a:t>Google Guava</a:t>
            </a:r>
            <a:r>
              <a:rPr lang="zh-CN" altLang="da-DK" sz="1905" dirty="0"/>
              <a:t>官方教程（中文版）</a:t>
            </a:r>
            <a:r>
              <a:rPr lang="en-US" altLang="zh-CN" sz="1905" dirty="0">
                <a:hlinkClick r:id="rId3"/>
              </a:rPr>
              <a:t>http://ifeve.com/google-guava/</a:t>
            </a:r>
            <a:r>
              <a:rPr lang="en-US" altLang="zh-CN" sz="1905" dirty="0"/>
              <a:t> </a:t>
            </a:r>
          </a:p>
          <a:p>
            <a:r>
              <a:rPr lang="zh-TW" altLang="en-US" sz="1905" dirty="0"/>
              <a:t>官方首页：</a:t>
            </a:r>
            <a:r>
              <a:rPr lang="en-US" altLang="zh-TW" sz="1905" dirty="0">
                <a:hlinkClick r:id="rId4"/>
              </a:rPr>
              <a:t>http://</a:t>
            </a:r>
            <a:r>
              <a:rPr lang="en-US" altLang="zh-TW" sz="1905" dirty="0" err="1">
                <a:hlinkClick r:id="rId4"/>
              </a:rPr>
              <a:t>code.google.com</a:t>
            </a:r>
            <a:r>
              <a:rPr lang="en-US" altLang="zh-TW" sz="1905" dirty="0">
                <a:hlinkClick r:id="rId4"/>
              </a:rPr>
              <a:t>/p/guava-libraries</a:t>
            </a:r>
            <a:endParaRPr lang="en-US" altLang="zh-TW" sz="1905" dirty="0"/>
          </a:p>
          <a:p>
            <a:r>
              <a:rPr lang="zh-CN" altLang="en-US" sz="1905" dirty="0"/>
              <a:t>官方下载：</a:t>
            </a:r>
            <a:r>
              <a:rPr lang="en-US" altLang="zh-CN" sz="1905" dirty="0">
                <a:hlinkClick r:id="rId5"/>
              </a:rPr>
              <a:t>http://</a:t>
            </a:r>
            <a:r>
              <a:rPr lang="en-US" altLang="zh-CN" sz="1905" dirty="0" err="1">
                <a:hlinkClick r:id="rId5"/>
              </a:rPr>
              <a:t>code.google.com</a:t>
            </a:r>
            <a:r>
              <a:rPr lang="en-US" altLang="zh-CN" sz="1905" dirty="0">
                <a:hlinkClick r:id="rId5"/>
              </a:rPr>
              <a:t>/p/guava-libraries/downloads/list</a:t>
            </a:r>
            <a:endParaRPr lang="en-US" altLang="zh-CN" sz="1905" dirty="0"/>
          </a:p>
          <a:p>
            <a:r>
              <a:rPr lang="zh-CN" altLang="en-US" sz="1905" dirty="0"/>
              <a:t>官方文档：</a:t>
            </a:r>
            <a:r>
              <a:rPr lang="en-US" altLang="zh-CN" sz="1905" dirty="0">
                <a:hlinkClick r:id="rId6"/>
              </a:rPr>
              <a:t>http://</a:t>
            </a:r>
            <a:r>
              <a:rPr lang="en-US" altLang="zh-CN" sz="1905" dirty="0" err="1">
                <a:hlinkClick r:id="rId6"/>
              </a:rPr>
              <a:t>docs.guava-libraries.googlecode.com</a:t>
            </a:r>
            <a:r>
              <a:rPr lang="en-US" altLang="zh-CN" sz="1905" dirty="0">
                <a:hlinkClick r:id="rId6"/>
              </a:rPr>
              <a:t>/</a:t>
            </a:r>
            <a:r>
              <a:rPr lang="en-US" altLang="zh-CN" sz="1905" dirty="0" err="1">
                <a:hlinkClick r:id="rId6"/>
              </a:rPr>
              <a:t>git</a:t>
            </a:r>
            <a:r>
              <a:rPr lang="en-US" altLang="zh-CN" sz="1905" dirty="0">
                <a:hlinkClick r:id="rId6"/>
              </a:rPr>
              <a:t>/</a:t>
            </a:r>
            <a:r>
              <a:rPr lang="en-US" altLang="zh-CN" sz="1905" dirty="0" err="1">
                <a:hlinkClick r:id="rId6"/>
              </a:rPr>
              <a:t>javadoc</a:t>
            </a:r>
            <a:endParaRPr lang="en-US" altLang="zh-CN" sz="1905" dirty="0"/>
          </a:p>
          <a:p>
            <a:pPr marL="0" indent="0">
              <a:buNone/>
            </a:pPr>
            <a:r>
              <a:rPr lang="en-US" altLang="zh-CN" sz="1905" dirty="0"/>
              <a:t>	           </a:t>
            </a:r>
            <a:r>
              <a:rPr lang="en-US" altLang="zh-CN" sz="1905" dirty="0">
                <a:hlinkClick r:id="rId7"/>
              </a:rPr>
              <a:t>http://</a:t>
            </a:r>
            <a:r>
              <a:rPr lang="en-US" altLang="zh-CN" sz="1905" dirty="0" smtClean="0">
                <a:hlinkClick r:id="rId7"/>
              </a:rPr>
              <a:t>www.ostools.net/apidocs/apidoc?api=guava</a:t>
            </a:r>
            <a:endParaRPr lang="en-US" altLang="zh-CN" sz="1905" dirty="0" smtClean="0"/>
          </a:p>
          <a:p>
            <a:pPr marL="0" indent="0">
              <a:buNone/>
            </a:pPr>
            <a:endParaRPr lang="en-US" altLang="zh-CN" sz="1905" dirty="0"/>
          </a:p>
          <a:p>
            <a:r>
              <a:rPr lang="en-US" altLang="zh-CN" sz="2000" dirty="0">
                <a:hlinkClick r:id="rId8"/>
              </a:rPr>
              <a:t>http://www.slideshare.net/hypermin/google-guava-overview201303260</a:t>
            </a:r>
            <a:endParaRPr lang="en-US" altLang="zh-CN" sz="2000" dirty="0"/>
          </a:p>
          <a:p>
            <a:r>
              <a:rPr lang="en-US" altLang="zh-CN" sz="2000" dirty="0">
                <a:hlinkClick r:id="rId9"/>
              </a:rPr>
              <a:t>http://www.slideshare.net/IgorAnishchenko/clean-code-with-google-guava-jee-conf</a:t>
            </a:r>
            <a:endParaRPr lang="en-US" altLang="zh-CN" sz="2000" dirty="0"/>
          </a:p>
          <a:p>
            <a:r>
              <a:rPr lang="en-US" altLang="zh-CN" sz="2000" dirty="0">
                <a:hlinkClick r:id="rId10"/>
              </a:rPr>
              <a:t>http://www.slideshare.net/mitemitreski1/google-guava-for-cleaner-code</a:t>
            </a:r>
            <a:endParaRPr lang="en-US" altLang="zh-CN" sz="2000" dirty="0"/>
          </a:p>
          <a:p>
            <a:r>
              <a:rPr lang="en-US" altLang="zh-CN" sz="2000" dirty="0">
                <a:hlinkClick r:id="rId11"/>
              </a:rPr>
              <a:t>https://code.google.com/p/guava-libraries/wiki/GuavaExplained</a:t>
            </a:r>
            <a:endParaRPr lang="en-US" altLang="zh-CN" sz="2000" dirty="0"/>
          </a:p>
          <a:p>
            <a:r>
              <a:rPr lang="en-US" altLang="zh-CN" sz="2000" dirty="0">
                <a:hlinkClick r:id="rId12"/>
              </a:rPr>
              <a:t>http://www.letonlife.com/writing-clean-code-with-google-guava-part-1-870</a:t>
            </a:r>
            <a:endParaRPr lang="en-US" altLang="zh-CN" sz="2000" dirty="0"/>
          </a:p>
          <a:p>
            <a:r>
              <a:rPr lang="en-US" altLang="zh-CN" sz="2000" dirty="0">
                <a:hlinkClick r:id="rId13"/>
              </a:rPr>
              <a:t>http://outofmemory.cn/java/guava/IO/Files-operation</a:t>
            </a:r>
            <a:endParaRPr lang="en-US" altLang="zh-CN" sz="2000" dirty="0"/>
          </a:p>
          <a:p>
            <a:r>
              <a:rPr lang="en-US" altLang="zh-CN" sz="2000" dirty="0">
                <a:hlinkClick r:id="rId14"/>
              </a:rPr>
              <a:t>http://www.oschina.net/translate/beautiful-code-with-google-collections-guava-and-static-imports-part-1</a:t>
            </a:r>
            <a:endParaRPr lang="en-US" altLang="zh-CN" sz="2000" dirty="0"/>
          </a:p>
          <a:p>
            <a:r>
              <a:rPr lang="en-US" altLang="zh-CN" sz="2000" dirty="0">
                <a:hlinkClick r:id="rId15"/>
              </a:rPr>
              <a:t>http://www.oschina.net/translate/functional-java-filtering-and-ordering-with-google-collections-part-3</a:t>
            </a:r>
            <a:endParaRPr lang="en-US" altLang="zh-CN" sz="2000" dirty="0"/>
          </a:p>
          <a:p>
            <a:r>
              <a:rPr lang="en-US" altLang="zh-CN" sz="2000" dirty="0">
                <a:hlinkClick r:id="rId3"/>
              </a:rPr>
              <a:t>http://ifeve.com/google-guava/</a:t>
            </a:r>
            <a:endParaRPr lang="en-US" altLang="zh-CN" sz="2000" dirty="0"/>
          </a:p>
          <a:p>
            <a:r>
              <a:rPr lang="en-US" altLang="zh-CN" sz="2000" dirty="0">
                <a:hlinkClick r:id="rId16"/>
              </a:rPr>
              <a:t>http://www.slideshare.net/tomaszdziurko/google-guava-almost-everything-you-need-to-know?next_slideshow=1</a:t>
            </a:r>
            <a:endParaRPr lang="en-US" altLang="zh-CN" sz="2000" dirty="0"/>
          </a:p>
          <a:p>
            <a:pPr marL="0" indent="0">
              <a:buNone/>
            </a:pPr>
            <a:endParaRPr lang="en-US" altLang="zh-CN" sz="1905" dirty="0"/>
          </a:p>
        </p:txBody>
      </p:sp>
      <p:sp>
        <p:nvSpPr>
          <p:cNvPr id="4" name="灯片编号占位符 3"/>
          <p:cNvSpPr>
            <a:spLocks noGrp="1"/>
          </p:cNvSpPr>
          <p:nvPr>
            <p:ph type="sldNum" sz="quarter" idx="10"/>
          </p:nvPr>
        </p:nvSpPr>
        <p:spPr/>
        <p:txBody>
          <a:bodyPr/>
          <a:lstStyle/>
          <a:p>
            <a:pPr>
              <a:defRPr/>
            </a:pPr>
            <a:fld id="{67D23249-B7B8-42AF-B35C-A2D516CC4C17}" type="slidenum">
              <a:rPr lang="en-US" altLang="zh-CN" smtClean="0"/>
              <a:pPr>
                <a:defRPr/>
              </a:pPr>
              <a:t>38</a:t>
            </a:fld>
            <a:endParaRPr lang="en-US" altLang="zh-CN" dirty="0"/>
          </a:p>
        </p:txBody>
      </p:sp>
    </p:spTree>
    <p:extLst>
      <p:ext uri="{BB962C8B-B14F-4D97-AF65-F5344CB8AC3E}">
        <p14:creationId xmlns:p14="http://schemas.microsoft.com/office/powerpoint/2010/main" val="380650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979464"/>
            <a:ext cx="10515600" cy="4351338"/>
          </a:xfrm>
        </p:spPr>
        <p:txBody>
          <a:bodyPr>
            <a:normAutofit/>
          </a:bodyPr>
          <a:lstStyle/>
          <a:p>
            <a:pPr marL="0" indent="0" algn="ctr">
              <a:buNone/>
            </a:pPr>
            <a:endParaRPr lang="en-US" altLang="zh-CN" sz="8800" dirty="0" smtClean="0"/>
          </a:p>
          <a:p>
            <a:pPr marL="0" indent="0" algn="ctr">
              <a:buNone/>
            </a:pPr>
            <a:r>
              <a:rPr lang="zh-CN" altLang="en-US" sz="8800" dirty="0" smtClean="0"/>
              <a:t>谢谢</a:t>
            </a:r>
            <a:endParaRPr lang="zh-CN" altLang="en-US" sz="8800" dirty="0"/>
          </a:p>
          <a:p>
            <a:pPr marL="0" indent="0">
              <a:buNone/>
            </a:pPr>
            <a:endParaRPr lang="en-US" altLang="zh-CN" dirty="0"/>
          </a:p>
        </p:txBody>
      </p:sp>
    </p:spTree>
    <p:extLst>
      <p:ext uri="{BB962C8B-B14F-4D97-AF65-F5344CB8AC3E}">
        <p14:creationId xmlns:p14="http://schemas.microsoft.com/office/powerpoint/2010/main" val="1758098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a:t>
            </a:r>
            <a:r>
              <a:rPr lang="en-US" altLang="zh-CN" dirty="0" smtClean="0"/>
              <a:t>Lang——</a:t>
            </a:r>
            <a:r>
              <a:rPr lang="en-US" altLang="zh-CN" dirty="0" err="1" smtClean="0"/>
              <a:t>StringUtils</a:t>
            </a:r>
            <a:endParaRPr lang="en-US" altLang="zh-CN" dirty="0"/>
          </a:p>
        </p:txBody>
      </p:sp>
      <p:sp>
        <p:nvSpPr>
          <p:cNvPr id="3" name="内容占位符 2"/>
          <p:cNvSpPr>
            <a:spLocks noGrp="1"/>
          </p:cNvSpPr>
          <p:nvPr>
            <p:ph idx="1"/>
          </p:nvPr>
        </p:nvSpPr>
        <p:spPr>
          <a:xfrm>
            <a:off x="838200" y="1365160"/>
            <a:ext cx="10515600" cy="5380197"/>
          </a:xfrm>
        </p:spPr>
        <p:txBody>
          <a:bodyPr>
            <a:normAutofit lnSpcReduction="10000"/>
          </a:bodyPr>
          <a:lstStyle/>
          <a:p>
            <a:r>
              <a:rPr lang="en-US" altLang="zh-CN" sz="1600" dirty="0" smtClean="0">
                <a:latin typeface="微软雅黑" panose="020B0503020204020204" pitchFamily="34" charset="-122"/>
                <a:ea typeface="微软雅黑" panose="020B0503020204020204" pitchFamily="34" charset="-122"/>
              </a:rPr>
              <a:t>null safe</a:t>
            </a:r>
            <a:r>
              <a:rPr lang="zh-CN" altLang="en-US" sz="1600" dirty="0" smtClean="0">
                <a:latin typeface="微软雅黑" panose="020B0503020204020204" pitchFamily="34" charset="-122"/>
                <a:ea typeface="微软雅黑" panose="020B0503020204020204" pitchFamily="34" charset="-122"/>
              </a:rPr>
              <a:t>：操作字符串不会报空指针异常</a:t>
            </a:r>
            <a:endParaRPr lang="en-US" altLang="zh-CN"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常用操作如右图</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en-US" altLang="zh-CN" sz="1600" dirty="0" err="1"/>
              <a:t>StringUtils.</a:t>
            </a:r>
            <a:r>
              <a:rPr lang="en-US" altLang="zh-CN" sz="1600" i="1" dirty="0" err="1"/>
              <a:t>isEmpty</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en-US" altLang="zh-CN" sz="1600" dirty="0" err="1" smtClean="0"/>
              <a:t>StringUtils.</a:t>
            </a:r>
            <a:r>
              <a:rPr lang="en-US" altLang="zh-CN" sz="1600" i="1" dirty="0" err="1" smtClean="0"/>
              <a:t>isNotEmpty</a:t>
            </a:r>
            <a:endParaRPr lang="en-US" altLang="zh-CN" sz="1600" i="1" dirty="0" smtClean="0"/>
          </a:p>
          <a:p>
            <a:pPr marL="0" indent="0">
              <a:buNone/>
            </a:pPr>
            <a:r>
              <a:rPr lang="en-US" altLang="zh-CN" sz="1600" dirty="0" err="1" smtClean="0"/>
              <a:t>StringUtils.</a:t>
            </a:r>
            <a:r>
              <a:rPr lang="en-US" altLang="zh-CN" sz="1600" i="1" dirty="0" err="1" smtClean="0"/>
              <a:t>isBlank</a:t>
            </a:r>
            <a:endParaRPr lang="en-US" altLang="zh-CN" sz="1600" i="1" dirty="0" smtClean="0"/>
          </a:p>
          <a:p>
            <a:pPr marL="0" indent="0">
              <a:buNone/>
            </a:pPr>
            <a:r>
              <a:rPr lang="en-US" altLang="zh-CN" sz="1600" dirty="0" err="1" smtClean="0"/>
              <a:t>StringUtils.</a:t>
            </a:r>
            <a:r>
              <a:rPr lang="en-US" altLang="zh-CN" sz="1600" i="1" dirty="0" err="1" smtClean="0"/>
              <a:t>isNotBlank</a:t>
            </a:r>
            <a:endParaRPr lang="en-US" altLang="zh-CN" sz="1600" i="1" dirty="0" smtClean="0"/>
          </a:p>
          <a:p>
            <a:pPr marL="0" indent="0">
              <a:buNone/>
            </a:pPr>
            <a:r>
              <a:rPr lang="en-US" altLang="zh-CN" sz="1600" dirty="0" err="1"/>
              <a:t>StringUtils.</a:t>
            </a:r>
            <a:r>
              <a:rPr lang="en-US" altLang="zh-CN" sz="1600" i="1" dirty="0" err="1"/>
              <a:t>join</a:t>
            </a:r>
            <a:endParaRPr lang="en-US" altLang="zh-CN" sz="1600" i="1" dirty="0" smtClean="0"/>
          </a:p>
          <a:p>
            <a:pPr marL="0" indent="0">
              <a:buNone/>
            </a:pPr>
            <a:r>
              <a:rPr lang="en-US" altLang="zh-CN" sz="1600" dirty="0" err="1" smtClean="0"/>
              <a:t>StringUtils.</a:t>
            </a:r>
            <a:r>
              <a:rPr lang="en-US" altLang="zh-CN" sz="1600" i="1" dirty="0" err="1" smtClean="0"/>
              <a:t>split</a:t>
            </a:r>
            <a:endParaRPr lang="en-US" altLang="zh-CN" sz="1600" i="1" dirty="0" smtClean="0"/>
          </a:p>
          <a:p>
            <a:pPr marL="0" indent="0">
              <a:buNone/>
            </a:pPr>
            <a:r>
              <a:rPr lang="en-US" altLang="zh-CN" sz="1600" dirty="0" err="1"/>
              <a:t>StringUtils.</a:t>
            </a:r>
            <a:r>
              <a:rPr lang="en-US" altLang="zh-CN" sz="1600" i="1" dirty="0" err="1"/>
              <a:t>replaceOnce</a:t>
            </a:r>
            <a:endParaRPr lang="en-US" altLang="zh-CN" sz="1600" i="1" dirty="0" smtClean="0"/>
          </a:p>
          <a:p>
            <a:pPr marL="0" indent="0">
              <a:buNone/>
            </a:pPr>
            <a:r>
              <a:rPr lang="en-US" altLang="zh-CN" sz="1600" dirty="0" err="1"/>
              <a:t>StringUtils.</a:t>
            </a:r>
            <a:r>
              <a:rPr lang="en-US" altLang="zh-CN" sz="1600" i="1" dirty="0" err="1"/>
              <a:t>replace</a:t>
            </a:r>
            <a:endParaRPr lang="en-US" altLang="zh-CN" sz="1600" dirty="0" smtClean="0">
              <a:latin typeface="微软雅黑" panose="020B0503020204020204" pitchFamily="34" charset="-122"/>
              <a:ea typeface="微软雅黑" panose="020B0503020204020204" pitchFamily="34" charset="-122"/>
            </a:endParaRPr>
          </a:p>
          <a:p>
            <a:pPr marL="0" indent="0">
              <a:buNone/>
            </a:pPr>
            <a:r>
              <a:rPr lang="en-US" altLang="zh-CN" sz="1600" dirty="0" err="1" smtClean="0"/>
              <a:t>StringUtils.</a:t>
            </a:r>
            <a:r>
              <a:rPr lang="en-US" altLang="zh-CN" sz="1600" i="1" dirty="0" err="1" smtClean="0"/>
              <a:t>repeat</a:t>
            </a:r>
            <a:endParaRPr lang="en-US" altLang="zh-CN" sz="1600" i="1" dirty="0" smtClean="0"/>
          </a:p>
          <a:p>
            <a:pPr marL="0" indent="0">
              <a:buNone/>
            </a:pPr>
            <a:r>
              <a:rPr lang="en-US" altLang="zh-CN" sz="1600" dirty="0" err="1" smtClean="0"/>
              <a:t>StringUtils.</a:t>
            </a:r>
            <a:r>
              <a:rPr lang="en-US" altLang="zh-CN" sz="1600" i="1" dirty="0" err="1" smtClean="0"/>
              <a:t>length</a:t>
            </a:r>
            <a:endParaRPr lang="en-US" altLang="zh-CN" sz="1600" i="1" dirty="0" smtClean="0"/>
          </a:p>
          <a:p>
            <a:pPr marL="0" indent="0">
              <a:buNone/>
            </a:pPr>
            <a:r>
              <a:rPr lang="en-US" altLang="zh-CN" sz="1600" i="1" dirty="0" err="1"/>
              <a:t>StringUtils.getJaroWinklerDistance</a:t>
            </a:r>
            <a:endParaRPr lang="en-US" altLang="zh-CN" sz="1600" i="1" dirty="0"/>
          </a:p>
          <a:p>
            <a:pPr marL="0" indent="0">
              <a:buNone/>
            </a:pP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实例工程：</a:t>
            </a:r>
          </a:p>
          <a:p>
            <a:pPr marL="0" indent="0">
              <a:buNone/>
            </a:pPr>
            <a:r>
              <a:rPr lang="en-US" altLang="zh-CN" sz="1600" dirty="0">
                <a:latin typeface="微软雅黑" panose="020B0503020204020204" pitchFamily="34" charset="-122"/>
                <a:ea typeface="微软雅黑" panose="020B0503020204020204" pitchFamily="34" charset="-122"/>
              </a:rPr>
              <a:t>org.ydd.study.commonlang.StringUtilsTest</a:t>
            </a:r>
          </a:p>
        </p:txBody>
      </p:sp>
      <p:pic>
        <p:nvPicPr>
          <p:cNvPr id="4" name="图片 3"/>
          <p:cNvPicPr>
            <a:picLocks noChangeAspect="1"/>
          </p:cNvPicPr>
          <p:nvPr/>
        </p:nvPicPr>
        <p:blipFill>
          <a:blip r:embed="rId3"/>
          <a:stretch>
            <a:fillRect/>
          </a:stretch>
        </p:blipFill>
        <p:spPr>
          <a:xfrm>
            <a:off x="5730696" y="1365160"/>
            <a:ext cx="6191250" cy="5029200"/>
          </a:xfrm>
          <a:prstGeom prst="rect">
            <a:avLst/>
          </a:prstGeom>
        </p:spPr>
      </p:pic>
    </p:spTree>
    <p:extLst>
      <p:ext uri="{BB962C8B-B14F-4D97-AF65-F5344CB8AC3E}">
        <p14:creationId xmlns:p14="http://schemas.microsoft.com/office/powerpoint/2010/main" val="2317415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a:t>
            </a:r>
            <a:r>
              <a:rPr lang="en-US" altLang="zh-CN" dirty="0" smtClean="0"/>
              <a:t>Lang</a:t>
            </a:r>
            <a:endParaRPr lang="en-US" altLang="zh-CN" dirty="0"/>
          </a:p>
        </p:txBody>
      </p:sp>
      <p:sp>
        <p:nvSpPr>
          <p:cNvPr id="3" name="内容占位符 2"/>
          <p:cNvSpPr>
            <a:spLocks noGrp="1"/>
          </p:cNvSpPr>
          <p:nvPr>
            <p:ph idx="1"/>
          </p:nvPr>
        </p:nvSpPr>
        <p:spPr>
          <a:xfrm>
            <a:off x="838200" y="1549400"/>
            <a:ext cx="10515600" cy="4627563"/>
          </a:xfrm>
        </p:spPr>
        <p:txBody>
          <a:bodyPr>
            <a:normAutofit lnSpcReduction="10000"/>
          </a:bodyPr>
          <a:lstStyle/>
          <a:p>
            <a:r>
              <a:rPr lang="en-US" altLang="zh-CN" sz="1600" b="1" dirty="0" err="1" smtClean="0"/>
              <a:t>StopWatch</a:t>
            </a:r>
            <a:r>
              <a:rPr lang="en-US" altLang="zh-CN" sz="1600" b="1" dirty="0"/>
              <a:t>:</a:t>
            </a:r>
            <a:r>
              <a:rPr lang="zh-CN" altLang="en-US" sz="1600" b="1" dirty="0" smtClean="0">
                <a:latin typeface="微软雅黑" panose="020B0503020204020204" pitchFamily="34" charset="-122"/>
                <a:ea typeface="微软雅黑" panose="020B0503020204020204" pitchFamily="34" charset="-122"/>
              </a:rPr>
              <a:t>计时器，一般用于性能</a:t>
            </a:r>
            <a:r>
              <a:rPr lang="zh-CN" altLang="en-US" sz="1600" b="1" dirty="0">
                <a:latin typeface="微软雅黑" panose="020B0503020204020204" pitchFamily="34" charset="-122"/>
                <a:ea typeface="微软雅黑" panose="020B0503020204020204" pitchFamily="34" charset="-122"/>
              </a:rPr>
              <a:t>测试，取代</a:t>
            </a:r>
            <a:r>
              <a:rPr lang="en-US" altLang="zh-CN" sz="1600" b="1" dirty="0">
                <a:latin typeface="微软雅黑" panose="020B0503020204020204" pitchFamily="34" charset="-122"/>
                <a:ea typeface="微软雅黑" panose="020B0503020204020204" pitchFamily="34" charset="-122"/>
              </a:rPr>
              <a:t>System. </a:t>
            </a:r>
            <a:r>
              <a:rPr lang="en-US" altLang="zh-CN" sz="1600" b="1" dirty="0" err="1">
                <a:latin typeface="微软雅黑" panose="020B0503020204020204" pitchFamily="34" charset="-122"/>
                <a:ea typeface="微软雅黑" panose="020B0503020204020204" pitchFamily="34" charset="-122"/>
              </a:rPr>
              <a:t>currentTimeMillis</a:t>
            </a:r>
            <a:r>
              <a:rPr lang="en-US" altLang="zh-CN" sz="1600" b="1" dirty="0" smtClean="0">
                <a:latin typeface="微软雅黑" panose="020B0503020204020204" pitchFamily="34" charset="-122"/>
                <a:ea typeface="微软雅黑" panose="020B0503020204020204" pitchFamily="34" charset="-122"/>
              </a:rPr>
              <a:t>()</a:t>
            </a:r>
          </a:p>
          <a:p>
            <a:pPr marL="0" indent="0">
              <a:buNone/>
            </a:pPr>
            <a:r>
              <a:rPr lang="en-US" altLang="zh-CN" sz="1400" dirty="0" err="1">
                <a:latin typeface="微软雅黑" panose="020B0503020204020204" pitchFamily="34" charset="-122"/>
                <a:ea typeface="微软雅黑" panose="020B0503020204020204" pitchFamily="34" charset="-122"/>
              </a:rPr>
              <a:t>StopWatch.start</a:t>
            </a:r>
            <a:r>
              <a:rPr lang="en-US" altLang="zh-CN" sz="1400" dirty="0">
                <a:latin typeface="微软雅黑" panose="020B0503020204020204" pitchFamily="34" charset="-122"/>
                <a:ea typeface="微软雅黑" panose="020B0503020204020204" pitchFamily="34" charset="-122"/>
              </a:rPr>
              <a:t>(); </a:t>
            </a: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err="1" smtClean="0">
                <a:latin typeface="微软雅黑" panose="020B0503020204020204" pitchFamily="34" charset="-122"/>
                <a:ea typeface="微软雅黑" panose="020B0503020204020204" pitchFamily="34" charset="-122"/>
              </a:rPr>
              <a:t>StopWatch.split</a:t>
            </a:r>
            <a:r>
              <a:rPr lang="en-US" altLang="zh-CN" sz="1400" dirty="0" smtClean="0">
                <a:latin typeface="微软雅黑" panose="020B0503020204020204" pitchFamily="34" charset="-122"/>
                <a:ea typeface="微软雅黑" panose="020B0503020204020204" pitchFamily="34" charset="-122"/>
              </a:rPr>
              <a:t>();</a:t>
            </a:r>
          </a:p>
          <a:p>
            <a:pPr marL="0" indent="0">
              <a:buNone/>
            </a:pPr>
            <a:r>
              <a:rPr lang="en-US" altLang="zh-CN" sz="1400" dirty="0" err="1" smtClean="0">
                <a:latin typeface="微软雅黑" panose="020B0503020204020204" pitchFamily="34" charset="-122"/>
                <a:ea typeface="微软雅黑" panose="020B0503020204020204" pitchFamily="34" charset="-122"/>
              </a:rPr>
              <a:t>StopWatch.stop</a:t>
            </a:r>
            <a:r>
              <a:rPr lang="en-US" altLang="zh-CN" sz="1400" dirty="0" smtClean="0">
                <a:latin typeface="微软雅黑" panose="020B0503020204020204" pitchFamily="34" charset="-122"/>
                <a:ea typeface="微软雅黑" panose="020B0503020204020204" pitchFamily="34" charset="-122"/>
              </a:rPr>
              <a:t>();</a:t>
            </a:r>
          </a:p>
          <a:p>
            <a:pPr marL="0" indent="0">
              <a:buNone/>
            </a:pPr>
            <a:r>
              <a:rPr lang="en-US" altLang="zh-CN" sz="1400" i="1" dirty="0">
                <a:solidFill>
                  <a:srgbClr val="FF0000"/>
                </a:solidFill>
              </a:rPr>
              <a:t>See:</a:t>
            </a:r>
            <a:r>
              <a:rPr lang="en-US" altLang="zh-CN" sz="1400" i="1" dirty="0">
                <a:solidFill>
                  <a:srgbClr val="FF0000"/>
                </a:solidFill>
                <a:hlinkClick r:id="rId2"/>
              </a:rPr>
              <a:t> </a:t>
            </a:r>
            <a:r>
              <a:rPr lang="en-US" altLang="zh-CN" sz="1400" i="1" dirty="0" smtClean="0">
                <a:solidFill>
                  <a:srgbClr val="FF0000"/>
                </a:solidFill>
              </a:rPr>
              <a:t>org.ydd.study.commonlang.StopWatchTest</a:t>
            </a:r>
            <a:endParaRPr lang="en-US" altLang="zh-CN" sz="1400" dirty="0">
              <a:solidFill>
                <a:srgbClr val="FF0000"/>
              </a:solidFill>
              <a:latin typeface="微软雅黑" panose="020B0503020204020204" pitchFamily="34" charset="-122"/>
              <a:ea typeface="微软雅黑" panose="020B0503020204020204" pitchFamily="34" charset="-122"/>
            </a:endParaRPr>
          </a:p>
          <a:p>
            <a:r>
              <a:rPr lang="en-US" altLang="zh-CN" sz="1600" b="1" dirty="0" err="1" smtClean="0">
                <a:latin typeface="微软雅黑" panose="020B0503020204020204" pitchFamily="34" charset="-122"/>
                <a:ea typeface="微软雅黑" panose="020B0503020204020204" pitchFamily="34" charset="-122"/>
              </a:rPr>
              <a:t>ArrayUtils</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操作数组功能类</a:t>
            </a:r>
            <a:endParaRPr lang="en-US" altLang="zh-CN" sz="1600" b="1" dirty="0" smtClean="0">
              <a:latin typeface="微软雅黑" panose="020B0503020204020204" pitchFamily="34" charset="-122"/>
              <a:ea typeface="微软雅黑" panose="020B0503020204020204" pitchFamily="34" charset="-122"/>
            </a:endParaRPr>
          </a:p>
          <a:p>
            <a:pPr marL="0" indent="0">
              <a:buNone/>
            </a:pPr>
            <a:r>
              <a:rPr lang="en-US" altLang="zh-CN" sz="1400" dirty="0" err="1">
                <a:latin typeface="微软雅黑" panose="020B0503020204020204" pitchFamily="34" charset="-122"/>
                <a:ea typeface="微软雅黑" panose="020B0503020204020204" pitchFamily="34" charset="-122"/>
              </a:rPr>
              <a:t>ArrayUtils.toString</a:t>
            </a:r>
            <a:r>
              <a:rPr lang="en-US" altLang="zh-CN" sz="1400" dirty="0">
                <a:latin typeface="微软雅黑" panose="020B0503020204020204" pitchFamily="34" charset="-122"/>
                <a:ea typeface="微软雅黑" panose="020B0503020204020204" pitchFamily="34" charset="-122"/>
              </a:rPr>
              <a:t>(null</a:t>
            </a:r>
            <a:r>
              <a:rPr lang="en-US" altLang="zh-CN" sz="1400" dirty="0" smtClean="0">
                <a:latin typeface="微软雅黑" panose="020B0503020204020204" pitchFamily="34" charset="-122"/>
                <a:ea typeface="微软雅黑" panose="020B0503020204020204" pitchFamily="34" charset="-122"/>
              </a:rPr>
              <a:t>)</a:t>
            </a:r>
          </a:p>
          <a:p>
            <a:pPr marL="0" indent="0">
              <a:buNone/>
            </a:pPr>
            <a:r>
              <a:rPr lang="en-US" altLang="zh-CN" sz="1400" dirty="0" err="1" smtClean="0">
                <a:latin typeface="微软雅黑" panose="020B0503020204020204" pitchFamily="34" charset="-122"/>
                <a:ea typeface="微软雅黑" panose="020B0503020204020204" pitchFamily="34" charset="-122"/>
              </a:rPr>
              <a:t>ArrayUtils.toString</a:t>
            </a:r>
            <a:r>
              <a:rPr lang="en-US" altLang="zh-CN" sz="1400" dirty="0" smtClean="0">
                <a:latin typeface="微软雅黑" panose="020B0503020204020204" pitchFamily="34" charset="-122"/>
                <a:ea typeface="微软雅黑" panose="020B0503020204020204" pitchFamily="34" charset="-122"/>
              </a:rPr>
              <a:t>(new </a:t>
            </a:r>
            <a:r>
              <a:rPr lang="en-US" altLang="zh-CN" sz="1400" dirty="0">
                <a:latin typeface="微软雅黑" panose="020B0503020204020204" pitchFamily="34" charset="-122"/>
                <a:ea typeface="微软雅黑" panose="020B0503020204020204" pitchFamily="34" charset="-122"/>
              </a:rPr>
              <a:t>String[] {"</a:t>
            </a:r>
            <a:r>
              <a:rPr lang="en-US" altLang="zh-CN" sz="1400" dirty="0" err="1">
                <a:latin typeface="微软雅黑" panose="020B0503020204020204" pitchFamily="34" charset="-122"/>
                <a:ea typeface="微软雅黑" panose="020B0503020204020204" pitchFamily="34" charset="-122"/>
              </a:rPr>
              <a:t>pink","blue</a:t>
            </a:r>
            <a:r>
              <a:rPr lang="en-US" altLang="zh-CN" sz="1400" dirty="0">
                <a:latin typeface="微软雅黑" panose="020B0503020204020204" pitchFamily="34" charset="-122"/>
                <a:ea typeface="微软雅黑" panose="020B0503020204020204" pitchFamily="34" charset="-122"/>
              </a:rPr>
              <a:t>"})</a:t>
            </a:r>
            <a:br>
              <a:rPr lang="en-US" altLang="zh-CN" sz="1400" dirty="0">
                <a:latin typeface="微软雅黑" panose="020B0503020204020204" pitchFamily="34" charset="-122"/>
                <a:ea typeface="微软雅黑" panose="020B0503020204020204" pitchFamily="34" charset="-122"/>
              </a:rPr>
            </a:br>
            <a:r>
              <a:rPr lang="en-US" altLang="zh-CN" sz="1400" dirty="0" err="1" smtClean="0">
                <a:latin typeface="微软雅黑" panose="020B0503020204020204" pitchFamily="34" charset="-122"/>
                <a:ea typeface="微软雅黑" panose="020B0503020204020204" pitchFamily="34" charset="-122"/>
              </a:rPr>
              <a:t>ArrayUtils.hashCode</a:t>
            </a: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i="1" dirty="0">
                <a:solidFill>
                  <a:srgbClr val="FF0000"/>
                </a:solidFill>
              </a:rPr>
              <a:t>See:</a:t>
            </a:r>
            <a:r>
              <a:rPr lang="en-US" altLang="zh-CN" sz="1400" i="1" dirty="0">
                <a:solidFill>
                  <a:srgbClr val="FF0000"/>
                </a:solidFill>
                <a:hlinkClick r:id="rId2"/>
              </a:rPr>
              <a:t> </a:t>
            </a:r>
            <a:r>
              <a:rPr lang="en-US" altLang="zh-CN" sz="1400" i="1" dirty="0" err="1" smtClean="0">
                <a:solidFill>
                  <a:srgbClr val="FF0000"/>
                </a:solidFill>
              </a:rPr>
              <a:t>org.ydd.study.commonlang.ArrayUtilsTest</a:t>
            </a:r>
            <a:endParaRPr lang="en-US" altLang="zh-CN" sz="1400" dirty="0">
              <a:solidFill>
                <a:srgbClr val="FF0000"/>
              </a:solidFill>
              <a:latin typeface="微软雅黑" panose="020B0503020204020204" pitchFamily="34" charset="-122"/>
              <a:ea typeface="微软雅黑" panose="020B0503020204020204" pitchFamily="34" charset="-122"/>
            </a:endParaRPr>
          </a:p>
          <a:p>
            <a:r>
              <a:rPr lang="en-US" altLang="zh-CN" sz="1600" b="1" dirty="0" err="1" smtClean="0">
                <a:latin typeface="微软雅黑" panose="020B0503020204020204" pitchFamily="34" charset="-122"/>
                <a:ea typeface="微软雅黑" panose="020B0503020204020204" pitchFamily="34" charset="-122"/>
              </a:rPr>
              <a:t>DateUtils</a:t>
            </a:r>
            <a:r>
              <a:rPr lang="zh-CN" altLang="en-US" sz="1600" b="1" dirty="0" smtClean="0">
                <a:latin typeface="微软雅黑" panose="020B0503020204020204" pitchFamily="34" charset="-122"/>
                <a:ea typeface="微软雅黑" panose="020B0503020204020204" pitchFamily="34" charset="-122"/>
              </a:rPr>
              <a:t>：日期操作类</a:t>
            </a:r>
            <a:endParaRPr lang="en-US" altLang="zh-CN" sz="1600" b="1" dirty="0">
              <a:latin typeface="微软雅黑" panose="020B0503020204020204" pitchFamily="34" charset="-122"/>
              <a:ea typeface="微软雅黑" panose="020B0503020204020204" pitchFamily="34" charset="-122"/>
            </a:endParaRPr>
          </a:p>
          <a:p>
            <a:pPr marL="0" indent="0">
              <a:buNone/>
            </a:pPr>
            <a:r>
              <a:rPr lang="en-US" altLang="zh-CN" sz="1400" dirty="0" err="1">
                <a:latin typeface="微软雅黑" panose="020B0503020204020204" pitchFamily="34" charset="-122"/>
                <a:ea typeface="微软雅黑" panose="020B0503020204020204" pitchFamily="34" charset="-122"/>
              </a:rPr>
              <a:t>DateUtils.isSameDay</a:t>
            </a:r>
            <a:endParaRPr lang="en-US" altLang="zh-CN" sz="1400" dirty="0">
              <a:latin typeface="微软雅黑" panose="020B0503020204020204" pitchFamily="34" charset="-122"/>
              <a:ea typeface="微软雅黑" panose="020B0503020204020204" pitchFamily="34" charset="-122"/>
            </a:endParaRPr>
          </a:p>
          <a:p>
            <a:pPr marL="0" indent="0">
              <a:buNone/>
            </a:pPr>
            <a:r>
              <a:rPr lang="en-US" altLang="zh-CN" sz="1400" dirty="0" err="1">
                <a:latin typeface="微软雅黑" panose="020B0503020204020204" pitchFamily="34" charset="-122"/>
                <a:ea typeface="微软雅黑" panose="020B0503020204020204" pitchFamily="34" charset="-122"/>
              </a:rPr>
              <a:t>DateUtils.isSameInstant</a:t>
            </a:r>
            <a:endParaRPr lang="en-US" altLang="zh-CN" sz="1400" dirty="0">
              <a:latin typeface="微软雅黑" panose="020B0503020204020204" pitchFamily="34" charset="-122"/>
              <a:ea typeface="微软雅黑" panose="020B0503020204020204" pitchFamily="34" charset="-122"/>
            </a:endParaRPr>
          </a:p>
          <a:p>
            <a:pPr marL="0" indent="0">
              <a:buNone/>
            </a:pPr>
            <a:r>
              <a:rPr lang="en-US" altLang="zh-CN" sz="1400" dirty="0" err="1">
                <a:latin typeface="微软雅黑" panose="020B0503020204020204" pitchFamily="34" charset="-122"/>
                <a:ea typeface="微软雅黑" panose="020B0503020204020204" pitchFamily="34" charset="-122"/>
              </a:rPr>
              <a:t>DateUtils.parseDate</a:t>
            </a:r>
            <a:endParaRPr lang="en-US" altLang="zh-CN" sz="1400" dirty="0">
              <a:latin typeface="微软雅黑" panose="020B0503020204020204" pitchFamily="34" charset="-122"/>
              <a:ea typeface="微软雅黑" panose="020B0503020204020204" pitchFamily="34" charset="-122"/>
            </a:endParaRPr>
          </a:p>
          <a:p>
            <a:pPr marL="0" indent="0">
              <a:buNone/>
            </a:pPr>
            <a:r>
              <a:rPr lang="en-US" altLang="zh-CN" sz="1600" i="1" dirty="0">
                <a:solidFill>
                  <a:srgbClr val="FF0000"/>
                </a:solidFill>
              </a:rPr>
              <a:t>See:</a:t>
            </a:r>
            <a:r>
              <a:rPr lang="en-US" altLang="zh-CN" sz="1600" i="1" dirty="0">
                <a:solidFill>
                  <a:srgbClr val="FF0000"/>
                </a:solidFill>
                <a:hlinkClick r:id="rId2"/>
              </a:rPr>
              <a:t> </a:t>
            </a:r>
            <a:r>
              <a:rPr lang="en-US" altLang="zh-CN" sz="1600" i="1" dirty="0" err="1" smtClean="0">
                <a:solidFill>
                  <a:srgbClr val="FF0000"/>
                </a:solidFill>
              </a:rPr>
              <a:t>org.ydd.study.commonlang.DateUtilsTest</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656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Lang</a:t>
            </a:r>
          </a:p>
        </p:txBody>
      </p:sp>
      <p:sp>
        <p:nvSpPr>
          <p:cNvPr id="3" name="内容占位符 2"/>
          <p:cNvSpPr>
            <a:spLocks noGrp="1"/>
          </p:cNvSpPr>
          <p:nvPr>
            <p:ph idx="1"/>
          </p:nvPr>
        </p:nvSpPr>
        <p:spPr>
          <a:xfrm>
            <a:off x="838200" y="1825624"/>
            <a:ext cx="10515600" cy="4689475"/>
          </a:xfrm>
        </p:spPr>
        <p:txBody>
          <a:bodyPr>
            <a:normAutofit/>
          </a:bodyPr>
          <a:lstStyle/>
          <a:p>
            <a:r>
              <a:rPr lang="en-US" altLang="zh-CN" sz="1800" b="1" dirty="0" err="1" smtClean="0">
                <a:latin typeface="微软雅黑" panose="020B0503020204020204" pitchFamily="34" charset="-122"/>
                <a:ea typeface="微软雅黑" panose="020B0503020204020204" pitchFamily="34" charset="-122"/>
              </a:rPr>
              <a:t>ToStringBuilder</a:t>
            </a:r>
            <a:r>
              <a:rPr lang="zh-CN" altLang="en-US" sz="1800" b="1" dirty="0" smtClean="0">
                <a:latin typeface="微软雅黑" panose="020B0503020204020204" pitchFamily="34" charset="-122"/>
                <a:ea typeface="微软雅黑" panose="020B0503020204020204" pitchFamily="34" charset="-122"/>
              </a:rPr>
              <a:t>：格式化</a:t>
            </a:r>
            <a:r>
              <a:rPr lang="en-US" altLang="zh-CN" sz="1800" b="1" dirty="0" smtClean="0">
                <a:latin typeface="微软雅黑" panose="020B0503020204020204" pitchFamily="34" charset="-122"/>
                <a:ea typeface="微软雅黑" panose="020B0503020204020204" pitchFamily="34" charset="-122"/>
              </a:rPr>
              <a:t>POJO</a:t>
            </a:r>
            <a:r>
              <a:rPr lang="zh-CN" altLang="en-US" sz="1800" b="1" dirty="0" smtClean="0">
                <a:latin typeface="微软雅黑" panose="020B0503020204020204" pitchFamily="34" charset="-122"/>
                <a:ea typeface="微软雅黑" panose="020B0503020204020204" pitchFamily="34" charset="-122"/>
              </a:rPr>
              <a:t>的</a:t>
            </a:r>
            <a:r>
              <a:rPr lang="en-US" altLang="zh-CN" sz="1800" b="1" dirty="0" err="1" smtClean="0">
                <a:latin typeface="微软雅黑" panose="020B0503020204020204" pitchFamily="34" charset="-122"/>
                <a:ea typeface="微软雅黑" panose="020B0503020204020204" pitchFamily="34" charset="-122"/>
              </a:rPr>
              <a:t>toString</a:t>
            </a:r>
            <a:r>
              <a:rPr lang="zh-CN" altLang="en-US" sz="1800" b="1" dirty="0" smtClean="0">
                <a:latin typeface="微软雅黑" panose="020B0503020204020204" pitchFamily="34" charset="-122"/>
                <a:ea typeface="微软雅黑" panose="020B0503020204020204" pitchFamily="34" charset="-122"/>
              </a:rPr>
              <a:t>方法，</a:t>
            </a:r>
            <a:endParaRPr lang="en-US" altLang="zh-CN" sz="1800" b="1" dirty="0" smtClean="0">
              <a:latin typeface="微软雅黑" panose="020B0503020204020204" pitchFamily="34" charset="-122"/>
              <a:ea typeface="微软雅黑" panose="020B0503020204020204" pitchFamily="34" charset="-122"/>
            </a:endParaRPr>
          </a:p>
          <a:p>
            <a:pPr marL="0" indent="0">
              <a:buNone/>
            </a:pPr>
            <a:r>
              <a:rPr lang="en-US" altLang="zh-CN" sz="1600" dirty="0" err="1"/>
              <a:t>ToStringBuilder.</a:t>
            </a:r>
            <a:r>
              <a:rPr lang="en-US" altLang="zh-CN" sz="1600" i="1" dirty="0" err="1"/>
              <a:t>reflectionToString</a:t>
            </a:r>
            <a:r>
              <a:rPr lang="en-US" altLang="zh-CN" sz="1600" i="1" dirty="0"/>
              <a:t>(</a:t>
            </a:r>
            <a:r>
              <a:rPr lang="en-US" altLang="zh-CN" sz="1600" i="1" dirty="0" err="1"/>
              <a:t>this,ToStringStyle.SHORT_PREFIX_STYLE</a:t>
            </a:r>
            <a:r>
              <a:rPr lang="en-US" altLang="zh-CN" sz="1600" i="1" dirty="0" smtClean="0"/>
              <a:t>);</a:t>
            </a:r>
          </a:p>
          <a:p>
            <a:pPr marL="0" indent="0">
              <a:buNone/>
            </a:pPr>
            <a:r>
              <a:rPr lang="en-US" altLang="zh-CN" sz="1600" i="1" dirty="0">
                <a:solidFill>
                  <a:srgbClr val="FF0000"/>
                </a:solidFill>
              </a:rPr>
              <a:t>See:</a:t>
            </a:r>
            <a:r>
              <a:rPr lang="en-US" altLang="zh-CN" sz="1600" i="1" dirty="0">
                <a:solidFill>
                  <a:srgbClr val="FF0000"/>
                </a:solidFill>
                <a:hlinkClick r:id="rId2"/>
              </a:rPr>
              <a:t> </a:t>
            </a:r>
            <a:r>
              <a:rPr lang="en-US" altLang="zh-CN" sz="1600" i="1" dirty="0">
                <a:solidFill>
                  <a:srgbClr val="FF0000"/>
                </a:solidFill>
              </a:rPr>
              <a:t>org.ydd.study.commonlang.ToStringBuilderTest02</a:t>
            </a:r>
          </a:p>
          <a:p>
            <a:r>
              <a:rPr lang="en-US" altLang="zh-CN" sz="1800" b="1" dirty="0" err="1" smtClean="0">
                <a:latin typeface="微软雅黑" panose="020B0503020204020204" pitchFamily="34" charset="-122"/>
                <a:ea typeface="微软雅黑" panose="020B0503020204020204" pitchFamily="34" charset="-122"/>
              </a:rPr>
              <a:t>EqualsBuilder</a:t>
            </a:r>
            <a:r>
              <a:rPr lang="zh-CN" altLang="en-US" sz="1800" b="1" dirty="0" smtClean="0">
                <a:latin typeface="微软雅黑" panose="020B0503020204020204" pitchFamily="34" charset="-122"/>
                <a:ea typeface="微软雅黑" panose="020B0503020204020204" pitchFamily="34" charset="-122"/>
              </a:rPr>
              <a:t>：处理对象是否逻辑相等，节约大量编码时间</a:t>
            </a:r>
            <a:endParaRPr lang="en-US" altLang="zh-CN" sz="1800" b="1" dirty="0" smtClean="0">
              <a:latin typeface="微软雅黑" panose="020B0503020204020204" pitchFamily="34" charset="-122"/>
              <a:ea typeface="微软雅黑" panose="020B0503020204020204" pitchFamily="34" charset="-122"/>
            </a:endParaRPr>
          </a:p>
          <a:p>
            <a:pPr marL="0" indent="0">
              <a:buNone/>
            </a:pPr>
            <a:r>
              <a:rPr lang="en-US" altLang="zh-CN" sz="1400" dirty="0"/>
              <a:t>public </a:t>
            </a:r>
            <a:r>
              <a:rPr lang="en-US" altLang="zh-CN" sz="1400" dirty="0" err="1"/>
              <a:t>boolean</a:t>
            </a:r>
            <a:r>
              <a:rPr lang="en-US" altLang="zh-CN" sz="1400" dirty="0"/>
              <a:t> equals(Object </a:t>
            </a:r>
            <a:r>
              <a:rPr lang="en-US" altLang="zh-CN" sz="1400" dirty="0" err="1"/>
              <a:t>obj</a:t>
            </a:r>
            <a:r>
              <a:rPr lang="en-US" altLang="zh-CN" sz="1400" dirty="0"/>
              <a:t>) {</a:t>
            </a:r>
          </a:p>
          <a:p>
            <a:pPr marL="0" indent="0">
              <a:buNone/>
            </a:pPr>
            <a:r>
              <a:rPr lang="en-US" altLang="zh-CN" sz="1400" dirty="0" smtClean="0"/>
              <a:t>       return </a:t>
            </a:r>
            <a:r>
              <a:rPr lang="en-US" altLang="zh-CN" sz="1400" dirty="0" err="1"/>
              <a:t>EqualsBuilder.</a:t>
            </a:r>
            <a:r>
              <a:rPr lang="en-US" altLang="zh-CN" sz="1400" i="1" dirty="0" err="1"/>
              <a:t>reflectionEquals</a:t>
            </a:r>
            <a:r>
              <a:rPr lang="en-US" altLang="zh-CN" sz="1400" i="1" dirty="0"/>
              <a:t>(this, </a:t>
            </a:r>
            <a:r>
              <a:rPr lang="en-US" altLang="zh-CN" sz="1400" i="1" dirty="0" err="1"/>
              <a:t>obj</a:t>
            </a:r>
            <a:r>
              <a:rPr lang="en-US" altLang="zh-CN" sz="1400" i="1" dirty="0"/>
              <a:t>);</a:t>
            </a:r>
          </a:p>
          <a:p>
            <a:pPr marL="0" indent="0">
              <a:buNone/>
            </a:pPr>
            <a:r>
              <a:rPr lang="en-US" altLang="zh-CN" sz="1400" dirty="0"/>
              <a:t>}</a:t>
            </a: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600" i="1" dirty="0">
                <a:solidFill>
                  <a:srgbClr val="FF0000"/>
                </a:solidFill>
              </a:rPr>
              <a:t>See:</a:t>
            </a:r>
            <a:r>
              <a:rPr lang="en-US" altLang="zh-CN" sz="1600" i="1" dirty="0">
                <a:solidFill>
                  <a:srgbClr val="FF0000"/>
                </a:solidFill>
                <a:hlinkClick r:id="rId2"/>
              </a:rPr>
              <a:t> </a:t>
            </a:r>
            <a:r>
              <a:rPr lang="en-US" altLang="zh-CN" sz="1600" i="1" dirty="0">
                <a:solidFill>
                  <a:srgbClr val="FF0000"/>
                </a:solidFill>
              </a:rPr>
              <a:t>org.ydd.study.commonlang.EqualsBuilderTest02</a:t>
            </a:r>
          </a:p>
          <a:p>
            <a:r>
              <a:rPr lang="en-US" altLang="zh-CN" sz="1800" b="1" dirty="0" err="1" smtClean="0">
                <a:latin typeface="微软雅黑" panose="020B0503020204020204" pitchFamily="34" charset="-122"/>
                <a:ea typeface="微软雅黑" panose="020B0503020204020204" pitchFamily="34" charset="-122"/>
              </a:rPr>
              <a:t>HashCodeBuilder</a:t>
            </a:r>
            <a:r>
              <a:rPr lang="zh-CN" altLang="en-US" sz="1800" b="1" dirty="0" smtClean="0">
                <a:latin typeface="微软雅黑" panose="020B0503020204020204" pitchFamily="34" charset="-122"/>
                <a:ea typeface="微软雅黑" panose="020B0503020204020204" pitchFamily="34" charset="-122"/>
              </a:rPr>
              <a:t>：处理对象的</a:t>
            </a:r>
            <a:r>
              <a:rPr lang="en-US" altLang="zh-CN" sz="1800" b="1" dirty="0" err="1" smtClean="0">
                <a:latin typeface="微软雅黑" panose="020B0503020204020204" pitchFamily="34" charset="-122"/>
                <a:ea typeface="微软雅黑" panose="020B0503020204020204" pitchFamily="34" charset="-122"/>
              </a:rPr>
              <a:t>HashCode</a:t>
            </a:r>
            <a:r>
              <a:rPr lang="zh-CN" altLang="en-US" sz="1800" b="1" dirty="0" smtClean="0">
                <a:latin typeface="微软雅黑" panose="020B0503020204020204" pitchFamily="34" charset="-122"/>
                <a:ea typeface="微软雅黑" panose="020B0503020204020204" pitchFamily="34" charset="-122"/>
              </a:rPr>
              <a:t>逻辑，与</a:t>
            </a:r>
            <a:r>
              <a:rPr lang="en-US" altLang="zh-CN" sz="1800" b="1" dirty="0" err="1" smtClean="0">
                <a:latin typeface="微软雅黑" panose="020B0503020204020204" pitchFamily="34" charset="-122"/>
                <a:ea typeface="微软雅黑" panose="020B0503020204020204" pitchFamily="34" charset="-122"/>
              </a:rPr>
              <a:t>EqualsBuilder</a:t>
            </a:r>
            <a:r>
              <a:rPr lang="zh-CN" altLang="en-US" sz="1800" b="1" dirty="0" smtClean="0">
                <a:latin typeface="微软雅黑" panose="020B0503020204020204" pitchFamily="34" charset="-122"/>
                <a:ea typeface="微软雅黑" panose="020B0503020204020204" pitchFamily="34" charset="-122"/>
              </a:rPr>
              <a:t>需对应</a:t>
            </a:r>
            <a:endParaRPr lang="en-US" altLang="zh-CN" sz="1800" b="1" dirty="0">
              <a:latin typeface="微软雅黑" panose="020B0503020204020204" pitchFamily="34" charset="-122"/>
              <a:ea typeface="微软雅黑" panose="020B0503020204020204" pitchFamily="34" charset="-122"/>
            </a:endParaRPr>
          </a:p>
          <a:p>
            <a:pPr marL="0" indent="0">
              <a:buNone/>
            </a:pPr>
            <a:r>
              <a:rPr lang="en-US" altLang="zh-CN" sz="1600" dirty="0"/>
              <a:t>new </a:t>
            </a:r>
            <a:r>
              <a:rPr lang="en-US" altLang="zh-CN" sz="1600" dirty="0" err="1"/>
              <a:t>HashCodeBuilder</a:t>
            </a:r>
            <a:r>
              <a:rPr lang="en-US" altLang="zh-CN" sz="1600" dirty="0"/>
              <a:t>(17, 37).append(</a:t>
            </a:r>
            <a:r>
              <a:rPr lang="en-US" altLang="zh-CN" sz="1600" dirty="0" err="1"/>
              <a:t>userId</a:t>
            </a:r>
            <a:r>
              <a:rPr lang="en-US" altLang="zh-CN" sz="1600" dirty="0"/>
              <a:t>).</a:t>
            </a:r>
            <a:r>
              <a:rPr lang="en-US" altLang="zh-CN" sz="1600" dirty="0" err="1"/>
              <a:t>toHashCode</a:t>
            </a:r>
            <a:r>
              <a:rPr lang="en-US" altLang="zh-CN" sz="1600" dirty="0" smtClean="0"/>
              <a:t>()</a:t>
            </a:r>
          </a:p>
          <a:p>
            <a:pPr marL="0" indent="0">
              <a:buNone/>
            </a:pPr>
            <a:r>
              <a:rPr lang="en-US" altLang="zh-CN" sz="1600" i="1" dirty="0">
                <a:solidFill>
                  <a:srgbClr val="FF0000"/>
                </a:solidFill>
              </a:rPr>
              <a:t>See: org.ydd.study.commonlang.HashCodeBuilderTest02</a:t>
            </a:r>
          </a:p>
        </p:txBody>
      </p:sp>
      <p:pic>
        <p:nvPicPr>
          <p:cNvPr id="5" name="图片 4"/>
          <p:cNvPicPr>
            <a:picLocks noChangeAspect="1"/>
          </p:cNvPicPr>
          <p:nvPr/>
        </p:nvPicPr>
        <p:blipFill>
          <a:blip r:embed="rId3"/>
          <a:stretch>
            <a:fillRect/>
          </a:stretch>
        </p:blipFill>
        <p:spPr>
          <a:xfrm>
            <a:off x="600075" y="1289050"/>
            <a:ext cx="10753725" cy="4838700"/>
          </a:xfrm>
          <a:prstGeom prst="rect">
            <a:avLst/>
          </a:prstGeom>
        </p:spPr>
      </p:pic>
    </p:spTree>
    <p:extLst>
      <p:ext uri="{BB962C8B-B14F-4D97-AF65-F5344CB8AC3E}">
        <p14:creationId xmlns:p14="http://schemas.microsoft.com/office/powerpoint/2010/main" val="422851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Lang——</a:t>
            </a:r>
            <a:r>
              <a:rPr lang="en-US" altLang="zh-CN" dirty="0" err="1"/>
              <a:t>FieldUtils</a:t>
            </a:r>
            <a:endParaRPr lang="en-US" altLang="zh-CN"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en-US" altLang="zh-CN" sz="1800" dirty="0" err="1" smtClean="0">
                <a:latin typeface="微软雅黑" panose="020B0503020204020204" pitchFamily="34" charset="-122"/>
                <a:ea typeface="微软雅黑" panose="020B0503020204020204" pitchFamily="34" charset="-122"/>
              </a:rPr>
              <a:t>FieldUtils</a:t>
            </a:r>
            <a:endParaRPr lang="en-US" altLang="zh-CN" sz="1800" dirty="0">
              <a:latin typeface="微软雅黑" panose="020B0503020204020204" pitchFamily="34" charset="-122"/>
              <a:ea typeface="微软雅黑" panose="020B0503020204020204" pitchFamily="34" charset="-122"/>
            </a:endParaRPr>
          </a:p>
          <a:p>
            <a:pPr marL="0" indent="0">
              <a:buNone/>
            </a:pPr>
            <a:r>
              <a:rPr lang="en-US" altLang="zh-CN" sz="1800" dirty="0" err="1" smtClean="0">
                <a:latin typeface="微软雅黑" panose="020B0503020204020204" pitchFamily="34" charset="-122"/>
                <a:ea typeface="微软雅黑" panose="020B0503020204020204" pitchFamily="34" charset="-122"/>
              </a:rPr>
              <a:t>FieldUtils</a:t>
            </a:r>
            <a:r>
              <a:rPr lang="zh-CN" altLang="en-US" sz="1800" dirty="0" smtClean="0">
                <a:latin typeface="微软雅黑" panose="020B0503020204020204" pitchFamily="34" charset="-122"/>
                <a:ea typeface="微软雅黑" panose="020B0503020204020204" pitchFamily="34" charset="-122"/>
              </a:rPr>
              <a:t>：操作实例的熟悉</a:t>
            </a:r>
            <a:endParaRPr lang="en-US" altLang="zh-CN" sz="1800" dirty="0" smtClean="0">
              <a:latin typeface="微软雅黑" panose="020B0503020204020204" pitchFamily="34" charset="-122"/>
              <a:ea typeface="微软雅黑" panose="020B0503020204020204" pitchFamily="34" charset="-122"/>
            </a:endParaRPr>
          </a:p>
          <a:p>
            <a:pPr marL="0" indent="0">
              <a:buNone/>
            </a:pP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应用：</a:t>
            </a:r>
            <a:r>
              <a:rPr lang="en-US" altLang="zh-CN" sz="1800" dirty="0" smtClean="0">
                <a:latin typeface="微软雅黑" panose="020B0503020204020204" pitchFamily="34" charset="-122"/>
                <a:ea typeface="微软雅黑" panose="020B0503020204020204" pitchFamily="34" charset="-122"/>
              </a:rPr>
              <a:t>ORM</a:t>
            </a:r>
            <a:r>
              <a:rPr lang="zh-CN" altLang="en-US" sz="1800" dirty="0" smtClean="0">
                <a:latin typeface="微软雅黑" panose="020B0503020204020204" pitchFamily="34" charset="-122"/>
                <a:ea typeface="微软雅黑" panose="020B0503020204020204" pitchFamily="34" charset="-122"/>
              </a:rPr>
              <a:t>和数据映射规则，自己开发一个</a:t>
            </a:r>
            <a:r>
              <a:rPr lang="en-US" altLang="zh-CN" sz="1800" dirty="0" smtClean="0">
                <a:latin typeface="微软雅黑" panose="020B0503020204020204" pitchFamily="34" charset="-122"/>
                <a:ea typeface="微软雅黑" panose="020B0503020204020204" pitchFamily="34" charset="-122"/>
              </a:rPr>
              <a:t>ORM</a:t>
            </a:r>
            <a:r>
              <a:rPr lang="zh-CN" altLang="en-US" sz="1800" dirty="0" smtClean="0">
                <a:latin typeface="微软雅黑" panose="020B0503020204020204" pitchFamily="34" charset="-122"/>
                <a:ea typeface="微软雅黑" panose="020B0503020204020204" pitchFamily="34" charset="-122"/>
              </a:rPr>
              <a:t>框架的映射层</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en-US" altLang="zh-CN" sz="1800" dirty="0">
                <a:solidFill>
                  <a:srgbClr val="FF0000"/>
                </a:solidFill>
                <a:latin typeface="微软雅黑" panose="020B0503020204020204" pitchFamily="34" charset="-122"/>
                <a:ea typeface="微软雅黑" panose="020B0503020204020204" pitchFamily="34" charset="-122"/>
              </a:rPr>
              <a:t>See: </a:t>
            </a:r>
            <a:r>
              <a:rPr lang="en-US" altLang="zh-CN" sz="1800" dirty="0" smtClean="0">
                <a:solidFill>
                  <a:srgbClr val="FF0000"/>
                </a:solidFill>
                <a:latin typeface="微软雅黑" panose="020B0503020204020204" pitchFamily="34" charset="-122"/>
                <a:ea typeface="微软雅黑" panose="020B0503020204020204" pitchFamily="34" charset="-122"/>
              </a:rPr>
              <a:t>org.ydd.study.commonlang.FieldUtilsTest02</a:t>
            </a:r>
            <a:endParaRPr lang="en-US" altLang="zh-CN" sz="1800" dirty="0" smtClean="0"/>
          </a:p>
        </p:txBody>
      </p:sp>
    </p:spTree>
    <p:extLst>
      <p:ext uri="{BB962C8B-B14F-4D97-AF65-F5344CB8AC3E}">
        <p14:creationId xmlns:p14="http://schemas.microsoft.com/office/powerpoint/2010/main" val="223796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Codec</a:t>
            </a:r>
          </a:p>
        </p:txBody>
      </p:sp>
      <p:sp>
        <p:nvSpPr>
          <p:cNvPr id="3" name="内容占位符 2"/>
          <p:cNvSpPr>
            <a:spLocks noGrp="1"/>
          </p:cNvSpPr>
          <p:nvPr>
            <p:ph idx="1"/>
          </p:nvPr>
        </p:nvSpPr>
        <p:spPr/>
        <p:txBody>
          <a:bodyPr>
            <a:normAutofit/>
          </a:bodyPr>
          <a:lstStyle/>
          <a:p>
            <a:r>
              <a:rPr lang="en-US" altLang="zh-CN" sz="2000" dirty="0"/>
              <a:t>Commons</a:t>
            </a:r>
            <a:r>
              <a:rPr lang="zh-CN" altLang="en-US" sz="2000" dirty="0"/>
              <a:t>项目中用来处理常用的编码方法的工具类包，</a:t>
            </a:r>
            <a:r>
              <a:rPr lang="zh-CN" altLang="en-US" sz="2000" dirty="0" smtClean="0"/>
              <a:t>例如</a:t>
            </a:r>
            <a:r>
              <a:rPr lang="en-US" altLang="zh-CN" sz="2000" dirty="0" smtClean="0"/>
              <a:t>SHA1</a:t>
            </a:r>
            <a:r>
              <a:rPr lang="zh-CN" altLang="en-US" sz="2000" dirty="0"/>
              <a:t>、</a:t>
            </a:r>
            <a:r>
              <a:rPr lang="en-US" altLang="zh-CN" sz="2000" dirty="0"/>
              <a:t>MD5</a:t>
            </a:r>
            <a:r>
              <a:rPr lang="zh-CN" altLang="en-US" sz="2000" dirty="0"/>
              <a:t>、</a:t>
            </a:r>
            <a:r>
              <a:rPr lang="en-US" altLang="zh-CN" sz="2000" dirty="0"/>
              <a:t>Base64</a:t>
            </a:r>
            <a:r>
              <a:rPr lang="zh-CN" altLang="en-US" sz="2000" dirty="0"/>
              <a:t>，</a:t>
            </a:r>
            <a:r>
              <a:rPr lang="en-US" altLang="zh-CN" sz="2000" dirty="0"/>
              <a:t>URL</a:t>
            </a:r>
            <a:r>
              <a:rPr lang="zh-CN" altLang="en-US" sz="2000" dirty="0"/>
              <a:t>，</a:t>
            </a:r>
            <a:r>
              <a:rPr lang="en-US" altLang="zh-CN" sz="2000" dirty="0" err="1"/>
              <a:t>Soundx</a:t>
            </a:r>
            <a:r>
              <a:rPr lang="zh-CN" altLang="en-US" sz="2000" dirty="0"/>
              <a:t>等等</a:t>
            </a:r>
            <a:r>
              <a:rPr lang="zh-CN" altLang="en-US" sz="2000" dirty="0" smtClean="0"/>
              <a:t>。官方：</a:t>
            </a:r>
            <a:r>
              <a:rPr lang="en-US" altLang="zh-CN" sz="1600" dirty="0" smtClean="0"/>
              <a:t>http</a:t>
            </a:r>
            <a:r>
              <a:rPr lang="en-US" altLang="zh-CN" sz="1600" dirty="0"/>
              <a:t>://commons.apache.org/proper/commons-codec/</a:t>
            </a:r>
          </a:p>
          <a:p>
            <a:pPr>
              <a:buFont typeface="Wingdings" panose="05000000000000000000" pitchFamily="2" charset="2"/>
              <a:buChar char="Ø"/>
            </a:pPr>
            <a:r>
              <a:rPr lang="en-US" altLang="zh-CN" sz="2000" dirty="0" err="1" smtClean="0"/>
              <a:t>DigestUtils</a:t>
            </a:r>
            <a:endParaRPr lang="en-US" altLang="zh-CN" sz="2000" dirty="0" smtClean="0"/>
          </a:p>
          <a:p>
            <a:pPr>
              <a:buFont typeface="Wingdings" panose="05000000000000000000" pitchFamily="2" charset="2"/>
              <a:buChar char="Ø"/>
            </a:pPr>
            <a:r>
              <a:rPr lang="en-US" altLang="zh-CN" sz="2000" dirty="0" smtClean="0"/>
              <a:t>Base64</a:t>
            </a:r>
          </a:p>
          <a:p>
            <a:pPr>
              <a:buFont typeface="Wingdings" panose="05000000000000000000" pitchFamily="2" charset="2"/>
              <a:buChar char="Ø"/>
            </a:pPr>
            <a:endParaRPr lang="en-US" altLang="zh-CN" sz="2000" dirty="0"/>
          </a:p>
          <a:p>
            <a:pPr marL="0" indent="0">
              <a:buNone/>
            </a:pPr>
            <a:r>
              <a:rPr lang="zh-CN" altLang="en-US" sz="2000" dirty="0" smtClean="0"/>
              <a:t>测试：</a:t>
            </a:r>
            <a:endParaRPr lang="en-US" altLang="zh-CN" sz="2000" dirty="0" smtClean="0"/>
          </a:p>
          <a:p>
            <a:pPr marL="0" indent="0">
              <a:buNone/>
            </a:pPr>
            <a:r>
              <a:rPr lang="en-US" altLang="zh-CN" sz="2000" dirty="0" smtClean="0"/>
              <a:t>org.ydd.study.commoncodec.Base64Test</a:t>
            </a:r>
          </a:p>
          <a:p>
            <a:pPr marL="0" indent="0">
              <a:buNone/>
            </a:pPr>
            <a:r>
              <a:rPr lang="en-US" altLang="zh-CN" sz="2000" dirty="0" smtClean="0"/>
              <a:t>org.ydd.study.commoncodec.DigestUtilsTest</a:t>
            </a:r>
          </a:p>
          <a:p>
            <a:pPr marL="0" indent="0">
              <a:buNone/>
            </a:pPr>
            <a:r>
              <a:rPr lang="en-US" altLang="zh-CN" sz="2000" dirty="0" err="1"/>
              <a:t>org.ydd.study.commoncodec.</a:t>
            </a:r>
            <a:r>
              <a:rPr lang="en-US" altLang="zh-CN" sz="2000" dirty="0" err="1" smtClean="0"/>
              <a:t>TestCodecDemo</a:t>
            </a:r>
            <a:endParaRPr lang="en-US" altLang="zh-CN" sz="2000" dirty="0" smtClean="0"/>
          </a:p>
        </p:txBody>
      </p:sp>
      <p:pic>
        <p:nvPicPr>
          <p:cNvPr id="4" name="图片 3"/>
          <p:cNvPicPr>
            <a:picLocks noChangeAspect="1"/>
          </p:cNvPicPr>
          <p:nvPr/>
        </p:nvPicPr>
        <p:blipFill>
          <a:blip r:embed="rId3"/>
          <a:stretch>
            <a:fillRect/>
          </a:stretch>
        </p:blipFill>
        <p:spPr>
          <a:xfrm>
            <a:off x="7949575" y="2626518"/>
            <a:ext cx="3404225" cy="3367881"/>
          </a:xfrm>
          <a:prstGeom prst="rect">
            <a:avLst/>
          </a:prstGeom>
        </p:spPr>
      </p:pic>
    </p:spTree>
    <p:extLst>
      <p:ext uri="{BB962C8B-B14F-4D97-AF65-F5344CB8AC3E}">
        <p14:creationId xmlns:p14="http://schemas.microsoft.com/office/powerpoint/2010/main" val="3419569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Commons Codec</a:t>
            </a:r>
          </a:p>
        </p:txBody>
      </p:sp>
      <p:sp>
        <p:nvSpPr>
          <p:cNvPr id="3" name="内容占位符 2"/>
          <p:cNvSpPr>
            <a:spLocks noGrp="1"/>
          </p:cNvSpPr>
          <p:nvPr>
            <p:ph idx="1"/>
          </p:nvPr>
        </p:nvSpPr>
        <p:spPr/>
        <p:txBody>
          <a:bodyPr>
            <a:normAutofit/>
          </a:bodyPr>
          <a:lstStyle/>
          <a:p>
            <a:r>
              <a:rPr lang="zh-CN" altLang="en-US" sz="2000" b="1" dirty="0"/>
              <a:t>不</a:t>
            </a:r>
            <a:r>
              <a:rPr lang="zh-CN" altLang="en-US" sz="2000" b="1" dirty="0" smtClean="0"/>
              <a:t>可逆：</a:t>
            </a:r>
            <a:r>
              <a:rPr lang="en-US" altLang="zh-CN" sz="2000" b="1" dirty="0" smtClean="0"/>
              <a:t>MD5</a:t>
            </a:r>
            <a:r>
              <a:rPr lang="zh-CN" altLang="en-US" sz="2000" b="1" dirty="0" smtClean="0"/>
              <a:t>、</a:t>
            </a:r>
            <a:r>
              <a:rPr lang="en-US" altLang="zh-CN" sz="2000" b="1" dirty="0" smtClean="0"/>
              <a:t>SHA1</a:t>
            </a:r>
          </a:p>
          <a:p>
            <a:pPr marL="0" indent="0">
              <a:buNone/>
            </a:pPr>
            <a:endParaRPr lang="en-US" altLang="zh-CN" sz="2000" b="1" dirty="0"/>
          </a:p>
          <a:p>
            <a:endParaRPr lang="en-US" altLang="zh-CN" sz="2000" b="1" dirty="0" smtClean="0"/>
          </a:p>
          <a:p>
            <a:endParaRPr lang="en-US" altLang="zh-CN" sz="2000" b="1" dirty="0"/>
          </a:p>
          <a:p>
            <a:pPr marL="0" indent="0">
              <a:buNone/>
            </a:pPr>
            <a:endParaRPr lang="en-US" altLang="zh-CN" sz="2000" b="1" dirty="0"/>
          </a:p>
          <a:p>
            <a:r>
              <a:rPr lang="zh-CN" altLang="en-US" sz="2000" b="1" dirty="0" smtClean="0"/>
              <a:t>可逆：</a:t>
            </a:r>
            <a:r>
              <a:rPr lang="en-US" altLang="zh-CN" sz="2000" b="1" dirty="0" smtClean="0"/>
              <a:t>BASE64</a:t>
            </a:r>
          </a:p>
          <a:p>
            <a:pPr marL="0" indent="0">
              <a:buNone/>
            </a:pPr>
            <a:endParaRPr lang="en-US" altLang="zh-CN" sz="2000" b="1" dirty="0" smtClean="0"/>
          </a:p>
        </p:txBody>
      </p:sp>
      <p:graphicFrame>
        <p:nvGraphicFramePr>
          <p:cNvPr id="5" name="表格 4"/>
          <p:cNvGraphicFramePr>
            <a:graphicFrameLocks noGrp="1"/>
          </p:cNvGraphicFramePr>
          <p:nvPr>
            <p:extLst>
              <p:ext uri="{D42A27DB-BD31-4B8C-83A1-F6EECF244321}">
                <p14:modId xmlns:p14="http://schemas.microsoft.com/office/powerpoint/2010/main" val="2841638267"/>
              </p:ext>
            </p:extLst>
          </p:nvPr>
        </p:nvGraphicFramePr>
        <p:xfrm>
          <a:off x="1397000" y="2383366"/>
          <a:ext cx="9956800" cy="1020234"/>
        </p:xfrm>
        <a:graphic>
          <a:graphicData uri="http://schemas.openxmlformats.org/drawingml/2006/table">
            <a:tbl>
              <a:tblPr firstRow="1" bandRow="1"/>
              <a:tblGrid>
                <a:gridCol w="4978400"/>
                <a:gridCol w="4978400"/>
              </a:tblGrid>
              <a:tr h="1020234">
                <a:tc>
                  <a:txBody>
                    <a:bodyPr/>
                    <a:lstStyle/>
                    <a:p>
                      <a:r>
                        <a:rPr lang="en-US" altLang="zh-CN" sz="1800" b="0" i="0" kern="1200" dirty="0" smtClean="0">
                          <a:solidFill>
                            <a:schemeClr val="tx1"/>
                          </a:solidFill>
                          <a:effectLst/>
                          <a:latin typeface="+mn-lt"/>
                          <a:ea typeface="+mn-ea"/>
                          <a:cs typeface="+mn-cs"/>
                        </a:rPr>
                        <a:t>String </a:t>
                      </a:r>
                      <a:r>
                        <a:rPr lang="en-US" altLang="zh-CN" sz="1800" b="0" i="0" kern="1200" dirty="0" err="1" smtClean="0">
                          <a:solidFill>
                            <a:schemeClr val="tx1"/>
                          </a:solidFill>
                          <a:effectLst/>
                          <a:latin typeface="+mn-lt"/>
                          <a:ea typeface="+mn-ea"/>
                          <a:cs typeface="+mn-cs"/>
                        </a:rPr>
                        <a:t>str</a:t>
                      </a:r>
                      <a:r>
                        <a:rPr lang="en-US" altLang="zh-CN" sz="1800" b="0" i="0" kern="1200" dirty="0" smtClean="0">
                          <a:solidFill>
                            <a:schemeClr val="tx1"/>
                          </a:solidFill>
                          <a:effectLst/>
                          <a:latin typeface="+mn-lt"/>
                          <a:ea typeface="+mn-ea"/>
                          <a:cs typeface="+mn-cs"/>
                        </a:rPr>
                        <a:t> = "</a:t>
                      </a:r>
                      <a:r>
                        <a:rPr lang="en-US" altLang="zh-CN" sz="1800" b="0" i="0" kern="1200" dirty="0" err="1" smtClean="0">
                          <a:solidFill>
                            <a:schemeClr val="tx1"/>
                          </a:solidFill>
                          <a:effectLst/>
                          <a:latin typeface="+mn-lt"/>
                          <a:ea typeface="+mn-ea"/>
                          <a:cs typeface="+mn-cs"/>
                        </a:rPr>
                        <a:t>abc</a:t>
                      </a:r>
                      <a:r>
                        <a:rPr lang="en-US" altLang="zh-CN" sz="1800" b="0" i="0" kern="1200" dirty="0" smtClean="0">
                          <a:solidFill>
                            <a:schemeClr val="tx1"/>
                          </a:solidFill>
                          <a:effectLst/>
                          <a:latin typeface="+mn-lt"/>
                          <a:ea typeface="+mn-ea"/>
                          <a:cs typeface="+mn-cs"/>
                        </a:rPr>
                        <a:t>";</a:t>
                      </a:r>
                      <a:br>
                        <a:rPr lang="en-US" altLang="zh-CN" sz="1800" b="0" i="0" kern="1200" dirty="0" smtClean="0">
                          <a:solidFill>
                            <a:schemeClr val="tx1"/>
                          </a:solidFill>
                          <a:effectLst/>
                          <a:latin typeface="+mn-lt"/>
                          <a:ea typeface="+mn-ea"/>
                          <a:cs typeface="+mn-cs"/>
                        </a:rPr>
                      </a:br>
                      <a:r>
                        <a:rPr lang="en-US" altLang="zh-CN" sz="1800" b="0" i="0" kern="1200" dirty="0" smtClean="0">
                          <a:solidFill>
                            <a:schemeClr val="tx1"/>
                          </a:solidFill>
                          <a:effectLst/>
                          <a:latin typeface="+mn-lt"/>
                          <a:ea typeface="+mn-ea"/>
                          <a:cs typeface="+mn-cs"/>
                        </a:rPr>
                        <a:t>DigestUtils.md5Hex(</a:t>
                      </a:r>
                      <a:r>
                        <a:rPr lang="en-US" altLang="zh-CN" sz="1800" b="0" i="0" kern="1200" dirty="0" err="1" smtClean="0">
                          <a:solidFill>
                            <a:schemeClr val="tx1"/>
                          </a:solidFill>
                          <a:effectLst/>
                          <a:latin typeface="+mn-lt"/>
                          <a:ea typeface="+mn-ea"/>
                          <a:cs typeface="+mn-cs"/>
                        </a:rPr>
                        <a:t>str</a:t>
                      </a:r>
                      <a:r>
                        <a:rPr lang="en-US" altLang="zh-CN" sz="1800" b="0" i="0" kern="1200" dirty="0" smtClean="0">
                          <a:solidFill>
                            <a:schemeClr val="tx1"/>
                          </a:solidFill>
                          <a:effectLst/>
                          <a:latin typeface="+mn-lt"/>
                          <a:ea typeface="+mn-ea"/>
                          <a:cs typeface="+mn-cs"/>
                        </a:rPr>
                        <a:t>);</a:t>
                      </a:r>
                      <a:endParaRPr lang="zh-CN" altLang="en-US" dirty="0"/>
                    </a:p>
                  </a:txBody>
                  <a:tcPr/>
                </a:tc>
                <a:tc>
                  <a:txBody>
                    <a:bodyPr/>
                    <a:lstStyle/>
                    <a:p>
                      <a:r>
                        <a:rPr lang="en-US" altLang="zh-CN" sz="1800" b="0" i="0" kern="1200" dirty="0" smtClean="0">
                          <a:solidFill>
                            <a:schemeClr val="tx1"/>
                          </a:solidFill>
                          <a:effectLst/>
                          <a:latin typeface="+mn-lt"/>
                          <a:ea typeface="+mn-ea"/>
                          <a:cs typeface="+mn-cs"/>
                        </a:rPr>
                        <a:t>String </a:t>
                      </a:r>
                      <a:r>
                        <a:rPr lang="en-US" altLang="zh-CN" sz="1800" b="0" i="0" kern="1200" dirty="0" err="1" smtClean="0">
                          <a:solidFill>
                            <a:schemeClr val="tx1"/>
                          </a:solidFill>
                          <a:effectLst/>
                          <a:latin typeface="+mn-lt"/>
                          <a:ea typeface="+mn-ea"/>
                          <a:cs typeface="+mn-cs"/>
                        </a:rPr>
                        <a:t>str</a:t>
                      </a:r>
                      <a:r>
                        <a:rPr lang="en-US" altLang="zh-CN" sz="1800" b="0" i="0" kern="1200" dirty="0" smtClean="0">
                          <a:solidFill>
                            <a:schemeClr val="tx1"/>
                          </a:solidFill>
                          <a:effectLst/>
                          <a:latin typeface="+mn-lt"/>
                          <a:ea typeface="+mn-ea"/>
                          <a:cs typeface="+mn-cs"/>
                        </a:rPr>
                        <a:t> = "</a:t>
                      </a:r>
                      <a:r>
                        <a:rPr lang="en-US" altLang="zh-CN" sz="1800" b="0" i="0" kern="1200" dirty="0" err="1" smtClean="0">
                          <a:solidFill>
                            <a:schemeClr val="tx1"/>
                          </a:solidFill>
                          <a:effectLst/>
                          <a:latin typeface="+mn-lt"/>
                          <a:ea typeface="+mn-ea"/>
                          <a:cs typeface="+mn-cs"/>
                        </a:rPr>
                        <a:t>abc</a:t>
                      </a:r>
                      <a:r>
                        <a:rPr lang="en-US" altLang="zh-CN" sz="1800" b="0" i="0" kern="1200" dirty="0" smtClean="0">
                          <a:solidFill>
                            <a:schemeClr val="tx1"/>
                          </a:solidFill>
                          <a:effectLst/>
                          <a:latin typeface="+mn-lt"/>
                          <a:ea typeface="+mn-ea"/>
                          <a:cs typeface="+mn-cs"/>
                        </a:rPr>
                        <a:t>";</a:t>
                      </a:r>
                      <a:br>
                        <a:rPr lang="en-US" altLang="zh-CN" sz="1800" b="0" i="0" kern="1200" dirty="0" smtClean="0">
                          <a:solidFill>
                            <a:schemeClr val="tx1"/>
                          </a:solidFill>
                          <a:effectLst/>
                          <a:latin typeface="+mn-lt"/>
                          <a:ea typeface="+mn-ea"/>
                          <a:cs typeface="+mn-cs"/>
                        </a:rPr>
                      </a:br>
                      <a:r>
                        <a:rPr lang="en-US" altLang="zh-CN" sz="1800" b="0" i="0" kern="1200" dirty="0" err="1" smtClean="0">
                          <a:solidFill>
                            <a:schemeClr val="tx1"/>
                          </a:solidFill>
                          <a:effectLst/>
                          <a:latin typeface="+mn-lt"/>
                          <a:ea typeface="+mn-ea"/>
                          <a:cs typeface="+mn-cs"/>
                        </a:rPr>
                        <a:t>DigestUtils.shaHex</a:t>
                      </a:r>
                      <a:r>
                        <a:rPr lang="en-US" altLang="zh-CN" sz="1800" b="0" i="0" kern="1200" dirty="0" smtClean="0">
                          <a:solidFill>
                            <a:schemeClr val="tx1"/>
                          </a:solidFill>
                          <a:effectLst/>
                          <a:latin typeface="+mn-lt"/>
                          <a:ea typeface="+mn-ea"/>
                          <a:cs typeface="+mn-cs"/>
                        </a:rPr>
                        <a:t>(</a:t>
                      </a:r>
                      <a:r>
                        <a:rPr lang="en-US" altLang="zh-CN" sz="1800" b="0" i="0" kern="1200" dirty="0" err="1" smtClean="0">
                          <a:solidFill>
                            <a:schemeClr val="tx1"/>
                          </a:solidFill>
                          <a:effectLst/>
                          <a:latin typeface="+mn-lt"/>
                          <a:ea typeface="+mn-ea"/>
                          <a:cs typeface="+mn-cs"/>
                        </a:rPr>
                        <a:t>str</a:t>
                      </a:r>
                      <a:r>
                        <a:rPr lang="en-US" altLang="zh-CN" sz="1800" b="0" i="0" kern="1200" dirty="0" smtClean="0">
                          <a:solidFill>
                            <a:schemeClr val="tx1"/>
                          </a:solidFill>
                          <a:effectLst/>
                          <a:latin typeface="+mn-lt"/>
                          <a:ea typeface="+mn-ea"/>
                          <a:cs typeface="+mn-cs"/>
                        </a:rPr>
                        <a:t>);</a:t>
                      </a:r>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006273629"/>
              </p:ext>
            </p:extLst>
          </p:nvPr>
        </p:nvGraphicFramePr>
        <p:xfrm>
          <a:off x="1371600" y="4542366"/>
          <a:ext cx="9982200" cy="1188720"/>
        </p:xfrm>
        <a:graphic>
          <a:graphicData uri="http://schemas.openxmlformats.org/drawingml/2006/table">
            <a:tbl>
              <a:tblPr firstRow="1" bandRow="1"/>
              <a:tblGrid>
                <a:gridCol w="5295900"/>
                <a:gridCol w="4686300"/>
              </a:tblGrid>
              <a:tr h="1020234">
                <a:tc>
                  <a:txBody>
                    <a:bodyPr/>
                    <a:lstStyle/>
                    <a:p>
                      <a:r>
                        <a:rPr lang="en-US" altLang="zh-CN" sz="1800" b="0" i="0" kern="1200" dirty="0" smtClean="0">
                          <a:solidFill>
                            <a:schemeClr val="tx1"/>
                          </a:solidFill>
                          <a:effectLst/>
                          <a:latin typeface="+mn-lt"/>
                          <a:ea typeface="+mn-ea"/>
                          <a:cs typeface="+mn-cs"/>
                        </a:rPr>
                        <a:t>String </a:t>
                      </a:r>
                      <a:r>
                        <a:rPr lang="en-US" altLang="zh-CN" sz="1800" b="0" i="0" kern="1200" dirty="0" err="1" smtClean="0">
                          <a:solidFill>
                            <a:schemeClr val="tx1"/>
                          </a:solidFill>
                          <a:effectLst/>
                          <a:latin typeface="+mn-lt"/>
                          <a:ea typeface="+mn-ea"/>
                          <a:cs typeface="+mn-cs"/>
                        </a:rPr>
                        <a:t>str</a:t>
                      </a:r>
                      <a:r>
                        <a:rPr lang="en-US" altLang="zh-CN" sz="1800" b="0" i="0" kern="1200" dirty="0" smtClean="0">
                          <a:solidFill>
                            <a:schemeClr val="tx1"/>
                          </a:solidFill>
                          <a:effectLst/>
                          <a:latin typeface="+mn-lt"/>
                          <a:ea typeface="+mn-ea"/>
                          <a:cs typeface="+mn-cs"/>
                        </a:rPr>
                        <a:t>= “huhailiang”;//</a:t>
                      </a:r>
                      <a:r>
                        <a:rPr lang="zh-CN" altLang="en-US" sz="1800" b="0" i="0" kern="1200" dirty="0" smtClean="0">
                          <a:solidFill>
                            <a:schemeClr val="tx1"/>
                          </a:solidFill>
                          <a:effectLst/>
                          <a:latin typeface="+mn-lt"/>
                          <a:ea typeface="+mn-ea"/>
                          <a:cs typeface="+mn-cs"/>
                        </a:rPr>
                        <a:t>加密的字符串</a:t>
                      </a:r>
                      <a:endParaRPr lang="en-US" altLang="zh-CN" sz="1800" b="0" i="0" kern="1200" dirty="0" smtClean="0">
                        <a:solidFill>
                          <a:schemeClr val="tx1"/>
                        </a:solidFill>
                        <a:effectLst/>
                        <a:latin typeface="+mn-lt"/>
                        <a:ea typeface="+mn-ea"/>
                        <a:cs typeface="+mn-cs"/>
                      </a:endParaRPr>
                    </a:p>
                    <a:p>
                      <a:r>
                        <a:rPr lang="en-US" altLang="zh-CN" sz="1800" b="0" i="0" kern="1200" dirty="0" smtClean="0">
                          <a:solidFill>
                            <a:schemeClr val="tx1"/>
                          </a:solidFill>
                          <a:effectLst/>
                          <a:latin typeface="+mn-lt"/>
                          <a:ea typeface="+mn-ea"/>
                          <a:cs typeface="+mn-cs"/>
                        </a:rPr>
                        <a:t>byte[] b = Base64.encodeBase64(</a:t>
                      </a:r>
                      <a:r>
                        <a:rPr lang="en-US" altLang="zh-CN" sz="1800" b="0" i="0" kern="1200" dirty="0" err="1" smtClean="0">
                          <a:solidFill>
                            <a:schemeClr val="tx1"/>
                          </a:solidFill>
                          <a:effectLst/>
                          <a:latin typeface="+mn-lt"/>
                          <a:ea typeface="+mn-ea"/>
                          <a:cs typeface="+mn-cs"/>
                        </a:rPr>
                        <a:t>str.getBytes</a:t>
                      </a:r>
                      <a:r>
                        <a:rPr lang="en-US" altLang="zh-CN" sz="1800" b="0" i="0" kern="1200" dirty="0" smtClean="0">
                          <a:solidFill>
                            <a:schemeClr val="tx1"/>
                          </a:solidFill>
                          <a:effectLst/>
                          <a:latin typeface="+mn-lt"/>
                          <a:ea typeface="+mn-ea"/>
                          <a:cs typeface="+mn-cs"/>
                        </a:rPr>
                        <a:t>(), true);</a:t>
                      </a:r>
                      <a:br>
                        <a:rPr lang="en-US" altLang="zh-CN" sz="1800" b="0" i="0" kern="1200" dirty="0" smtClean="0">
                          <a:solidFill>
                            <a:schemeClr val="tx1"/>
                          </a:solidFill>
                          <a:effectLst/>
                          <a:latin typeface="+mn-lt"/>
                          <a:ea typeface="+mn-ea"/>
                          <a:cs typeface="+mn-cs"/>
                        </a:rPr>
                      </a:br>
                      <a:r>
                        <a:rPr lang="en-US" altLang="zh-CN" sz="1800" b="0" i="0" kern="1200" dirty="0" err="1" smtClean="0">
                          <a:solidFill>
                            <a:schemeClr val="tx1"/>
                          </a:solidFill>
                          <a:effectLst/>
                          <a:latin typeface="+mn-lt"/>
                          <a:ea typeface="+mn-ea"/>
                          <a:cs typeface="+mn-cs"/>
                        </a:rPr>
                        <a:t>System.out.println</a:t>
                      </a:r>
                      <a:r>
                        <a:rPr lang="en-US" altLang="zh-CN" sz="1800" b="0" i="0" kern="1200" dirty="0" smtClean="0">
                          <a:solidFill>
                            <a:schemeClr val="tx1"/>
                          </a:solidFill>
                          <a:effectLst/>
                          <a:latin typeface="+mn-lt"/>
                          <a:ea typeface="+mn-ea"/>
                          <a:cs typeface="+mn-cs"/>
                        </a:rPr>
                        <a:t>(new String(b));</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effectLst/>
                          <a:latin typeface="+mn-lt"/>
                          <a:ea typeface="+mn-ea"/>
                          <a:cs typeface="+mn-cs"/>
                        </a:rPr>
                        <a:t>//</a:t>
                      </a:r>
                      <a:r>
                        <a:rPr lang="zh-CN" altLang="en-US" sz="1800" b="0" i="0" kern="1200" dirty="0" smtClean="0">
                          <a:solidFill>
                            <a:schemeClr val="tx1"/>
                          </a:solidFill>
                          <a:effectLst/>
                          <a:latin typeface="+mn-lt"/>
                          <a:ea typeface="+mn-ea"/>
                          <a:cs typeface="+mn-cs"/>
                        </a:rPr>
                        <a:t>解密的字符串</a:t>
                      </a:r>
                      <a:endParaRPr lang="en-US" altLang="zh-CN" sz="18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smtClean="0">
                          <a:solidFill>
                            <a:schemeClr val="tx1"/>
                          </a:solidFill>
                          <a:effectLst/>
                          <a:latin typeface="+mn-lt"/>
                          <a:ea typeface="+mn-ea"/>
                          <a:cs typeface="+mn-cs"/>
                        </a:rPr>
                        <a:t>String </a:t>
                      </a:r>
                      <a:r>
                        <a:rPr lang="en-US" altLang="zh-CN" sz="1800" b="0" i="0" kern="1200" dirty="0" err="1" smtClean="0">
                          <a:solidFill>
                            <a:schemeClr val="tx1"/>
                          </a:solidFill>
                          <a:effectLst/>
                          <a:latin typeface="+mn-lt"/>
                          <a:ea typeface="+mn-ea"/>
                          <a:cs typeface="+mn-cs"/>
                        </a:rPr>
                        <a:t>str</a:t>
                      </a:r>
                      <a:r>
                        <a:rPr lang="en-US" altLang="zh-CN" sz="1800" b="0" i="0" kern="1200" dirty="0" smtClean="0">
                          <a:solidFill>
                            <a:schemeClr val="tx1"/>
                          </a:solidFill>
                          <a:effectLst/>
                          <a:latin typeface="+mn-lt"/>
                          <a:ea typeface="+mn-ea"/>
                          <a:cs typeface="+mn-cs"/>
                        </a:rPr>
                        <a:t> = “</a:t>
                      </a:r>
                      <a:r>
                        <a:rPr lang="en-US" altLang="zh-CN" sz="1800" kern="1200" dirty="0" err="1" smtClean="0">
                          <a:solidFill>
                            <a:schemeClr val="tx1"/>
                          </a:solidFill>
                          <a:latin typeface="+mn-lt"/>
                          <a:ea typeface="+mn-ea"/>
                          <a:cs typeface="+mn-cs"/>
                        </a:rPr>
                        <a:t>aHVoYXVsaWFuZw</a:t>
                      </a:r>
                      <a:r>
                        <a:rPr lang="en-US" altLang="zh-CN" sz="1800" kern="1200" dirty="0" smtClean="0">
                          <a:solidFill>
                            <a:schemeClr val="tx1"/>
                          </a:solidFill>
                          <a:latin typeface="+mn-lt"/>
                          <a:ea typeface="+mn-ea"/>
                          <a:cs typeface="+mn-cs"/>
                        </a:rPr>
                        <a:t>==</a:t>
                      </a:r>
                      <a:r>
                        <a:rPr lang="en-US" altLang="zh-CN" sz="1800" b="0" i="0" kern="1200" dirty="0" smtClean="0">
                          <a:solidFill>
                            <a:schemeClr val="tx1"/>
                          </a:solidFill>
                          <a:effectLst/>
                          <a:latin typeface="+mn-lt"/>
                          <a:ea typeface="+mn-ea"/>
                          <a:cs typeface="+mn-cs"/>
                        </a:rPr>
                        <a:t>”; </a:t>
                      </a:r>
                      <a:r>
                        <a:rPr lang="zh-CN" altLang="en-US" sz="1800" b="0" i="0" kern="1200" dirty="0" smtClean="0">
                          <a:solidFill>
                            <a:schemeClr val="tx1"/>
                          </a:solidFill>
                          <a:effectLst/>
                          <a:latin typeface="+mn-lt"/>
                          <a:ea typeface="+mn-ea"/>
                          <a:cs typeface="+mn-cs"/>
                        </a:rPr>
                        <a:t/>
                      </a:r>
                      <a:br>
                        <a:rPr lang="zh-CN" altLang="en-US" sz="1800" b="0" i="0" kern="1200" dirty="0" smtClean="0">
                          <a:solidFill>
                            <a:schemeClr val="tx1"/>
                          </a:solidFill>
                          <a:effectLst/>
                          <a:latin typeface="+mn-lt"/>
                          <a:ea typeface="+mn-ea"/>
                          <a:cs typeface="+mn-cs"/>
                        </a:rPr>
                      </a:br>
                      <a:r>
                        <a:rPr lang="en-US" altLang="zh-CN" sz="1800" b="0" i="0" kern="1200" dirty="0" smtClean="0">
                          <a:solidFill>
                            <a:schemeClr val="tx1"/>
                          </a:solidFill>
                          <a:effectLst/>
                          <a:latin typeface="+mn-lt"/>
                          <a:ea typeface="+mn-ea"/>
                          <a:cs typeface="+mn-cs"/>
                        </a:rPr>
                        <a:t>byte[] b = Base64.decodeBase64(</a:t>
                      </a:r>
                      <a:r>
                        <a:rPr lang="en-US" altLang="zh-CN" sz="1800" b="0" i="0" kern="1200" dirty="0" err="1" smtClean="0">
                          <a:solidFill>
                            <a:schemeClr val="tx1"/>
                          </a:solidFill>
                          <a:effectLst/>
                          <a:latin typeface="+mn-lt"/>
                          <a:ea typeface="+mn-ea"/>
                          <a:cs typeface="+mn-cs"/>
                        </a:rPr>
                        <a:t>str.getBytes</a:t>
                      </a:r>
                      <a:r>
                        <a:rPr lang="en-US" altLang="zh-CN" sz="1800" b="0" i="0" kern="1200" dirty="0" smtClean="0">
                          <a:solidFill>
                            <a:schemeClr val="tx1"/>
                          </a:solidFill>
                          <a:effectLst/>
                          <a:latin typeface="+mn-lt"/>
                          <a:ea typeface="+mn-ea"/>
                          <a:cs typeface="+mn-cs"/>
                        </a:rPr>
                        <a:t>());</a:t>
                      </a:r>
                      <a:br>
                        <a:rPr lang="en-US" altLang="zh-CN" sz="1800" b="0" i="0" kern="1200" dirty="0" smtClean="0">
                          <a:solidFill>
                            <a:schemeClr val="tx1"/>
                          </a:solidFill>
                          <a:effectLst/>
                          <a:latin typeface="+mn-lt"/>
                          <a:ea typeface="+mn-ea"/>
                          <a:cs typeface="+mn-cs"/>
                        </a:rPr>
                      </a:br>
                      <a:r>
                        <a:rPr lang="en-US" altLang="zh-CN" sz="1800" b="0" i="0" kern="1200" dirty="0" err="1" smtClean="0">
                          <a:solidFill>
                            <a:schemeClr val="tx1"/>
                          </a:solidFill>
                          <a:effectLst/>
                          <a:latin typeface="+mn-lt"/>
                          <a:ea typeface="+mn-ea"/>
                          <a:cs typeface="+mn-cs"/>
                        </a:rPr>
                        <a:t>System.out.println</a:t>
                      </a:r>
                      <a:r>
                        <a:rPr lang="en-US" altLang="zh-CN" sz="1800" b="0" i="0" kern="1200" dirty="0" smtClean="0">
                          <a:solidFill>
                            <a:schemeClr val="tx1"/>
                          </a:solidFill>
                          <a:effectLst/>
                          <a:latin typeface="+mn-lt"/>
                          <a:ea typeface="+mn-ea"/>
                          <a:cs typeface="+mn-cs"/>
                        </a:rPr>
                        <a:t>(new String(b));</a:t>
                      </a:r>
                      <a:endParaRPr lang="zh-CN" altLang="en-US" dirty="0"/>
                    </a:p>
                  </a:txBody>
                  <a:tcPr/>
                </a:tc>
              </a:tr>
            </a:tbl>
          </a:graphicData>
        </a:graphic>
      </p:graphicFrame>
    </p:spTree>
    <p:extLst>
      <p:ext uri="{BB962C8B-B14F-4D97-AF65-F5344CB8AC3E}">
        <p14:creationId xmlns:p14="http://schemas.microsoft.com/office/powerpoint/2010/main" val="928792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2207</Words>
  <Application>Microsoft Office PowerPoint</Application>
  <PresentationFormat>宽屏</PresentationFormat>
  <Paragraphs>395</Paragraphs>
  <Slides>39</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新細明體</vt:lpstr>
      <vt:lpstr>宋体</vt:lpstr>
      <vt:lpstr>微软雅黑</vt:lpstr>
      <vt:lpstr>Arial</vt:lpstr>
      <vt:lpstr>Calibri</vt:lpstr>
      <vt:lpstr>Calibri Light</vt:lpstr>
      <vt:lpstr>Wingdings</vt:lpstr>
      <vt:lpstr>Office 主题</vt:lpstr>
      <vt:lpstr>JAVA开发高效代码 工具包最佳实践</vt:lpstr>
      <vt:lpstr>大纲</vt:lpstr>
      <vt:lpstr>Commons Lang</vt:lpstr>
      <vt:lpstr>Commons Lang——StringUtils</vt:lpstr>
      <vt:lpstr>Commons Lang</vt:lpstr>
      <vt:lpstr>Commons Lang</vt:lpstr>
      <vt:lpstr>Commons Lang——FieldUtils</vt:lpstr>
      <vt:lpstr>Commons Codec</vt:lpstr>
      <vt:lpstr>Commons Codec</vt:lpstr>
      <vt:lpstr>Commons IO</vt:lpstr>
      <vt:lpstr>Commons IO</vt:lpstr>
      <vt:lpstr>Commons IO</vt:lpstr>
      <vt:lpstr>Commons IO</vt:lpstr>
      <vt:lpstr>Commons IO</vt:lpstr>
      <vt:lpstr>Commons Collections</vt:lpstr>
      <vt:lpstr>Commons Collections</vt:lpstr>
      <vt:lpstr>Commons Collections</vt:lpstr>
      <vt:lpstr>Guava</vt:lpstr>
      <vt:lpstr>Guava</vt:lpstr>
      <vt:lpstr>Guava的好处</vt:lpstr>
      <vt:lpstr>Guava的好处</vt:lpstr>
      <vt:lpstr>得到Guava</vt:lpstr>
      <vt:lpstr>Guava包的简单说明</vt:lpstr>
      <vt:lpstr>Guava – Lang Precondtions做校验</vt:lpstr>
      <vt:lpstr>Guava – Lang Precondtions做校验</vt:lpstr>
      <vt:lpstr>Guava –Lang  覆盖Object默认方法</vt:lpstr>
      <vt:lpstr>Guava – Function回调</vt:lpstr>
      <vt:lpstr>Guava – Predicate回调应用</vt:lpstr>
      <vt:lpstr>Guava – Predicate回调应用</vt:lpstr>
      <vt:lpstr>Guava – Fluent Interface流式链式调用风格</vt:lpstr>
      <vt:lpstr>Guava Strings</vt:lpstr>
      <vt:lpstr>Guava – String join与split</vt:lpstr>
      <vt:lpstr>Guava –List</vt:lpstr>
      <vt:lpstr>Guava – Map</vt:lpstr>
      <vt:lpstr>Guava – Map</vt:lpstr>
      <vt:lpstr>Guava – MultiMap</vt:lpstr>
      <vt:lpstr>Guava – 常用的Ints操作</vt:lpstr>
      <vt:lpstr>Guava-资源</vt:lpstr>
      <vt:lpstr>PowerPoint 演示文稿</vt:lpstr>
    </vt:vector>
  </TitlesOfParts>
  <Company>Windows 用户</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JAVA开发高效代码</dc:title>
  <dc:creator>胡海亮</dc:creator>
  <cp:lastModifiedBy>胡海亮</cp:lastModifiedBy>
  <cp:revision>339</cp:revision>
  <dcterms:created xsi:type="dcterms:W3CDTF">2015-08-07T07:22:44Z</dcterms:created>
  <dcterms:modified xsi:type="dcterms:W3CDTF">2015-08-24T11:48:26Z</dcterms:modified>
</cp:coreProperties>
</file>