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97" r:id="rId4"/>
    <p:sldId id="300" r:id="rId5"/>
    <p:sldId id="301" r:id="rId6"/>
    <p:sldId id="302" r:id="rId7"/>
    <p:sldId id="304" r:id="rId8"/>
    <p:sldId id="296" r:id="rId9"/>
    <p:sldId id="308" r:id="rId10"/>
    <p:sldId id="311" r:id="rId11"/>
    <p:sldId id="305" r:id="rId12"/>
    <p:sldId id="309" r:id="rId13"/>
    <p:sldId id="310" r:id="rId14"/>
    <p:sldId id="312" r:id="rId15"/>
    <p:sldId id="306" r:id="rId16"/>
    <p:sldId id="313" r:id="rId17"/>
    <p:sldId id="314" r:id="rId18"/>
    <p:sldId id="339" r:id="rId19"/>
    <p:sldId id="298" r:id="rId20"/>
    <p:sldId id="338" r:id="rId21"/>
    <p:sldId id="299" r:id="rId22"/>
    <p:sldId id="335" r:id="rId23"/>
    <p:sldId id="336" r:id="rId24"/>
    <p:sldId id="337" r:id="rId25"/>
    <p:sldId id="340" r:id="rId26"/>
    <p:sldId id="316" r:id="rId27"/>
    <p:sldId id="315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3" r:id="rId44"/>
    <p:sldId id="334" r:id="rId45"/>
    <p:sldId id="332" r:id="rId46"/>
    <p:sldId id="295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3" autoAdjust="0"/>
    <p:restoredTop sz="94790" autoAdjust="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outlineViewPr>
    <p:cViewPr>
      <p:scale>
        <a:sx n="33" d="100"/>
        <a:sy n="33" d="100"/>
      </p:scale>
      <p:origin x="0" y="-2671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-50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0D1196-57BF-4B34-A9A1-123C5189BD7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C3B2FBF-A48F-4564-9667-681D67DBDC9B}">
      <dgm:prSet phldrT="[文本]" custT="1"/>
      <dgm:spPr/>
      <dgm:t>
        <a:bodyPr/>
        <a:lstStyle/>
        <a:p>
          <a:r>
            <a:rPr lang="en-US" altLang="zh-CN" sz="2000" dirty="0" smtClean="0"/>
            <a:t>OGNL Context</a:t>
          </a:r>
          <a:endParaRPr lang="zh-CN" altLang="en-US" sz="2000" dirty="0"/>
        </a:p>
      </dgm:t>
    </dgm:pt>
    <dgm:pt modelId="{5EA36470-77B3-48DC-86D8-EAE734C02FAF}" type="parTrans" cxnId="{4FD6D179-3013-48EA-8DDF-C92EDE6AB47C}">
      <dgm:prSet/>
      <dgm:spPr/>
      <dgm:t>
        <a:bodyPr/>
        <a:lstStyle/>
        <a:p>
          <a:endParaRPr lang="zh-CN" altLang="en-US"/>
        </a:p>
      </dgm:t>
    </dgm:pt>
    <dgm:pt modelId="{40EAA4EC-DDB6-47BD-80B3-8E18FE38F805}" type="sibTrans" cxnId="{4FD6D179-3013-48EA-8DDF-C92EDE6AB47C}">
      <dgm:prSet/>
      <dgm:spPr/>
      <dgm:t>
        <a:bodyPr/>
        <a:lstStyle/>
        <a:p>
          <a:endParaRPr lang="zh-CN" altLang="en-US"/>
        </a:p>
      </dgm:t>
    </dgm:pt>
    <dgm:pt modelId="{EE9A406C-9163-4FFD-95EF-A00698B5F650}">
      <dgm:prSet phldrT="[文本]" custT="1"/>
      <dgm:spPr/>
      <dgm:t>
        <a:bodyPr/>
        <a:lstStyle/>
        <a:p>
          <a:r>
            <a:rPr lang="en-US" altLang="zh-CN" sz="2000" dirty="0" err="1" smtClean="0"/>
            <a:t>ValueStack</a:t>
          </a:r>
          <a:endParaRPr lang="zh-CN" altLang="en-US" sz="2000" dirty="0"/>
        </a:p>
      </dgm:t>
    </dgm:pt>
    <dgm:pt modelId="{93222FFA-2EFE-45E0-AC1C-B635A1EEE81E}" type="parTrans" cxnId="{9FE91070-5767-44BB-A642-70EE2D81F6E2}">
      <dgm:prSet/>
      <dgm:spPr/>
      <dgm:t>
        <a:bodyPr/>
        <a:lstStyle/>
        <a:p>
          <a:endParaRPr lang="zh-CN" altLang="en-US"/>
        </a:p>
      </dgm:t>
    </dgm:pt>
    <dgm:pt modelId="{6EAEE813-95FA-4194-97AE-C1A589CEBAF2}" type="sibTrans" cxnId="{9FE91070-5767-44BB-A642-70EE2D81F6E2}">
      <dgm:prSet/>
      <dgm:spPr/>
      <dgm:t>
        <a:bodyPr/>
        <a:lstStyle/>
        <a:p>
          <a:endParaRPr lang="zh-CN" altLang="en-US"/>
        </a:p>
      </dgm:t>
    </dgm:pt>
    <dgm:pt modelId="{AF949333-4AF3-4977-B4F3-4107D7291C78}">
      <dgm:prSet phldrT="[文本]" custT="1"/>
      <dgm:spPr/>
      <dgm:t>
        <a:bodyPr/>
        <a:lstStyle/>
        <a:p>
          <a:r>
            <a:rPr lang="en-US" altLang="zh-CN" sz="2000" dirty="0" smtClean="0"/>
            <a:t>parameters</a:t>
          </a:r>
          <a:endParaRPr lang="zh-CN" altLang="en-US" sz="2000" dirty="0"/>
        </a:p>
      </dgm:t>
    </dgm:pt>
    <dgm:pt modelId="{85C6B156-6AFC-4176-AD78-EADFCA410BD3}" type="parTrans" cxnId="{3D7EBA81-30F5-40AE-BEC2-E6CA7588C855}">
      <dgm:prSet/>
      <dgm:spPr/>
      <dgm:t>
        <a:bodyPr/>
        <a:lstStyle/>
        <a:p>
          <a:endParaRPr lang="zh-CN" altLang="en-US"/>
        </a:p>
      </dgm:t>
    </dgm:pt>
    <dgm:pt modelId="{E7ACFAD7-C6B8-4648-98D6-7F3B45D56A14}" type="sibTrans" cxnId="{3D7EBA81-30F5-40AE-BEC2-E6CA7588C855}">
      <dgm:prSet/>
      <dgm:spPr/>
      <dgm:t>
        <a:bodyPr/>
        <a:lstStyle/>
        <a:p>
          <a:endParaRPr lang="zh-CN" altLang="en-US"/>
        </a:p>
      </dgm:t>
    </dgm:pt>
    <dgm:pt modelId="{7D9B0E73-4E8B-4E0B-9532-33A45E699B13}">
      <dgm:prSet phldrT="[文本]" custT="1"/>
      <dgm:spPr/>
      <dgm:t>
        <a:bodyPr/>
        <a:lstStyle/>
        <a:p>
          <a:r>
            <a:rPr lang="en-US" altLang="zh-CN" sz="2000" dirty="0" smtClean="0"/>
            <a:t>request</a:t>
          </a:r>
          <a:endParaRPr lang="zh-CN" altLang="en-US" sz="2000" dirty="0"/>
        </a:p>
      </dgm:t>
    </dgm:pt>
    <dgm:pt modelId="{C2EF3140-8C37-4213-8C50-FBC34A6C8562}" type="parTrans" cxnId="{AAC31C97-5C17-4BC6-A030-B873815B9F08}">
      <dgm:prSet/>
      <dgm:spPr/>
      <dgm:t>
        <a:bodyPr/>
        <a:lstStyle/>
        <a:p>
          <a:endParaRPr lang="zh-CN" altLang="en-US"/>
        </a:p>
      </dgm:t>
    </dgm:pt>
    <dgm:pt modelId="{57D487FB-3C77-4F5B-A5F1-0A375E4287EB}" type="sibTrans" cxnId="{AAC31C97-5C17-4BC6-A030-B873815B9F08}">
      <dgm:prSet/>
      <dgm:spPr/>
      <dgm:t>
        <a:bodyPr/>
        <a:lstStyle/>
        <a:p>
          <a:endParaRPr lang="zh-CN" altLang="en-US"/>
        </a:p>
      </dgm:t>
    </dgm:pt>
    <dgm:pt modelId="{E74FBF0A-1C71-4E4C-9A88-26521F4C4E76}">
      <dgm:prSet phldrT="[文本]" custT="1"/>
      <dgm:spPr/>
      <dgm:t>
        <a:bodyPr/>
        <a:lstStyle/>
        <a:p>
          <a:r>
            <a:rPr lang="en-US" altLang="zh-CN" sz="2000" dirty="0" smtClean="0"/>
            <a:t>session</a:t>
          </a:r>
          <a:endParaRPr lang="zh-CN" altLang="en-US" sz="2000" dirty="0"/>
        </a:p>
      </dgm:t>
    </dgm:pt>
    <dgm:pt modelId="{47946CC0-684C-49E9-BFF6-C79BB85B2673}" type="parTrans" cxnId="{9D7DCC0B-EAF5-40B4-B423-2B52FA96C0CB}">
      <dgm:prSet/>
      <dgm:spPr/>
      <dgm:t>
        <a:bodyPr/>
        <a:lstStyle/>
        <a:p>
          <a:endParaRPr lang="zh-CN" altLang="en-US"/>
        </a:p>
      </dgm:t>
    </dgm:pt>
    <dgm:pt modelId="{677057AC-C650-4991-B703-EDFBD9477A5D}" type="sibTrans" cxnId="{9D7DCC0B-EAF5-40B4-B423-2B52FA96C0CB}">
      <dgm:prSet/>
      <dgm:spPr/>
      <dgm:t>
        <a:bodyPr/>
        <a:lstStyle/>
        <a:p>
          <a:endParaRPr lang="zh-CN" altLang="en-US"/>
        </a:p>
      </dgm:t>
    </dgm:pt>
    <dgm:pt modelId="{5330628F-4D90-4D81-A278-8E7960AC560C}">
      <dgm:prSet phldrT="[文本]" custT="1"/>
      <dgm:spPr/>
      <dgm:t>
        <a:bodyPr/>
        <a:lstStyle/>
        <a:p>
          <a:r>
            <a:rPr lang="en-US" altLang="zh-CN" sz="2000" dirty="0" err="1" smtClean="0"/>
            <a:t>apliction</a:t>
          </a:r>
          <a:endParaRPr lang="zh-CN" altLang="en-US" sz="2000" dirty="0"/>
        </a:p>
      </dgm:t>
    </dgm:pt>
    <dgm:pt modelId="{4A7A5C51-4788-4A5C-93D5-5CECB5E7298F}" type="parTrans" cxnId="{F2D7F765-B9B1-4DE1-952F-FBB7B650A552}">
      <dgm:prSet/>
      <dgm:spPr/>
      <dgm:t>
        <a:bodyPr/>
        <a:lstStyle/>
        <a:p>
          <a:endParaRPr lang="zh-CN" altLang="en-US"/>
        </a:p>
      </dgm:t>
    </dgm:pt>
    <dgm:pt modelId="{EF0AA882-DCD2-4C00-92A5-2C3998F703D1}" type="sibTrans" cxnId="{F2D7F765-B9B1-4DE1-952F-FBB7B650A552}">
      <dgm:prSet/>
      <dgm:spPr/>
      <dgm:t>
        <a:bodyPr/>
        <a:lstStyle/>
        <a:p>
          <a:endParaRPr lang="zh-CN" altLang="en-US"/>
        </a:p>
      </dgm:t>
    </dgm:pt>
    <dgm:pt modelId="{C7FD80DC-54D7-45B3-ADEB-CF8174A9A0C4}" type="pres">
      <dgm:prSet presAssocID="{F60D1196-57BF-4B34-A9A1-123C5189BD7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1F464C1-522A-49AC-88FF-B22FC4027360}" type="pres">
      <dgm:prSet presAssocID="{DC3B2FBF-A48F-4564-9667-681D67DBDC9B}" presName="root1" presStyleCnt="0"/>
      <dgm:spPr/>
    </dgm:pt>
    <dgm:pt modelId="{3DBA552C-F643-4A85-8695-BB88773E726C}" type="pres">
      <dgm:prSet presAssocID="{DC3B2FBF-A48F-4564-9667-681D67DBDC9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66E06E-68B2-4910-BA66-C1A034B09B79}" type="pres">
      <dgm:prSet presAssocID="{DC3B2FBF-A48F-4564-9667-681D67DBDC9B}" presName="level2hierChild" presStyleCnt="0"/>
      <dgm:spPr/>
    </dgm:pt>
    <dgm:pt modelId="{BBF4C017-DE45-49BA-885E-608FDE9C8EA9}" type="pres">
      <dgm:prSet presAssocID="{93222FFA-2EFE-45E0-AC1C-B635A1EEE81E}" presName="conn2-1" presStyleLbl="parChTrans1D2" presStyleIdx="0" presStyleCnt="5"/>
      <dgm:spPr/>
    </dgm:pt>
    <dgm:pt modelId="{823251B2-AFD1-414F-8411-FA519A309CFE}" type="pres">
      <dgm:prSet presAssocID="{93222FFA-2EFE-45E0-AC1C-B635A1EEE81E}" presName="connTx" presStyleLbl="parChTrans1D2" presStyleIdx="0" presStyleCnt="5"/>
      <dgm:spPr/>
    </dgm:pt>
    <dgm:pt modelId="{3FBD6C0B-AAC4-4A16-956C-71696E491442}" type="pres">
      <dgm:prSet presAssocID="{EE9A406C-9163-4FFD-95EF-A00698B5F650}" presName="root2" presStyleCnt="0"/>
      <dgm:spPr/>
    </dgm:pt>
    <dgm:pt modelId="{19C55A90-FA22-4AE9-8BF3-51DB7ACF27DA}" type="pres">
      <dgm:prSet presAssocID="{EE9A406C-9163-4FFD-95EF-A00698B5F650}" presName="LevelTwoTextNode" presStyleLbl="node2" presStyleIdx="0" presStyleCnt="5">
        <dgm:presLayoutVars>
          <dgm:chPref val="3"/>
        </dgm:presLayoutVars>
      </dgm:prSet>
      <dgm:spPr/>
    </dgm:pt>
    <dgm:pt modelId="{D9BC8EA6-1F47-4D7A-9B23-D1D93BCFE7F5}" type="pres">
      <dgm:prSet presAssocID="{EE9A406C-9163-4FFD-95EF-A00698B5F650}" presName="level3hierChild" presStyleCnt="0"/>
      <dgm:spPr/>
    </dgm:pt>
    <dgm:pt modelId="{43F67E20-AAB4-472C-A08B-53412BB6E61D}" type="pres">
      <dgm:prSet presAssocID="{85C6B156-6AFC-4176-AD78-EADFCA410BD3}" presName="conn2-1" presStyleLbl="parChTrans1D2" presStyleIdx="1" presStyleCnt="5"/>
      <dgm:spPr/>
    </dgm:pt>
    <dgm:pt modelId="{5A609355-508F-4DC7-84B0-08C5FEF54F32}" type="pres">
      <dgm:prSet presAssocID="{85C6B156-6AFC-4176-AD78-EADFCA410BD3}" presName="connTx" presStyleLbl="parChTrans1D2" presStyleIdx="1" presStyleCnt="5"/>
      <dgm:spPr/>
    </dgm:pt>
    <dgm:pt modelId="{D7DE01F0-FF37-4399-B479-ABCBF8CD9A6F}" type="pres">
      <dgm:prSet presAssocID="{AF949333-4AF3-4977-B4F3-4107D7291C78}" presName="root2" presStyleCnt="0"/>
      <dgm:spPr/>
    </dgm:pt>
    <dgm:pt modelId="{D621884F-02F5-46BB-99C0-99BF706FB800}" type="pres">
      <dgm:prSet presAssocID="{AF949333-4AF3-4977-B4F3-4107D7291C78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02A3D3-AE84-47C3-AC67-B889A2E344C1}" type="pres">
      <dgm:prSet presAssocID="{AF949333-4AF3-4977-B4F3-4107D7291C78}" presName="level3hierChild" presStyleCnt="0"/>
      <dgm:spPr/>
    </dgm:pt>
    <dgm:pt modelId="{C7935E5C-3AF1-4AAC-9B87-605FBE91D19D}" type="pres">
      <dgm:prSet presAssocID="{C2EF3140-8C37-4213-8C50-FBC34A6C8562}" presName="conn2-1" presStyleLbl="parChTrans1D2" presStyleIdx="2" presStyleCnt="5"/>
      <dgm:spPr/>
    </dgm:pt>
    <dgm:pt modelId="{B5A75783-B66C-4A78-A7EC-5DB7692AE4DF}" type="pres">
      <dgm:prSet presAssocID="{C2EF3140-8C37-4213-8C50-FBC34A6C8562}" presName="connTx" presStyleLbl="parChTrans1D2" presStyleIdx="2" presStyleCnt="5"/>
      <dgm:spPr/>
    </dgm:pt>
    <dgm:pt modelId="{C0A69F57-8809-42C9-A083-FB43D89D7011}" type="pres">
      <dgm:prSet presAssocID="{7D9B0E73-4E8B-4E0B-9532-33A45E699B13}" presName="root2" presStyleCnt="0"/>
      <dgm:spPr/>
    </dgm:pt>
    <dgm:pt modelId="{7359BCD1-F647-42CF-B81C-CE302B0708B5}" type="pres">
      <dgm:prSet presAssocID="{7D9B0E73-4E8B-4E0B-9532-33A45E699B13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4A1AD06-4E35-4AAE-BAD1-2A5ACD00181B}" type="pres">
      <dgm:prSet presAssocID="{7D9B0E73-4E8B-4E0B-9532-33A45E699B13}" presName="level3hierChild" presStyleCnt="0"/>
      <dgm:spPr/>
    </dgm:pt>
    <dgm:pt modelId="{A94384C1-0B31-469D-A5BD-ADB60599C95F}" type="pres">
      <dgm:prSet presAssocID="{47946CC0-684C-49E9-BFF6-C79BB85B2673}" presName="conn2-1" presStyleLbl="parChTrans1D2" presStyleIdx="3" presStyleCnt="5"/>
      <dgm:spPr/>
    </dgm:pt>
    <dgm:pt modelId="{E0B8C61C-A6ED-46C7-8E0C-7F18DCC35323}" type="pres">
      <dgm:prSet presAssocID="{47946CC0-684C-49E9-BFF6-C79BB85B2673}" presName="connTx" presStyleLbl="parChTrans1D2" presStyleIdx="3" presStyleCnt="5"/>
      <dgm:spPr/>
    </dgm:pt>
    <dgm:pt modelId="{4EFF11F8-0724-45E4-8B87-77DBE48A2996}" type="pres">
      <dgm:prSet presAssocID="{E74FBF0A-1C71-4E4C-9A88-26521F4C4E76}" presName="root2" presStyleCnt="0"/>
      <dgm:spPr/>
    </dgm:pt>
    <dgm:pt modelId="{DD8550C2-BD27-4A10-AF4E-A7E32AE153CE}" type="pres">
      <dgm:prSet presAssocID="{E74FBF0A-1C71-4E4C-9A88-26521F4C4E76}" presName="LevelTwoTextNode" presStyleLbl="node2" presStyleIdx="3" presStyleCnt="5">
        <dgm:presLayoutVars>
          <dgm:chPref val="3"/>
        </dgm:presLayoutVars>
      </dgm:prSet>
      <dgm:spPr/>
    </dgm:pt>
    <dgm:pt modelId="{619568D7-C120-4D84-80C0-CFDAFEFD9E89}" type="pres">
      <dgm:prSet presAssocID="{E74FBF0A-1C71-4E4C-9A88-26521F4C4E76}" presName="level3hierChild" presStyleCnt="0"/>
      <dgm:spPr/>
    </dgm:pt>
    <dgm:pt modelId="{A3C3B1B2-0337-49A2-8799-5CB07D2B3555}" type="pres">
      <dgm:prSet presAssocID="{4A7A5C51-4788-4A5C-93D5-5CECB5E7298F}" presName="conn2-1" presStyleLbl="parChTrans1D2" presStyleIdx="4" presStyleCnt="5"/>
      <dgm:spPr/>
    </dgm:pt>
    <dgm:pt modelId="{7F3036BF-61B7-4283-B666-B5765EF3009E}" type="pres">
      <dgm:prSet presAssocID="{4A7A5C51-4788-4A5C-93D5-5CECB5E7298F}" presName="connTx" presStyleLbl="parChTrans1D2" presStyleIdx="4" presStyleCnt="5"/>
      <dgm:spPr/>
    </dgm:pt>
    <dgm:pt modelId="{345512DD-052A-4867-B07A-1FAD36A506A5}" type="pres">
      <dgm:prSet presAssocID="{5330628F-4D90-4D81-A278-8E7960AC560C}" presName="root2" presStyleCnt="0"/>
      <dgm:spPr/>
    </dgm:pt>
    <dgm:pt modelId="{39C67408-D191-4508-8721-FABE5A0E0EF8}" type="pres">
      <dgm:prSet presAssocID="{5330628F-4D90-4D81-A278-8E7960AC560C}" presName="LevelTwoTextNode" presStyleLbl="node2" presStyleIdx="4" presStyleCnt="5">
        <dgm:presLayoutVars>
          <dgm:chPref val="3"/>
        </dgm:presLayoutVars>
      </dgm:prSet>
      <dgm:spPr/>
    </dgm:pt>
    <dgm:pt modelId="{FBBF6A70-25DB-4B58-9C8F-28A1C4549007}" type="pres">
      <dgm:prSet presAssocID="{5330628F-4D90-4D81-A278-8E7960AC560C}" presName="level3hierChild" presStyleCnt="0"/>
      <dgm:spPr/>
    </dgm:pt>
  </dgm:ptLst>
  <dgm:cxnLst>
    <dgm:cxn modelId="{D6368826-5D33-4DA5-9E86-0DEDDDF9F946}" type="presOf" srcId="{4A7A5C51-4788-4A5C-93D5-5CECB5E7298F}" destId="{7F3036BF-61B7-4283-B666-B5765EF3009E}" srcOrd="1" destOrd="0" presId="urn:microsoft.com/office/officeart/2008/layout/HorizontalMultiLevelHierarchy"/>
    <dgm:cxn modelId="{420C0136-3A1D-4B7D-8DC7-7101B5AC1F0C}" type="presOf" srcId="{7D9B0E73-4E8B-4E0B-9532-33A45E699B13}" destId="{7359BCD1-F647-42CF-B81C-CE302B0708B5}" srcOrd="0" destOrd="0" presId="urn:microsoft.com/office/officeart/2008/layout/HorizontalMultiLevelHierarchy"/>
    <dgm:cxn modelId="{009BF3B9-8C9A-43E6-9373-3CFD265E1FA4}" type="presOf" srcId="{4A7A5C51-4788-4A5C-93D5-5CECB5E7298F}" destId="{A3C3B1B2-0337-49A2-8799-5CB07D2B3555}" srcOrd="0" destOrd="0" presId="urn:microsoft.com/office/officeart/2008/layout/HorizontalMultiLevelHierarchy"/>
    <dgm:cxn modelId="{B440FA72-63CF-41AF-8E3F-A28D20614B2F}" type="presOf" srcId="{AF949333-4AF3-4977-B4F3-4107D7291C78}" destId="{D621884F-02F5-46BB-99C0-99BF706FB800}" srcOrd="0" destOrd="0" presId="urn:microsoft.com/office/officeart/2008/layout/HorizontalMultiLevelHierarchy"/>
    <dgm:cxn modelId="{E439D319-BC2A-467E-8C33-64F8EDF853B2}" type="presOf" srcId="{47946CC0-684C-49E9-BFF6-C79BB85B2673}" destId="{A94384C1-0B31-469D-A5BD-ADB60599C95F}" srcOrd="0" destOrd="0" presId="urn:microsoft.com/office/officeart/2008/layout/HorizontalMultiLevelHierarchy"/>
    <dgm:cxn modelId="{0E16172C-A1C2-4B98-A3A5-10B87E13593B}" type="presOf" srcId="{47946CC0-684C-49E9-BFF6-C79BB85B2673}" destId="{E0B8C61C-A6ED-46C7-8E0C-7F18DCC35323}" srcOrd="1" destOrd="0" presId="urn:microsoft.com/office/officeart/2008/layout/HorizontalMultiLevelHierarchy"/>
    <dgm:cxn modelId="{5EF47F65-8A40-4DD1-98CD-B0ADAC9FA0DD}" type="presOf" srcId="{C2EF3140-8C37-4213-8C50-FBC34A6C8562}" destId="{B5A75783-B66C-4A78-A7EC-5DB7692AE4DF}" srcOrd="1" destOrd="0" presId="urn:microsoft.com/office/officeart/2008/layout/HorizontalMultiLevelHierarchy"/>
    <dgm:cxn modelId="{595EAB1D-52EB-496B-B057-2DD1327CCD72}" type="presOf" srcId="{93222FFA-2EFE-45E0-AC1C-B635A1EEE81E}" destId="{823251B2-AFD1-414F-8411-FA519A309CFE}" srcOrd="1" destOrd="0" presId="urn:microsoft.com/office/officeart/2008/layout/HorizontalMultiLevelHierarchy"/>
    <dgm:cxn modelId="{F2D7F765-B9B1-4DE1-952F-FBB7B650A552}" srcId="{DC3B2FBF-A48F-4564-9667-681D67DBDC9B}" destId="{5330628F-4D90-4D81-A278-8E7960AC560C}" srcOrd="4" destOrd="0" parTransId="{4A7A5C51-4788-4A5C-93D5-5CECB5E7298F}" sibTransId="{EF0AA882-DCD2-4C00-92A5-2C3998F703D1}"/>
    <dgm:cxn modelId="{846DEC44-42EE-492F-B739-EC136C4F899E}" type="presOf" srcId="{F60D1196-57BF-4B34-A9A1-123C5189BD7B}" destId="{C7FD80DC-54D7-45B3-ADEB-CF8174A9A0C4}" srcOrd="0" destOrd="0" presId="urn:microsoft.com/office/officeart/2008/layout/HorizontalMultiLevelHierarchy"/>
    <dgm:cxn modelId="{3D7EBA81-30F5-40AE-BEC2-E6CA7588C855}" srcId="{DC3B2FBF-A48F-4564-9667-681D67DBDC9B}" destId="{AF949333-4AF3-4977-B4F3-4107D7291C78}" srcOrd="1" destOrd="0" parTransId="{85C6B156-6AFC-4176-AD78-EADFCA410BD3}" sibTransId="{E7ACFAD7-C6B8-4648-98D6-7F3B45D56A14}"/>
    <dgm:cxn modelId="{B2CA3BD9-F993-4F9E-8FCB-F7AECE2A7FA0}" type="presOf" srcId="{EE9A406C-9163-4FFD-95EF-A00698B5F650}" destId="{19C55A90-FA22-4AE9-8BF3-51DB7ACF27DA}" srcOrd="0" destOrd="0" presId="urn:microsoft.com/office/officeart/2008/layout/HorizontalMultiLevelHierarchy"/>
    <dgm:cxn modelId="{EA9E5A17-68AC-43F1-A109-02C456577CCA}" type="presOf" srcId="{85C6B156-6AFC-4176-AD78-EADFCA410BD3}" destId="{43F67E20-AAB4-472C-A08B-53412BB6E61D}" srcOrd="0" destOrd="0" presId="urn:microsoft.com/office/officeart/2008/layout/HorizontalMultiLevelHierarchy"/>
    <dgm:cxn modelId="{9D7DCC0B-EAF5-40B4-B423-2B52FA96C0CB}" srcId="{DC3B2FBF-A48F-4564-9667-681D67DBDC9B}" destId="{E74FBF0A-1C71-4E4C-9A88-26521F4C4E76}" srcOrd="3" destOrd="0" parTransId="{47946CC0-684C-49E9-BFF6-C79BB85B2673}" sibTransId="{677057AC-C650-4991-B703-EDFBD9477A5D}"/>
    <dgm:cxn modelId="{AAC31C97-5C17-4BC6-A030-B873815B9F08}" srcId="{DC3B2FBF-A48F-4564-9667-681D67DBDC9B}" destId="{7D9B0E73-4E8B-4E0B-9532-33A45E699B13}" srcOrd="2" destOrd="0" parTransId="{C2EF3140-8C37-4213-8C50-FBC34A6C8562}" sibTransId="{57D487FB-3C77-4F5B-A5F1-0A375E4287EB}"/>
    <dgm:cxn modelId="{A5464F9E-4F1B-48C1-9A11-B02B832CDA29}" type="presOf" srcId="{DC3B2FBF-A48F-4564-9667-681D67DBDC9B}" destId="{3DBA552C-F643-4A85-8695-BB88773E726C}" srcOrd="0" destOrd="0" presId="urn:microsoft.com/office/officeart/2008/layout/HorizontalMultiLevelHierarchy"/>
    <dgm:cxn modelId="{4FD6D179-3013-48EA-8DDF-C92EDE6AB47C}" srcId="{F60D1196-57BF-4B34-A9A1-123C5189BD7B}" destId="{DC3B2FBF-A48F-4564-9667-681D67DBDC9B}" srcOrd="0" destOrd="0" parTransId="{5EA36470-77B3-48DC-86D8-EAE734C02FAF}" sibTransId="{40EAA4EC-DDB6-47BD-80B3-8E18FE38F805}"/>
    <dgm:cxn modelId="{9FE91070-5767-44BB-A642-70EE2D81F6E2}" srcId="{DC3B2FBF-A48F-4564-9667-681D67DBDC9B}" destId="{EE9A406C-9163-4FFD-95EF-A00698B5F650}" srcOrd="0" destOrd="0" parTransId="{93222FFA-2EFE-45E0-AC1C-B635A1EEE81E}" sibTransId="{6EAEE813-95FA-4194-97AE-C1A589CEBAF2}"/>
    <dgm:cxn modelId="{63556183-E449-4091-8C85-0A1184AFB752}" type="presOf" srcId="{C2EF3140-8C37-4213-8C50-FBC34A6C8562}" destId="{C7935E5C-3AF1-4AAC-9B87-605FBE91D19D}" srcOrd="0" destOrd="0" presId="urn:microsoft.com/office/officeart/2008/layout/HorizontalMultiLevelHierarchy"/>
    <dgm:cxn modelId="{BD4805F9-2345-47F4-94A7-99E5469BE5C7}" type="presOf" srcId="{E74FBF0A-1C71-4E4C-9A88-26521F4C4E76}" destId="{DD8550C2-BD27-4A10-AF4E-A7E32AE153CE}" srcOrd="0" destOrd="0" presId="urn:microsoft.com/office/officeart/2008/layout/HorizontalMultiLevelHierarchy"/>
    <dgm:cxn modelId="{9B3ED996-2FDE-4552-9E7D-8550FCD1A5DE}" type="presOf" srcId="{93222FFA-2EFE-45E0-AC1C-B635A1EEE81E}" destId="{BBF4C017-DE45-49BA-885E-608FDE9C8EA9}" srcOrd="0" destOrd="0" presId="urn:microsoft.com/office/officeart/2008/layout/HorizontalMultiLevelHierarchy"/>
    <dgm:cxn modelId="{F592C993-452A-44CD-927B-44AFAF0622F6}" type="presOf" srcId="{85C6B156-6AFC-4176-AD78-EADFCA410BD3}" destId="{5A609355-508F-4DC7-84B0-08C5FEF54F32}" srcOrd="1" destOrd="0" presId="urn:microsoft.com/office/officeart/2008/layout/HorizontalMultiLevelHierarchy"/>
    <dgm:cxn modelId="{7F3F3DE8-A531-45D5-8897-F1A173A48AA0}" type="presOf" srcId="{5330628F-4D90-4D81-A278-8E7960AC560C}" destId="{39C67408-D191-4508-8721-FABE5A0E0EF8}" srcOrd="0" destOrd="0" presId="urn:microsoft.com/office/officeart/2008/layout/HorizontalMultiLevelHierarchy"/>
    <dgm:cxn modelId="{DFCE73CA-EF59-416A-B35E-942E8F6F4BD6}" type="presParOf" srcId="{C7FD80DC-54D7-45B3-ADEB-CF8174A9A0C4}" destId="{D1F464C1-522A-49AC-88FF-B22FC4027360}" srcOrd="0" destOrd="0" presId="urn:microsoft.com/office/officeart/2008/layout/HorizontalMultiLevelHierarchy"/>
    <dgm:cxn modelId="{1B7D42F7-584B-4D56-B25F-DB6B9803863E}" type="presParOf" srcId="{D1F464C1-522A-49AC-88FF-B22FC4027360}" destId="{3DBA552C-F643-4A85-8695-BB88773E726C}" srcOrd="0" destOrd="0" presId="urn:microsoft.com/office/officeart/2008/layout/HorizontalMultiLevelHierarchy"/>
    <dgm:cxn modelId="{3533BCFE-F697-446B-A92C-64AE2B3F16B4}" type="presParOf" srcId="{D1F464C1-522A-49AC-88FF-B22FC4027360}" destId="{A366E06E-68B2-4910-BA66-C1A034B09B79}" srcOrd="1" destOrd="0" presId="urn:microsoft.com/office/officeart/2008/layout/HorizontalMultiLevelHierarchy"/>
    <dgm:cxn modelId="{311F6417-E115-442C-B7A8-FFA35DFAB25D}" type="presParOf" srcId="{A366E06E-68B2-4910-BA66-C1A034B09B79}" destId="{BBF4C017-DE45-49BA-885E-608FDE9C8EA9}" srcOrd="0" destOrd="0" presId="urn:microsoft.com/office/officeart/2008/layout/HorizontalMultiLevelHierarchy"/>
    <dgm:cxn modelId="{5E3F1169-9D8B-4CEF-A477-2E4D20E2263D}" type="presParOf" srcId="{BBF4C017-DE45-49BA-885E-608FDE9C8EA9}" destId="{823251B2-AFD1-414F-8411-FA519A309CFE}" srcOrd="0" destOrd="0" presId="urn:microsoft.com/office/officeart/2008/layout/HorizontalMultiLevelHierarchy"/>
    <dgm:cxn modelId="{FA9239C9-C438-4140-94F2-54EE444753D8}" type="presParOf" srcId="{A366E06E-68B2-4910-BA66-C1A034B09B79}" destId="{3FBD6C0B-AAC4-4A16-956C-71696E491442}" srcOrd="1" destOrd="0" presId="urn:microsoft.com/office/officeart/2008/layout/HorizontalMultiLevelHierarchy"/>
    <dgm:cxn modelId="{D52E8E5F-B7B0-4BC3-A6C9-1576349DA719}" type="presParOf" srcId="{3FBD6C0B-AAC4-4A16-956C-71696E491442}" destId="{19C55A90-FA22-4AE9-8BF3-51DB7ACF27DA}" srcOrd="0" destOrd="0" presId="urn:microsoft.com/office/officeart/2008/layout/HorizontalMultiLevelHierarchy"/>
    <dgm:cxn modelId="{43E8C202-B97A-4381-935F-8C01AC9CE1E7}" type="presParOf" srcId="{3FBD6C0B-AAC4-4A16-956C-71696E491442}" destId="{D9BC8EA6-1F47-4D7A-9B23-D1D93BCFE7F5}" srcOrd="1" destOrd="0" presId="urn:microsoft.com/office/officeart/2008/layout/HorizontalMultiLevelHierarchy"/>
    <dgm:cxn modelId="{5A92F51C-0409-42E4-AD5C-4C9A8DFA4F51}" type="presParOf" srcId="{A366E06E-68B2-4910-BA66-C1A034B09B79}" destId="{43F67E20-AAB4-472C-A08B-53412BB6E61D}" srcOrd="2" destOrd="0" presId="urn:microsoft.com/office/officeart/2008/layout/HorizontalMultiLevelHierarchy"/>
    <dgm:cxn modelId="{D828D562-0AA7-40FB-94BC-05A54BFF1F48}" type="presParOf" srcId="{43F67E20-AAB4-472C-A08B-53412BB6E61D}" destId="{5A609355-508F-4DC7-84B0-08C5FEF54F32}" srcOrd="0" destOrd="0" presId="urn:microsoft.com/office/officeart/2008/layout/HorizontalMultiLevelHierarchy"/>
    <dgm:cxn modelId="{16BA0D6D-1A73-4133-95D0-1D04E783E705}" type="presParOf" srcId="{A366E06E-68B2-4910-BA66-C1A034B09B79}" destId="{D7DE01F0-FF37-4399-B479-ABCBF8CD9A6F}" srcOrd="3" destOrd="0" presId="urn:microsoft.com/office/officeart/2008/layout/HorizontalMultiLevelHierarchy"/>
    <dgm:cxn modelId="{829935FF-0581-4DA1-9EE5-3F9A354FFC03}" type="presParOf" srcId="{D7DE01F0-FF37-4399-B479-ABCBF8CD9A6F}" destId="{D621884F-02F5-46BB-99C0-99BF706FB800}" srcOrd="0" destOrd="0" presId="urn:microsoft.com/office/officeart/2008/layout/HorizontalMultiLevelHierarchy"/>
    <dgm:cxn modelId="{BE94A39B-D441-47A9-84AE-D82EEEDC7C2A}" type="presParOf" srcId="{D7DE01F0-FF37-4399-B479-ABCBF8CD9A6F}" destId="{6602A3D3-AE84-47C3-AC67-B889A2E344C1}" srcOrd="1" destOrd="0" presId="urn:microsoft.com/office/officeart/2008/layout/HorizontalMultiLevelHierarchy"/>
    <dgm:cxn modelId="{98E1E90D-4F7C-4BA6-9117-AD4414F9BE04}" type="presParOf" srcId="{A366E06E-68B2-4910-BA66-C1A034B09B79}" destId="{C7935E5C-3AF1-4AAC-9B87-605FBE91D19D}" srcOrd="4" destOrd="0" presId="urn:microsoft.com/office/officeart/2008/layout/HorizontalMultiLevelHierarchy"/>
    <dgm:cxn modelId="{76AA302E-4210-485A-BCC3-BE16C94F41C3}" type="presParOf" srcId="{C7935E5C-3AF1-4AAC-9B87-605FBE91D19D}" destId="{B5A75783-B66C-4A78-A7EC-5DB7692AE4DF}" srcOrd="0" destOrd="0" presId="urn:microsoft.com/office/officeart/2008/layout/HorizontalMultiLevelHierarchy"/>
    <dgm:cxn modelId="{A14F25D7-4B39-47FB-B2C7-66E04634D626}" type="presParOf" srcId="{A366E06E-68B2-4910-BA66-C1A034B09B79}" destId="{C0A69F57-8809-42C9-A083-FB43D89D7011}" srcOrd="5" destOrd="0" presId="urn:microsoft.com/office/officeart/2008/layout/HorizontalMultiLevelHierarchy"/>
    <dgm:cxn modelId="{0BA7DB21-0BD2-4254-9566-1D23216551A0}" type="presParOf" srcId="{C0A69F57-8809-42C9-A083-FB43D89D7011}" destId="{7359BCD1-F647-42CF-B81C-CE302B0708B5}" srcOrd="0" destOrd="0" presId="urn:microsoft.com/office/officeart/2008/layout/HorizontalMultiLevelHierarchy"/>
    <dgm:cxn modelId="{E1CCFB0A-2F56-406C-AEFE-50D670191B72}" type="presParOf" srcId="{C0A69F57-8809-42C9-A083-FB43D89D7011}" destId="{94A1AD06-4E35-4AAE-BAD1-2A5ACD00181B}" srcOrd="1" destOrd="0" presId="urn:microsoft.com/office/officeart/2008/layout/HorizontalMultiLevelHierarchy"/>
    <dgm:cxn modelId="{2C42BB95-00CD-427B-804B-AE4928DEBA2F}" type="presParOf" srcId="{A366E06E-68B2-4910-BA66-C1A034B09B79}" destId="{A94384C1-0B31-469D-A5BD-ADB60599C95F}" srcOrd="6" destOrd="0" presId="urn:microsoft.com/office/officeart/2008/layout/HorizontalMultiLevelHierarchy"/>
    <dgm:cxn modelId="{6E4C1BB9-D3F0-4136-81F1-A80246E76AAF}" type="presParOf" srcId="{A94384C1-0B31-469D-A5BD-ADB60599C95F}" destId="{E0B8C61C-A6ED-46C7-8E0C-7F18DCC35323}" srcOrd="0" destOrd="0" presId="urn:microsoft.com/office/officeart/2008/layout/HorizontalMultiLevelHierarchy"/>
    <dgm:cxn modelId="{F53A43E5-7EB9-4EE3-BC4B-50CB8DD412B5}" type="presParOf" srcId="{A366E06E-68B2-4910-BA66-C1A034B09B79}" destId="{4EFF11F8-0724-45E4-8B87-77DBE48A2996}" srcOrd="7" destOrd="0" presId="urn:microsoft.com/office/officeart/2008/layout/HorizontalMultiLevelHierarchy"/>
    <dgm:cxn modelId="{49B0B7B2-3524-4C36-A4F2-A9DDD6BA5320}" type="presParOf" srcId="{4EFF11F8-0724-45E4-8B87-77DBE48A2996}" destId="{DD8550C2-BD27-4A10-AF4E-A7E32AE153CE}" srcOrd="0" destOrd="0" presId="urn:microsoft.com/office/officeart/2008/layout/HorizontalMultiLevelHierarchy"/>
    <dgm:cxn modelId="{FFB3B0ED-3EF0-49C5-B6B8-AF6798ADB669}" type="presParOf" srcId="{4EFF11F8-0724-45E4-8B87-77DBE48A2996}" destId="{619568D7-C120-4D84-80C0-CFDAFEFD9E89}" srcOrd="1" destOrd="0" presId="urn:microsoft.com/office/officeart/2008/layout/HorizontalMultiLevelHierarchy"/>
    <dgm:cxn modelId="{F7BF5864-D27B-425F-A175-B92CB50DE1EE}" type="presParOf" srcId="{A366E06E-68B2-4910-BA66-C1A034B09B79}" destId="{A3C3B1B2-0337-49A2-8799-5CB07D2B3555}" srcOrd="8" destOrd="0" presId="urn:microsoft.com/office/officeart/2008/layout/HorizontalMultiLevelHierarchy"/>
    <dgm:cxn modelId="{ABB51F0F-9946-4868-ABA0-D5DAC258CEC2}" type="presParOf" srcId="{A3C3B1B2-0337-49A2-8799-5CB07D2B3555}" destId="{7F3036BF-61B7-4283-B666-B5765EF3009E}" srcOrd="0" destOrd="0" presId="urn:microsoft.com/office/officeart/2008/layout/HorizontalMultiLevelHierarchy"/>
    <dgm:cxn modelId="{9D1158C5-F5AA-40BF-9DF8-4070D2FA6814}" type="presParOf" srcId="{A366E06E-68B2-4910-BA66-C1A034B09B79}" destId="{345512DD-052A-4867-B07A-1FAD36A506A5}" srcOrd="9" destOrd="0" presId="urn:microsoft.com/office/officeart/2008/layout/HorizontalMultiLevelHierarchy"/>
    <dgm:cxn modelId="{84214F07-E4B9-4C55-9703-81CD74D5AB72}" type="presParOf" srcId="{345512DD-052A-4867-B07A-1FAD36A506A5}" destId="{39C67408-D191-4508-8721-FABE5A0E0EF8}" srcOrd="0" destOrd="0" presId="urn:microsoft.com/office/officeart/2008/layout/HorizontalMultiLevelHierarchy"/>
    <dgm:cxn modelId="{DA7278D3-D632-43D5-B58E-132C19CF3F69}" type="presParOf" srcId="{345512DD-052A-4867-B07A-1FAD36A506A5}" destId="{FBBF6A70-25DB-4B58-9C8F-28A1C454900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3B1B2-0337-49A2-8799-5CB07D2B3555}">
      <dsp:nvSpPr>
        <dsp:cNvPr id="0" name=""/>
        <dsp:cNvSpPr/>
      </dsp:nvSpPr>
      <dsp:spPr>
        <a:xfrm>
          <a:off x="849077" y="1288784"/>
          <a:ext cx="281737" cy="1073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0868" y="0"/>
              </a:lnTo>
              <a:lnTo>
                <a:pt x="140868" y="1073693"/>
              </a:lnTo>
              <a:lnTo>
                <a:pt x="281737" y="107369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962194" y="1797880"/>
        <a:ext cx="55502" cy="55502"/>
      </dsp:txXfrm>
    </dsp:sp>
    <dsp:sp modelId="{A94384C1-0B31-469D-A5BD-ADB60599C95F}">
      <dsp:nvSpPr>
        <dsp:cNvPr id="0" name=""/>
        <dsp:cNvSpPr/>
      </dsp:nvSpPr>
      <dsp:spPr>
        <a:xfrm>
          <a:off x="849077" y="1288784"/>
          <a:ext cx="281737" cy="536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0868" y="0"/>
              </a:lnTo>
              <a:lnTo>
                <a:pt x="140868" y="536846"/>
              </a:lnTo>
              <a:lnTo>
                <a:pt x="281737" y="53684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974788" y="1542050"/>
        <a:ext cx="30314" cy="30314"/>
      </dsp:txXfrm>
    </dsp:sp>
    <dsp:sp modelId="{C7935E5C-3AF1-4AAC-9B87-605FBE91D19D}">
      <dsp:nvSpPr>
        <dsp:cNvPr id="0" name=""/>
        <dsp:cNvSpPr/>
      </dsp:nvSpPr>
      <dsp:spPr>
        <a:xfrm>
          <a:off x="849077" y="1243064"/>
          <a:ext cx="2817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737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982902" y="1281741"/>
        <a:ext cx="14086" cy="14086"/>
      </dsp:txXfrm>
    </dsp:sp>
    <dsp:sp modelId="{43F67E20-AAB4-472C-A08B-53412BB6E61D}">
      <dsp:nvSpPr>
        <dsp:cNvPr id="0" name=""/>
        <dsp:cNvSpPr/>
      </dsp:nvSpPr>
      <dsp:spPr>
        <a:xfrm>
          <a:off x="849077" y="751937"/>
          <a:ext cx="281737" cy="536846"/>
        </a:xfrm>
        <a:custGeom>
          <a:avLst/>
          <a:gdLst/>
          <a:ahLst/>
          <a:cxnLst/>
          <a:rect l="0" t="0" r="0" b="0"/>
          <a:pathLst>
            <a:path>
              <a:moveTo>
                <a:pt x="0" y="536846"/>
              </a:moveTo>
              <a:lnTo>
                <a:pt x="140868" y="536846"/>
              </a:lnTo>
              <a:lnTo>
                <a:pt x="140868" y="0"/>
              </a:lnTo>
              <a:lnTo>
                <a:pt x="281737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974788" y="1005204"/>
        <a:ext cx="30314" cy="30314"/>
      </dsp:txXfrm>
    </dsp:sp>
    <dsp:sp modelId="{BBF4C017-DE45-49BA-885E-608FDE9C8EA9}">
      <dsp:nvSpPr>
        <dsp:cNvPr id="0" name=""/>
        <dsp:cNvSpPr/>
      </dsp:nvSpPr>
      <dsp:spPr>
        <a:xfrm>
          <a:off x="849077" y="215091"/>
          <a:ext cx="281737" cy="1073693"/>
        </a:xfrm>
        <a:custGeom>
          <a:avLst/>
          <a:gdLst/>
          <a:ahLst/>
          <a:cxnLst/>
          <a:rect l="0" t="0" r="0" b="0"/>
          <a:pathLst>
            <a:path>
              <a:moveTo>
                <a:pt x="0" y="1073693"/>
              </a:moveTo>
              <a:lnTo>
                <a:pt x="140868" y="1073693"/>
              </a:lnTo>
              <a:lnTo>
                <a:pt x="140868" y="0"/>
              </a:lnTo>
              <a:lnTo>
                <a:pt x="281737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962194" y="724186"/>
        <a:ext cx="55502" cy="55502"/>
      </dsp:txXfrm>
    </dsp:sp>
    <dsp:sp modelId="{3DBA552C-F643-4A85-8695-BB88773E726C}">
      <dsp:nvSpPr>
        <dsp:cNvPr id="0" name=""/>
        <dsp:cNvSpPr/>
      </dsp:nvSpPr>
      <dsp:spPr>
        <a:xfrm rot="16200000">
          <a:off x="-495865" y="1074045"/>
          <a:ext cx="2260407" cy="42947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OGNL Context</a:t>
          </a:r>
          <a:endParaRPr lang="zh-CN" altLang="en-US" sz="2000" kern="1200" dirty="0"/>
        </a:p>
      </dsp:txBody>
      <dsp:txXfrm>
        <a:off x="-495865" y="1074045"/>
        <a:ext cx="2260407" cy="429477"/>
      </dsp:txXfrm>
    </dsp:sp>
    <dsp:sp modelId="{19C55A90-FA22-4AE9-8BF3-51DB7ACF27DA}">
      <dsp:nvSpPr>
        <dsp:cNvPr id="0" name=""/>
        <dsp:cNvSpPr/>
      </dsp:nvSpPr>
      <dsp:spPr>
        <a:xfrm>
          <a:off x="1130814" y="352"/>
          <a:ext cx="1408685" cy="42947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ValueStack</a:t>
          </a:r>
          <a:endParaRPr lang="zh-CN" altLang="en-US" sz="2000" kern="1200" dirty="0"/>
        </a:p>
      </dsp:txBody>
      <dsp:txXfrm>
        <a:off x="1130814" y="352"/>
        <a:ext cx="1408685" cy="429477"/>
      </dsp:txXfrm>
    </dsp:sp>
    <dsp:sp modelId="{D621884F-02F5-46BB-99C0-99BF706FB800}">
      <dsp:nvSpPr>
        <dsp:cNvPr id="0" name=""/>
        <dsp:cNvSpPr/>
      </dsp:nvSpPr>
      <dsp:spPr>
        <a:xfrm>
          <a:off x="1130814" y="537199"/>
          <a:ext cx="1408685" cy="42947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parameters</a:t>
          </a:r>
          <a:endParaRPr lang="zh-CN" altLang="en-US" sz="2000" kern="1200" dirty="0"/>
        </a:p>
      </dsp:txBody>
      <dsp:txXfrm>
        <a:off x="1130814" y="537199"/>
        <a:ext cx="1408685" cy="429477"/>
      </dsp:txXfrm>
    </dsp:sp>
    <dsp:sp modelId="{7359BCD1-F647-42CF-B81C-CE302B0708B5}">
      <dsp:nvSpPr>
        <dsp:cNvPr id="0" name=""/>
        <dsp:cNvSpPr/>
      </dsp:nvSpPr>
      <dsp:spPr>
        <a:xfrm>
          <a:off x="1130814" y="1074045"/>
          <a:ext cx="1408685" cy="42947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request</a:t>
          </a:r>
          <a:endParaRPr lang="zh-CN" altLang="en-US" sz="2000" kern="1200" dirty="0"/>
        </a:p>
      </dsp:txBody>
      <dsp:txXfrm>
        <a:off x="1130814" y="1074045"/>
        <a:ext cx="1408685" cy="429477"/>
      </dsp:txXfrm>
    </dsp:sp>
    <dsp:sp modelId="{DD8550C2-BD27-4A10-AF4E-A7E32AE153CE}">
      <dsp:nvSpPr>
        <dsp:cNvPr id="0" name=""/>
        <dsp:cNvSpPr/>
      </dsp:nvSpPr>
      <dsp:spPr>
        <a:xfrm>
          <a:off x="1130814" y="1610892"/>
          <a:ext cx="1408685" cy="42947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session</a:t>
          </a:r>
          <a:endParaRPr lang="zh-CN" altLang="en-US" sz="2000" kern="1200" dirty="0"/>
        </a:p>
      </dsp:txBody>
      <dsp:txXfrm>
        <a:off x="1130814" y="1610892"/>
        <a:ext cx="1408685" cy="429477"/>
      </dsp:txXfrm>
    </dsp:sp>
    <dsp:sp modelId="{39C67408-D191-4508-8721-FABE5A0E0EF8}">
      <dsp:nvSpPr>
        <dsp:cNvPr id="0" name=""/>
        <dsp:cNvSpPr/>
      </dsp:nvSpPr>
      <dsp:spPr>
        <a:xfrm>
          <a:off x="1130814" y="2147739"/>
          <a:ext cx="1408685" cy="42947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apliction</a:t>
          </a:r>
          <a:endParaRPr lang="zh-CN" altLang="en-US" sz="2000" kern="1200" dirty="0"/>
        </a:p>
      </dsp:txBody>
      <dsp:txXfrm>
        <a:off x="1130814" y="2147739"/>
        <a:ext cx="1408685" cy="429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38ADC-B2CC-4F99-A133-2E3C67149DEE}" type="datetimeFigureOut">
              <a:rPr lang="zh-CN" altLang="en-US" smtClean="0"/>
              <a:t>2015/8/27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AAB73-F297-4D23-9186-680F4B5A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794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y.oschina.net/winHerson/blog/109760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y.oschina.net/winHerson/blog/110117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序列化用处很多，包括对象持久化和数据传输。但是一些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序列化技术实现起来可能很复杂。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XStream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是一个轻量级的、简单易用的开放源代码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Java™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库，用于将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对象序列化为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或者再转换回来。了解如何设置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XStream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，如何使用它序列化和逆序列化对象以及从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配置文件读取配置属性。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解析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的应用程序接口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(API)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，以层次结构（类似于树型）来组织节点和信息片段，映射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文档的结构，允许获取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和操作文档的任意部分，是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W3C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的官方标准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①允许应用程序对数据和结构做出更改。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②访问是双向的，可以在任何时候在树中上下导航，获取和操作任意部分的数据。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①通常需要加载整个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文档来构造层次结构，消耗资源大。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解析详解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①构建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DocumentBuilderFactory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dbf =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DocumentBuilderFactory.newInstance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DocumentBuilder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bdf.newDocumentBuilder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InputStream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=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Thread.currentThread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getContextClassLoader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getResourceAsStream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doc =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bd.parse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(is);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②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遍历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文档对象，由解析器获取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NodeList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节点数组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节点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#text)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元素，可用于获取属性参数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(2)SAX(Simple API for XML)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解析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流模型中的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模型分析方式。通过事件驱动，每发现一个节点就引发一个事件，事件推给事件处理器，通过回调方法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完成解析工作，解析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文档的逻辑需要应用程序完成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优势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①不需要等待所有数据都被处理，分析就能立即开始。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②只在读取数据时检查数据，不需要保存在内存中。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③可以在某个条件得到满足时停止解析，不必解析整个文档。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④效率和性能较高，能解析大于系统内存的文档。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①需要应用程序自己负责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的处理逻辑（例如维护父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子关系等），文档越复杂程序就越复杂。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②单向导航，无法定位文档层次，很难同时访问同一文档的不同部分数据，不支持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XPath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简单的说就是对文档进行顺序扫描，当扫描到文档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(document)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开始与结束、元素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(element)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开始与结束时通知事件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处理函数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回调函数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，进行相应处理，直到文档结束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事件处理器类型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①访问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DTD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DTDHandler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②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低级访问解析错误：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ErrorHandler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③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访问文档内容：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ContextHandler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DefaultHandler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事件处理程序的默认基类，实现了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DTDHandler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ErrorHandler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ContextHandler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EntityResolver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接口，通常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做法是，继承该基类，重写需要的方法，如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startDocument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解析器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SAXParserFactory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saxf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SAXParserFactory.newInstance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SAXParser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sax =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saxf.newSAXParser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注：关于遍历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①深度优先遍历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-First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Traserval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②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广度优先遍历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(Width-First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Traserval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(3)JDOM(Java-based Document Object Model)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特定的文档对象模型。自身不包含解析器，使用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SAX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①使用具体类而不是接口，简化了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②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大量使用了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集合类，方便了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开发人员。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①没有较好的灵活性。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②性能较差。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(4)DOM4J(Document Object Model for Java)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简单易用，采用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集合框架，并完全支持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JAXP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①大量使用了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集合类，方便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开发人员，同时提供一些提高性能的替代方法。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②支持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XPath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③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有很好的性能。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①大量使用了接口，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较为复杂。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(5)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(Streaming API for XML)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流模型中的拉模型分析方式。提供基于指针和基于迭代器两种方式的支持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,JDK1.6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新特性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和推式解析相比的优点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①在拉式解析中，事件是由解析应用产生的，因此拉式解析中向客户端提供的是解析规则，而不是解析器。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②同推式解析相比，拉式解析的代码更简单，而且不用那么多库。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③拉式解析客户端能够一次读取多个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④拉式解析允许你过滤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文件和跳过解析事件。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的实现是使用了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服务开发（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JWSDP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，并结合了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 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分析器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(SJSXP)-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它位于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javax.xml.stream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包中。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XMLStreamReader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接口用于分析一个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文档，而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XMLStreamWriter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接口用于生成一个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XMLEventReader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负责使用一个对象事件迭代子分析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XMLStreamReader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所使用的光标机制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形成对照。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dom4j http://dom4j.sourceforge.net/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一个易用的、开源的库，用于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XPath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XSLT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。它应用于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平台，采用了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集合框架并完全支持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SAX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JAXP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(Hibernate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用此项目来解析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hbm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映射文件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Commons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JXPath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http://commons.apache.org/jxpath/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提供了使用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Xpath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语法操纵符合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类命名规范的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JavaBeans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的工具。也支持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maps, DOM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和其他对象模型。</a:t>
            </a: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NekoHTML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http://nekohtml.sourceforge.net/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简单的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扫描器和标签补偿器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(tag balancer),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使得程序能解析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文档并用标准的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接口来访问其中的信息。</a:t>
            </a: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HttpClient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http://hc.apache.org/httpcomponents-client-ga/index.html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用来提供高效的、最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AAB73-F297-4D23-9186-680F4B5A1B9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034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序列化用处很多，包括对象持久化和数据传输。但是一些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序列化技术实现起来可能很复杂。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XStream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是一个轻量级的、简单易用的开放源代码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Java™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库，用于将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对象序列化为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或者再转换回来。了解如何设置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XStream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，如何使用它序列化和逆序列化对象以及从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配置文件读取配置属性。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AAB73-F297-4D23-9186-680F4B5A1B9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256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第一次看到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BeanUtils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包，是在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Struts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项目中，作为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Struts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一个工具来使用的，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估计功能越弄越强，就移到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项目中了吧。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BeanUtils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一共有四个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package: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org.apache.commons.beanutils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org.apache.commons.beanutils.converters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org.apache.commons.beanutils.locale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org.apache.commons.beanutils.locale.converters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后三个包主要是用于数据的转换，围绕着一个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接口，该接口只有一个方法：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java.lang.Object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convert(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java.lang.Class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java.lang.Object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value)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用于将一个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转换成另一个类型为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。在一些自动化的应用中应该会有用。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这里不作评论，以后有兴趣了，或者觉得有用了，再行研究。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这里只讲第一个包。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在一般的写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组件的时候，都必须要写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方法，当然假如我们事先已经知道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的相关属性和方法，写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是比较简单的，但是组件太多的时候，重复编写经常是枯燥乏味令人厌烦的。但当有些时候我么需要调用动态对象的属性的时候，我们应该怎么来设定和获取对象的属性呢？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BeanUtils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就可以帮助我们来解决这个问题。它需要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Jakarta-Commons -Collections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Jakarta-Commons -logging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包的支持。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AAB73-F297-4D23-9186-680F4B5A1B9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477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/>
              <a:t>see:</a:t>
            </a:r>
            <a:r>
              <a:rPr lang="en-US" altLang="zh-CN" sz="1200" dirty="0" err="1" smtClean="0">
                <a:hlinkClick r:id="rId3"/>
              </a:rPr>
              <a:t>http</a:t>
            </a:r>
            <a:r>
              <a:rPr lang="en-US" altLang="zh-CN" sz="1200" dirty="0" smtClean="0">
                <a:hlinkClick r:id="rId3"/>
              </a:rPr>
              <a:t>://my.oschina.net/</a:t>
            </a:r>
            <a:r>
              <a:rPr lang="en-US" altLang="zh-CN" sz="1200" dirty="0" err="1" smtClean="0">
                <a:hlinkClick r:id="rId3"/>
              </a:rPr>
              <a:t>winHerson</a:t>
            </a:r>
            <a:r>
              <a:rPr lang="en-US" altLang="zh-CN" sz="1200" dirty="0" smtClean="0">
                <a:hlinkClick r:id="rId3"/>
              </a:rPr>
              <a:t>/blog/109760</a:t>
            </a: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AAB73-F297-4D23-9186-680F4B5A1B9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522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http://my.oschina.net/winHerson/blog/110117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AAB73-F297-4D23-9186-680F4B5A1B9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982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AAB73-F297-4D23-9186-680F4B5A1B9E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552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02A2-015E-4393-8DCE-5D25C309B027}" type="datetimeFigureOut">
              <a:rPr lang="zh-CN" altLang="en-US" smtClean="0"/>
              <a:t>2015/8/27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D3F8-2C62-48FB-B3C4-00BD477A7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01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02A2-015E-4393-8DCE-5D25C309B027}" type="datetimeFigureOut">
              <a:rPr lang="zh-CN" altLang="en-US" smtClean="0"/>
              <a:t>2015/8/27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D3F8-2C62-48FB-B3C4-00BD477A7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49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02A2-015E-4393-8DCE-5D25C309B027}" type="datetimeFigureOut">
              <a:rPr lang="zh-CN" altLang="en-US" smtClean="0"/>
              <a:t>2015/8/27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D3F8-2C62-48FB-B3C4-00BD477A7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57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02A2-015E-4393-8DCE-5D25C309B027}" type="datetimeFigureOut">
              <a:rPr lang="zh-CN" altLang="en-US" smtClean="0"/>
              <a:t>2015/8/27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D3F8-2C62-48FB-B3C4-00BD477A7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98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02A2-015E-4393-8DCE-5D25C309B027}" type="datetimeFigureOut">
              <a:rPr lang="zh-CN" altLang="en-US" smtClean="0"/>
              <a:t>2015/8/27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D3F8-2C62-48FB-B3C4-00BD477A7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6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02A2-015E-4393-8DCE-5D25C309B027}" type="datetimeFigureOut">
              <a:rPr lang="zh-CN" altLang="en-US" smtClean="0"/>
              <a:t>2015/8/27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D3F8-2C62-48FB-B3C4-00BD477A7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39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02A2-015E-4393-8DCE-5D25C309B027}" type="datetimeFigureOut">
              <a:rPr lang="zh-CN" altLang="en-US" smtClean="0"/>
              <a:t>2015/8/27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D3F8-2C62-48FB-B3C4-00BD477A7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013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02A2-015E-4393-8DCE-5D25C309B027}" type="datetimeFigureOut">
              <a:rPr lang="zh-CN" altLang="en-US" smtClean="0"/>
              <a:t>2015/8/27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D3F8-2C62-48FB-B3C4-00BD477A7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24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02A2-015E-4393-8DCE-5D25C309B027}" type="datetimeFigureOut">
              <a:rPr lang="zh-CN" altLang="en-US" smtClean="0"/>
              <a:t>2015/8/27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D3F8-2C62-48FB-B3C4-00BD477A7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70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02A2-015E-4393-8DCE-5D25C309B027}" type="datetimeFigureOut">
              <a:rPr lang="zh-CN" altLang="en-US" smtClean="0"/>
              <a:t>2015/8/27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D3F8-2C62-48FB-B3C4-00BD477A7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99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02A2-015E-4393-8DCE-5D25C309B027}" type="datetimeFigureOut">
              <a:rPr lang="zh-CN" altLang="en-US" smtClean="0"/>
              <a:t>2015/8/27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D3F8-2C62-48FB-B3C4-00BD477A7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09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702A2-015E-4393-8DCE-5D25C309B027}" type="datetimeFigureOut">
              <a:rPr lang="zh-CN" altLang="en-US" smtClean="0"/>
              <a:t>2015/8/27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ED3F8-2C62-48FB-B3C4-00BD477A7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646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ailiang0901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apache.org/proper/commons-ognl/" TargetMode="External"/><Relationship Id="rId2" Type="http://schemas.openxmlformats.org/officeDocument/2006/relationships/hyperlink" Target="http://struts.apache.org/docs/ognl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velocity.apache.or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b-huhailiang\Desktop\&#32993;&#28023;&#20142;-&#20837;&#32844;&#20010;&#20154;&#24635;&#32467;\tempFile.bmp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x-stream.github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tudytrails.com/java/xml/xstream/xstream-introduction.jsp" TargetMode="External"/><Relationship Id="rId3" Type="http://schemas.openxmlformats.org/officeDocument/2006/relationships/hyperlink" Target="http://x-stream.github.io/annotations-tutorial.html" TargetMode="External"/><Relationship Id="rId7" Type="http://schemas.openxmlformats.org/officeDocument/2006/relationships/hyperlink" Target="http://x-stream.github.io/json-tutorial.html" TargetMode="External"/><Relationship Id="rId2" Type="http://schemas.openxmlformats.org/officeDocument/2006/relationships/hyperlink" Target="http://x-stream.github.io/alias-tutoria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x-stream.github.io/persistence-tutorial.html" TargetMode="External"/><Relationship Id="rId5" Type="http://schemas.openxmlformats.org/officeDocument/2006/relationships/hyperlink" Target="http://x-stream.github.io/objectstream.html" TargetMode="External"/><Relationship Id="rId4" Type="http://schemas.openxmlformats.org/officeDocument/2006/relationships/hyperlink" Target="http://x-stream.github.io/converter-tutorial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开发高效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工具包</a:t>
            </a:r>
            <a:r>
              <a:rPr lang="zh-CN" altLang="en-US" dirty="0"/>
              <a:t>最佳实践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35262"/>
          </a:xfrm>
        </p:spPr>
        <p:txBody>
          <a:bodyPr/>
          <a:lstStyle/>
          <a:p>
            <a:r>
              <a:rPr lang="zh-CN" altLang="en-US" dirty="0" smtClean="0"/>
              <a:t>胡海亮（</a:t>
            </a:r>
            <a:r>
              <a:rPr lang="en-US" altLang="zh-CN" dirty="0" smtClean="0">
                <a:hlinkClick r:id="rId2"/>
              </a:rPr>
              <a:t>hailiang0901@gmail.com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码农不识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，敲尽一生也枉然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973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Commons </a:t>
            </a:r>
            <a:r>
              <a:rPr lang="en-US" altLang="zh-CN" dirty="0" err="1"/>
              <a:t>BeanUtils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4675"/>
          </a:xfrm>
        </p:spPr>
        <p:txBody>
          <a:bodyPr/>
          <a:lstStyle/>
          <a:p>
            <a:r>
              <a:rPr lang="en-US" altLang="zh-CN" dirty="0" err="1" smtClean="0"/>
              <a:t>BeanUtils.copyProperties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to,from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530316"/>
              </p:ext>
            </p:extLst>
          </p:nvPr>
        </p:nvGraphicFramePr>
        <p:xfrm>
          <a:off x="393700" y="3107266"/>
          <a:ext cx="5334000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TeacherForm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u="none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teacherForm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=(</a:t>
                      </a: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TeacherForm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)form;</a:t>
                      </a:r>
                    </a:p>
                    <a:p>
                      <a:endParaRPr lang="en-US" altLang="zh-CN" sz="180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Teacher </a:t>
                      </a:r>
                      <a:r>
                        <a:rPr lang="en-US" altLang="zh-CN" sz="1800" i="0" u="none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teacher</a:t>
                      </a:r>
                      <a:r>
                        <a:rPr lang="en-US" altLang="zh-CN" sz="180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zh-CN" sz="1800" b="1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 Teacher();</a:t>
                      </a:r>
                    </a:p>
                    <a:p>
                      <a:r>
                        <a:rPr lang="en-US" altLang="zh-CN" sz="1800" i="0" u="none" kern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teacher</a:t>
                      </a: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.setName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u="none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teacherForm</a:t>
                      </a: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</a:p>
                    <a:p>
                      <a:r>
                        <a:rPr lang="en-US" altLang="zh-CN" sz="1800" i="0" u="none" kern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teacher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.setAge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u="none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teacherForm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.getAge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</a:p>
                    <a:p>
                      <a:r>
                        <a:rPr lang="en-US" altLang="zh-CN" sz="1800" i="0" u="none" kern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teacher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.setGender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u="none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teacherForm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.getGender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</a:p>
                    <a:p>
                      <a:r>
                        <a:rPr lang="en-US" altLang="zh-CN" sz="1800" i="0" u="none" kern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teacher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.setMajor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u="none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teacherForm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.getMajor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</a:p>
                    <a:p>
                      <a:r>
                        <a:rPr lang="en-US" altLang="zh-CN" sz="1800" i="0" u="none" kern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teacher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.setDepartment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u="none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teacherForm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.getDepartment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</a:p>
                    <a:p>
                      <a:endParaRPr lang="en-US" altLang="zh-CN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HibernateDAO.save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i="0" u="none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teacher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zh-CN" altLang="en-US" sz="16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147200"/>
              </p:ext>
            </p:extLst>
          </p:nvPr>
        </p:nvGraphicFramePr>
        <p:xfrm>
          <a:off x="7010400" y="3500966"/>
          <a:ext cx="485140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1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TeacherForm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teacherForm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=(</a:t>
                      </a:r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TeacherForm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)form;</a:t>
                      </a:r>
                      <a:b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Teacher teacher=new Teacher();</a:t>
                      </a:r>
                      <a:b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BeanUtils.copyProperties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teacher,teacherForm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b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HibernateDAO.save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(teacher);</a:t>
                      </a:r>
                      <a:endParaRPr lang="zh-CN" altLang="en-US" sz="16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右箭头 21"/>
          <p:cNvSpPr/>
          <p:nvPr/>
        </p:nvSpPr>
        <p:spPr>
          <a:xfrm>
            <a:off x="6096000" y="4203700"/>
            <a:ext cx="457200" cy="50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1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Commons </a:t>
            </a:r>
            <a:r>
              <a:rPr lang="en-US" altLang="zh-CN" dirty="0" err="1"/>
              <a:t>BeanUtils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7723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BeanUtils.describe</a:t>
            </a:r>
            <a:r>
              <a:rPr lang="en-US" altLang="zh-CN" dirty="0" smtClean="0"/>
              <a:t>/populate</a:t>
            </a:r>
          </a:p>
          <a:p>
            <a:pPr marL="0" indent="0">
              <a:buNone/>
            </a:pPr>
            <a:r>
              <a:rPr lang="zh-CN" altLang="en-US" sz="2400" dirty="0" smtClean="0"/>
              <a:t>    </a:t>
            </a:r>
            <a:r>
              <a:rPr lang="zh-CN" altLang="en-US" sz="2400" dirty="0"/>
              <a:t>实现</a:t>
            </a:r>
            <a:r>
              <a:rPr lang="en-US" altLang="zh-CN" sz="2400" dirty="0"/>
              <a:t>Map</a:t>
            </a:r>
            <a:r>
              <a:rPr lang="zh-CN" altLang="en-US" sz="2400" dirty="0"/>
              <a:t>和</a:t>
            </a:r>
            <a:r>
              <a:rPr lang="en-US" altLang="zh-CN" sz="2400" dirty="0"/>
              <a:t>Bean</a:t>
            </a:r>
            <a:r>
              <a:rPr lang="zh-CN" altLang="en-US" sz="2400" dirty="0"/>
              <a:t>之间的转换。</a:t>
            </a:r>
            <a:r>
              <a:rPr lang="en-US" altLang="zh-CN" sz="2400" dirty="0"/>
              <a:t>describe</a:t>
            </a:r>
            <a:r>
              <a:rPr lang="zh-CN" altLang="en-US" sz="2400" dirty="0"/>
              <a:t>将</a:t>
            </a:r>
            <a:r>
              <a:rPr lang="en-US" altLang="zh-CN" sz="2400" dirty="0"/>
              <a:t>bean</a:t>
            </a:r>
            <a:r>
              <a:rPr lang="zh-CN" altLang="en-US" sz="2400" dirty="0"/>
              <a:t>转成</a:t>
            </a:r>
            <a:r>
              <a:rPr lang="en-US" altLang="zh-CN" sz="2400" dirty="0"/>
              <a:t>Map</a:t>
            </a:r>
            <a:r>
              <a:rPr lang="zh-CN" altLang="en-US" sz="2400" dirty="0"/>
              <a:t>，而</a:t>
            </a:r>
            <a:r>
              <a:rPr lang="en-US" altLang="zh-CN" sz="2400" dirty="0"/>
              <a:t>populate</a:t>
            </a:r>
            <a:r>
              <a:rPr lang="zh-CN" altLang="en-US" sz="2400" dirty="0"/>
              <a:t>将</a:t>
            </a:r>
            <a:r>
              <a:rPr lang="en-US" altLang="zh-CN" sz="2400" dirty="0"/>
              <a:t>Map</a:t>
            </a:r>
            <a:r>
              <a:rPr lang="zh-CN" altLang="en-US" sz="2400" dirty="0"/>
              <a:t>转化成</a:t>
            </a:r>
            <a:r>
              <a:rPr lang="en-US" altLang="zh-CN" sz="2400" dirty="0"/>
              <a:t>Bean</a:t>
            </a:r>
            <a:r>
              <a:rPr lang="zh-CN" altLang="en-US" sz="2400" dirty="0"/>
              <a:t>。可以把</a:t>
            </a:r>
            <a:r>
              <a:rPr lang="en-US" altLang="zh-CN" sz="2400" dirty="0"/>
              <a:t>request</a:t>
            </a:r>
            <a:r>
              <a:rPr lang="zh-CN" altLang="en-US" sz="2400" dirty="0"/>
              <a:t>的</a:t>
            </a:r>
            <a:r>
              <a:rPr lang="en-US" altLang="zh-CN" sz="2400" dirty="0"/>
              <a:t>Attribute</a:t>
            </a:r>
            <a:r>
              <a:rPr lang="zh-CN" altLang="en-US" sz="2400" dirty="0"/>
              <a:t>搞成一个</a:t>
            </a:r>
            <a:r>
              <a:rPr lang="en-US" altLang="zh-CN" sz="2400" dirty="0"/>
              <a:t>bean</a:t>
            </a:r>
            <a:endParaRPr lang="zh-CN" altLang="en-US" sz="2400" dirty="0"/>
          </a:p>
          <a:p>
            <a:endParaRPr lang="en-US" altLang="zh-CN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1092200" y="3289300"/>
            <a:ext cx="1447800" cy="2565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User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168900" y="3283348"/>
            <a:ext cx="2451100" cy="2565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2847974" y="3420665"/>
            <a:ext cx="2187575" cy="661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BeanUtils.describe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25550" y="3880248"/>
            <a:ext cx="1181100" cy="3802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name:haili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1225550" y="4508103"/>
            <a:ext cx="1181100" cy="3802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age:28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225550" y="5062538"/>
            <a:ext cx="1181100" cy="3802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sex:1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397500" y="3936604"/>
            <a:ext cx="812800" cy="3802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name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397500" y="4502151"/>
            <a:ext cx="812800" cy="3802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age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397500" y="5031583"/>
            <a:ext cx="812800" cy="3802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sex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397500" y="3463728"/>
            <a:ext cx="812800" cy="2875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502400" y="3463728"/>
            <a:ext cx="812800" cy="2875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value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502400" y="3937595"/>
            <a:ext cx="812800" cy="3802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haili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502400" y="4503142"/>
            <a:ext cx="812800" cy="3802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28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502400" y="5032574"/>
            <a:ext cx="812800" cy="3802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左箭头 24"/>
          <p:cNvSpPr/>
          <p:nvPr/>
        </p:nvSpPr>
        <p:spPr>
          <a:xfrm>
            <a:off x="2733675" y="4807745"/>
            <a:ext cx="2241549" cy="6373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BeanUtils.populat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44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Commons </a:t>
            </a:r>
            <a:r>
              <a:rPr lang="en-US" altLang="zh-CN" dirty="0" err="1"/>
              <a:t>BeanUtils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PropertyUtils.getProperty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Object,String</a:t>
            </a:r>
            <a:r>
              <a:rPr lang="en-US" altLang="zh-CN" dirty="0" smtClean="0"/>
              <a:t>)/</a:t>
            </a:r>
            <a:r>
              <a:rPr lang="en-US" altLang="zh-CN" dirty="0" err="1" smtClean="0"/>
              <a:t>setProperty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访问属性值。支持三种类型的属性值：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Simple，Indexed，Mapped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必须满足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getter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setter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 err="1" smtClean="0"/>
              <a:t>getSimpleProperty</a:t>
            </a:r>
            <a:r>
              <a:rPr lang="en-US" altLang="zh-CN" sz="1800" dirty="0" smtClean="0"/>
              <a:t>(bean</a:t>
            </a:r>
            <a:r>
              <a:rPr lang="en-US" altLang="zh-CN" sz="1800" dirty="0"/>
              <a:t>, </a:t>
            </a:r>
            <a:r>
              <a:rPr lang="en-US" altLang="zh-CN" sz="1800" dirty="0" smtClean="0"/>
              <a:t>name)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 err="1" smtClean="0"/>
              <a:t>getIndexedProperty</a:t>
            </a:r>
            <a:r>
              <a:rPr lang="en-US" altLang="zh-CN" sz="1800" dirty="0" smtClean="0"/>
              <a:t>(bean</a:t>
            </a:r>
            <a:r>
              <a:rPr lang="en-US" altLang="zh-CN" sz="1800" dirty="0"/>
              <a:t>, name, </a:t>
            </a:r>
            <a:r>
              <a:rPr lang="en-US" altLang="zh-CN" sz="1800" dirty="0" smtClean="0"/>
              <a:t>index)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 err="1" smtClean="0"/>
              <a:t>getMappedProperty</a:t>
            </a:r>
            <a:r>
              <a:rPr lang="en-US" altLang="zh-CN" sz="1800" dirty="0" smtClean="0"/>
              <a:t>(bean</a:t>
            </a:r>
            <a:r>
              <a:rPr lang="en-US" altLang="zh-CN" sz="1800" dirty="0"/>
              <a:t>, name, key</a:t>
            </a:r>
            <a:r>
              <a:rPr lang="en-US" altLang="zh-CN" sz="18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 err="1" smtClean="0"/>
              <a:t>setProperty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bean,name,value</a:t>
            </a:r>
            <a:r>
              <a:rPr lang="en-US" altLang="zh-CN" sz="18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Ø"/>
            </a:pPr>
            <a:endParaRPr lang="zh-CN" altLang="en-US" sz="1800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1071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Commons </a:t>
            </a:r>
            <a:r>
              <a:rPr lang="en-US" altLang="zh-CN" dirty="0" err="1"/>
              <a:t>BeanUtils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DynaBeans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</a:t>
            </a:r>
            <a:r>
              <a:rPr lang="zh-CN" altLang="en-US" dirty="0"/>
              <a:t>动态</a:t>
            </a:r>
            <a:r>
              <a:rPr lang="en-US" altLang="zh-CN" dirty="0"/>
              <a:t>Bean</a:t>
            </a:r>
            <a:r>
              <a:rPr lang="zh-CN" altLang="en-US" dirty="0"/>
              <a:t>，具有</a:t>
            </a:r>
            <a:r>
              <a:rPr lang="en-US" altLang="zh-CN" dirty="0"/>
              <a:t>get/set</a:t>
            </a:r>
            <a:r>
              <a:rPr lang="zh-CN" altLang="en-US" dirty="0"/>
              <a:t>方法以及</a:t>
            </a:r>
            <a:r>
              <a:rPr lang="en-US" altLang="zh-CN" dirty="0"/>
              <a:t>remove</a:t>
            </a:r>
            <a:r>
              <a:rPr lang="zh-CN" altLang="en-US" dirty="0"/>
              <a:t>和</a:t>
            </a:r>
            <a:r>
              <a:rPr lang="en-US" altLang="zh-CN" dirty="0"/>
              <a:t>contains</a:t>
            </a:r>
            <a:r>
              <a:rPr lang="zh-CN" altLang="en-US" dirty="0"/>
              <a:t>方法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 descr="cod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24" y="3035296"/>
            <a:ext cx="6328238" cy="278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4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Commons </a:t>
            </a:r>
            <a:r>
              <a:rPr lang="en-US" altLang="zh-CN" dirty="0" err="1"/>
              <a:t>BeanUtils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BeanCompartor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</a:t>
            </a:r>
            <a:r>
              <a:rPr lang="zh-CN" altLang="en-US" sz="2400" dirty="0"/>
              <a:t>支持动态排序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 descr="cod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58" y="2854319"/>
            <a:ext cx="8271768" cy="178595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678056"/>
              </p:ext>
            </p:extLst>
          </p:nvPr>
        </p:nvGraphicFramePr>
        <p:xfrm>
          <a:off x="1727200" y="4764300"/>
          <a:ext cx="7327900" cy="18093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27900"/>
              </a:tblGrid>
              <a:tr h="1809326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ArrayListsortFields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zh-CN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sortFields.add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BeanComparator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"));</a:t>
                      </a:r>
                    </a:p>
                    <a:p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sortFields.add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BeanComparator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"));</a:t>
                      </a:r>
                    </a:p>
                    <a:p>
                      <a:endParaRPr lang="en-US" altLang="zh-CN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ComparatorChainmultiSort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zh-CN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ComparatorChain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sortFields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Collections.sort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rows,multiSort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06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Commons </a:t>
            </a:r>
            <a:r>
              <a:rPr lang="en-US" altLang="zh-CN" dirty="0" err="1"/>
              <a:t>BeanUtils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80712" cy="1997076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ConstructorUtils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/>
              <a:t>这个类中的方法主要分成两种，一种是得到构造方法，一种是创建对象。事实上多数时候得到构造方法的目的就是创建</a:t>
            </a:r>
            <a:r>
              <a:rPr lang="zh-CN" altLang="en-US" sz="1800" dirty="0" smtClean="0"/>
              <a:t>对象</a:t>
            </a:r>
            <a:r>
              <a:rPr lang="en-US" altLang="zh-CN" sz="1800" dirty="0" smtClean="0"/>
              <a:t>.</a:t>
            </a:r>
            <a:br>
              <a:rPr lang="en-US" altLang="zh-CN" sz="1800" dirty="0" smtClean="0"/>
            </a:b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43" y="3105944"/>
            <a:ext cx="10639425" cy="4191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868002"/>
              </p:ext>
            </p:extLst>
          </p:nvPr>
        </p:nvGraphicFramePr>
        <p:xfrm>
          <a:off x="1104900" y="4105433"/>
          <a:ext cx="10248900" cy="19016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48900"/>
              </a:tblGrid>
              <a:tr h="6594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Month </a:t>
                      </a:r>
                      <a:r>
                        <a:rPr lang="en-US" altLang="zh-CN" sz="1800" dirty="0" err="1" smtClean="0"/>
                        <a:t>month</a:t>
                      </a:r>
                      <a:r>
                        <a:rPr lang="en-US" altLang="zh-CN" sz="1800" dirty="0" smtClean="0"/>
                        <a:t> = (Month)</a:t>
                      </a:r>
                      <a:r>
                        <a:rPr lang="en-US" altLang="zh-CN" sz="1800" dirty="0" err="1" smtClean="0"/>
                        <a:t>ConstructorUtils.invokeConstructor</a:t>
                      </a:r>
                      <a:r>
                        <a:rPr lang="en-US" altLang="zh-CN" sz="1800" dirty="0" smtClean="0"/>
                        <a:t>(</a:t>
                      </a:r>
                      <a:r>
                        <a:rPr lang="en-US" altLang="zh-CN" sz="1800" dirty="0" err="1" smtClean="0"/>
                        <a:t>Month.class</a:t>
                      </a:r>
                      <a:r>
                        <a:rPr lang="en-US" altLang="zh-CN" sz="1800" dirty="0" smtClean="0"/>
                        <a:t>, {new Integer(1), "Jan"});</a:t>
                      </a:r>
                    </a:p>
                  </a:txBody>
                  <a:tcPr/>
                </a:tc>
              </a:tr>
              <a:tr h="1242185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Object[] </a:t>
                      </a:r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={new Integer(1), "Jan"};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Class[] </a:t>
                      </a:r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argsType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={</a:t>
                      </a:r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int.class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String.class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r>
                        <a:rPr lang="en-US" altLang="zh-CN" sz="1800" dirty="0" smtClean="0"/>
                        <a:t>Month </a:t>
                      </a:r>
                      <a:r>
                        <a:rPr lang="en-US" altLang="zh-CN" sz="1800" dirty="0" err="1" smtClean="0"/>
                        <a:t>month</a:t>
                      </a:r>
                      <a:r>
                        <a:rPr lang="en-US" altLang="zh-CN" sz="1800" dirty="0" smtClean="0"/>
                        <a:t> = (Month)</a:t>
                      </a:r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ConstructorUtils.invokeExactConstructor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Month.class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argsType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69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Commons </a:t>
            </a:r>
            <a:r>
              <a:rPr lang="en-US" altLang="zh-CN" dirty="0" err="1"/>
              <a:t>BeanUtils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80712" cy="1108075"/>
          </a:xfrm>
        </p:spPr>
        <p:txBody>
          <a:bodyPr>
            <a:normAutofit/>
          </a:bodyPr>
          <a:lstStyle/>
          <a:p>
            <a:r>
              <a:rPr lang="en-US" altLang="zh-CN" b="1" dirty="0" err="1"/>
              <a:t>MethodUtils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/>
              <a:t>通过</a:t>
            </a:r>
            <a:r>
              <a:rPr lang="en-US" altLang="zh-CN" sz="1800" dirty="0" err="1"/>
              <a:t>MethodUtils</a:t>
            </a:r>
            <a:r>
              <a:rPr lang="zh-CN" altLang="en-US" sz="1800" dirty="0"/>
              <a:t>的</a:t>
            </a:r>
            <a:r>
              <a:rPr lang="en-US" altLang="zh-CN" sz="1800" dirty="0" err="1"/>
              <a:t>invokeMethod</a:t>
            </a:r>
            <a:r>
              <a:rPr lang="zh-CN" altLang="en-US" sz="1800" dirty="0"/>
              <a:t>方法</a:t>
            </a:r>
            <a:r>
              <a:rPr lang="en-US" altLang="zh-CN" sz="1800" dirty="0"/>
              <a:t>,</a:t>
            </a:r>
            <a:r>
              <a:rPr lang="zh-CN" altLang="en-US" sz="1800" dirty="0"/>
              <a:t>执行指定的</a:t>
            </a:r>
            <a:r>
              <a:rPr lang="en-US" altLang="zh-CN" sz="1800" dirty="0"/>
              <a:t>entity</a:t>
            </a:r>
            <a:r>
              <a:rPr lang="zh-CN" altLang="en-US" sz="1800" dirty="0"/>
              <a:t>中的方法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365284"/>
              </p:ext>
            </p:extLst>
          </p:nvPr>
        </p:nvGraphicFramePr>
        <p:xfrm>
          <a:off x="952500" y="3271837"/>
          <a:ext cx="10248900" cy="24448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48900"/>
              </a:tblGrid>
              <a:tr h="7794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MethodUtils.invokeMethod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entityCache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“clear", null) </a:t>
                      </a:r>
                      <a:endParaRPr lang="en-US" altLang="zh-CN" sz="1800" dirty="0" smtClean="0"/>
                    </a:p>
                  </a:txBody>
                  <a:tcPr/>
                </a:tc>
              </a:tr>
              <a:tr h="832686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MethodUtils.invokeMethod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(entity, “</a:t>
                      </a:r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sayHello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”, “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游大大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  <a:endParaRPr lang="zh-CN" altLang="en-US" dirty="0"/>
                    </a:p>
                  </a:txBody>
                  <a:tcPr/>
                </a:tc>
              </a:tr>
              <a:tr h="832686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Object[] </a:t>
                      </a:r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params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new Object[]{new Integer(10),new Integer(12)};</a:t>
                      </a:r>
                    </a:p>
                    <a:p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msg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(String)</a:t>
                      </a:r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MethodUtils.invokeMethod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(entity, "</a:t>
                      </a:r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countAges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params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29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Commons </a:t>
            </a:r>
            <a:r>
              <a:rPr lang="en-US" altLang="zh-CN" dirty="0" err="1"/>
              <a:t>BeanUtils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162704" cy="4351338"/>
          </a:xfrm>
        </p:spPr>
        <p:txBody>
          <a:bodyPr/>
          <a:lstStyle/>
          <a:p>
            <a:r>
              <a:rPr lang="en-US" altLang="zh-CN" dirty="0" err="1" smtClean="0"/>
              <a:t>BeanUtils</a:t>
            </a:r>
            <a:r>
              <a:rPr lang="zh-CN" altLang="en-US" dirty="0" smtClean="0"/>
              <a:t>原理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1800" dirty="0" smtClean="0"/>
              <a:t>通过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反射读取和操作</a:t>
            </a:r>
            <a:r>
              <a:rPr lang="en-US" altLang="zh-CN" sz="1800" dirty="0" smtClean="0"/>
              <a:t>JavaBean</a:t>
            </a:r>
            <a:r>
              <a:rPr lang="zh-CN" altLang="en-US" sz="1800" dirty="0" smtClean="0"/>
              <a:t>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r>
              <a:rPr lang="zh-CN" altLang="en-US" dirty="0"/>
              <a:t>使用注意事项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）因为反射耗性能、不能大量频繁使用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JavaBean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必须满足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）是浅拷贝（引用值拷贝）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ye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356" y="2768260"/>
            <a:ext cx="1219200" cy="1219200"/>
          </a:xfrm>
          <a:prstGeom prst="rect">
            <a:avLst/>
          </a:prstGeom>
        </p:spPr>
      </p:pic>
      <p:sp>
        <p:nvSpPr>
          <p:cNvPr id="5" name="云形标注 4"/>
          <p:cNvSpPr/>
          <p:nvPr/>
        </p:nvSpPr>
        <p:spPr bwMode="auto">
          <a:xfrm>
            <a:off x="8753484" y="910872"/>
            <a:ext cx="2857520" cy="1857388"/>
          </a:xfrm>
          <a:prstGeom prst="cloudCallout">
            <a:avLst/>
          </a:prstGeom>
          <a:solidFill>
            <a:schemeClr val="hlink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609600" marR="0" indent="-609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和原始操作有啥不同？</a:t>
            </a:r>
          </a:p>
        </p:txBody>
      </p:sp>
    </p:spTree>
    <p:extLst>
      <p:ext uri="{BB962C8B-B14F-4D97-AF65-F5344CB8AC3E}">
        <p14:creationId xmlns:p14="http://schemas.microsoft.com/office/powerpoint/2010/main" val="13569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Commons </a:t>
            </a:r>
            <a:r>
              <a:rPr lang="en-US" altLang="zh-CN" dirty="0" err="1"/>
              <a:t>BeanUtils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987800" cy="4283075"/>
          </a:xfrm>
        </p:spPr>
        <p:txBody>
          <a:bodyPr/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user.name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对象内存结构如下：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访问步骤：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）先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拿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对象的起始内存地址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）再获取属性对象的内存偏移量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）通过起始内存地址和内存偏移量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得出属性对象的起始地址，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然后直接，读取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575300" y="1825625"/>
            <a:ext cx="6032500" cy="46259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 err="1" smtClean="0"/>
              <a:t>PropertyUtils.getProperty</a:t>
            </a:r>
            <a:r>
              <a:rPr lang="en-US" altLang="zh-CN" sz="1600" dirty="0" smtClean="0"/>
              <a:t>(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user,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name”</a:t>
            </a:r>
            <a:r>
              <a:rPr lang="en-US" altLang="zh-CN" sz="1600" dirty="0" smtClean="0"/>
              <a:t>)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访问步骤：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）先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拿在永久代找到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）再获取“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”的属实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</a:p>
          <a:p>
            <a:pPr marL="0" indent="0">
              <a:buNone/>
            </a:pPr>
            <a:r>
              <a:rPr lang="zh-CN" altLang="en-US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上述两个过程序遍历大量的</a:t>
            </a:r>
            <a:r>
              <a:rPr lang="en-US" altLang="zh-CN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元堆内存</a:t>
            </a:r>
            <a:endParaRPr lang="en-US" altLang="zh-CN" sz="1600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）通过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对象的起始内存位置，和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起始虚拟内存地址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内存的地址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）然后再读取 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Hotspot JVM 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真实的过程比我上述讲述的复杂很多</a:t>
            </a:r>
            <a:endParaRPr lang="zh-CN" altLang="en-US" sz="1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019561"/>
              </p:ext>
            </p:extLst>
          </p:nvPr>
        </p:nvGraphicFramePr>
        <p:xfrm>
          <a:off x="2070100" y="3091498"/>
          <a:ext cx="1739900" cy="77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9950"/>
                <a:gridCol w="869950"/>
              </a:tblGrid>
              <a:tr h="140766"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0x1000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407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0x2200</a:t>
                      </a:r>
                      <a:endParaRPr lang="zh-CN" altLang="en-US" sz="11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sex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14076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0x3200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age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右箭头 5"/>
          <p:cNvSpPr/>
          <p:nvPr/>
        </p:nvSpPr>
        <p:spPr>
          <a:xfrm>
            <a:off x="1130300" y="3075147"/>
            <a:ext cx="914400" cy="73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08075" y="2871172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0x2E021321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2087568" y="2722294"/>
            <a:ext cx="762000" cy="2143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偏移量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03550" y="2722294"/>
            <a:ext cx="781050" cy="2143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460501"/>
              </p:ext>
            </p:extLst>
          </p:nvPr>
        </p:nvGraphicFramePr>
        <p:xfrm>
          <a:off x="6767518" y="2984321"/>
          <a:ext cx="1739900" cy="77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9950"/>
                <a:gridCol w="869950"/>
              </a:tblGrid>
              <a:tr h="140766"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0x1000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407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0x2200</a:t>
                      </a:r>
                      <a:endParaRPr lang="zh-CN" altLang="en-US" sz="11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sex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14076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0x3200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age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右箭头 10"/>
          <p:cNvSpPr/>
          <p:nvPr/>
        </p:nvSpPr>
        <p:spPr>
          <a:xfrm>
            <a:off x="5827718" y="2967970"/>
            <a:ext cx="914400" cy="73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805493" y="2763995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0x2E021321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6784986" y="2615117"/>
            <a:ext cx="762000" cy="2143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偏移量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700968" y="2615117"/>
            <a:ext cx="781050" cy="2143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351702"/>
              </p:ext>
            </p:extLst>
          </p:nvPr>
        </p:nvGraphicFramePr>
        <p:xfrm>
          <a:off x="9613900" y="2991941"/>
          <a:ext cx="1739900" cy="77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9950"/>
                <a:gridCol w="869950"/>
              </a:tblGrid>
              <a:tr h="140766">
                <a:tc>
                  <a:txBody>
                    <a:bodyPr/>
                    <a:lstStyle/>
                    <a:p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User.class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407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sex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14076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age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9654384" y="2549642"/>
            <a:ext cx="1699416" cy="2143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永久</a:t>
            </a: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代存储</a:t>
            </a:r>
            <a:r>
              <a: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56966" y="1690688"/>
            <a:ext cx="96052" cy="45704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89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Ognl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5200" y="1690688"/>
            <a:ext cx="10515600" cy="4621212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OGNL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Object-Graph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Navigation Language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的缩写， 从语言角度来说：它是一个功能强大的表达式语言，用来获取和设置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Java™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对象的属性。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OGNL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在许多的地方都有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Struct2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框架使用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OGNL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作为默认的表达式语言。</a:t>
            </a:r>
            <a:endParaRPr lang="en-US" altLang="zh-CN" sz="1600" dirty="0"/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相对于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表达式，它提供了平时我们需要的一些基础功能，如：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支持对象方法调用 如：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xxxx.doSave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支持类静态方法和值访问 ，表达式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@[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类全名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]@[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方法名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值名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支持操作集合对象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OGNL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有个上下文（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）概念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说白了上下文就是一个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结果，表达式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后面的是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 ,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表达式运行结构则是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运算结果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523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 smtClean="0"/>
              <a:t>Xstream</a:t>
            </a:r>
            <a:endParaRPr lang="en-US" altLang="zh-CN" sz="3200" dirty="0" smtClean="0"/>
          </a:p>
          <a:p>
            <a:r>
              <a:rPr lang="en-US" altLang="zh-CN" sz="3200" dirty="0" smtClean="0"/>
              <a:t>Commons BeanUtils</a:t>
            </a:r>
          </a:p>
          <a:p>
            <a:r>
              <a:rPr lang="en-US" altLang="zh-CN" sz="3200" dirty="0" err="1" smtClean="0"/>
              <a:t>Ognl</a:t>
            </a:r>
            <a:endParaRPr lang="en-US" altLang="zh-CN" sz="3200" dirty="0" smtClean="0"/>
          </a:p>
          <a:p>
            <a:r>
              <a:rPr lang="en-US" altLang="zh-CN" sz="3200" dirty="0" smtClean="0"/>
              <a:t>Velocity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7937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Ognl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57750" cy="4351338"/>
          </a:xfrm>
        </p:spPr>
        <p:txBody>
          <a:bodyPr>
            <a:normAutofit/>
          </a:bodyPr>
          <a:lstStyle/>
          <a:p>
            <a:r>
              <a:rPr lang="en-US" altLang="zh-CN" sz="2000" b="1" dirty="0" smtClean="0"/>
              <a:t>OGNL</a:t>
            </a:r>
            <a:r>
              <a:rPr lang="zh-CN" altLang="en-US" sz="2000" b="1" dirty="0" smtClean="0"/>
              <a:t>案例</a:t>
            </a:r>
            <a:r>
              <a:rPr lang="zh-CN" altLang="en-US" sz="2000" b="1" dirty="0"/>
              <a:t>：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表达式：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“I am #{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user.name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}”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对象值：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User{name:huhai,sex:1}</a:t>
            </a: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表达式结果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 am 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huhai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/>
              <a:t>应用：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/>
              <a:t>Struts 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/>
              <a:t>Velocity</a:t>
            </a:r>
            <a:endParaRPr lang="en-US" altLang="zh-CN" sz="1800" dirty="0" smtClean="0"/>
          </a:p>
        </p:txBody>
      </p:sp>
      <p:sp>
        <p:nvSpPr>
          <p:cNvPr id="4" name="矩形 3"/>
          <p:cNvSpPr/>
          <p:nvPr/>
        </p:nvSpPr>
        <p:spPr>
          <a:xfrm>
            <a:off x="5803900" y="1917700"/>
            <a:ext cx="1955800" cy="3505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969000" y="2082800"/>
            <a:ext cx="1587500" cy="558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OGNL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988050" y="4674394"/>
            <a:ext cx="1587500" cy="6135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OGNL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表达对象值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988050" y="2737247"/>
            <a:ext cx="1587500" cy="18022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OGNL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28100" y="1917700"/>
            <a:ext cx="2425700" cy="2120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默认先中栈中找，从栈顶到栈尾，如果找不到在到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中找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996202"/>
              </p:ext>
            </p:extLst>
          </p:nvPr>
        </p:nvGraphicFramePr>
        <p:xfrm>
          <a:off x="9245600" y="2781300"/>
          <a:ext cx="546100" cy="115379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46100"/>
              </a:tblGrid>
              <a:tr h="193198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</a:tr>
              <a:tr h="231299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</a:tr>
              <a:tr h="231299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</a:tr>
              <a:tr h="231299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</a:tr>
              <a:tr h="231299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下箭头 9"/>
          <p:cNvSpPr/>
          <p:nvPr/>
        </p:nvSpPr>
        <p:spPr>
          <a:xfrm>
            <a:off x="11531600" y="1917700"/>
            <a:ext cx="190500" cy="212090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928100" y="4501356"/>
            <a:ext cx="2457450" cy="959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Context-Map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896350" y="4249351"/>
            <a:ext cx="2597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开头的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OGNL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表达式从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取值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 rot="20225040">
            <a:off x="7569780" y="2656285"/>
            <a:ext cx="1357739" cy="16192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1304166">
            <a:off x="7556710" y="4495001"/>
            <a:ext cx="1357739" cy="16192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893300" y="3118406"/>
            <a:ext cx="146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ValueStack</a:t>
            </a:r>
            <a:endParaRPr lang="zh-CN" altLang="en-US" sz="1600" dirty="0"/>
          </a:p>
        </p:txBody>
      </p:sp>
      <p:sp>
        <p:nvSpPr>
          <p:cNvPr id="16" name="上弧形箭头 15"/>
          <p:cNvSpPr/>
          <p:nvPr/>
        </p:nvSpPr>
        <p:spPr>
          <a:xfrm>
            <a:off x="9083265" y="2804601"/>
            <a:ext cx="280218" cy="1347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下弧形箭头 16"/>
          <p:cNvSpPr/>
          <p:nvPr/>
        </p:nvSpPr>
        <p:spPr>
          <a:xfrm>
            <a:off x="9723437" y="2816271"/>
            <a:ext cx="350429" cy="12303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1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Ognl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8171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000" dirty="0" smtClean="0"/>
              <a:t>OGNL Context </a:t>
            </a:r>
            <a:r>
              <a:rPr lang="zh-CN" altLang="en-US" sz="2000" dirty="0" smtClean="0"/>
              <a:t>结构</a:t>
            </a:r>
            <a:r>
              <a:rPr lang="en-US" altLang="zh-CN" sz="2000" dirty="0" smtClean="0"/>
              <a:t>(</a:t>
            </a:r>
            <a:r>
              <a:rPr lang="zh-CN" altLang="en-US" sz="1400" dirty="0"/>
              <a:t>下图是</a:t>
            </a:r>
            <a:r>
              <a:rPr lang="en-US" altLang="zh-CN" sz="1400" dirty="0" smtClean="0"/>
              <a:t>Struts2</a:t>
            </a:r>
            <a:r>
              <a:rPr lang="zh-CN" altLang="en-US" sz="1400" dirty="0" smtClean="0"/>
              <a:t>中的，其他原理八九不离十</a:t>
            </a:r>
            <a:r>
              <a:rPr lang="en-US" altLang="zh-CN" sz="2000" dirty="0" smtClean="0"/>
              <a:t>)</a:t>
            </a:r>
          </a:p>
          <a:p>
            <a:pPr marL="0" indent="0">
              <a:buNone/>
            </a:pPr>
            <a:r>
              <a:rPr lang="en-US" altLang="zh-CN" sz="1900" dirty="0" smtClean="0"/>
              <a:t>Struts2</a:t>
            </a:r>
            <a:r>
              <a:rPr lang="zh-CN" altLang="en-US" sz="1900" dirty="0" smtClean="0"/>
              <a:t>中的</a:t>
            </a:r>
            <a:r>
              <a:rPr lang="en-US" altLang="zh-CN" sz="1900" dirty="0" err="1" smtClean="0"/>
              <a:t>Ognl</a:t>
            </a:r>
            <a:r>
              <a:rPr lang="en-US" altLang="zh-CN" sz="1900" dirty="0" smtClean="0"/>
              <a:t> context </a:t>
            </a:r>
            <a:r>
              <a:rPr lang="zh-CN" altLang="en-US" sz="1900" dirty="0" smtClean="0"/>
              <a:t>实现者是</a:t>
            </a:r>
            <a:r>
              <a:rPr lang="en-US" altLang="zh-CN" sz="1900" dirty="0" err="1" smtClean="0"/>
              <a:t>ActionContext</a:t>
            </a:r>
            <a:r>
              <a:rPr lang="zh-CN" altLang="en-US" sz="1900" dirty="0" smtClean="0"/>
              <a:t>，结构图下</a:t>
            </a:r>
            <a:endParaRPr lang="en-US" altLang="zh-CN" sz="1900" dirty="0" smtClean="0"/>
          </a:p>
          <a:p>
            <a:pPr marL="0" indent="0">
              <a:buNone/>
            </a:pPr>
            <a:endParaRPr lang="en-US" altLang="zh-CN" sz="1900" dirty="0"/>
          </a:p>
          <a:p>
            <a:pPr marL="0" indent="0">
              <a:buNone/>
            </a:pPr>
            <a:endParaRPr lang="en-US" altLang="zh-CN" sz="1900" dirty="0" smtClean="0"/>
          </a:p>
          <a:p>
            <a:pPr marL="0" indent="0">
              <a:buNone/>
            </a:pPr>
            <a:endParaRPr lang="en-US" altLang="zh-CN" sz="1900" dirty="0"/>
          </a:p>
          <a:p>
            <a:pPr marL="0" indent="0">
              <a:buNone/>
            </a:pPr>
            <a:endParaRPr lang="en-US" altLang="zh-CN" sz="1900" dirty="0" smtClean="0"/>
          </a:p>
          <a:p>
            <a:pPr marL="0" indent="0">
              <a:buNone/>
            </a:pPr>
            <a:endParaRPr lang="en-US" altLang="zh-CN" sz="1900" dirty="0"/>
          </a:p>
          <a:p>
            <a:pPr marL="0" indent="0">
              <a:buNone/>
            </a:pPr>
            <a:endParaRPr lang="en-US" altLang="zh-CN" sz="1900" dirty="0" smtClean="0"/>
          </a:p>
          <a:p>
            <a:pPr marL="0" indent="0">
              <a:buNone/>
            </a:pPr>
            <a:endParaRPr lang="en-US" altLang="zh-CN" sz="1900" dirty="0"/>
          </a:p>
          <a:p>
            <a:pPr marL="0" indent="0">
              <a:buNone/>
            </a:pPr>
            <a:endParaRPr lang="en-US" altLang="zh-CN" sz="1900" dirty="0" smtClean="0"/>
          </a:p>
          <a:p>
            <a:pPr marL="0" indent="0">
              <a:buNone/>
            </a:pPr>
            <a:endParaRPr lang="en-US" altLang="zh-CN" sz="1900" dirty="0" smtClean="0"/>
          </a:p>
          <a:p>
            <a:pPr marL="0" indent="0">
              <a:buNone/>
            </a:pPr>
            <a:r>
              <a:rPr lang="zh-CN" altLang="en-US" sz="1900" dirty="0" smtClean="0"/>
              <a:t>当</a:t>
            </a:r>
            <a:r>
              <a:rPr lang="en-US" altLang="zh-CN" sz="1900" dirty="0" smtClean="0"/>
              <a:t>Struts</a:t>
            </a:r>
            <a:r>
              <a:rPr lang="zh-CN" altLang="en-US" sz="1900" dirty="0" smtClean="0"/>
              <a:t>接受请求时，会迅速创建</a:t>
            </a:r>
            <a:r>
              <a:rPr lang="en-US" altLang="zh-CN" sz="1900" dirty="0" err="1" smtClean="0"/>
              <a:t>ActionContext</a:t>
            </a:r>
            <a:r>
              <a:rPr lang="en-US" altLang="zh-CN" sz="1900" dirty="0" smtClean="0"/>
              <a:t> </a:t>
            </a:r>
            <a:r>
              <a:rPr lang="zh-CN" altLang="en-US" sz="1900" dirty="0" smtClean="0"/>
              <a:t>、</a:t>
            </a:r>
            <a:r>
              <a:rPr lang="en-US" altLang="zh-CN" sz="1900" dirty="0" err="1" smtClean="0"/>
              <a:t>ValueStack</a:t>
            </a:r>
            <a:r>
              <a:rPr lang="zh-CN" altLang="en-US" sz="1900" dirty="0" smtClean="0"/>
              <a:t>、</a:t>
            </a:r>
            <a:r>
              <a:rPr lang="en-US" altLang="zh-CN" sz="1900" dirty="0" smtClean="0"/>
              <a:t>Action</a:t>
            </a:r>
            <a:r>
              <a:rPr lang="zh-CN" altLang="en-US" sz="1900" dirty="0" smtClean="0"/>
              <a:t>。然后</a:t>
            </a:r>
            <a:r>
              <a:rPr lang="en-US" altLang="zh-CN" sz="1900" dirty="0" smtClean="0"/>
              <a:t>Action</a:t>
            </a:r>
            <a:r>
              <a:rPr lang="zh-CN" altLang="en-US" sz="1900" dirty="0" smtClean="0"/>
              <a:t>存在</a:t>
            </a:r>
            <a:r>
              <a:rPr lang="en-US" altLang="zh-CN" sz="1900" dirty="0" err="1" smtClean="0"/>
              <a:t>ValueStack</a:t>
            </a:r>
            <a:r>
              <a:rPr lang="zh-CN" altLang="en-US" sz="1900" dirty="0" smtClean="0"/>
              <a:t>。故</a:t>
            </a:r>
            <a:r>
              <a:rPr lang="en-US" altLang="zh-CN" sz="1900" dirty="0" smtClean="0"/>
              <a:t>Action</a:t>
            </a:r>
            <a:r>
              <a:rPr lang="zh-CN" altLang="en-US" sz="1900" dirty="0" smtClean="0"/>
              <a:t>的实例变量可以被</a:t>
            </a:r>
            <a:r>
              <a:rPr lang="en-US" altLang="zh-CN" sz="1900" dirty="0" smtClean="0"/>
              <a:t>OGNL</a:t>
            </a:r>
            <a:r>
              <a:rPr lang="zh-CN" altLang="en-US" sz="1900" dirty="0" smtClean="0"/>
              <a:t>访问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105464464"/>
              </p:ext>
            </p:extLst>
          </p:nvPr>
        </p:nvGraphicFramePr>
        <p:xfrm>
          <a:off x="3898900" y="2565931"/>
          <a:ext cx="2959100" cy="2577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072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Ognl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700" y="1322089"/>
            <a:ext cx="3187700" cy="30063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000" dirty="0" smtClean="0"/>
              <a:t>Stucts2 ONGL</a:t>
            </a:r>
            <a:r>
              <a:rPr lang="zh-CN" altLang="en-US" sz="2000" dirty="0" smtClean="0"/>
              <a:t>处理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</p:txBody>
      </p:sp>
      <p:sp>
        <p:nvSpPr>
          <p:cNvPr id="4" name="矩形 3"/>
          <p:cNvSpPr/>
          <p:nvPr/>
        </p:nvSpPr>
        <p:spPr>
          <a:xfrm>
            <a:off x="2012950" y="1746746"/>
            <a:ext cx="7861300" cy="3648075"/>
          </a:xfrm>
          <a:prstGeom prst="rect">
            <a:avLst/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17750" y="1928911"/>
            <a:ext cx="4826000" cy="163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err="1" smtClean="0"/>
              <a:t>ValueStack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626695"/>
              </p:ext>
            </p:extLst>
          </p:nvPr>
        </p:nvGraphicFramePr>
        <p:xfrm>
          <a:off x="2317750" y="1928911"/>
          <a:ext cx="558800" cy="163036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58800"/>
              </a:tblGrid>
              <a:tr h="323021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</a:tr>
              <a:tr h="326835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</a:tr>
              <a:tr h="326835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action</a:t>
                      </a:r>
                      <a:endParaRPr lang="zh-CN" altLang="en-US" sz="1000" dirty="0"/>
                    </a:p>
                  </a:txBody>
                  <a:tcPr/>
                </a:tc>
              </a:tr>
              <a:tr h="326835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</a:tr>
              <a:tr h="326835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圆角矩形 6"/>
          <p:cNvSpPr/>
          <p:nvPr/>
        </p:nvSpPr>
        <p:spPr>
          <a:xfrm>
            <a:off x="3333750" y="2355949"/>
            <a:ext cx="3378200" cy="9080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err="1" smtClean="0"/>
              <a:t>UserAction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2901950" y="2686942"/>
            <a:ext cx="374650" cy="1230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651250" y="2554387"/>
            <a:ext cx="8763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429250" y="2554387"/>
            <a:ext cx="106045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Auth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71700" y="4056161"/>
            <a:ext cx="7543800" cy="2805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OGNL </a:t>
            </a:r>
            <a:r>
              <a:rPr lang="zh-CN" altLang="en-US" dirty="0" smtClean="0"/>
              <a:t>表达式引擎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493000" y="1911845"/>
            <a:ext cx="2222500" cy="163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Others</a:t>
            </a:r>
          </a:p>
          <a:p>
            <a:pPr algn="ctr"/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7632700" y="2280742"/>
            <a:ext cx="1943100" cy="3321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 smtClean="0"/>
              <a:t>Request</a:t>
            </a:r>
            <a:endParaRPr lang="zh-CN" altLang="en-US" sz="1600" dirty="0"/>
          </a:p>
        </p:txBody>
      </p:sp>
      <p:sp>
        <p:nvSpPr>
          <p:cNvPr id="14" name="圆角矩形 13"/>
          <p:cNvSpPr/>
          <p:nvPr/>
        </p:nvSpPr>
        <p:spPr>
          <a:xfrm>
            <a:off x="7632700" y="2686942"/>
            <a:ext cx="1943100" cy="3321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 smtClean="0"/>
              <a:t>Session</a:t>
            </a:r>
            <a:endParaRPr lang="zh-CN" altLang="en-US" sz="1600" dirty="0"/>
          </a:p>
        </p:txBody>
      </p:sp>
      <p:sp>
        <p:nvSpPr>
          <p:cNvPr id="15" name="圆角矩形 14"/>
          <p:cNvSpPr/>
          <p:nvPr/>
        </p:nvSpPr>
        <p:spPr>
          <a:xfrm>
            <a:off x="7632700" y="3125887"/>
            <a:ext cx="1943100" cy="3321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 err="1" smtClean="0"/>
              <a:t>Appliction</a:t>
            </a:r>
            <a:endParaRPr lang="zh-CN" altLang="en-US" sz="1600" dirty="0"/>
          </a:p>
        </p:txBody>
      </p:sp>
      <p:sp>
        <p:nvSpPr>
          <p:cNvPr id="16" name="上箭头 15"/>
          <p:cNvSpPr/>
          <p:nvPr/>
        </p:nvSpPr>
        <p:spPr>
          <a:xfrm>
            <a:off x="3276600" y="3624759"/>
            <a:ext cx="254000" cy="3933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上箭头 16"/>
          <p:cNvSpPr/>
          <p:nvPr/>
        </p:nvSpPr>
        <p:spPr>
          <a:xfrm>
            <a:off x="6448425" y="3596382"/>
            <a:ext cx="254000" cy="3933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上箭头 17"/>
          <p:cNvSpPr/>
          <p:nvPr/>
        </p:nvSpPr>
        <p:spPr>
          <a:xfrm>
            <a:off x="8604250" y="3572571"/>
            <a:ext cx="254000" cy="3933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187575" y="4637385"/>
            <a:ext cx="3771900" cy="635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Servelt</a:t>
            </a:r>
            <a:r>
              <a:rPr lang="zh-CN" altLang="en-US" sz="1600" dirty="0" smtClean="0">
                <a:solidFill>
                  <a:schemeClr val="tx1"/>
                </a:solidFill>
              </a:rPr>
              <a:t>请求 “</a:t>
            </a:r>
            <a:r>
              <a:rPr lang="en-US" altLang="zh-CN" sz="1600" dirty="0" smtClean="0">
                <a:solidFill>
                  <a:schemeClr val="tx1"/>
                </a:solidFill>
              </a:rPr>
              <a:t>user.name=huhailiang</a:t>
            </a:r>
            <a:r>
              <a:rPr lang="zh-CN" altLang="en-US" sz="1600" dirty="0" smtClean="0">
                <a:solidFill>
                  <a:schemeClr val="tx1"/>
                </a:solidFill>
              </a:rPr>
              <a:t>”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&amp;</a:t>
            </a:r>
            <a:r>
              <a:rPr lang="zh-CN" altLang="en-US" sz="1600" dirty="0" smtClean="0">
                <a:solidFill>
                  <a:schemeClr val="tx1"/>
                </a:solidFill>
              </a:rPr>
              <a:t>“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user.age</a:t>
            </a:r>
            <a:r>
              <a:rPr lang="en-US" altLang="zh-CN" sz="1600" dirty="0" smtClean="0">
                <a:solidFill>
                  <a:schemeClr val="tx1"/>
                </a:solidFill>
              </a:rPr>
              <a:t>=18</a:t>
            </a:r>
            <a:r>
              <a:rPr lang="zh-CN" altLang="en-US" sz="1600" dirty="0" smtClean="0">
                <a:solidFill>
                  <a:schemeClr val="tx1"/>
                </a:solidFill>
              </a:rPr>
              <a:t>”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30950" y="4637385"/>
            <a:ext cx="3384550" cy="635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user.jsp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&lt;</a:t>
            </a:r>
            <a:r>
              <a:rPr lang="en-US" altLang="zh-CN" sz="1600" dirty="0" err="1">
                <a:solidFill>
                  <a:schemeClr val="tx1"/>
                </a:solidFill>
              </a:rPr>
              <a:t>s:property</a:t>
            </a:r>
            <a:r>
              <a:rPr lang="en-US" altLang="zh-CN" sz="1600" dirty="0">
                <a:solidFill>
                  <a:schemeClr val="tx1"/>
                </a:solidFill>
              </a:rPr>
              <a:t> value=“#{user.name}”&gt;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上箭头 20"/>
          <p:cNvSpPr/>
          <p:nvPr/>
        </p:nvSpPr>
        <p:spPr>
          <a:xfrm>
            <a:off x="3276600" y="4353719"/>
            <a:ext cx="254000" cy="2488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上箭头 21"/>
          <p:cNvSpPr/>
          <p:nvPr/>
        </p:nvSpPr>
        <p:spPr>
          <a:xfrm>
            <a:off x="7632700" y="4362648"/>
            <a:ext cx="254000" cy="2488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文档 22"/>
          <p:cNvSpPr/>
          <p:nvPr/>
        </p:nvSpPr>
        <p:spPr>
          <a:xfrm>
            <a:off x="6711950" y="5695454"/>
            <a:ext cx="2727325" cy="1143000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user.html</a:t>
            </a:r>
          </a:p>
          <a:p>
            <a:pPr algn="ctr"/>
            <a:r>
              <a:rPr lang="en-US" altLang="zh-CN" dirty="0" smtClean="0"/>
              <a:t>&lt;p&gt;huhailiang&lt;/p&gt;</a:t>
            </a:r>
            <a:endParaRPr lang="zh-CN" altLang="en-US" dirty="0"/>
          </a:p>
        </p:txBody>
      </p:sp>
      <p:sp>
        <p:nvSpPr>
          <p:cNvPr id="24" name="下箭头 23"/>
          <p:cNvSpPr/>
          <p:nvPr/>
        </p:nvSpPr>
        <p:spPr>
          <a:xfrm>
            <a:off x="7886700" y="5432920"/>
            <a:ext cx="292100" cy="2625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剪去单角的矩形 25"/>
          <p:cNvSpPr/>
          <p:nvPr/>
        </p:nvSpPr>
        <p:spPr>
          <a:xfrm>
            <a:off x="2019300" y="5724029"/>
            <a:ext cx="3813175" cy="996355"/>
          </a:xfrm>
          <a:prstGeom prst="snip1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dk1"/>
                </a:solidFill>
              </a:rPr>
              <a:t>&lt;from&gt;</a:t>
            </a:r>
          </a:p>
          <a:p>
            <a:r>
              <a:rPr lang="en-US" altLang="zh-CN" sz="1400" dirty="0">
                <a:solidFill>
                  <a:schemeClr val="dk1"/>
                </a:solidFill>
              </a:rPr>
              <a:t>&lt;input name=“user.name” value=“huhailiang”&gt;</a:t>
            </a:r>
          </a:p>
          <a:p>
            <a:r>
              <a:rPr lang="en-US" altLang="zh-CN" sz="1400" dirty="0">
                <a:solidFill>
                  <a:schemeClr val="dk1"/>
                </a:solidFill>
              </a:rPr>
              <a:t>&lt;input name=“</a:t>
            </a:r>
            <a:r>
              <a:rPr lang="en-US" altLang="zh-CN" sz="1400" dirty="0" err="1">
                <a:solidFill>
                  <a:schemeClr val="dk1"/>
                </a:solidFill>
              </a:rPr>
              <a:t>user.age</a:t>
            </a:r>
            <a:r>
              <a:rPr lang="en-US" altLang="zh-CN" sz="1400" dirty="0">
                <a:solidFill>
                  <a:schemeClr val="dk1"/>
                </a:solidFill>
              </a:rPr>
              <a:t>” value=“18”&gt;</a:t>
            </a:r>
          </a:p>
          <a:p>
            <a:r>
              <a:rPr lang="en-US" altLang="zh-CN" sz="1400" dirty="0">
                <a:solidFill>
                  <a:schemeClr val="dk1"/>
                </a:solidFill>
              </a:rPr>
              <a:t>&lt;/from&gt;</a:t>
            </a:r>
            <a:endParaRPr lang="zh-CN" altLang="en-US" sz="1400" dirty="0">
              <a:solidFill>
                <a:schemeClr val="dk1"/>
              </a:solidFill>
            </a:endParaRPr>
          </a:p>
          <a:p>
            <a:pPr algn="ctr"/>
            <a:endParaRPr lang="zh-CN" altLang="en-US" sz="1400" dirty="0">
              <a:solidFill>
                <a:schemeClr val="dk1"/>
              </a:solidFill>
            </a:endParaRPr>
          </a:p>
        </p:txBody>
      </p:sp>
      <p:sp>
        <p:nvSpPr>
          <p:cNvPr id="27" name="上箭头 26"/>
          <p:cNvSpPr/>
          <p:nvPr/>
        </p:nvSpPr>
        <p:spPr>
          <a:xfrm>
            <a:off x="3206750" y="5390951"/>
            <a:ext cx="254000" cy="2488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27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Ognl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0501"/>
            <a:ext cx="10515600" cy="561975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OGNL </a:t>
            </a:r>
            <a:r>
              <a:rPr lang="zh-CN" altLang="en-US" sz="1800" dirty="0" smtClean="0"/>
              <a:t>获取属性值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</p:txBody>
      </p:sp>
      <p:pic>
        <p:nvPicPr>
          <p:cNvPr id="1026" name="Picture 2" descr="http://static.oschina.net/uploads/space/2013/0218/174924_6eLk_20083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1819276"/>
            <a:ext cx="9597573" cy="50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05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Ognl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6532"/>
            <a:ext cx="10515600" cy="468312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OGNL </a:t>
            </a:r>
            <a:r>
              <a:rPr lang="zh-CN" altLang="en-US" sz="1800" dirty="0"/>
              <a:t>设置</a:t>
            </a:r>
            <a:r>
              <a:rPr lang="zh-CN" altLang="en-US" sz="1800" dirty="0" smtClean="0"/>
              <a:t>属性值</a:t>
            </a:r>
            <a:endParaRPr lang="en-US" altLang="zh-CN" sz="1800" dirty="0"/>
          </a:p>
        </p:txBody>
      </p:sp>
      <p:pic>
        <p:nvPicPr>
          <p:cNvPr id="2050" name="Picture 2" descr="http://static.oschina.net/uploads/space/2013/0219/102215_scJL_20083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7" y="1835944"/>
            <a:ext cx="9180513" cy="489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22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Ognl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OGNL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 err="1"/>
              <a:t>iBATIS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OGNL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 smtClean="0"/>
              <a:t>Velocity “OGNL”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/>
              <a:t>配置 </a:t>
            </a:r>
            <a:r>
              <a:rPr lang="en-US" altLang="zh-CN" sz="1800" dirty="0"/>
              <a:t>ONGL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/>
              <a:t>规则引擎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b="1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b="1" dirty="0" smtClean="0"/>
          </a:p>
          <a:p>
            <a:r>
              <a:rPr lang="zh-CN" altLang="en-US" dirty="0"/>
              <a:t>学习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b="1" dirty="0">
                <a:hlinkClick r:id="rId2"/>
              </a:rPr>
              <a:t>http://</a:t>
            </a:r>
            <a:r>
              <a:rPr lang="en-US" altLang="zh-CN" sz="1800" b="1" dirty="0" smtClean="0">
                <a:hlinkClick r:id="rId2"/>
              </a:rPr>
              <a:t>struts.apache.org/docs/ognl.html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800" dirty="0">
                <a:hlinkClick r:id="rId3"/>
              </a:rPr>
              <a:t>http://commons.apache.org/proper/commons-ognl/</a:t>
            </a:r>
            <a:endParaRPr lang="en-US" altLang="zh-CN" sz="1800" b="1" dirty="0" smtClean="0"/>
          </a:p>
          <a:p>
            <a:pPr marL="0" indent="0">
              <a:buNone/>
            </a:pPr>
            <a:endParaRPr lang="en-US" altLang="zh-CN" sz="1800" b="1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686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Velocity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100" y="1552179"/>
            <a:ext cx="10515600" cy="777875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Velocity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是一个基于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的模板引擎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(template engine).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它可以让视图的设计者在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页面中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代码中定义的数据对象和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命令。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官网：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 http://velocity.apache.org/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26151" y="2877742"/>
            <a:ext cx="3099989" cy="330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dirty="0" err="1" smtClean="0">
                <a:solidFill>
                  <a:schemeClr val="tx1"/>
                </a:solidFill>
              </a:rPr>
              <a:t>VelocityContext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757515" y="3371065"/>
            <a:ext cx="1194598" cy="2408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err="1" smtClean="0">
                <a:solidFill>
                  <a:srgbClr val="FF0000"/>
                </a:solidFill>
              </a:rPr>
              <a:t>Gobal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Context:</a:t>
            </a:r>
          </a:p>
          <a:p>
            <a:pPr algn="ctr"/>
            <a:r>
              <a:rPr lang="en-US" altLang="zh-CN" dirty="0" err="1" smtClean="0"/>
              <a:t>utilsBean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config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6267445" y="3392488"/>
            <a:ext cx="1309295" cy="2386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Page Context:</a:t>
            </a:r>
          </a:p>
          <a:p>
            <a:pPr algn="ctr"/>
            <a:r>
              <a:rPr lang="en-US" altLang="zh-CN" dirty="0" smtClean="0"/>
              <a:t>request</a:t>
            </a:r>
          </a:p>
          <a:p>
            <a:pPr algn="ctr"/>
            <a:r>
              <a:rPr lang="en-US" altLang="zh-CN" dirty="0" smtClean="0"/>
              <a:t>user</a:t>
            </a:r>
          </a:p>
          <a:p>
            <a:pPr algn="ctr"/>
            <a:r>
              <a:rPr lang="en-US" altLang="zh-CN" dirty="0" smtClean="0"/>
              <a:t>data</a:t>
            </a:r>
          </a:p>
          <a:p>
            <a:pPr algn="ctr"/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2026841" y="3175398"/>
            <a:ext cx="3822699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333825" y="2784082"/>
            <a:ext cx="1174750" cy="1395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12" name="左箭头 11"/>
          <p:cNvSpPr/>
          <p:nvPr/>
        </p:nvSpPr>
        <p:spPr>
          <a:xfrm>
            <a:off x="2026841" y="5265342"/>
            <a:ext cx="3822699" cy="41910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354262" y="4614872"/>
            <a:ext cx="1174750" cy="1468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Template</a:t>
            </a:r>
          </a:p>
          <a:p>
            <a:pPr algn="ctr"/>
            <a:r>
              <a:rPr lang="zh-CN" altLang="en-US" dirty="0" smtClean="0"/>
              <a:t>*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vm</a:t>
            </a:r>
            <a:endParaRPr lang="zh-CN" altLang="en-US" dirty="0"/>
          </a:p>
        </p:txBody>
      </p:sp>
      <p:sp>
        <p:nvSpPr>
          <p:cNvPr id="14" name="竖卷形 13"/>
          <p:cNvSpPr/>
          <p:nvPr/>
        </p:nvSpPr>
        <p:spPr>
          <a:xfrm>
            <a:off x="950516" y="4866094"/>
            <a:ext cx="889000" cy="1103309"/>
          </a:xfrm>
          <a:prstGeom prst="verticalScrol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html</a:t>
            </a:r>
          </a:p>
          <a:p>
            <a:pPr algn="ctr"/>
            <a:r>
              <a:rPr lang="en-US" altLang="zh-CN" dirty="0" smtClean="0"/>
              <a:t>txt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673100" y="2979541"/>
            <a:ext cx="1177129" cy="84891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dk1"/>
                </a:solidFill>
              </a:rPr>
              <a:t>param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76078" y="5261385"/>
            <a:ext cx="1540471" cy="3992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Ognl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876078" y="3204373"/>
            <a:ext cx="1514678" cy="3992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PageContext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9748441" y="2877742"/>
            <a:ext cx="1895275" cy="330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dirty="0" err="1" smtClean="0">
                <a:solidFill>
                  <a:schemeClr val="tx1"/>
                </a:solidFill>
              </a:rPr>
              <a:t>VelocityEngine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000" i="1" dirty="0" smtClean="0"/>
          </a:p>
          <a:p>
            <a:pPr algn="ctr"/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左箭头 20"/>
          <p:cNvSpPr/>
          <p:nvPr/>
        </p:nvSpPr>
        <p:spPr>
          <a:xfrm>
            <a:off x="9132888" y="4166792"/>
            <a:ext cx="550266" cy="41910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9875441" y="3410756"/>
            <a:ext cx="1638300" cy="2408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C</a:t>
            </a:r>
            <a:r>
              <a:rPr lang="en-US" altLang="zh-CN" dirty="0" err="1" smtClean="0">
                <a:solidFill>
                  <a:srgbClr val="FF0000"/>
                </a:solidFill>
              </a:rPr>
              <a:t>onfig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</a:p>
          <a:p>
            <a:pPr algn="ctr"/>
            <a:r>
              <a:rPr lang="en-US" altLang="zh-CN" i="1" dirty="0" smtClean="0"/>
              <a:t>VM_LIBRARY</a:t>
            </a:r>
          </a:p>
          <a:p>
            <a:pPr algn="ctr"/>
            <a:r>
              <a:rPr lang="en-US" altLang="zh-CN" i="1" dirty="0" smtClean="0"/>
              <a:t>RESOURCE_LOADER</a:t>
            </a:r>
          </a:p>
          <a:p>
            <a:pPr algn="ctr"/>
            <a:endParaRPr lang="en-US" altLang="zh-CN" i="1" dirty="0"/>
          </a:p>
          <a:p>
            <a:pPr algn="ctr"/>
            <a:r>
              <a:rPr lang="en-US" altLang="zh-CN" i="1" dirty="0"/>
              <a:t>OUTPUT_ENCODING</a:t>
            </a:r>
            <a:endParaRPr lang="en-US" altLang="zh-CN" dirty="0" smtClean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509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Velocity</a:t>
            </a:r>
            <a:endParaRPr lang="zh-CN" altLang="en-US" dirty="0"/>
          </a:p>
        </p:txBody>
      </p:sp>
      <p:pic>
        <p:nvPicPr>
          <p:cNvPr id="2050" name="Picture 2" descr="C:\Users\wb-huhailiang\Desktop\胡海亮-入职个人总结\tempFile.bmp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731" y="1690688"/>
            <a:ext cx="8618537" cy="473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15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Velocity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如何工作的？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zh-CN" sz="1900" dirty="0"/>
              <a:t>在</a:t>
            </a:r>
            <a:r>
              <a:rPr lang="en-US" altLang="zh-CN" sz="1900" dirty="0"/>
              <a:t>application program </a:t>
            </a:r>
            <a:r>
              <a:rPr lang="zh-CN" altLang="zh-CN" sz="1900" dirty="0"/>
              <a:t>或</a:t>
            </a:r>
            <a:r>
              <a:rPr lang="en-US" altLang="zh-CN" sz="1900" dirty="0"/>
              <a:t>servlet </a:t>
            </a:r>
            <a:r>
              <a:rPr lang="zh-CN" altLang="zh-CN" sz="1900" dirty="0"/>
              <a:t>中使用</a:t>
            </a:r>
            <a:r>
              <a:rPr lang="en-US" altLang="zh-CN" sz="1900" dirty="0"/>
              <a:t>Velocity </a:t>
            </a:r>
            <a:r>
              <a:rPr lang="zh-CN" altLang="zh-CN" sz="1900" dirty="0"/>
              <a:t>中，一般通过如下步骤：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900" dirty="0"/>
              <a:t>1. </a:t>
            </a:r>
            <a:r>
              <a:rPr lang="zh-CN" altLang="zh-CN" sz="1900" dirty="0"/>
              <a:t>对于所有应用，第一步是要初始化</a:t>
            </a:r>
            <a:r>
              <a:rPr lang="en-US" altLang="zh-CN" sz="1900" dirty="0"/>
              <a:t>Velocity, </a:t>
            </a:r>
            <a:r>
              <a:rPr lang="zh-CN" altLang="zh-CN" sz="1900" dirty="0"/>
              <a:t>一般使用唯一实例模式</a:t>
            </a:r>
            <a:r>
              <a:rPr lang="en-US" altLang="zh-CN" sz="1900" dirty="0"/>
              <a:t>(Singleton)</a:t>
            </a:r>
            <a:r>
              <a:rPr lang="zh-CN" altLang="zh-CN" sz="1900" dirty="0"/>
              <a:t>，如</a:t>
            </a:r>
            <a:r>
              <a:rPr lang="en-US" altLang="zh-CN" sz="1900" dirty="0" err="1"/>
              <a:t>Velocity.init</a:t>
            </a:r>
            <a:r>
              <a:rPr lang="en-US" altLang="zh-CN" sz="1900" dirty="0"/>
              <a:t>().</a:t>
            </a:r>
            <a:endParaRPr lang="zh-CN" altLang="zh-CN" sz="19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900" dirty="0"/>
              <a:t>2. </a:t>
            </a:r>
            <a:r>
              <a:rPr lang="zh-CN" altLang="zh-CN" sz="1900" dirty="0"/>
              <a:t>创建一个</a:t>
            </a:r>
            <a:r>
              <a:rPr lang="en-US" altLang="zh-CN" sz="1900" dirty="0"/>
              <a:t>Context object.</a:t>
            </a:r>
            <a:endParaRPr lang="zh-CN" altLang="zh-CN" sz="19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900" dirty="0"/>
              <a:t>3. </a:t>
            </a:r>
            <a:r>
              <a:rPr lang="zh-CN" altLang="zh-CN" sz="1900" dirty="0"/>
              <a:t>将你的数据对象加入到</a:t>
            </a:r>
            <a:r>
              <a:rPr lang="en-US" altLang="zh-CN" sz="1900" dirty="0"/>
              <a:t>Context </a:t>
            </a:r>
            <a:r>
              <a:rPr lang="zh-CN" altLang="zh-CN" sz="1900" dirty="0"/>
              <a:t>对象中</a:t>
            </a:r>
            <a:r>
              <a:rPr lang="en-US" altLang="zh-CN" sz="1900" dirty="0"/>
              <a:t>.</a:t>
            </a:r>
            <a:endParaRPr lang="zh-CN" altLang="zh-CN" sz="19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900" dirty="0"/>
              <a:t>4. </a:t>
            </a:r>
            <a:r>
              <a:rPr lang="zh-CN" altLang="zh-CN" sz="1900" dirty="0"/>
              <a:t>使用</a:t>
            </a:r>
            <a:r>
              <a:rPr lang="en-US" altLang="zh-CN" sz="1900" dirty="0"/>
              <a:t>Velocity </a:t>
            </a:r>
            <a:r>
              <a:rPr lang="zh-CN" altLang="zh-CN" sz="1900" dirty="0"/>
              <a:t>选择一个模板</a:t>
            </a:r>
            <a:r>
              <a:rPr lang="en-US" altLang="zh-CN" sz="1900" dirty="0"/>
              <a:t>.</a:t>
            </a:r>
            <a:endParaRPr lang="zh-CN" altLang="zh-CN" sz="19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900" dirty="0"/>
              <a:t>5. </a:t>
            </a:r>
            <a:r>
              <a:rPr lang="zh-CN" altLang="zh-CN" sz="1900" dirty="0"/>
              <a:t>合并模板和数据导出到输出流</a:t>
            </a:r>
            <a:r>
              <a:rPr lang="en-US" altLang="zh-CN" sz="1900" dirty="0"/>
              <a:t>.</a:t>
            </a:r>
            <a:endParaRPr lang="zh-CN" altLang="zh-CN" sz="1900" dirty="0"/>
          </a:p>
          <a:p>
            <a:pPr marL="0" indent="0">
              <a:buNone/>
            </a:pPr>
            <a:r>
              <a:rPr lang="zh-CN" altLang="zh-CN" sz="1900" dirty="0"/>
              <a:t>下面的代码，通过使用</a:t>
            </a:r>
            <a:r>
              <a:rPr lang="en-US" altLang="zh-CN" sz="1900" dirty="0" err="1"/>
              <a:t>org.apache.velocity.app.Velocity</a:t>
            </a:r>
            <a:r>
              <a:rPr lang="en-US" altLang="zh-CN" sz="1900" dirty="0"/>
              <a:t> </a:t>
            </a:r>
            <a:r>
              <a:rPr lang="zh-CN" altLang="zh-CN" sz="1900" dirty="0"/>
              <a:t>的单实例模式，合并输出：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8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Velocity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如何工作的？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087" y="2441798"/>
            <a:ext cx="8850313" cy="387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Xstream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XML</a:t>
            </a:r>
            <a:r>
              <a:rPr lang="zh-CN" altLang="en-US" b="1" dirty="0" smtClean="0"/>
              <a:t>解析组件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b="1" dirty="0" smtClean="0"/>
              <a:t>Dom</a:t>
            </a:r>
            <a:r>
              <a:rPr lang="en-US" altLang="zh-CN" sz="1800" dirty="0" smtClean="0"/>
              <a:t>: </a:t>
            </a:r>
            <a:r>
              <a:rPr lang="zh-CN" altLang="en-US" sz="1400" dirty="0"/>
              <a:t>满足</a:t>
            </a:r>
            <a:r>
              <a:rPr lang="en-US" altLang="zh-CN" sz="1400" dirty="0" smtClean="0"/>
              <a:t>W3C</a:t>
            </a:r>
            <a:r>
              <a:rPr lang="zh-CN" altLang="en-US" sz="1400" dirty="0" smtClean="0"/>
              <a:t>标准，但需加载整个</a:t>
            </a:r>
            <a:r>
              <a:rPr lang="en-US" altLang="zh-CN" sz="1400" dirty="0" smtClean="0"/>
              <a:t>Html/XML</a:t>
            </a:r>
            <a:r>
              <a:rPr lang="zh-CN" altLang="en-US" sz="1400" dirty="0"/>
              <a:t>文档来构造层次结构，消耗资源</a:t>
            </a:r>
            <a:r>
              <a:rPr lang="zh-CN" altLang="en-US" sz="1400" dirty="0" smtClean="0"/>
              <a:t>大不适合大</a:t>
            </a:r>
            <a:r>
              <a:rPr lang="zh-CN" altLang="en-US" sz="1400" dirty="0"/>
              <a:t>文件</a:t>
            </a:r>
            <a:r>
              <a:rPr lang="zh-CN" altLang="en-US" sz="1400" dirty="0" smtClean="0"/>
              <a:t>解析</a:t>
            </a:r>
            <a:endParaRPr lang="en-US" altLang="zh-CN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b="1" dirty="0" smtClean="0"/>
              <a:t>Sax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(Simple API for XML)</a:t>
            </a:r>
            <a:r>
              <a:rPr lang="zh-CN" altLang="en-US" sz="1800" dirty="0" smtClean="0"/>
              <a:t>：</a:t>
            </a:r>
            <a:r>
              <a:rPr lang="zh-CN" altLang="en-US" sz="1400" dirty="0"/>
              <a:t>流模型中的</a:t>
            </a:r>
            <a:r>
              <a:rPr lang="en-US" altLang="zh-CN" sz="1400" dirty="0"/>
              <a:t>"</a:t>
            </a:r>
            <a:r>
              <a:rPr lang="zh-CN" altLang="en-US" sz="1400" dirty="0"/>
              <a:t>推</a:t>
            </a:r>
            <a:r>
              <a:rPr lang="en-US" altLang="zh-CN" sz="1400" dirty="0"/>
              <a:t>"</a:t>
            </a:r>
            <a:r>
              <a:rPr lang="zh-CN" altLang="en-US" sz="1400" dirty="0"/>
              <a:t>模型分析方式。</a:t>
            </a:r>
            <a:endParaRPr lang="en-US" altLang="zh-CN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b="1" dirty="0"/>
              <a:t>JAXB</a:t>
            </a:r>
            <a:r>
              <a:rPr lang="en-US" altLang="zh-CN" sz="1800" dirty="0" smtClean="0"/>
              <a:t>: </a:t>
            </a:r>
            <a:r>
              <a:rPr lang="en-US" altLang="zh-CN" sz="1400" dirty="0" smtClean="0"/>
              <a:t>Java </a:t>
            </a:r>
            <a:r>
              <a:rPr lang="en-US" altLang="zh-CN" sz="1400" dirty="0"/>
              <a:t>Architecture for XML Binding</a:t>
            </a:r>
            <a:r>
              <a:rPr lang="zh-CN" altLang="en-US" sz="1400" dirty="0"/>
              <a:t>是一个业界的标准</a:t>
            </a:r>
            <a:r>
              <a:rPr lang="zh-CN" altLang="en-US" sz="1400" dirty="0" smtClean="0"/>
              <a:t>，可以</a:t>
            </a:r>
            <a:r>
              <a:rPr lang="zh-CN" altLang="en-US" sz="1400" dirty="0"/>
              <a:t>根据</a:t>
            </a:r>
            <a:r>
              <a:rPr lang="en-US" altLang="zh-CN" sz="1400" dirty="0"/>
              <a:t>XML Schema</a:t>
            </a:r>
            <a:r>
              <a:rPr lang="zh-CN" altLang="en-US" sz="1400" dirty="0"/>
              <a:t>产生</a:t>
            </a:r>
            <a:r>
              <a:rPr lang="en-US" altLang="zh-CN" sz="1400" dirty="0"/>
              <a:t>Java</a:t>
            </a:r>
            <a:r>
              <a:rPr lang="zh-CN" altLang="en-US" sz="1400" dirty="0"/>
              <a:t>类的技术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b="1" dirty="0" smtClean="0"/>
              <a:t>Dom4j</a:t>
            </a:r>
            <a:r>
              <a:rPr lang="en-US" altLang="zh-CN" sz="1800" dirty="0" smtClean="0"/>
              <a:t>(</a:t>
            </a:r>
            <a:r>
              <a:rPr lang="en-US" altLang="zh-CN" sz="1800" dirty="0"/>
              <a:t>Document Object Model for Java</a:t>
            </a:r>
            <a:r>
              <a:rPr lang="en-US" altLang="zh-CN" sz="1800" dirty="0" smtClean="0"/>
              <a:t>):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简单易用，采用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集合框架，并完全支持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JAXP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b="1" dirty="0" err="1" smtClean="0"/>
              <a:t>Jdom</a:t>
            </a:r>
            <a:r>
              <a:rPr lang="en-US" altLang="zh-CN" sz="1800" dirty="0" smtClean="0"/>
              <a:t>(Java Document </a:t>
            </a:r>
            <a:r>
              <a:rPr lang="en-US" altLang="zh-CN" sz="1800" dirty="0"/>
              <a:t>Object </a:t>
            </a:r>
            <a:r>
              <a:rPr lang="en-US" altLang="zh-CN" sz="1800" dirty="0" smtClean="0"/>
              <a:t>Model)</a:t>
            </a:r>
            <a:r>
              <a:rPr lang="zh-CN" altLang="en-US" sz="1800" dirty="0" smtClean="0"/>
              <a:t>：</a:t>
            </a:r>
            <a:r>
              <a:rPr lang="en-US" altLang="zh-CN" sz="1400" dirty="0"/>
              <a:t>Java</a:t>
            </a:r>
            <a:r>
              <a:rPr lang="zh-CN" altLang="en-US" sz="1400" dirty="0"/>
              <a:t>特定的文档对象模型。自身不包含解析器，使用</a:t>
            </a:r>
            <a:r>
              <a:rPr lang="en-US" altLang="zh-CN" sz="1400" dirty="0"/>
              <a:t>SAX</a:t>
            </a:r>
            <a:endParaRPr lang="en-US" altLang="zh-CN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b="1" dirty="0" smtClean="0"/>
              <a:t>Common Configuration</a:t>
            </a:r>
            <a:r>
              <a:rPr lang="en-US" altLang="zh-CN" sz="1800" dirty="0" smtClean="0"/>
              <a:t>:</a:t>
            </a:r>
            <a:r>
              <a:rPr lang="zh-CN" altLang="en-US" sz="1400" dirty="0"/>
              <a:t>对各种各式的配置和参考文件提供读取帮助</a:t>
            </a:r>
            <a:endParaRPr lang="en-US" altLang="zh-CN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b="1" dirty="0"/>
              <a:t>Commons </a:t>
            </a:r>
            <a:r>
              <a:rPr lang="en-US" altLang="zh-CN" sz="1800" b="1" dirty="0" err="1" smtClean="0"/>
              <a:t>JXPath</a:t>
            </a:r>
            <a:r>
              <a:rPr lang="en-US" altLang="zh-CN" sz="1800" b="1" dirty="0" smtClean="0"/>
              <a:t> :</a:t>
            </a:r>
            <a:r>
              <a:rPr lang="zh-CN" altLang="en-US" sz="1400" dirty="0"/>
              <a:t>提供了使用</a:t>
            </a:r>
            <a:r>
              <a:rPr lang="en-US" altLang="zh-CN" sz="1400" dirty="0" err="1"/>
              <a:t>Xpath</a:t>
            </a:r>
            <a:r>
              <a:rPr lang="zh-CN" altLang="en-US" sz="1400" dirty="0"/>
              <a:t>语法操纵符合</a:t>
            </a:r>
            <a:r>
              <a:rPr lang="en-US" altLang="zh-CN" sz="1400" dirty="0"/>
              <a:t>Java</a:t>
            </a:r>
            <a:r>
              <a:rPr lang="zh-CN" altLang="en-US" sz="1400" dirty="0"/>
              <a:t>类命名规范的 </a:t>
            </a:r>
            <a:r>
              <a:rPr lang="en-US" altLang="zh-CN" sz="1400" dirty="0"/>
              <a:t>JavaBeans</a:t>
            </a:r>
            <a:r>
              <a:rPr lang="zh-CN" altLang="en-US" sz="1400" dirty="0"/>
              <a:t>的</a:t>
            </a:r>
            <a:r>
              <a:rPr lang="zh-CN" altLang="en-US" sz="1400" dirty="0" smtClean="0"/>
              <a:t>工具</a:t>
            </a:r>
            <a:endParaRPr lang="en-US" altLang="zh-CN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b="1" dirty="0"/>
              <a:t>Common </a:t>
            </a:r>
            <a:r>
              <a:rPr lang="en-US" altLang="zh-CN" sz="1800" b="1" dirty="0" smtClean="0"/>
              <a:t>Digester</a:t>
            </a:r>
            <a:r>
              <a:rPr lang="zh-CN" altLang="en-US" sz="1800" b="1" dirty="0" smtClean="0"/>
              <a:t>：</a:t>
            </a:r>
            <a:r>
              <a:rPr lang="zh-CN" altLang="en-US" sz="1400" dirty="0"/>
              <a:t>将</a:t>
            </a:r>
            <a:r>
              <a:rPr lang="en-US" altLang="zh-CN" sz="1400" dirty="0"/>
              <a:t>xml</a:t>
            </a:r>
            <a:r>
              <a:rPr lang="zh-CN" altLang="en-US" sz="1400" dirty="0"/>
              <a:t>文件按照事先确定的规则映射成</a:t>
            </a:r>
            <a:r>
              <a:rPr lang="en-US" altLang="zh-CN" sz="1400" dirty="0"/>
              <a:t>java</a:t>
            </a:r>
            <a:r>
              <a:rPr lang="zh-CN" altLang="en-US" sz="1400" dirty="0"/>
              <a:t>对象，</a:t>
            </a:r>
            <a:r>
              <a:rPr lang="en-US" altLang="zh-CN" sz="1400" dirty="0"/>
              <a:t>Tomcat</a:t>
            </a:r>
            <a:r>
              <a:rPr lang="zh-CN" altLang="en-US" sz="1400" dirty="0" smtClean="0"/>
              <a:t>使用</a:t>
            </a:r>
            <a:endParaRPr lang="en-US" altLang="zh-CN" sz="1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4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7070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Velocity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902200"/>
          </a:xfrm>
        </p:spPr>
        <p:txBody>
          <a:bodyPr>
            <a:normAutofit fontScale="850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zh-CN" altLang="zh-CN" b="1" dirty="0"/>
              <a:t>变量</a:t>
            </a:r>
          </a:p>
          <a:p>
            <a:pPr marL="0" indent="0">
              <a:buNone/>
            </a:pPr>
            <a:r>
              <a:rPr lang="zh-CN" altLang="zh-CN" b="1" dirty="0"/>
              <a:t>基本格式</a:t>
            </a:r>
            <a:r>
              <a:rPr lang="en-US" altLang="zh-CN" dirty="0"/>
              <a:t>: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$</a:t>
            </a:r>
            <a:r>
              <a:rPr lang="en-US" altLang="zh-CN" dirty="0">
                <a:solidFill>
                  <a:srgbClr val="FF0000"/>
                </a:solidFill>
              </a:rPr>
              <a:t>[ </a:t>
            </a:r>
            <a:r>
              <a:rPr lang="en-US" altLang="zh-CN" b="1" dirty="0">
                <a:solidFill>
                  <a:srgbClr val="FF0000"/>
                </a:solidFill>
              </a:rPr>
              <a:t>!</a:t>
            </a:r>
            <a:r>
              <a:rPr lang="en-US" altLang="zh-CN" dirty="0">
                <a:solidFill>
                  <a:srgbClr val="FF0000"/>
                </a:solidFill>
              </a:rPr>
              <a:t>][ </a:t>
            </a:r>
            <a:r>
              <a:rPr lang="en-US" altLang="zh-CN" b="1" dirty="0">
                <a:solidFill>
                  <a:srgbClr val="FF0000"/>
                </a:solidFill>
              </a:rPr>
              <a:t>{</a:t>
            </a:r>
            <a:r>
              <a:rPr lang="en-US" altLang="zh-CN" dirty="0">
                <a:solidFill>
                  <a:srgbClr val="FF0000"/>
                </a:solidFill>
              </a:rPr>
              <a:t>][ </a:t>
            </a:r>
            <a:r>
              <a:rPr lang="en-US" altLang="zh-CN" b="1" dirty="0" err="1">
                <a:solidFill>
                  <a:srgbClr val="FF0000"/>
                </a:solidFill>
              </a:rPr>
              <a:t>a..z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b="1" dirty="0">
                <a:solidFill>
                  <a:srgbClr val="FF0000"/>
                </a:solidFill>
              </a:rPr>
              <a:t>A..Z</a:t>
            </a:r>
            <a:r>
              <a:rPr lang="en-US" altLang="zh-CN" dirty="0">
                <a:solidFill>
                  <a:srgbClr val="FF0000"/>
                </a:solidFill>
              </a:rPr>
              <a:t>][ </a:t>
            </a:r>
            <a:r>
              <a:rPr lang="en-US" altLang="zh-CN" b="1" dirty="0" err="1">
                <a:solidFill>
                  <a:srgbClr val="FF0000"/>
                </a:solidFill>
              </a:rPr>
              <a:t>a..z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b="1" dirty="0">
                <a:solidFill>
                  <a:srgbClr val="FF0000"/>
                </a:solidFill>
              </a:rPr>
              <a:t>A..Z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b="1" dirty="0">
                <a:solidFill>
                  <a:srgbClr val="FF0000"/>
                </a:solidFill>
              </a:rPr>
              <a:t>0..9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b="1" dirty="0">
                <a:solidFill>
                  <a:srgbClr val="FF0000"/>
                </a:solidFill>
              </a:rPr>
              <a:t>_</a:t>
            </a:r>
            <a:r>
              <a:rPr lang="en-US" altLang="zh-CN" dirty="0">
                <a:solidFill>
                  <a:srgbClr val="FF0000"/>
                </a:solidFill>
              </a:rPr>
              <a:t>][ </a:t>
            </a:r>
            <a:r>
              <a:rPr lang="en-US" altLang="zh-CN" b="1" dirty="0">
                <a:solidFill>
                  <a:srgbClr val="FF0000"/>
                </a:solidFill>
              </a:rPr>
              <a:t>}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zh-CN" i="1" dirty="0"/>
              <a:t>注意上述规则中</a:t>
            </a:r>
            <a:r>
              <a:rPr lang="en-US" altLang="zh-CN" b="1" i="1" dirty="0"/>
              <a:t>[]</a:t>
            </a:r>
            <a:r>
              <a:rPr lang="zh-CN" altLang="zh-CN" i="1" dirty="0"/>
              <a:t>代表</a:t>
            </a:r>
            <a:r>
              <a:rPr lang="zh-CN" altLang="zh-CN" i="1" dirty="0" smtClean="0"/>
              <a:t>可有可无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b="1" dirty="0"/>
              <a:t>规则：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sz="1900" dirty="0"/>
              <a:t>（</a:t>
            </a:r>
            <a:r>
              <a:rPr lang="en-US" altLang="zh-CN" sz="1900" dirty="0"/>
              <a:t>1</a:t>
            </a:r>
            <a:r>
              <a:rPr lang="zh-CN" altLang="zh-CN" sz="1900" dirty="0"/>
              <a:t>）以</a:t>
            </a:r>
            <a:r>
              <a:rPr lang="en-US" altLang="zh-CN" sz="1900" dirty="0"/>
              <a:t>$</a:t>
            </a:r>
            <a:r>
              <a:rPr lang="zh-CN" altLang="zh-CN" sz="1900" dirty="0"/>
              <a:t>开头</a:t>
            </a:r>
          </a:p>
          <a:p>
            <a:pPr marL="0" indent="0">
              <a:buNone/>
            </a:pPr>
            <a:r>
              <a:rPr lang="zh-CN" altLang="zh-CN" sz="1900" dirty="0"/>
              <a:t>（</a:t>
            </a:r>
            <a:r>
              <a:rPr lang="en-US" altLang="zh-CN" sz="1900" dirty="0"/>
              <a:t>2</a:t>
            </a:r>
            <a:r>
              <a:rPr lang="zh-CN" altLang="zh-CN" sz="1900" dirty="0"/>
              <a:t>）第一个字符必须为字母</a:t>
            </a:r>
          </a:p>
          <a:p>
            <a:pPr marL="0" indent="0">
              <a:buNone/>
            </a:pPr>
            <a:r>
              <a:rPr lang="zh-CN" altLang="zh-CN" sz="1900" dirty="0"/>
              <a:t>（</a:t>
            </a:r>
            <a:r>
              <a:rPr lang="en-US" altLang="zh-CN" sz="1900" dirty="0"/>
              <a:t>3</a:t>
            </a:r>
            <a:r>
              <a:rPr lang="zh-CN" altLang="zh-CN" sz="1900" dirty="0"/>
              <a:t>）由字母、英文字母、</a:t>
            </a:r>
            <a:r>
              <a:rPr lang="en-US" altLang="zh-CN" sz="1900" dirty="0"/>
              <a:t>—</a:t>
            </a:r>
            <a:r>
              <a:rPr lang="zh-CN" altLang="zh-CN" sz="1900" dirty="0"/>
              <a:t>、</a:t>
            </a:r>
            <a:r>
              <a:rPr lang="en-US" altLang="zh-CN" sz="1900" dirty="0"/>
              <a:t>_</a:t>
            </a:r>
            <a:r>
              <a:rPr lang="zh-CN" altLang="zh-CN" sz="1900" dirty="0" smtClean="0"/>
              <a:t>组成</a:t>
            </a:r>
            <a:endParaRPr lang="zh-CN" altLang="zh-CN" sz="1900" dirty="0"/>
          </a:p>
          <a:p>
            <a:pPr marL="0" indent="0">
              <a:buNone/>
            </a:pPr>
            <a:r>
              <a:rPr lang="zh-CN" altLang="zh-CN" b="1" dirty="0"/>
              <a:t>例如</a:t>
            </a:r>
            <a:r>
              <a:rPr lang="en-US" altLang="zh-CN" b="1" dirty="0"/>
              <a:t>:</a:t>
            </a:r>
            <a:endParaRPr lang="zh-CN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sz="2100" dirty="0" smtClean="0"/>
              <a:t>一般</a:t>
            </a:r>
            <a:r>
              <a:rPr lang="zh-CN" altLang="zh-CN" sz="2100" dirty="0"/>
              <a:t>方式</a:t>
            </a:r>
            <a:r>
              <a:rPr lang="en-US" altLang="zh-CN" sz="2100" dirty="0"/>
              <a:t>: $mud-Slinger_9</a:t>
            </a:r>
            <a:endParaRPr lang="zh-CN" altLang="zh-CN" sz="21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sz="2100" dirty="0" smtClean="0"/>
              <a:t>静态</a:t>
            </a:r>
            <a:r>
              <a:rPr lang="en-US" altLang="zh-CN" sz="2100" dirty="0"/>
              <a:t>(</a:t>
            </a:r>
            <a:r>
              <a:rPr lang="zh-CN" altLang="zh-CN" sz="2100" dirty="0"/>
              <a:t>输出原始字面</a:t>
            </a:r>
            <a:r>
              <a:rPr lang="en-US" altLang="zh-CN" sz="2100" dirty="0"/>
              <a:t>): $!mud-Slinger_9</a:t>
            </a:r>
            <a:endParaRPr lang="zh-CN" altLang="zh-CN" sz="21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sz="2100" dirty="0" smtClean="0"/>
              <a:t>正规</a:t>
            </a:r>
            <a:r>
              <a:rPr lang="zh-CN" altLang="zh-CN" sz="2100" dirty="0"/>
              <a:t>格式</a:t>
            </a:r>
            <a:r>
              <a:rPr lang="en-US" altLang="zh-CN" sz="2100" dirty="0"/>
              <a:t>: ${mud-Slinger_9</a:t>
            </a:r>
            <a:r>
              <a:rPr lang="en-US" altLang="zh-CN" sz="2100" dirty="0" smtClean="0"/>
              <a:t>}</a:t>
            </a:r>
            <a:endParaRPr lang="zh-CN" altLang="zh-CN" sz="2100" dirty="0"/>
          </a:p>
          <a:p>
            <a:pPr marL="0" indent="0">
              <a:buNone/>
            </a:pPr>
            <a:r>
              <a:rPr lang="en-US" altLang="zh-CN" sz="2100" b="1" dirty="0"/>
              <a:t>$!username </a:t>
            </a:r>
            <a:r>
              <a:rPr lang="zh-CN" altLang="zh-CN" sz="2100" b="1" dirty="0"/>
              <a:t>和</a:t>
            </a:r>
            <a:r>
              <a:rPr lang="en-US" altLang="zh-CN" sz="2100" b="1" dirty="0"/>
              <a:t>$username</a:t>
            </a:r>
            <a:r>
              <a:rPr lang="zh-CN" altLang="zh-CN" sz="2100" b="1" dirty="0"/>
              <a:t>区别</a:t>
            </a:r>
            <a:r>
              <a:rPr lang="zh-CN" altLang="zh-CN" sz="2100" b="1" dirty="0" smtClean="0"/>
              <a:t>：</a:t>
            </a:r>
            <a:endParaRPr lang="en-US" altLang="zh-CN" sz="2100" b="1" dirty="0" smtClean="0"/>
          </a:p>
          <a:p>
            <a:pPr marL="0" indent="0">
              <a:buNone/>
            </a:pPr>
            <a:r>
              <a:rPr lang="zh-CN" altLang="zh-CN" sz="2100" dirty="0" smtClean="0"/>
              <a:t>当</a:t>
            </a:r>
            <a:r>
              <a:rPr lang="zh-CN" altLang="zh-CN" sz="2100" dirty="0"/>
              <a:t>找不到</a:t>
            </a:r>
            <a:r>
              <a:rPr lang="en-US" altLang="zh-CN" sz="2100" dirty="0"/>
              <a:t>username</a:t>
            </a:r>
            <a:r>
              <a:rPr lang="zh-CN" altLang="zh-CN" sz="2100" dirty="0"/>
              <a:t>的时候，</a:t>
            </a:r>
            <a:r>
              <a:rPr lang="en-US" altLang="zh-CN" sz="2100" dirty="0"/>
              <a:t>$username</a:t>
            </a:r>
            <a:r>
              <a:rPr lang="zh-CN" altLang="zh-CN" sz="2100" dirty="0"/>
              <a:t>返回字符串</a:t>
            </a:r>
            <a:r>
              <a:rPr lang="en-US" altLang="zh-CN" sz="2100" dirty="0"/>
              <a:t>"$username"</a:t>
            </a:r>
            <a:r>
              <a:rPr lang="zh-CN" altLang="zh-CN" sz="2100" dirty="0"/>
              <a:t>，而</a:t>
            </a:r>
            <a:r>
              <a:rPr lang="en-US" altLang="zh-CN" sz="2100" dirty="0"/>
              <a:t>$!username</a:t>
            </a:r>
            <a:r>
              <a:rPr lang="zh-CN" altLang="zh-CN" sz="2100" dirty="0"/>
              <a:t>返回空字符串</a:t>
            </a:r>
            <a:r>
              <a:rPr lang="en-US" altLang="zh-CN" sz="2100" dirty="0" smtClean="0"/>
              <a:t>"" </a:t>
            </a:r>
            <a:r>
              <a:rPr lang="zh-CN" altLang="zh-CN" sz="2100" dirty="0" smtClean="0"/>
              <a:t>。</a:t>
            </a:r>
            <a:endParaRPr lang="zh-CN" altLang="zh-CN" sz="21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00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Velocity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zh-CN" altLang="zh-CN" b="1" dirty="0"/>
              <a:t>变量</a:t>
            </a:r>
          </a:p>
          <a:p>
            <a:pPr marL="0" indent="0">
              <a:buNone/>
            </a:pPr>
            <a:r>
              <a:rPr lang="en-US" altLang="zh-CN" sz="1900" dirty="0"/>
              <a:t>#set($name = "hello")      </a:t>
            </a:r>
            <a:r>
              <a:rPr lang="zh-CN" altLang="zh-CN" sz="1900" dirty="0"/>
              <a:t>说明：</a:t>
            </a:r>
            <a:r>
              <a:rPr lang="en-US" altLang="zh-CN" sz="1900" dirty="0"/>
              <a:t>velocity</a:t>
            </a:r>
            <a:r>
              <a:rPr lang="zh-CN" altLang="zh-CN" sz="1900" dirty="0"/>
              <a:t>中变量是弱类型的。</a:t>
            </a:r>
          </a:p>
          <a:p>
            <a:pPr marL="0" indent="0">
              <a:buNone/>
            </a:pPr>
            <a:r>
              <a:rPr lang="zh-CN" altLang="zh-CN" sz="1900" dirty="0"/>
              <a:t>当使用</a:t>
            </a:r>
            <a:r>
              <a:rPr lang="en-US" altLang="zh-CN" sz="1900" dirty="0"/>
              <a:t>#set </a:t>
            </a:r>
            <a:r>
              <a:rPr lang="zh-CN" altLang="zh-CN" sz="1900" dirty="0"/>
              <a:t>指令时，括在双引号中的字面字符串将解析和重新解释，如下所示：</a:t>
            </a:r>
          </a:p>
          <a:p>
            <a:pPr marL="0" indent="0">
              <a:buNone/>
            </a:pPr>
            <a:r>
              <a:rPr lang="en-US" altLang="zh-CN" sz="1900" dirty="0"/>
              <a:t>#set($</a:t>
            </a:r>
            <a:r>
              <a:rPr lang="en-US" altLang="zh-CN" sz="1900" dirty="0" err="1"/>
              <a:t>directoryRoot</a:t>
            </a:r>
            <a:r>
              <a:rPr lang="en-US" altLang="zh-CN" sz="1900" dirty="0"/>
              <a:t> = "www" )</a:t>
            </a:r>
            <a:endParaRPr lang="zh-CN" altLang="zh-CN" sz="1900" dirty="0"/>
          </a:p>
          <a:p>
            <a:pPr marL="0" indent="0">
              <a:buNone/>
            </a:pPr>
            <a:r>
              <a:rPr lang="en-US" altLang="zh-CN" sz="1900" dirty="0"/>
              <a:t>#set($</a:t>
            </a:r>
            <a:r>
              <a:rPr lang="en-US" altLang="zh-CN" sz="1900" dirty="0" err="1"/>
              <a:t>templateName</a:t>
            </a:r>
            <a:r>
              <a:rPr lang="en-US" altLang="zh-CN" sz="1900" dirty="0"/>
              <a:t> = "index.vm" )</a:t>
            </a:r>
            <a:endParaRPr lang="zh-CN" altLang="zh-CN" sz="1900" dirty="0"/>
          </a:p>
          <a:p>
            <a:pPr marL="0" indent="0">
              <a:buNone/>
            </a:pPr>
            <a:r>
              <a:rPr lang="en-US" altLang="zh-CN" sz="1900" dirty="0"/>
              <a:t>#set($template = "$</a:t>
            </a:r>
            <a:r>
              <a:rPr lang="en-US" altLang="zh-CN" sz="1900" dirty="0" err="1"/>
              <a:t>directoryRoot</a:t>
            </a:r>
            <a:r>
              <a:rPr lang="en-US" altLang="zh-CN" sz="1900" dirty="0"/>
              <a:t>/$</a:t>
            </a:r>
            <a:r>
              <a:rPr lang="en-US" altLang="zh-CN" sz="1900" dirty="0" err="1"/>
              <a:t>templateName</a:t>
            </a:r>
            <a:r>
              <a:rPr lang="en-US" altLang="zh-CN" sz="1900" dirty="0"/>
              <a:t>" )</a:t>
            </a:r>
            <a:endParaRPr lang="zh-CN" altLang="zh-CN" sz="1900" dirty="0"/>
          </a:p>
          <a:p>
            <a:pPr marL="0" indent="0">
              <a:buNone/>
            </a:pPr>
            <a:r>
              <a:rPr lang="en-US" altLang="zh-CN" sz="1900" dirty="0"/>
              <a:t>$template</a:t>
            </a:r>
            <a:endParaRPr lang="zh-CN" altLang="zh-CN" sz="1900" dirty="0"/>
          </a:p>
          <a:p>
            <a:pPr marL="0" indent="0">
              <a:buNone/>
            </a:pPr>
            <a:r>
              <a:rPr lang="zh-CN" altLang="zh-CN" sz="1900" dirty="0"/>
              <a:t>输出将会是：</a:t>
            </a:r>
            <a:r>
              <a:rPr lang="en-US" altLang="zh-CN" sz="1900" dirty="0"/>
              <a:t>www/index.vm</a:t>
            </a:r>
            <a:endParaRPr lang="zh-CN" altLang="zh-CN" sz="1900" dirty="0"/>
          </a:p>
          <a:p>
            <a:pPr marL="0" indent="0">
              <a:buNone/>
            </a:pPr>
            <a:r>
              <a:rPr lang="zh-CN" altLang="zh-CN" sz="1900" i="1" dirty="0">
                <a:solidFill>
                  <a:srgbClr val="FF0000"/>
                </a:solidFill>
              </a:rPr>
              <a:t>注：在</a:t>
            </a:r>
            <a:r>
              <a:rPr lang="en-US" altLang="zh-CN" sz="1900" i="1" dirty="0">
                <a:solidFill>
                  <a:srgbClr val="FF0000"/>
                </a:solidFill>
              </a:rPr>
              <a:t>velocity</a:t>
            </a:r>
            <a:r>
              <a:rPr lang="zh-CN" altLang="zh-CN" sz="1900" i="1" dirty="0">
                <a:solidFill>
                  <a:srgbClr val="FF0000"/>
                </a:solidFill>
              </a:rPr>
              <a:t>中使用</a:t>
            </a:r>
            <a:r>
              <a:rPr lang="en-US" altLang="zh-CN" sz="1900" i="1" dirty="0">
                <a:solidFill>
                  <a:srgbClr val="FF0000"/>
                </a:solidFill>
              </a:rPr>
              <a:t>$2.5</a:t>
            </a:r>
            <a:r>
              <a:rPr lang="zh-CN" altLang="zh-CN" sz="1900" i="1" dirty="0">
                <a:solidFill>
                  <a:srgbClr val="FF0000"/>
                </a:solidFill>
              </a:rPr>
              <a:t>这样的货币标识是没有问题得的，因为</a:t>
            </a:r>
            <a:r>
              <a:rPr lang="en-US" altLang="zh-CN" sz="1900" i="1" dirty="0">
                <a:solidFill>
                  <a:srgbClr val="FF0000"/>
                </a:solidFill>
              </a:rPr>
              <a:t>velocity</a:t>
            </a:r>
            <a:r>
              <a:rPr lang="zh-CN" altLang="zh-CN" sz="1900" i="1" dirty="0">
                <a:solidFill>
                  <a:srgbClr val="FF0000"/>
                </a:solidFill>
              </a:rPr>
              <a:t>中的变量总是以一个大写或者小写的字母开始的。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28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Velocity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zh-CN" altLang="zh-CN" b="1" dirty="0"/>
              <a:t>变量规范的</a:t>
            </a:r>
            <a:r>
              <a:rPr lang="zh-CN" altLang="zh-CN" b="1" dirty="0" smtClean="0"/>
              <a:t>写法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sz="1800" dirty="0"/>
              <a:t>${name} </a:t>
            </a:r>
            <a:r>
              <a:rPr lang="zh-CN" altLang="zh-CN" sz="1800" dirty="0"/>
              <a:t>，也可以写成：</a:t>
            </a:r>
            <a:r>
              <a:rPr lang="en-US" altLang="zh-CN" sz="1800" dirty="0"/>
              <a:t>$name</a:t>
            </a:r>
            <a:r>
              <a:rPr lang="zh-CN" altLang="zh-CN" sz="1800" dirty="0"/>
              <a:t>。提倡用前面的写法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0" indent="0">
              <a:buNone/>
            </a:pPr>
            <a:endParaRPr lang="zh-CN" altLang="zh-CN" sz="1800" dirty="0"/>
          </a:p>
          <a:p>
            <a:pPr marL="0" indent="0">
              <a:buNone/>
            </a:pPr>
            <a:r>
              <a:rPr lang="zh-CN" altLang="zh-CN" sz="1800" dirty="0"/>
              <a:t>例如：你希望通过一个变量</a:t>
            </a:r>
            <a:r>
              <a:rPr lang="en-US" altLang="zh-CN" sz="1800" dirty="0"/>
              <a:t>$vice</a:t>
            </a:r>
            <a:r>
              <a:rPr lang="zh-CN" altLang="zh-CN" sz="1800" dirty="0"/>
              <a:t>来动态的组织一个字符串。</a:t>
            </a:r>
          </a:p>
          <a:p>
            <a:pPr marL="0" indent="0">
              <a:buNone/>
            </a:pPr>
            <a:r>
              <a:rPr lang="en-US" altLang="zh-CN" sz="1800" dirty="0"/>
              <a:t>Jack is a $</a:t>
            </a:r>
            <a:r>
              <a:rPr lang="en-US" altLang="zh-CN" sz="1800" dirty="0" err="1"/>
              <a:t>vicemaniac</a:t>
            </a:r>
            <a:r>
              <a:rPr lang="en-US" altLang="zh-CN" sz="1800" dirty="0" smtClean="0"/>
              <a:t>.</a:t>
            </a:r>
          </a:p>
          <a:p>
            <a:pPr marL="0" indent="0">
              <a:buNone/>
            </a:pPr>
            <a:endParaRPr lang="zh-CN" altLang="zh-CN" sz="1800" dirty="0"/>
          </a:p>
          <a:p>
            <a:pPr marL="0" indent="0">
              <a:buNone/>
            </a:pPr>
            <a:r>
              <a:rPr lang="zh-CN" altLang="zh-CN" sz="1800" dirty="0"/>
              <a:t>本来变量是</a:t>
            </a:r>
            <a:r>
              <a:rPr lang="en-US" altLang="zh-CN" sz="1800" dirty="0"/>
              <a:t>$vice</a:t>
            </a:r>
            <a:r>
              <a:rPr lang="zh-CN" altLang="zh-CN" sz="1800" dirty="0"/>
              <a:t>现在却变成了</a:t>
            </a:r>
            <a:r>
              <a:rPr lang="en-US" altLang="zh-CN" sz="1800" dirty="0"/>
              <a:t>$</a:t>
            </a:r>
            <a:r>
              <a:rPr lang="en-US" altLang="zh-CN" sz="1800" dirty="0" err="1"/>
              <a:t>vicemaniac</a:t>
            </a:r>
            <a:r>
              <a:rPr lang="zh-CN" altLang="zh-CN" sz="1800" dirty="0"/>
              <a:t>，这样</a:t>
            </a:r>
            <a:r>
              <a:rPr lang="en-US" altLang="zh-CN" sz="1800" dirty="0" err="1"/>
              <a:t>Veloctiy</a:t>
            </a:r>
            <a:r>
              <a:rPr lang="zh-CN" altLang="zh-CN" sz="1800" dirty="0"/>
              <a:t>就不知道您到底要什么了。所以，应该使用规范的格式书写 ： </a:t>
            </a:r>
            <a:r>
              <a:rPr lang="en-US" altLang="zh-CN" sz="1800" dirty="0"/>
              <a:t>Jack is a ${</a:t>
            </a:r>
            <a:r>
              <a:rPr lang="en-US" altLang="zh-CN" sz="1800" dirty="0" smtClean="0"/>
              <a:t>vice}maniac</a:t>
            </a:r>
          </a:p>
          <a:p>
            <a:pPr marL="0" indent="0">
              <a:buNone/>
            </a:pPr>
            <a:endParaRPr lang="zh-CN" altLang="zh-CN" sz="1800" dirty="0"/>
          </a:p>
          <a:p>
            <a:pPr marL="0" indent="0">
              <a:buNone/>
            </a:pPr>
            <a:r>
              <a:rPr lang="zh-CN" altLang="zh-CN" sz="1800" dirty="0"/>
              <a:t>现在</a:t>
            </a:r>
            <a:r>
              <a:rPr lang="en-US" altLang="zh-CN" sz="1800" dirty="0"/>
              <a:t>Velocity</a:t>
            </a:r>
            <a:r>
              <a:rPr lang="zh-CN" altLang="zh-CN" sz="1800" dirty="0"/>
              <a:t>知道变量是</a:t>
            </a:r>
            <a:r>
              <a:rPr lang="en-US" altLang="zh-CN" sz="1800" dirty="0"/>
              <a:t>$vice</a:t>
            </a:r>
            <a:r>
              <a:rPr lang="zh-CN" altLang="zh-CN" sz="1800" dirty="0"/>
              <a:t>而不是</a:t>
            </a:r>
            <a:r>
              <a:rPr lang="en-US" altLang="zh-CN" sz="1800" dirty="0"/>
              <a:t>$</a:t>
            </a:r>
            <a:r>
              <a:rPr lang="en-US" altLang="zh-CN" sz="1800" dirty="0" err="1"/>
              <a:t>vicemaniac</a:t>
            </a:r>
            <a:r>
              <a:rPr lang="zh-CN" altLang="zh-CN" sz="1800" dirty="0"/>
              <a:t>。</a:t>
            </a:r>
          </a:p>
          <a:p>
            <a:pPr marL="0" indent="0">
              <a:buNone/>
            </a:pPr>
            <a:r>
              <a:rPr lang="zh-CN" altLang="zh-CN" sz="1800" i="1" dirty="0">
                <a:solidFill>
                  <a:srgbClr val="FF0000"/>
                </a:solidFill>
              </a:rPr>
              <a:t>注意：当引用属性的时候不能加</a:t>
            </a:r>
            <a:r>
              <a:rPr lang="en-US" altLang="zh-CN" sz="1800" i="1" dirty="0">
                <a:solidFill>
                  <a:srgbClr val="FF0000"/>
                </a:solidFill>
              </a:rPr>
              <a:t>{}</a:t>
            </a:r>
            <a:endParaRPr lang="zh-CN" altLang="zh-CN" sz="1800" i="1" dirty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63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Velocity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b="1" dirty="0" smtClean="0"/>
              <a:t>变量的赋值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$name="hello"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赋值的左边必须是一个变量或者是属性引用。右边可以是下面六种类型之一：</a:t>
            </a:r>
            <a:r>
              <a:rPr lang="en-US" altLang="zh-CN" dirty="0"/>
              <a:t> 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变量引用</a:t>
            </a:r>
            <a:r>
              <a:rPr lang="en-US" altLang="zh-CN" dirty="0"/>
              <a:t>,</a:t>
            </a:r>
            <a:r>
              <a:rPr lang="zh-CN" altLang="zh-CN" dirty="0"/>
              <a:t>字面字符串</a:t>
            </a:r>
            <a:r>
              <a:rPr lang="en-US" altLang="zh-CN" dirty="0"/>
              <a:t>,</a:t>
            </a:r>
            <a:r>
              <a:rPr lang="zh-CN" altLang="zh-CN" dirty="0"/>
              <a:t>属性引用</a:t>
            </a:r>
            <a:r>
              <a:rPr lang="en-US" altLang="zh-CN" dirty="0"/>
              <a:t>,</a:t>
            </a:r>
            <a:r>
              <a:rPr lang="zh-CN" altLang="zh-CN" dirty="0"/>
              <a:t>方法引用</a:t>
            </a:r>
            <a:r>
              <a:rPr lang="en-US" altLang="zh-CN" dirty="0"/>
              <a:t>,</a:t>
            </a:r>
            <a:r>
              <a:rPr lang="zh-CN" altLang="zh-CN" dirty="0"/>
              <a:t>字面数字</a:t>
            </a:r>
            <a:r>
              <a:rPr lang="en-US" altLang="zh-CN" dirty="0"/>
              <a:t>,</a:t>
            </a:r>
            <a:r>
              <a:rPr lang="zh-CN" altLang="zh-CN" dirty="0"/>
              <a:t>数组列表。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下面的例子演示了上述的每种类型：</a:t>
            </a:r>
          </a:p>
          <a:p>
            <a:pPr marL="0" indent="0">
              <a:buNone/>
            </a:pPr>
            <a:r>
              <a:rPr lang="en-US" altLang="zh-CN" sz="2100" i="1" dirty="0"/>
              <a:t>#set( $monkey = $bill ) </a:t>
            </a:r>
            <a:r>
              <a:rPr lang="en-US" altLang="zh-CN" sz="2100" i="1" dirty="0" smtClean="0"/>
              <a:t>   </a:t>
            </a:r>
            <a:r>
              <a:rPr lang="en-US" altLang="zh-CN" sz="2100" i="1" dirty="0">
                <a:solidFill>
                  <a:srgbClr val="00B050"/>
                </a:solidFill>
              </a:rPr>
              <a:t>## variable reference</a:t>
            </a:r>
            <a:endParaRPr lang="zh-CN" altLang="zh-CN" sz="21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100" i="1" dirty="0"/>
              <a:t>#set( $</a:t>
            </a:r>
            <a:r>
              <a:rPr lang="en-US" altLang="zh-CN" sz="2100" i="1" dirty="0" err="1"/>
              <a:t>monkey.Friend</a:t>
            </a:r>
            <a:r>
              <a:rPr lang="en-US" altLang="zh-CN" sz="2100" i="1" dirty="0"/>
              <a:t> = "</a:t>
            </a:r>
            <a:r>
              <a:rPr lang="en-US" altLang="zh-CN" sz="2100" i="1" dirty="0" err="1"/>
              <a:t>monica</a:t>
            </a:r>
            <a:r>
              <a:rPr lang="en-US" altLang="zh-CN" sz="2100" i="1" dirty="0"/>
              <a:t>" ) </a:t>
            </a:r>
            <a:r>
              <a:rPr lang="en-US" altLang="zh-CN" sz="2100" i="1" dirty="0" smtClean="0"/>
              <a:t>  </a:t>
            </a:r>
            <a:r>
              <a:rPr lang="en-US" altLang="zh-CN" sz="2100" i="1" dirty="0">
                <a:solidFill>
                  <a:srgbClr val="00B050"/>
                </a:solidFill>
              </a:rPr>
              <a:t>## string </a:t>
            </a:r>
            <a:endParaRPr lang="zh-CN" altLang="zh-CN" sz="21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100" i="1" dirty="0"/>
              <a:t>#set( $</a:t>
            </a:r>
            <a:r>
              <a:rPr lang="en-US" altLang="zh-CN" sz="2100" i="1" dirty="0" err="1"/>
              <a:t>monkey.Blame</a:t>
            </a:r>
            <a:r>
              <a:rPr lang="en-US" altLang="zh-CN" sz="2100" i="1" dirty="0"/>
              <a:t> = $</a:t>
            </a:r>
            <a:r>
              <a:rPr lang="en-US" altLang="zh-CN" sz="2100" i="1" dirty="0" err="1"/>
              <a:t>whitehouse.Leak</a:t>
            </a:r>
            <a:r>
              <a:rPr lang="en-US" altLang="zh-CN" sz="2100" i="1" dirty="0"/>
              <a:t> ) </a:t>
            </a:r>
            <a:r>
              <a:rPr lang="en-US" altLang="zh-CN" sz="2100" i="1" dirty="0" smtClean="0"/>
              <a:t> </a:t>
            </a:r>
            <a:r>
              <a:rPr lang="en-US" altLang="zh-CN" sz="2100" i="1" dirty="0">
                <a:solidFill>
                  <a:srgbClr val="00B050"/>
                </a:solidFill>
              </a:rPr>
              <a:t>## property reference</a:t>
            </a:r>
            <a:endParaRPr lang="zh-CN" altLang="zh-CN" sz="21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100" i="1" dirty="0"/>
              <a:t>#set( $</a:t>
            </a:r>
            <a:r>
              <a:rPr lang="en-US" altLang="zh-CN" sz="2100" i="1" dirty="0" err="1"/>
              <a:t>monkey.Plan</a:t>
            </a:r>
            <a:r>
              <a:rPr lang="en-US" altLang="zh-CN" sz="2100" i="1" dirty="0"/>
              <a:t> = $</a:t>
            </a:r>
            <a:r>
              <a:rPr lang="en-US" altLang="zh-CN" sz="2100" i="1" dirty="0" err="1"/>
              <a:t>spindoctor.weave</a:t>
            </a:r>
            <a:r>
              <a:rPr lang="en-US" altLang="zh-CN" sz="2100" i="1" dirty="0"/>
              <a:t>($web) </a:t>
            </a:r>
            <a:r>
              <a:rPr lang="en-US" altLang="zh-CN" sz="2100" i="1" dirty="0" smtClean="0"/>
              <a:t>)  </a:t>
            </a:r>
            <a:r>
              <a:rPr lang="en-US" altLang="zh-CN" sz="2100" i="1" dirty="0">
                <a:solidFill>
                  <a:srgbClr val="00B050"/>
                </a:solidFill>
              </a:rPr>
              <a:t>## method reference</a:t>
            </a:r>
            <a:endParaRPr lang="zh-CN" altLang="zh-CN" sz="21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100" i="1" dirty="0"/>
              <a:t>#set( $</a:t>
            </a:r>
            <a:r>
              <a:rPr lang="en-US" altLang="zh-CN" sz="2100" i="1" dirty="0" err="1"/>
              <a:t>monkey.Number</a:t>
            </a:r>
            <a:r>
              <a:rPr lang="en-US" altLang="zh-CN" sz="2100" i="1" dirty="0"/>
              <a:t> = 123 ) </a:t>
            </a:r>
            <a:r>
              <a:rPr lang="en-US" altLang="zh-CN" sz="2100" i="1" dirty="0">
                <a:solidFill>
                  <a:srgbClr val="00B050"/>
                </a:solidFill>
              </a:rPr>
              <a:t>##number </a:t>
            </a:r>
            <a:endParaRPr lang="zh-CN" altLang="zh-CN" sz="21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100" i="1" dirty="0"/>
              <a:t>#set( $</a:t>
            </a:r>
            <a:r>
              <a:rPr lang="en-US" altLang="zh-CN" sz="2100" i="1" dirty="0" err="1"/>
              <a:t>monkey.Say</a:t>
            </a:r>
            <a:r>
              <a:rPr lang="en-US" altLang="zh-CN" sz="2100" i="1" dirty="0"/>
              <a:t> = ["Not", $my, "fault"] )  </a:t>
            </a:r>
            <a:r>
              <a:rPr lang="en-US" altLang="zh-CN" sz="2100" i="1" dirty="0">
                <a:solidFill>
                  <a:srgbClr val="00B050"/>
                </a:solidFill>
              </a:rPr>
              <a:t>## </a:t>
            </a:r>
            <a:r>
              <a:rPr lang="en-US" altLang="zh-CN" sz="2100" i="1" dirty="0" err="1">
                <a:solidFill>
                  <a:srgbClr val="00B050"/>
                </a:solidFill>
              </a:rPr>
              <a:t>ArrayList</a:t>
            </a:r>
            <a:endParaRPr lang="zh-CN" altLang="zh-CN" sz="21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109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Velocity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7875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zh-CN" dirty="0" smtClean="0"/>
              <a:t>如果</a:t>
            </a:r>
            <a:r>
              <a:rPr lang="zh-CN" altLang="zh-CN" dirty="0"/>
              <a:t>上述例子中的右值是</a:t>
            </a:r>
            <a:r>
              <a:rPr lang="en-US" altLang="zh-CN" dirty="0"/>
              <a:t>null, </a:t>
            </a:r>
            <a:r>
              <a:rPr lang="zh-CN" altLang="zh-CN" dirty="0"/>
              <a:t>则左值不会被赋值，也就是说会保留以前的值。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velocity</a:t>
            </a:r>
            <a:r>
              <a:rPr lang="zh-CN" altLang="zh-CN" dirty="0"/>
              <a:t>模板中未被定义的变量将被认为是一个字符串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 smtClean="0"/>
              <a:t>例如</a:t>
            </a:r>
            <a:r>
              <a:rPr lang="zh-CN" altLang="zh-CN" dirty="0"/>
              <a:t>：</a:t>
            </a:r>
          </a:p>
          <a:p>
            <a:pPr marL="0" indent="0">
              <a:buNone/>
            </a:pPr>
            <a:r>
              <a:rPr lang="en-US" altLang="zh-CN" dirty="0"/>
              <a:t>        #set($foo = "gibbous")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       $moon = $foo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       </a:t>
            </a:r>
            <a:r>
              <a:rPr lang="zh-CN" altLang="zh-CN" dirty="0"/>
              <a:t>输出结果为：</a:t>
            </a:r>
          </a:p>
          <a:p>
            <a:pPr marL="0" indent="0">
              <a:buNone/>
            </a:pPr>
            <a:r>
              <a:rPr lang="en-US" altLang="zh-CN" dirty="0"/>
              <a:t>        $moon = gibbous</a:t>
            </a:r>
            <a:endParaRPr lang="zh-CN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velocity</a:t>
            </a:r>
            <a:r>
              <a:rPr lang="zh-CN" altLang="zh-CN" dirty="0"/>
              <a:t>模板中不会将</a:t>
            </a:r>
            <a:r>
              <a:rPr lang="en-US" altLang="zh-CN" dirty="0"/>
              <a:t>reference</a:t>
            </a:r>
            <a:r>
              <a:rPr lang="zh-CN" altLang="zh-CN" dirty="0"/>
              <a:t>解释为对象的实例变量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 smtClean="0"/>
              <a:t>例如：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$</a:t>
            </a:r>
            <a:r>
              <a:rPr lang="en-US" altLang="zh-CN" dirty="0" err="1"/>
              <a:t>foo.Name</a:t>
            </a:r>
            <a:r>
              <a:rPr lang="zh-CN" altLang="zh-CN" dirty="0"/>
              <a:t>将被解释为</a:t>
            </a:r>
            <a:r>
              <a:rPr lang="en-US" altLang="zh-CN" dirty="0"/>
              <a:t>Foo</a:t>
            </a:r>
            <a:r>
              <a:rPr lang="zh-CN" altLang="zh-CN" dirty="0"/>
              <a:t>对象的</a:t>
            </a:r>
            <a:r>
              <a:rPr lang="en-US" altLang="zh-CN" dirty="0" err="1"/>
              <a:t>getName</a:t>
            </a:r>
            <a:r>
              <a:rPr lang="zh-CN" altLang="zh-CN" dirty="0"/>
              <a:t>（）方法，而不是</a:t>
            </a:r>
            <a:r>
              <a:rPr lang="en-US" altLang="zh-CN" dirty="0"/>
              <a:t>Foo</a:t>
            </a:r>
            <a:r>
              <a:rPr lang="zh-CN" altLang="zh-CN" dirty="0"/>
              <a:t>对象的</a:t>
            </a:r>
            <a:r>
              <a:rPr lang="en-US" altLang="zh-CN" dirty="0"/>
              <a:t>Name</a:t>
            </a:r>
            <a:r>
              <a:rPr lang="zh-CN" altLang="zh-CN" dirty="0"/>
              <a:t>实例变量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 smtClean="0"/>
              <a:t>例如</a:t>
            </a:r>
            <a:r>
              <a:rPr lang="zh-CN" altLang="zh-CN" dirty="0"/>
              <a:t>：</a:t>
            </a:r>
          </a:p>
          <a:p>
            <a:pPr marL="0" indent="0">
              <a:buNone/>
            </a:pPr>
            <a:r>
              <a:rPr lang="en-US" altLang="zh-CN" dirty="0"/>
              <a:t>        $</a:t>
            </a:r>
            <a:r>
              <a:rPr lang="en-US" altLang="zh-CN" dirty="0" err="1"/>
              <a:t>foo.getBar</a:t>
            </a:r>
            <a:r>
              <a:rPr lang="en-US" altLang="zh-CN" dirty="0"/>
              <a:t>()  </a:t>
            </a:r>
            <a:r>
              <a:rPr lang="zh-CN" altLang="zh-CN" dirty="0"/>
              <a:t>等同于</a:t>
            </a:r>
            <a:r>
              <a:rPr lang="en-US" altLang="zh-CN" dirty="0"/>
              <a:t>$</a:t>
            </a:r>
            <a:r>
              <a:rPr lang="en-US" altLang="zh-CN" dirty="0" err="1"/>
              <a:t>foo.Bar</a:t>
            </a:r>
            <a:r>
              <a:rPr lang="en-US" altLang="zh-CN" dirty="0"/>
              <a:t> </a:t>
            </a:r>
            <a:r>
              <a:rPr lang="zh-CN" altLang="zh-CN" dirty="0"/>
              <a:t>；</a:t>
            </a:r>
          </a:p>
          <a:p>
            <a:pPr marL="0" indent="0">
              <a:buNone/>
            </a:pPr>
            <a:r>
              <a:rPr lang="en-US" altLang="zh-CN" dirty="0"/>
              <a:t>        $</a:t>
            </a:r>
            <a:r>
              <a:rPr lang="en-US" altLang="zh-CN" dirty="0" err="1"/>
              <a:t>data.getUser</a:t>
            </a:r>
            <a:r>
              <a:rPr lang="en-US" altLang="zh-CN" dirty="0"/>
              <a:t>("</a:t>
            </a:r>
            <a:r>
              <a:rPr lang="en-US" altLang="zh-CN" dirty="0" err="1"/>
              <a:t>jon</a:t>
            </a:r>
            <a:r>
              <a:rPr lang="en-US" altLang="zh-CN" dirty="0"/>
              <a:t>") </a:t>
            </a:r>
            <a:r>
              <a:rPr lang="zh-CN" altLang="zh-CN" dirty="0"/>
              <a:t>等同于</a:t>
            </a:r>
            <a:r>
              <a:rPr lang="en-US" altLang="zh-CN" dirty="0"/>
              <a:t>$</a:t>
            </a:r>
            <a:r>
              <a:rPr lang="en-US" altLang="zh-CN" dirty="0" err="1"/>
              <a:t>data.User</a:t>
            </a:r>
            <a:r>
              <a:rPr lang="en-US" altLang="zh-CN" dirty="0"/>
              <a:t>("</a:t>
            </a:r>
            <a:r>
              <a:rPr lang="en-US" altLang="zh-CN" dirty="0" err="1"/>
              <a:t>jon</a:t>
            </a:r>
            <a:r>
              <a:rPr lang="en-US" altLang="zh-CN" dirty="0"/>
              <a:t>") </a:t>
            </a:r>
            <a:r>
              <a:rPr lang="zh-CN" altLang="zh-CN" dirty="0"/>
              <a:t>；</a:t>
            </a:r>
          </a:p>
          <a:p>
            <a:pPr marL="0" indent="0">
              <a:buNone/>
            </a:pPr>
            <a:r>
              <a:rPr lang="en-US" altLang="zh-CN" dirty="0"/>
              <a:t>        </a:t>
            </a:r>
            <a:r>
              <a:rPr lang="en-US" altLang="zh-CN" dirty="0" err="1"/>
              <a:t>data.getRequest</a:t>
            </a:r>
            <a:r>
              <a:rPr lang="en-US" altLang="zh-CN" dirty="0"/>
              <a:t>().</a:t>
            </a:r>
            <a:r>
              <a:rPr lang="en-US" altLang="zh-CN" dirty="0" err="1"/>
              <a:t>getServerName</a:t>
            </a:r>
            <a:r>
              <a:rPr lang="en-US" altLang="zh-CN" dirty="0"/>
              <a:t>() </a:t>
            </a:r>
            <a:r>
              <a:rPr lang="zh-CN" altLang="zh-CN" dirty="0"/>
              <a:t>等同于</a:t>
            </a:r>
          </a:p>
          <a:p>
            <a:pPr marL="0" indent="0">
              <a:buNone/>
            </a:pPr>
            <a:r>
              <a:rPr lang="en-US" altLang="zh-CN" dirty="0"/>
              <a:t>        $</a:t>
            </a:r>
            <a:r>
              <a:rPr lang="en-US" altLang="zh-CN" dirty="0" err="1"/>
              <a:t>data.Request.ServerName</a:t>
            </a:r>
            <a:r>
              <a:rPr lang="zh-CN" altLang="zh-CN" dirty="0"/>
              <a:t>等同于</a:t>
            </a:r>
            <a:r>
              <a:rPr lang="en-US" altLang="zh-CN" dirty="0"/>
              <a:t>${</a:t>
            </a:r>
            <a:r>
              <a:rPr lang="en-US" altLang="zh-CN" dirty="0" err="1"/>
              <a:t>data.Request.ServerName</a:t>
            </a:r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95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Velocity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zh-CN" altLang="zh-CN" b="1" dirty="0"/>
              <a:t>循环</a:t>
            </a:r>
          </a:p>
          <a:p>
            <a:pPr marL="0" indent="0">
              <a:buNone/>
            </a:pPr>
            <a:r>
              <a:rPr lang="zh-CN" altLang="zh-CN" sz="1700" b="1" dirty="0"/>
              <a:t>基本格式</a:t>
            </a:r>
            <a:r>
              <a:rPr lang="en-US" altLang="zh-CN" sz="1700" b="1" dirty="0"/>
              <a:t>:</a:t>
            </a:r>
            <a:endParaRPr lang="zh-CN" altLang="zh-CN" sz="1700" dirty="0"/>
          </a:p>
          <a:p>
            <a:pPr marL="0" indent="0">
              <a:buNone/>
            </a:pPr>
            <a:r>
              <a:rPr lang="en-US" altLang="zh-CN" sz="1700" b="1" dirty="0">
                <a:solidFill>
                  <a:srgbClr val="FF0000"/>
                </a:solidFill>
              </a:rPr>
              <a:t>#</a:t>
            </a:r>
            <a:r>
              <a:rPr lang="en-US" altLang="zh-CN" sz="1700" dirty="0">
                <a:solidFill>
                  <a:srgbClr val="FF0000"/>
                </a:solidFill>
              </a:rPr>
              <a:t>[ </a:t>
            </a:r>
            <a:r>
              <a:rPr lang="en-US" altLang="zh-CN" sz="1700" b="1" dirty="0">
                <a:solidFill>
                  <a:srgbClr val="FF0000"/>
                </a:solidFill>
              </a:rPr>
              <a:t>{</a:t>
            </a:r>
            <a:r>
              <a:rPr lang="en-US" altLang="zh-CN" sz="1700" dirty="0">
                <a:solidFill>
                  <a:srgbClr val="FF0000"/>
                </a:solidFill>
              </a:rPr>
              <a:t>] </a:t>
            </a:r>
            <a:r>
              <a:rPr lang="en-US" altLang="zh-CN" sz="1700" b="1" dirty="0" err="1">
                <a:solidFill>
                  <a:srgbClr val="FF0000"/>
                </a:solidFill>
              </a:rPr>
              <a:t>foreach</a:t>
            </a:r>
            <a:r>
              <a:rPr lang="en-US" altLang="zh-CN" sz="1700" dirty="0">
                <a:solidFill>
                  <a:srgbClr val="FF0000"/>
                </a:solidFill>
              </a:rPr>
              <a:t>[ </a:t>
            </a:r>
            <a:r>
              <a:rPr lang="en-US" altLang="zh-CN" sz="1700" b="1" dirty="0">
                <a:solidFill>
                  <a:srgbClr val="FF0000"/>
                </a:solidFill>
              </a:rPr>
              <a:t>}</a:t>
            </a:r>
            <a:r>
              <a:rPr lang="en-US" altLang="zh-CN" sz="1700" dirty="0">
                <a:solidFill>
                  <a:srgbClr val="FF0000"/>
                </a:solidFill>
              </a:rPr>
              <a:t>] </a:t>
            </a:r>
            <a:r>
              <a:rPr lang="en-US" altLang="zh-CN" sz="1700" b="1" dirty="0">
                <a:solidFill>
                  <a:srgbClr val="FF0000"/>
                </a:solidFill>
              </a:rPr>
              <a:t>(</a:t>
            </a:r>
            <a:r>
              <a:rPr lang="en-US" altLang="zh-CN" sz="1700" i="1" dirty="0">
                <a:solidFill>
                  <a:srgbClr val="FF0000"/>
                </a:solidFill>
              </a:rPr>
              <a:t>$ref </a:t>
            </a:r>
            <a:r>
              <a:rPr lang="en-US" altLang="zh-CN" sz="1700" b="1" dirty="0" err="1">
                <a:solidFill>
                  <a:srgbClr val="FF0000"/>
                </a:solidFill>
              </a:rPr>
              <a:t>in</a:t>
            </a:r>
            <a:r>
              <a:rPr lang="en-US" altLang="zh-CN" sz="1700" i="1" dirty="0" err="1">
                <a:solidFill>
                  <a:srgbClr val="FF0000"/>
                </a:solidFill>
              </a:rPr>
              <a:t>arg</a:t>
            </a:r>
            <a:r>
              <a:rPr lang="en-US" altLang="zh-CN" sz="1700" i="1" dirty="0">
                <a:solidFill>
                  <a:srgbClr val="FF0000"/>
                </a:solidFill>
              </a:rPr>
              <a:t> </a:t>
            </a:r>
            <a:r>
              <a:rPr lang="en-US" altLang="zh-CN" sz="1700" b="1" dirty="0">
                <a:solidFill>
                  <a:srgbClr val="FF0000"/>
                </a:solidFill>
              </a:rPr>
              <a:t>)</a:t>
            </a:r>
            <a:r>
              <a:rPr lang="en-US" altLang="zh-CN" sz="1700" i="1" dirty="0">
                <a:solidFill>
                  <a:srgbClr val="FF0000"/>
                </a:solidFill>
              </a:rPr>
              <a:t>statement </a:t>
            </a:r>
            <a:r>
              <a:rPr lang="en-US" altLang="zh-CN" sz="1700" b="1" dirty="0">
                <a:solidFill>
                  <a:srgbClr val="FF0000"/>
                </a:solidFill>
              </a:rPr>
              <a:t>#</a:t>
            </a:r>
            <a:r>
              <a:rPr lang="en-US" altLang="zh-CN" sz="1700" dirty="0">
                <a:solidFill>
                  <a:srgbClr val="FF0000"/>
                </a:solidFill>
              </a:rPr>
              <a:t>[ </a:t>
            </a:r>
            <a:r>
              <a:rPr lang="en-US" altLang="zh-CN" sz="1700" b="1" dirty="0">
                <a:solidFill>
                  <a:srgbClr val="FF0000"/>
                </a:solidFill>
              </a:rPr>
              <a:t>{</a:t>
            </a:r>
            <a:r>
              <a:rPr lang="en-US" altLang="zh-CN" sz="1700" dirty="0">
                <a:solidFill>
                  <a:srgbClr val="FF0000"/>
                </a:solidFill>
              </a:rPr>
              <a:t>] </a:t>
            </a:r>
            <a:r>
              <a:rPr lang="en-US" altLang="zh-CN" sz="1700" b="1" dirty="0">
                <a:solidFill>
                  <a:srgbClr val="FF0000"/>
                </a:solidFill>
              </a:rPr>
              <a:t>end</a:t>
            </a:r>
            <a:r>
              <a:rPr lang="en-US" altLang="zh-CN" sz="1700" dirty="0">
                <a:solidFill>
                  <a:srgbClr val="FF0000"/>
                </a:solidFill>
              </a:rPr>
              <a:t>[ </a:t>
            </a:r>
            <a:r>
              <a:rPr lang="en-US" altLang="zh-CN" sz="1700" b="1" dirty="0">
                <a:solidFill>
                  <a:srgbClr val="FF0000"/>
                </a:solidFill>
              </a:rPr>
              <a:t>}</a:t>
            </a:r>
            <a:r>
              <a:rPr lang="en-US" altLang="zh-CN" sz="1700" dirty="0">
                <a:solidFill>
                  <a:srgbClr val="FF0000"/>
                </a:solidFill>
              </a:rPr>
              <a:t>]</a:t>
            </a:r>
            <a:endParaRPr lang="zh-CN" altLang="zh-CN" sz="17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zh-CN" sz="2100" b="1" dirty="0"/>
              <a:t>使用说明</a:t>
            </a:r>
            <a:r>
              <a:rPr lang="en-US" altLang="zh-CN" sz="2100" b="1" dirty="0"/>
              <a:t>:</a:t>
            </a:r>
            <a:endParaRPr lang="zh-CN" altLang="zh-CN" sz="21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i="1" dirty="0" smtClean="0"/>
              <a:t>$</a:t>
            </a:r>
            <a:r>
              <a:rPr lang="en-US" altLang="zh-CN" sz="1400" b="1" i="1" dirty="0"/>
              <a:t>ref</a:t>
            </a:r>
            <a:r>
              <a:rPr lang="en-US" altLang="zh-CN" sz="1400" i="1" dirty="0"/>
              <a:t> </a:t>
            </a:r>
            <a:r>
              <a:rPr lang="en-US" altLang="zh-CN" sz="1400" dirty="0"/>
              <a:t>– </a:t>
            </a:r>
            <a:r>
              <a:rPr lang="zh-CN" altLang="zh-CN" sz="1400" dirty="0"/>
              <a:t>引用的要迭代的对象</a:t>
            </a:r>
            <a:r>
              <a:rPr lang="en-US" altLang="zh-CN" sz="1400" dirty="0"/>
              <a:t>.</a:t>
            </a:r>
            <a:endParaRPr lang="zh-CN" altLang="zh-CN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i="1" dirty="0" err="1" smtClean="0"/>
              <a:t>arg</a:t>
            </a:r>
            <a:r>
              <a:rPr lang="en-US" altLang="zh-CN" sz="1400" b="1" i="1" dirty="0" smtClean="0"/>
              <a:t> </a:t>
            </a:r>
            <a:r>
              <a:rPr lang="en-US" altLang="zh-CN" sz="1400" dirty="0"/>
              <a:t>– </a:t>
            </a:r>
            <a:r>
              <a:rPr lang="zh-CN" altLang="zh-CN" sz="1400" dirty="0"/>
              <a:t>可能是</a:t>
            </a:r>
            <a:r>
              <a:rPr lang="en-US" altLang="zh-CN" sz="1400" dirty="0"/>
              <a:t>:</a:t>
            </a:r>
            <a:r>
              <a:rPr lang="zh-CN" altLang="zh-CN" sz="1400" dirty="0"/>
              <a:t>一个列表引用</a:t>
            </a:r>
            <a:r>
              <a:rPr lang="en-US" altLang="zh-CN" sz="1400" dirty="0"/>
              <a:t>(i.e. object array, collection, or map), an array list, </a:t>
            </a:r>
            <a:r>
              <a:rPr lang="zh-CN" altLang="zh-CN" sz="1400" dirty="0"/>
              <a:t>或其它列表</a:t>
            </a:r>
            <a:r>
              <a:rPr lang="en-US" altLang="zh-CN" sz="1400" dirty="0"/>
              <a:t>.</a:t>
            </a:r>
            <a:endParaRPr lang="zh-CN" altLang="zh-CN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i="1" dirty="0" smtClean="0"/>
              <a:t>statement</a:t>
            </a:r>
            <a:r>
              <a:rPr lang="en-US" altLang="zh-CN" sz="1400" i="1" dirty="0" smtClean="0"/>
              <a:t> </a:t>
            </a:r>
            <a:r>
              <a:rPr lang="en-US" altLang="zh-CN" sz="1400" dirty="0"/>
              <a:t>– </a:t>
            </a:r>
            <a:r>
              <a:rPr lang="zh-CN" altLang="zh-CN" sz="1400" dirty="0"/>
              <a:t>当</a:t>
            </a:r>
            <a:r>
              <a:rPr lang="en-US" altLang="zh-CN" sz="1400" dirty="0"/>
              <a:t>velocity </a:t>
            </a:r>
            <a:r>
              <a:rPr lang="zh-CN" altLang="zh-CN" sz="1400" dirty="0"/>
              <a:t>发现下一个有效对像在列表中</a:t>
            </a:r>
            <a:r>
              <a:rPr lang="en-US" altLang="zh-CN" sz="1400" dirty="0"/>
              <a:t>,</a:t>
            </a:r>
            <a:r>
              <a:rPr lang="zh-CN" altLang="zh-CN" sz="1400" dirty="0"/>
              <a:t>输出可以是一个合法的</a:t>
            </a:r>
            <a:r>
              <a:rPr lang="en-US" altLang="zh-CN" sz="1400" dirty="0"/>
              <a:t>VTL.</a:t>
            </a:r>
            <a:endParaRPr lang="zh-CN" altLang="zh-CN" sz="1400" dirty="0"/>
          </a:p>
          <a:p>
            <a:pPr marL="0" indent="0">
              <a:buNone/>
            </a:pPr>
            <a:r>
              <a:rPr lang="zh-CN" altLang="zh-CN" sz="2100" b="1" dirty="0"/>
              <a:t>示例</a:t>
            </a:r>
            <a:r>
              <a:rPr lang="en-US" altLang="zh-CN" sz="2100" b="1" dirty="0"/>
              <a:t>#</a:t>
            </a:r>
            <a:r>
              <a:rPr lang="en-US" altLang="zh-CN" sz="2100" b="1" dirty="0" err="1"/>
              <a:t>foreach</a:t>
            </a:r>
            <a:r>
              <a:rPr lang="en-US" altLang="zh-CN" sz="2100" b="1" dirty="0"/>
              <a:t>()</a:t>
            </a:r>
            <a:r>
              <a:rPr lang="zh-CN" altLang="zh-CN" sz="2100" b="1" dirty="0" smtClean="0"/>
              <a:t>用法</a:t>
            </a:r>
            <a:endParaRPr lang="en-US" altLang="zh-CN" sz="21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sz="1600" dirty="0" smtClean="0"/>
              <a:t>引用</a:t>
            </a:r>
            <a:r>
              <a:rPr lang="en-US" altLang="zh-CN" sz="1600" dirty="0"/>
              <a:t>: #</a:t>
            </a:r>
            <a:r>
              <a:rPr lang="en-US" altLang="zh-CN" sz="1600" dirty="0" err="1"/>
              <a:t>foreach</a:t>
            </a:r>
            <a:r>
              <a:rPr lang="en-US" altLang="zh-CN" sz="1600" dirty="0"/>
              <a:t> ( $item in $items )</a:t>
            </a:r>
            <a:endParaRPr lang="zh-CN" altLang="zh-CN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sz="1600" dirty="0" smtClean="0"/>
              <a:t>数组</a:t>
            </a:r>
            <a:r>
              <a:rPr lang="zh-CN" altLang="zh-CN" sz="1600" dirty="0"/>
              <a:t>列表</a:t>
            </a:r>
            <a:r>
              <a:rPr lang="en-US" altLang="zh-CN" sz="1600" dirty="0"/>
              <a:t>: #</a:t>
            </a:r>
            <a:r>
              <a:rPr lang="en-US" altLang="zh-CN" sz="1600" dirty="0" err="1"/>
              <a:t>foreach</a:t>
            </a:r>
            <a:r>
              <a:rPr lang="en-US" altLang="zh-CN" sz="1600" dirty="0"/>
              <a:t> ( $item in ["Not", $my, "fault"] </a:t>
            </a:r>
            <a:r>
              <a:rPr lang="en-US" altLang="zh-CN" sz="1600" dirty="0" smtClean="0"/>
              <a:t>)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sz="1600" dirty="0" smtClean="0"/>
              <a:t>根据</a:t>
            </a:r>
            <a:r>
              <a:rPr lang="zh-CN" altLang="zh-CN" sz="1600" dirty="0"/>
              <a:t>设定的界限</a:t>
            </a:r>
            <a:r>
              <a:rPr lang="en-US" altLang="zh-CN" sz="1600" dirty="0"/>
              <a:t>: #</a:t>
            </a:r>
            <a:r>
              <a:rPr lang="en-US" altLang="zh-CN" sz="1600" dirty="0" err="1"/>
              <a:t>foreach</a:t>
            </a:r>
            <a:r>
              <a:rPr lang="en-US" altLang="zh-CN" sz="1600" dirty="0"/>
              <a:t> ( $item in [1..3]</a:t>
            </a:r>
            <a:endParaRPr lang="zh-CN" altLang="zh-CN" sz="16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811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Velocity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5475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CN" altLang="zh-CN" b="1" dirty="0"/>
              <a:t>循环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973660"/>
              </p:ext>
            </p:extLst>
          </p:nvPr>
        </p:nvGraphicFramePr>
        <p:xfrm>
          <a:off x="1460500" y="2781617"/>
          <a:ext cx="81280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#set( $list = ["pine", "oak", "maple"])</a:t>
                      </a:r>
                    </a:p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foreach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 ($element in $list)</a:t>
                      </a:r>
                    </a:p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$</a:t>
                      </a:r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velocityCount</a:t>
                      </a:r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This is $element.&lt;</a:t>
                      </a:r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br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</a:p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#end</a:t>
                      </a:r>
                    </a:p>
                    <a:p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输出的结果为：</a:t>
                      </a:r>
                    </a:p>
                    <a:p>
                      <a:r>
                        <a:rPr lang="en-US" altLang="zh-CN" dirty="0" smtClean="0"/>
                        <a:t>1 This is pine. </a:t>
                      </a:r>
                    </a:p>
                    <a:p>
                      <a:r>
                        <a:rPr lang="en-US" altLang="zh-CN" dirty="0" smtClean="0"/>
                        <a:t>2 This is oak. </a:t>
                      </a:r>
                    </a:p>
                    <a:p>
                      <a:r>
                        <a:rPr lang="en-US" altLang="zh-CN" dirty="0" smtClean="0"/>
                        <a:t>3 This is maple.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Velocity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zh-CN" altLang="zh-CN" b="1" dirty="0" smtClean="0"/>
              <a:t>条件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zh-CN" sz="2000" b="1" dirty="0"/>
              <a:t>基本格式：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#</a:t>
            </a:r>
            <a:r>
              <a:rPr lang="en-US" altLang="zh-CN" sz="1600" dirty="0">
                <a:solidFill>
                  <a:srgbClr val="FF0000"/>
                </a:solidFill>
              </a:rPr>
              <a:t>[ </a:t>
            </a:r>
            <a:r>
              <a:rPr lang="en-US" altLang="zh-CN" sz="1600" b="1" dirty="0">
                <a:solidFill>
                  <a:srgbClr val="FF0000"/>
                </a:solidFill>
              </a:rPr>
              <a:t>{</a:t>
            </a:r>
            <a:r>
              <a:rPr lang="en-US" altLang="zh-CN" sz="1600" dirty="0">
                <a:solidFill>
                  <a:srgbClr val="FF0000"/>
                </a:solidFill>
              </a:rPr>
              <a:t>] </a:t>
            </a:r>
            <a:r>
              <a:rPr lang="en-US" altLang="zh-CN" sz="1600" b="1" dirty="0">
                <a:solidFill>
                  <a:srgbClr val="FF0000"/>
                </a:solidFill>
              </a:rPr>
              <a:t>if</a:t>
            </a:r>
            <a:r>
              <a:rPr lang="en-US" altLang="zh-CN" sz="1600" dirty="0">
                <a:solidFill>
                  <a:srgbClr val="FF0000"/>
                </a:solidFill>
              </a:rPr>
              <a:t>[ </a:t>
            </a:r>
            <a:r>
              <a:rPr lang="en-US" altLang="zh-CN" sz="1600" b="1" dirty="0">
                <a:solidFill>
                  <a:srgbClr val="FF0000"/>
                </a:solidFill>
              </a:rPr>
              <a:t>}</a:t>
            </a:r>
            <a:r>
              <a:rPr lang="en-US" altLang="zh-CN" sz="1600" dirty="0">
                <a:solidFill>
                  <a:srgbClr val="FF0000"/>
                </a:solidFill>
              </a:rPr>
              <a:t>] </a:t>
            </a: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dirty="0">
                <a:solidFill>
                  <a:srgbClr val="FF0000"/>
                </a:solidFill>
              </a:rPr>
              <a:t>[</a:t>
            </a:r>
            <a:r>
              <a:rPr lang="zh-CN" altLang="zh-CN" sz="1600" dirty="0">
                <a:solidFill>
                  <a:srgbClr val="FF0000"/>
                </a:solidFill>
              </a:rPr>
              <a:t>条件表达式</a:t>
            </a:r>
            <a:r>
              <a:rPr lang="en-US" altLang="zh-CN" sz="1600" dirty="0">
                <a:solidFill>
                  <a:srgbClr val="FF0000"/>
                </a:solidFill>
              </a:rPr>
              <a:t>] 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[</a:t>
            </a:r>
            <a:r>
              <a:rPr lang="zh-CN" altLang="zh-CN" sz="1600" dirty="0">
                <a:solidFill>
                  <a:srgbClr val="FF0000"/>
                </a:solidFill>
              </a:rPr>
              <a:t>输出内容</a:t>
            </a:r>
            <a:r>
              <a:rPr lang="en-US" altLang="zh-CN" sz="1600" dirty="0">
                <a:solidFill>
                  <a:srgbClr val="FF0000"/>
                </a:solidFill>
              </a:rPr>
              <a:t>] 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#</a:t>
            </a:r>
            <a:r>
              <a:rPr lang="en-US" altLang="zh-CN" sz="1600" dirty="0">
                <a:solidFill>
                  <a:srgbClr val="FF0000"/>
                </a:solidFill>
              </a:rPr>
              <a:t>[ </a:t>
            </a:r>
            <a:r>
              <a:rPr lang="en-US" altLang="zh-CN" sz="1600" b="1" dirty="0">
                <a:solidFill>
                  <a:srgbClr val="FF0000"/>
                </a:solidFill>
              </a:rPr>
              <a:t>{</a:t>
            </a:r>
            <a:r>
              <a:rPr lang="en-US" altLang="zh-CN" sz="1600" dirty="0">
                <a:solidFill>
                  <a:srgbClr val="FF0000"/>
                </a:solidFill>
              </a:rPr>
              <a:t>] </a:t>
            </a:r>
            <a:r>
              <a:rPr lang="en-US" altLang="zh-CN" sz="1600" b="1" dirty="0" err="1">
                <a:solidFill>
                  <a:srgbClr val="FF0000"/>
                </a:solidFill>
              </a:rPr>
              <a:t>elseif</a:t>
            </a:r>
            <a:r>
              <a:rPr lang="en-US" altLang="zh-CN" sz="1600" dirty="0">
                <a:solidFill>
                  <a:srgbClr val="FF0000"/>
                </a:solidFill>
              </a:rPr>
              <a:t>[ </a:t>
            </a:r>
            <a:r>
              <a:rPr lang="en-US" altLang="zh-CN" sz="1600" b="1" dirty="0">
                <a:solidFill>
                  <a:srgbClr val="FF0000"/>
                </a:solidFill>
              </a:rPr>
              <a:t>}</a:t>
            </a:r>
            <a:r>
              <a:rPr lang="en-US" altLang="zh-CN" sz="1600" dirty="0">
                <a:solidFill>
                  <a:srgbClr val="FF0000"/>
                </a:solidFill>
              </a:rPr>
              <a:t>] </a:t>
            </a: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dirty="0">
                <a:solidFill>
                  <a:srgbClr val="FF0000"/>
                </a:solidFill>
              </a:rPr>
              <a:t>[</a:t>
            </a:r>
            <a:r>
              <a:rPr lang="zh-CN" altLang="zh-CN" sz="1600" dirty="0">
                <a:solidFill>
                  <a:srgbClr val="FF0000"/>
                </a:solidFill>
              </a:rPr>
              <a:t>条件表达式</a:t>
            </a:r>
            <a:r>
              <a:rPr lang="en-US" altLang="zh-CN" sz="1600" dirty="0">
                <a:solidFill>
                  <a:srgbClr val="FF0000"/>
                </a:solidFill>
              </a:rPr>
              <a:t>] 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[</a:t>
            </a:r>
            <a:r>
              <a:rPr lang="zh-CN" altLang="zh-CN" sz="1600" dirty="0">
                <a:solidFill>
                  <a:srgbClr val="FF0000"/>
                </a:solidFill>
              </a:rPr>
              <a:t>输出内容</a:t>
            </a:r>
            <a:r>
              <a:rPr lang="en-US" altLang="zh-CN" sz="1600" dirty="0">
                <a:solidFill>
                  <a:srgbClr val="FF0000"/>
                </a:solidFill>
              </a:rPr>
              <a:t>]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#</a:t>
            </a:r>
            <a:r>
              <a:rPr lang="en-US" altLang="zh-CN" sz="1600" dirty="0">
                <a:solidFill>
                  <a:srgbClr val="FF0000"/>
                </a:solidFill>
              </a:rPr>
              <a:t>[ </a:t>
            </a:r>
            <a:r>
              <a:rPr lang="en-US" altLang="zh-CN" sz="1600" b="1" dirty="0">
                <a:solidFill>
                  <a:srgbClr val="FF0000"/>
                </a:solidFill>
              </a:rPr>
              <a:t>{</a:t>
            </a:r>
            <a:r>
              <a:rPr lang="en-US" altLang="zh-CN" sz="1600" dirty="0">
                <a:solidFill>
                  <a:srgbClr val="FF0000"/>
                </a:solidFill>
              </a:rPr>
              <a:t>] </a:t>
            </a:r>
            <a:r>
              <a:rPr lang="en-US" altLang="zh-CN" sz="1600" b="1" dirty="0">
                <a:solidFill>
                  <a:srgbClr val="FF0000"/>
                </a:solidFill>
              </a:rPr>
              <a:t>else</a:t>
            </a:r>
            <a:r>
              <a:rPr lang="en-US" altLang="zh-CN" sz="1600" dirty="0">
                <a:solidFill>
                  <a:srgbClr val="FF0000"/>
                </a:solidFill>
              </a:rPr>
              <a:t>[ </a:t>
            </a:r>
            <a:r>
              <a:rPr lang="en-US" altLang="zh-CN" sz="1600" b="1" dirty="0">
                <a:solidFill>
                  <a:srgbClr val="FF0000"/>
                </a:solidFill>
              </a:rPr>
              <a:t>}</a:t>
            </a:r>
            <a:r>
              <a:rPr lang="en-US" altLang="zh-CN" sz="1600" dirty="0">
                <a:solidFill>
                  <a:srgbClr val="FF0000"/>
                </a:solidFill>
              </a:rPr>
              <a:t>] 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[output] 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#</a:t>
            </a:r>
            <a:r>
              <a:rPr lang="en-US" altLang="zh-CN" sz="1600" dirty="0">
                <a:solidFill>
                  <a:srgbClr val="FF0000"/>
                </a:solidFill>
              </a:rPr>
              <a:t>[ </a:t>
            </a:r>
            <a:r>
              <a:rPr lang="en-US" altLang="zh-CN" sz="1600" b="1" dirty="0">
                <a:solidFill>
                  <a:srgbClr val="FF0000"/>
                </a:solidFill>
              </a:rPr>
              <a:t>{</a:t>
            </a:r>
            <a:r>
              <a:rPr lang="en-US" altLang="zh-CN" sz="1600" dirty="0">
                <a:solidFill>
                  <a:srgbClr val="FF0000"/>
                </a:solidFill>
              </a:rPr>
              <a:t>] </a:t>
            </a:r>
            <a:r>
              <a:rPr lang="en-US" altLang="zh-CN" sz="1600" b="1" dirty="0">
                <a:solidFill>
                  <a:srgbClr val="FF0000"/>
                </a:solidFill>
              </a:rPr>
              <a:t>end</a:t>
            </a:r>
            <a:r>
              <a:rPr lang="en-US" altLang="zh-CN" sz="1600" dirty="0">
                <a:solidFill>
                  <a:srgbClr val="FF0000"/>
                </a:solidFill>
              </a:rPr>
              <a:t>[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}</a:t>
            </a:r>
            <a:r>
              <a:rPr lang="en-US" altLang="zh-CN" sz="1600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buNone/>
            </a:pPr>
            <a:r>
              <a:rPr lang="zh-CN" altLang="zh-CN" sz="1600" b="1" dirty="0"/>
              <a:t>说明</a:t>
            </a:r>
            <a:r>
              <a:rPr lang="en-US" altLang="zh-CN" sz="1600" b="1" dirty="0"/>
              <a:t>:</a:t>
            </a:r>
            <a:endParaRPr lang="zh-CN" altLang="zh-CN" sz="16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i="1" dirty="0" smtClean="0"/>
              <a:t>condition </a:t>
            </a:r>
            <a:r>
              <a:rPr lang="en-US" altLang="zh-CN" sz="1600" dirty="0"/>
              <a:t>– </a:t>
            </a:r>
            <a:r>
              <a:rPr lang="zh-CN" altLang="zh-CN" sz="1600" dirty="0"/>
              <a:t>如果是</a:t>
            </a:r>
            <a:r>
              <a:rPr lang="en-US" altLang="zh-CN" sz="1600" dirty="0" err="1"/>
              <a:t>boolean</a:t>
            </a:r>
            <a:r>
              <a:rPr lang="en-US" altLang="zh-CN" sz="1600" dirty="0"/>
              <a:t> </a:t>
            </a:r>
            <a:r>
              <a:rPr lang="zh-CN" altLang="zh-CN" sz="1600" dirty="0"/>
              <a:t>型，根据</a:t>
            </a:r>
            <a:r>
              <a:rPr lang="en-US" altLang="zh-CN" sz="1600" dirty="0"/>
              <a:t>true </a:t>
            </a:r>
            <a:r>
              <a:rPr lang="zh-CN" altLang="zh-CN" sz="1600" dirty="0"/>
              <a:t>或</a:t>
            </a:r>
            <a:r>
              <a:rPr lang="en-US" altLang="zh-CN" sz="1600" dirty="0"/>
              <a:t>false </a:t>
            </a:r>
            <a:r>
              <a:rPr lang="zh-CN" altLang="zh-CN" sz="1600" dirty="0"/>
              <a:t>决定</a:t>
            </a:r>
            <a:r>
              <a:rPr lang="en-US" altLang="zh-CN" sz="1600" dirty="0"/>
              <a:t>,</a:t>
            </a:r>
            <a:r>
              <a:rPr lang="zh-CN" altLang="zh-CN" sz="1600" dirty="0"/>
              <a:t>否则非</a:t>
            </a:r>
            <a:r>
              <a:rPr lang="en-US" altLang="zh-CN" sz="1600" dirty="0"/>
              <a:t>null </a:t>
            </a:r>
            <a:r>
              <a:rPr lang="zh-CN" altLang="zh-CN" sz="1600" dirty="0"/>
              <a:t>时认为是</a:t>
            </a:r>
            <a:r>
              <a:rPr lang="en-US" altLang="zh-CN" sz="1600" dirty="0"/>
              <a:t>true.</a:t>
            </a:r>
            <a:endParaRPr lang="zh-CN" altLang="zh-CN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i="1" dirty="0" smtClean="0"/>
              <a:t>output </a:t>
            </a:r>
            <a:r>
              <a:rPr lang="en-US" altLang="zh-CN" sz="1600" dirty="0"/>
              <a:t>–</a:t>
            </a:r>
            <a:r>
              <a:rPr lang="zh-CN" altLang="zh-CN" sz="1600" dirty="0"/>
              <a:t>可以包含</a:t>
            </a:r>
            <a:r>
              <a:rPr lang="en-US" altLang="zh-CN" sz="1600" dirty="0"/>
              <a:t>VTL </a:t>
            </a:r>
            <a:r>
              <a:rPr lang="zh-CN" altLang="zh-CN" sz="1600" dirty="0"/>
              <a:t>的输出内容</a:t>
            </a:r>
            <a:r>
              <a:rPr lang="en-US" altLang="zh-CN" sz="1600" dirty="0"/>
              <a:t>.</a:t>
            </a:r>
            <a:endParaRPr lang="zh-CN" altLang="zh-CN" sz="1600" dirty="0"/>
          </a:p>
          <a:p>
            <a:pPr marL="0" indent="0">
              <a:buNone/>
            </a:pPr>
            <a:endParaRPr lang="zh-CN" altLang="zh-CN" sz="1600" dirty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zh-CN" altLang="zh-CN" b="1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25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Velocity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b="1" dirty="0" smtClean="0"/>
              <a:t>Boolean </a:t>
            </a:r>
            <a:r>
              <a:rPr lang="zh-CN" altLang="en-US" b="1" dirty="0" smtClean="0"/>
              <a:t>判断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zh-CN" sz="2300" dirty="0"/>
              <a:t>比较数字是否相等：</a:t>
            </a:r>
            <a:r>
              <a:rPr lang="en-US" altLang="zh-CN" sz="2300" dirty="0"/>
              <a:t>      </a:t>
            </a:r>
            <a:r>
              <a:rPr lang="en-US" altLang="zh-CN" sz="2300" dirty="0" smtClean="0"/>
              <a:t>  #</a:t>
            </a:r>
            <a:r>
              <a:rPr lang="en-US" altLang="zh-CN" sz="2300" dirty="0"/>
              <a:t>if( $foo == 42 )</a:t>
            </a:r>
            <a:endParaRPr lang="zh-CN" altLang="zh-CN" sz="2300" dirty="0"/>
          </a:p>
          <a:p>
            <a:pPr marL="0" indent="0">
              <a:buNone/>
            </a:pPr>
            <a:r>
              <a:rPr lang="zh-CN" altLang="zh-CN" sz="2300" dirty="0"/>
              <a:t>比较字符串是否相等：</a:t>
            </a:r>
            <a:r>
              <a:rPr lang="en-US" altLang="zh-CN" sz="2300" dirty="0"/>
              <a:t>    #if( $foo == "bar" )</a:t>
            </a:r>
            <a:endParaRPr lang="zh-CN" altLang="zh-CN" sz="2300" dirty="0"/>
          </a:p>
          <a:p>
            <a:pPr marL="0" indent="0">
              <a:buNone/>
            </a:pPr>
            <a:r>
              <a:rPr lang="zh-CN" altLang="zh-CN" sz="2300" dirty="0"/>
              <a:t>比较变量是否相等：</a:t>
            </a:r>
            <a:r>
              <a:rPr lang="en-US" altLang="zh-CN" sz="2300" dirty="0"/>
              <a:t>      </a:t>
            </a:r>
            <a:r>
              <a:rPr lang="en-US" altLang="zh-CN" sz="2300" dirty="0" smtClean="0"/>
              <a:t>  #</a:t>
            </a:r>
            <a:r>
              <a:rPr lang="en-US" altLang="zh-CN" sz="2300" dirty="0"/>
              <a:t>if( $foo == $bar )</a:t>
            </a:r>
            <a:endParaRPr lang="zh-CN" altLang="zh-CN" sz="2300" dirty="0"/>
          </a:p>
          <a:p>
            <a:pPr marL="0" indent="0">
              <a:buNone/>
            </a:pPr>
            <a:r>
              <a:rPr lang="zh-CN" altLang="zh-CN" sz="2300" dirty="0"/>
              <a:t>比较变量是否不相等：</a:t>
            </a:r>
            <a:r>
              <a:rPr lang="en-US" altLang="zh-CN" sz="2300" dirty="0"/>
              <a:t>    #if( $foo != $bar )</a:t>
            </a:r>
            <a:endParaRPr lang="zh-CN" altLang="zh-CN" sz="2300" dirty="0"/>
          </a:p>
          <a:p>
            <a:pPr marL="0" indent="0">
              <a:buNone/>
            </a:pPr>
            <a:r>
              <a:rPr lang="en-US" altLang="zh-CN" sz="2300" dirty="0"/>
              <a:t> </a:t>
            </a:r>
            <a:endParaRPr lang="zh-CN" altLang="zh-CN" sz="2300" dirty="0"/>
          </a:p>
          <a:p>
            <a:pPr marL="0" indent="0">
              <a:buNone/>
            </a:pPr>
            <a:r>
              <a:rPr lang="zh-CN" altLang="zh-CN" sz="2300" dirty="0"/>
              <a:t>大于比较：</a:t>
            </a:r>
            <a:r>
              <a:rPr lang="en-US" altLang="zh-CN" sz="2300" dirty="0"/>
              <a:t>             </a:t>
            </a:r>
            <a:r>
              <a:rPr lang="en-US" altLang="zh-CN" sz="2300" dirty="0" smtClean="0"/>
              <a:t>    #</a:t>
            </a:r>
            <a:r>
              <a:rPr lang="en-US" altLang="zh-CN" sz="2300" dirty="0"/>
              <a:t>if( $foo &gt; 42 )</a:t>
            </a:r>
            <a:endParaRPr lang="zh-CN" altLang="zh-CN" sz="2300" dirty="0"/>
          </a:p>
          <a:p>
            <a:pPr marL="0" indent="0">
              <a:buNone/>
            </a:pPr>
            <a:r>
              <a:rPr lang="zh-CN" altLang="zh-CN" sz="2300" dirty="0"/>
              <a:t>小于比较：</a:t>
            </a:r>
            <a:r>
              <a:rPr lang="en-US" altLang="zh-CN" sz="2300" dirty="0"/>
              <a:t>             </a:t>
            </a:r>
            <a:r>
              <a:rPr lang="en-US" altLang="zh-CN" sz="2300" dirty="0" smtClean="0"/>
              <a:t>     #</a:t>
            </a:r>
            <a:r>
              <a:rPr lang="en-US" altLang="zh-CN" sz="2300" dirty="0"/>
              <a:t>if( $foo &lt; 42 )</a:t>
            </a:r>
            <a:endParaRPr lang="zh-CN" altLang="zh-CN" sz="2300" dirty="0"/>
          </a:p>
          <a:p>
            <a:pPr marL="0" indent="0">
              <a:buNone/>
            </a:pPr>
            <a:r>
              <a:rPr lang="zh-CN" altLang="zh-CN" sz="2300" dirty="0"/>
              <a:t>大于等于比较：</a:t>
            </a:r>
            <a:r>
              <a:rPr lang="en-US" altLang="zh-CN" sz="2300" dirty="0"/>
              <a:t>         #if( $foo &gt;= 42 )</a:t>
            </a:r>
            <a:endParaRPr lang="zh-CN" altLang="zh-CN" sz="2300" dirty="0"/>
          </a:p>
          <a:p>
            <a:pPr marL="0" indent="0">
              <a:buNone/>
            </a:pPr>
            <a:r>
              <a:rPr lang="zh-CN" altLang="zh-CN" sz="2300" dirty="0"/>
              <a:t>小于等于比较：</a:t>
            </a:r>
            <a:r>
              <a:rPr lang="en-US" altLang="zh-CN" sz="2300" dirty="0"/>
              <a:t>         #if( $foo &lt;= 42 )</a:t>
            </a:r>
            <a:endParaRPr lang="zh-CN" altLang="zh-CN" sz="2300" dirty="0"/>
          </a:p>
          <a:p>
            <a:pPr marL="0" indent="0">
              <a:buNone/>
            </a:pPr>
            <a:r>
              <a:rPr lang="zh-CN" altLang="zh-CN" sz="2300" dirty="0"/>
              <a:t>真判断：</a:t>
            </a:r>
            <a:r>
              <a:rPr lang="en-US" altLang="zh-CN" sz="2300" dirty="0"/>
              <a:t>              </a:t>
            </a:r>
            <a:r>
              <a:rPr lang="en-US" altLang="zh-CN" sz="2300" dirty="0" smtClean="0"/>
              <a:t>        #</a:t>
            </a:r>
            <a:r>
              <a:rPr lang="en-US" altLang="zh-CN" sz="2300" dirty="0"/>
              <a:t>if( $foo )</a:t>
            </a:r>
            <a:endParaRPr lang="zh-CN" altLang="zh-CN" sz="2300" dirty="0"/>
          </a:p>
          <a:p>
            <a:pPr marL="0" indent="0">
              <a:buNone/>
            </a:pPr>
            <a:r>
              <a:rPr lang="zh-CN" altLang="zh-CN" sz="2300" dirty="0"/>
              <a:t>否判断：</a:t>
            </a:r>
            <a:r>
              <a:rPr lang="en-US" altLang="zh-CN" sz="2300" dirty="0"/>
              <a:t>             </a:t>
            </a:r>
            <a:r>
              <a:rPr lang="en-US" altLang="zh-CN" sz="2300" dirty="0" smtClean="0"/>
              <a:t>         </a:t>
            </a:r>
            <a:r>
              <a:rPr lang="en-US" altLang="zh-CN" sz="2300" dirty="0"/>
              <a:t>#if( !$foo )</a:t>
            </a:r>
            <a:endParaRPr lang="zh-CN" altLang="zh-CN" sz="2300" dirty="0"/>
          </a:p>
          <a:p>
            <a:pPr marL="0" lvl="1" indent="0">
              <a:spcBef>
                <a:spcPts val="1000"/>
              </a:spcBef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zh-CN" altLang="zh-CN" sz="1600" dirty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zh-CN" altLang="zh-CN" b="1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25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Velocity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36575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zh-CN" altLang="zh-CN" b="1" dirty="0"/>
              <a:t>注释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altLang="zh-CN" b="1" dirty="0" smtClean="0"/>
          </a:p>
          <a:p>
            <a:pPr marL="0" lvl="1" indent="0">
              <a:spcBef>
                <a:spcPts val="1000"/>
              </a:spcBef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zh-CN" altLang="zh-CN" sz="1600" dirty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zh-CN" altLang="zh-CN" b="1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109389"/>
              </p:ext>
            </p:extLst>
          </p:nvPr>
        </p:nvGraphicFramePr>
        <p:xfrm>
          <a:off x="927100" y="2129366"/>
          <a:ext cx="10426700" cy="40910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6700"/>
              </a:tblGrid>
              <a:tr h="677334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单行注释：</a:t>
                      </a:r>
                      <a:endParaRPr lang="zh-CN" altLang="zh-C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600" kern="1200" dirty="0" smtClean="0"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## This is a single line comment.</a:t>
                      </a:r>
                      <a:endParaRPr lang="zh-CN" altLang="zh-CN" sz="1600" kern="1200" dirty="0" smtClean="0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1574800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多行注释：</a:t>
                      </a:r>
                      <a:endParaRPr lang="zh-CN" altLang="zh-C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600" kern="1200" dirty="0" smtClean="0"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#*</a:t>
                      </a:r>
                      <a:endParaRPr lang="zh-CN" altLang="zh-CN" sz="1600" kern="1200" dirty="0" smtClean="0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r>
                        <a:rPr lang="en-US" altLang="zh-CN" sz="1600" kern="1200" dirty="0" smtClean="0"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   Thus begins a multi-line comment. Online visitors won't</a:t>
                      </a:r>
                      <a:endParaRPr lang="zh-CN" altLang="zh-CN" sz="1600" kern="1200" dirty="0" smtClean="0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r>
                        <a:rPr lang="en-US" altLang="zh-CN" sz="1600" kern="1200" dirty="0" smtClean="0"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   see this text because the Velocity </a:t>
                      </a:r>
                      <a:r>
                        <a:rPr lang="en-US" altLang="zh-CN" sz="1600" kern="1200" dirty="0" err="1" smtClean="0"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Templating</a:t>
                      </a:r>
                      <a:r>
                        <a:rPr lang="en-US" altLang="zh-CN" sz="1600" kern="1200" dirty="0" smtClean="0"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Engine will</a:t>
                      </a:r>
                      <a:endParaRPr lang="zh-CN" altLang="zh-CN" sz="1600" kern="1200" dirty="0" smtClean="0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r>
                        <a:rPr lang="en-US" altLang="zh-CN" sz="1600" kern="1200" dirty="0" smtClean="0"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  ignore it.</a:t>
                      </a:r>
                      <a:endParaRPr lang="zh-CN" altLang="zh-CN" sz="1600" kern="1200" dirty="0" smtClean="0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r>
                        <a:rPr lang="en-US" altLang="zh-CN" sz="1600" kern="1200" dirty="0" smtClean="0"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*#</a:t>
                      </a:r>
                      <a:endParaRPr lang="zh-CN" altLang="zh-CN" sz="1600" kern="1200" dirty="0" smtClean="0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1457678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文档格式：</a:t>
                      </a:r>
                      <a:endParaRPr lang="zh-CN" altLang="zh-C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#**</a:t>
                      </a:r>
                      <a:endParaRPr lang="zh-CN" altLang="zh-CN" sz="1600" kern="1200" dirty="0" smtClean="0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   This is a VTL comment block </a:t>
                      </a:r>
                      <a:r>
                        <a:rPr lang="en-US" altLang="zh-CN" sz="1600" kern="1200" dirty="0" err="1" smtClean="0"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andmay</a:t>
                      </a:r>
                      <a:r>
                        <a:rPr lang="en-US" altLang="zh-CN" sz="1600" kern="1200" dirty="0" smtClean="0"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be used to store such </a:t>
                      </a:r>
                      <a:r>
                        <a:rPr lang="en-US" altLang="zh-CN" sz="1600" kern="1200" dirty="0" err="1" smtClean="0"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informationas</a:t>
                      </a:r>
                      <a:r>
                        <a:rPr lang="en-US" altLang="zh-CN" sz="1600" kern="1200" dirty="0" smtClean="0"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the document author and </a:t>
                      </a:r>
                      <a:r>
                        <a:rPr lang="en-US" altLang="zh-CN" sz="1600" kern="1200" dirty="0" err="1" smtClean="0"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versioninginformation</a:t>
                      </a:r>
                      <a:r>
                        <a:rPr lang="en-US" altLang="zh-CN" sz="1600" kern="1200" dirty="0" smtClean="0"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</a:t>
                      </a:r>
                      <a:endParaRPr lang="zh-CN" altLang="zh-CN" sz="1600" kern="1200" dirty="0" smtClean="0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   @version 1.1</a:t>
                      </a:r>
                      <a:endParaRPr lang="zh-CN" altLang="zh-CN" sz="1600" kern="1200" dirty="0" smtClean="0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   @author huhailiang</a:t>
                      </a:r>
                      <a:endParaRPr lang="zh-CN" altLang="zh-CN" sz="1600" kern="1200" dirty="0" smtClean="0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*#</a:t>
                      </a:r>
                      <a:endParaRPr lang="zh-CN" altLang="zh-CN" sz="1600" kern="1200" dirty="0" smtClean="0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17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Xstream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b="1" dirty="0" err="1"/>
              <a:t>Xstream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相互转换的工具，很好很强大。提供了所有的基础类型、数组、集合等类型直接转换的支持。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官网：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http://x-stream.github.io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/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特点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灵活易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在更高的层次上提供了简单、灵活、易用的统一接口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无需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可以在无需映射的情况下进行序列化与反序列化的操作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高速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稳定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解析速度快、占用内存少，以使之能够适用于大的对象处理或是对信息吞吐量要求高的系统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清晰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易懂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eflection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机制得到无冗余信息的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易于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通过实现特定的接口，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XStream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可以直接与其它任何树型结构进行序列化与反序列化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灵活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转换策略是可以定制的，允许用户自定义特殊类型的对象如何以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84507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Velocity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CN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宏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Velocity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中的宏我们可以理解为函数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、定义：</a:t>
            </a:r>
            <a:endParaRPr lang="en-US" altLang="zh-CN" b="1" dirty="0" smtClean="0"/>
          </a:p>
          <a:p>
            <a:pPr marL="0" lvl="1" indent="0">
              <a:spcBef>
                <a:spcPts val="1000"/>
              </a:spcBef>
              <a:buNone/>
            </a:pPr>
            <a:endParaRPr lang="en-US" altLang="zh-CN" b="1" dirty="0"/>
          </a:p>
          <a:p>
            <a:pPr marL="0" lvl="1" indent="0">
              <a:spcBef>
                <a:spcPts val="1000"/>
              </a:spcBef>
              <a:buNone/>
            </a:pPr>
            <a:endParaRPr lang="en-US" altLang="zh-CN" b="1" dirty="0"/>
          </a:p>
          <a:p>
            <a:pPr marL="0" lvl="1" indent="0">
              <a:spcBef>
                <a:spcPts val="1000"/>
              </a:spcBef>
              <a:buNone/>
            </a:pPr>
            <a:endParaRPr lang="en-US" altLang="zh-CN" b="1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b="1" dirty="0" smtClean="0"/>
              <a:t>2</a:t>
            </a:r>
            <a:r>
              <a:rPr lang="zh-CN" altLang="en-US" b="1" dirty="0" smtClean="0"/>
              <a:t>、调用：</a:t>
            </a:r>
            <a:endParaRPr lang="en-US" altLang="zh-CN" b="1" dirty="0" smtClean="0"/>
          </a:p>
          <a:p>
            <a:pPr marL="0" lvl="1" indent="0">
              <a:spcBef>
                <a:spcPts val="1000"/>
              </a:spcBef>
              <a:buNone/>
            </a:pPr>
            <a:endParaRPr lang="zh-CN" altLang="zh-CN" b="1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326521"/>
              </p:ext>
            </p:extLst>
          </p:nvPr>
        </p:nvGraphicFramePr>
        <p:xfrm>
          <a:off x="952500" y="2764366"/>
          <a:ext cx="8128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#macro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zh-CN" dirty="0" smtClean="0"/>
                        <a:t>宏的名称</a:t>
                      </a:r>
                      <a:r>
                        <a:rPr lang="en-US" altLang="zh-CN" dirty="0" smtClean="0"/>
                        <a:t>  $</a:t>
                      </a:r>
                      <a:r>
                        <a:rPr lang="zh-CN" altLang="zh-CN" dirty="0" smtClean="0"/>
                        <a:t>参数</a:t>
                      </a:r>
                      <a:r>
                        <a:rPr lang="en-US" altLang="zh-CN" dirty="0" smtClean="0"/>
                        <a:t>1  $</a:t>
                      </a:r>
                      <a:r>
                        <a:rPr lang="zh-CN" altLang="zh-CN" dirty="0" smtClean="0"/>
                        <a:t>参数</a:t>
                      </a:r>
                      <a:r>
                        <a:rPr lang="en-US" altLang="zh-CN" dirty="0" smtClean="0"/>
                        <a:t>2 …)</a:t>
                      </a:r>
                      <a:endParaRPr lang="zh-CN" altLang="zh-CN" sz="2000" dirty="0" smtClean="0"/>
                    </a:p>
                    <a:p>
                      <a:pPr marL="0" indent="0">
                        <a:buNone/>
                      </a:pPr>
                      <a:r>
                        <a:rPr lang="en-US" altLang="zh-CN" dirty="0" smtClean="0"/>
                        <a:t>   </a:t>
                      </a:r>
                      <a:r>
                        <a:rPr lang="zh-CN" altLang="zh-CN" dirty="0" smtClean="0"/>
                        <a:t>语句体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zh-CN" dirty="0" smtClean="0"/>
                        <a:t>即函数体</a:t>
                      </a:r>
                      <a:r>
                        <a:rPr lang="en-US" altLang="zh-CN" dirty="0" smtClean="0"/>
                        <a:t>)</a:t>
                      </a:r>
                      <a:endParaRPr lang="zh-CN" altLang="zh-CN" sz="2000" dirty="0" smtClean="0"/>
                    </a:p>
                    <a:p>
                      <a:pPr marL="0" indent="0">
                        <a:buNone/>
                      </a:pPr>
                      <a:r>
                        <a:rPr lang="en-US" altLang="zh-C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#end</a:t>
                      </a:r>
                      <a:endParaRPr lang="zh-CN" altLang="zh-CN" sz="2000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705294"/>
              </p:ext>
            </p:extLst>
          </p:nvPr>
        </p:nvGraphicFramePr>
        <p:xfrm>
          <a:off x="990600" y="463126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zh-CN" sz="18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宏的名称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参数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  $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参数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…)</a:t>
                      </a:r>
                      <a:endParaRPr lang="zh-CN" altLang="zh-C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38200" y="5566331"/>
            <a:ext cx="4686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说明：参数之间用</a:t>
            </a:r>
            <a:r>
              <a:rPr lang="zh-CN" altLang="zh-CN" sz="24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空格</a:t>
            </a:r>
            <a:r>
              <a:rPr lang="zh-CN" altLang="zh-CN" sz="24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隔开。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66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Velocity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b="1" dirty="0"/>
              <a:t>#include</a:t>
            </a:r>
            <a:r>
              <a:rPr lang="zh-CN" altLang="zh-CN" b="1" dirty="0"/>
              <a:t>与</a:t>
            </a:r>
            <a:r>
              <a:rPr lang="en-US" altLang="zh-CN" b="1" dirty="0"/>
              <a:t>#parse</a:t>
            </a:r>
            <a:endParaRPr lang="zh-CN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#parse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的作用都是引入本地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被引入的本地文件只能在</a:t>
            </a: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TEMPLATE_ROOT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类似</a:t>
            </a:r>
            <a:r>
              <a:rPr lang="en-US" altLang="zh-CN" sz="1600" dirty="0" smtClean="0"/>
              <a:t>java</a:t>
            </a:r>
            <a:r>
              <a:rPr lang="zh-CN" altLang="en-US" sz="1600" dirty="0" smtClean="0"/>
              <a:t>的</a:t>
            </a:r>
            <a:r>
              <a:rPr lang="en-US" altLang="zh-CN" sz="1600" dirty="0" smtClean="0">
                <a:solidFill>
                  <a:srgbClr val="00B050"/>
                </a:solidFill>
              </a:rPr>
              <a:t>Import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zh-CN" sz="1600" dirty="0"/>
              <a:t>区别</a:t>
            </a:r>
            <a:r>
              <a:rPr lang="zh-CN" altLang="zh-CN" sz="1600" dirty="0" smtClean="0"/>
              <a:t>：</a:t>
            </a:r>
            <a:endParaRPr lang="en-US" altLang="zh-CN" sz="1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不同的是，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#parse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只能指定单个对象。而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可以有多个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如果您需要引入多个文件，可以用逗号分隔就行：</a:t>
            </a:r>
          </a:p>
          <a:p>
            <a:pPr marL="0" indent="0">
              <a:buNone/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("one.gif", "two.txt", "three.htm" )</a:t>
            </a:r>
            <a:endParaRPr lang="zh-CN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在括号内可以是文件名，但是更多的时候是使用变量的：</a:t>
            </a:r>
          </a:p>
          <a:p>
            <a:pPr marL="0" indent="0">
              <a:buNone/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( “greetings.txt”, $</a:t>
            </a:r>
            <a:r>
              <a:rPr lang="en-US" altLang="zh-CN" sz="1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seasonalstock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  <a:endParaRPr lang="zh-CN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#include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被引入文件的内容将不会通过模板引擎解析；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#parse</a:t>
            </a:r>
            <a:r>
              <a:rPr lang="zh-CN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引入的文件内容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Velocity</a:t>
            </a:r>
            <a:r>
              <a:rPr lang="zh-CN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将解析其中的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velocity</a:t>
            </a:r>
            <a:r>
              <a:rPr lang="zh-CN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语法并移交给模板，意思就是说相当与把引入的文件</a:t>
            </a:r>
            <a:r>
              <a:rPr lang="en-US" altLang="zh-CN" sz="17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copy</a:t>
            </a:r>
            <a:r>
              <a:rPr lang="zh-CN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到文件中。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#parse</a:t>
            </a:r>
            <a:r>
              <a:rPr lang="zh-CN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是可以递归调用的。</a:t>
            </a:r>
          </a:p>
          <a:p>
            <a:pPr marL="0" indent="0">
              <a:buNone/>
            </a:pPr>
            <a:endParaRPr lang="zh-CN" alt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66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Velocity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0975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l"/>
            </a:pPr>
            <a:r>
              <a:rPr lang="zh-CN" altLang="zh-CN" sz="2000" b="1" dirty="0"/>
              <a:t>开发注意</a:t>
            </a:r>
            <a:r>
              <a:rPr lang="zh-CN" altLang="zh-CN" sz="2000" b="1" dirty="0" smtClean="0"/>
              <a:t>事项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</a:t>
            </a:r>
            <a:r>
              <a:rPr lang="zh-CN" altLang="zh-CN" sz="2000" b="1" dirty="0" smtClean="0"/>
              <a:t>判断</a:t>
            </a:r>
            <a:r>
              <a:rPr lang="zh-CN" altLang="zh-CN" sz="2000" b="1" dirty="0"/>
              <a:t>一个</a:t>
            </a:r>
            <a:r>
              <a:rPr lang="zh-CN" altLang="zh-CN" sz="2000" b="1" dirty="0" smtClean="0"/>
              <a:t>字符串</a:t>
            </a:r>
            <a:r>
              <a:rPr lang="zh-CN" altLang="zh-CN" sz="2000" b="1" dirty="0"/>
              <a:t>类型的变量是否为空串或</a:t>
            </a:r>
            <a:r>
              <a:rPr lang="en-US" altLang="zh-CN" sz="2000" b="1" dirty="0" smtClean="0"/>
              <a:t>null</a:t>
            </a:r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（</a:t>
            </a: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r>
              <a:rPr lang="zh-CN" altLang="zh-CN" sz="2000" dirty="0" smtClean="0">
                <a:solidFill>
                  <a:srgbClr val="FF0000"/>
                </a:solidFill>
              </a:rPr>
              <a:t>可能</a:t>
            </a:r>
            <a:r>
              <a:rPr lang="zh-CN" altLang="zh-CN" sz="2000" dirty="0">
                <a:solidFill>
                  <a:srgbClr val="FF0000"/>
                </a:solidFill>
              </a:rPr>
              <a:t>报错的写法</a:t>
            </a:r>
            <a:r>
              <a:rPr lang="en-US" altLang="zh-CN" sz="2000" dirty="0">
                <a:solidFill>
                  <a:srgbClr val="FF0000"/>
                </a:solidFill>
              </a:rPr>
              <a:t>: 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dirty="0" smtClean="0"/>
              <a:t>当</a:t>
            </a:r>
            <a:r>
              <a:rPr lang="en-US" altLang="zh-CN" sz="2000" dirty="0" err="1"/>
              <a:t>userBaseInfo</a:t>
            </a:r>
            <a:r>
              <a:rPr lang="zh-CN" altLang="zh-CN" sz="2000" dirty="0"/>
              <a:t>对象为</a:t>
            </a:r>
            <a:r>
              <a:rPr lang="en-US" altLang="zh-CN" sz="2000" dirty="0"/>
              <a:t>null</a:t>
            </a:r>
            <a:r>
              <a:rPr lang="zh-CN" altLang="zh-CN" sz="2000" dirty="0"/>
              <a:t>或</a:t>
            </a:r>
            <a:r>
              <a:rPr lang="en-US" altLang="zh-CN" sz="2000" dirty="0" err="1"/>
              <a:t>userBaseInfoVO.getPhone</a:t>
            </a:r>
            <a:r>
              <a:rPr lang="en-US" altLang="zh-CN" sz="2000" dirty="0"/>
              <a:t>()</a:t>
            </a:r>
            <a:r>
              <a:rPr lang="zh-CN" altLang="zh-CN" sz="2000" dirty="0"/>
              <a:t>返回</a:t>
            </a:r>
            <a:r>
              <a:rPr lang="en-US" altLang="zh-CN" sz="2000" dirty="0"/>
              <a:t>null</a:t>
            </a:r>
            <a:r>
              <a:rPr lang="zh-CN" altLang="zh-CN" sz="2000" dirty="0"/>
              <a:t>，就报错</a:t>
            </a:r>
            <a:r>
              <a:rPr lang="zh-CN" altLang="zh-CN" sz="2000" dirty="0" smtClean="0"/>
              <a:t>了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（</a:t>
            </a:r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r>
              <a:rPr lang="zh-CN" altLang="zh-CN" sz="2000" dirty="0" smtClean="0">
                <a:solidFill>
                  <a:srgbClr val="FF0000"/>
                </a:solidFill>
              </a:rPr>
              <a:t>建议</a:t>
            </a:r>
            <a:r>
              <a:rPr lang="zh-CN" altLang="zh-CN" sz="2000" dirty="0">
                <a:solidFill>
                  <a:srgbClr val="FF0000"/>
                </a:solidFill>
              </a:rPr>
              <a:t>写法</a:t>
            </a:r>
            <a:r>
              <a:rPr lang="en-US" altLang="zh-CN" sz="2000" dirty="0">
                <a:solidFill>
                  <a:srgbClr val="FF0000"/>
                </a:solidFill>
              </a:rPr>
              <a:t>: 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sz="20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467827"/>
              </p:ext>
            </p:extLst>
          </p:nvPr>
        </p:nvGraphicFramePr>
        <p:xfrm>
          <a:off x="1041400" y="3048000"/>
          <a:ext cx="5181600" cy="3920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0"/>
              </a:tblGrid>
              <a:tr h="392006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effectLst/>
                        </a:rPr>
                        <a:t>$!</a:t>
                      </a:r>
                      <a:r>
                        <a:rPr lang="en-US" altLang="zh-CN" sz="1800" kern="1200" dirty="0" err="1" smtClean="0">
                          <a:effectLst/>
                        </a:rPr>
                        <a:t>userBaseInfoVO.phone</a:t>
                      </a:r>
                      <a:r>
                        <a:rPr lang="en-US" altLang="zh-CN" sz="1800" kern="1200" dirty="0" smtClean="0">
                          <a:effectLst/>
                        </a:rPr>
                        <a:t>  </a:t>
                      </a:r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effectLst/>
                        </a:rPr>
                        <a:t>!=</a:t>
                      </a:r>
                      <a:r>
                        <a:rPr lang="en-US" altLang="zh-CN" sz="1800" kern="1200" dirty="0" smtClean="0">
                          <a:effectLst/>
                        </a:rPr>
                        <a:t>  '' 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98685"/>
              </p:ext>
            </p:extLst>
          </p:nvPr>
        </p:nvGraphicFramePr>
        <p:xfrm>
          <a:off x="1054100" y="5130800"/>
          <a:ext cx="5156200" cy="3920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56200"/>
              </a:tblGrid>
              <a:tr h="392006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stringUtil.isNotEmpty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($!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userBaseInfoVO.phone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23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Velocity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0975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l"/>
            </a:pPr>
            <a:r>
              <a:rPr lang="zh-CN" altLang="zh-CN" sz="2000" b="1" dirty="0"/>
              <a:t>开发注意</a:t>
            </a:r>
            <a:r>
              <a:rPr lang="zh-CN" altLang="zh-CN" sz="2000" b="1" dirty="0" smtClean="0"/>
              <a:t>事项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b="1" dirty="0"/>
              <a:t>2</a:t>
            </a:r>
            <a:r>
              <a:rPr lang="zh-CN" altLang="en-US" sz="2000" b="1" dirty="0" smtClean="0"/>
              <a:t>、</a:t>
            </a:r>
            <a:r>
              <a:rPr lang="zh-CN" altLang="zh-CN" sz="2000" b="1" dirty="0"/>
              <a:t>判断两个字符串是否相等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（</a:t>
            </a: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r>
              <a:rPr lang="zh-CN" altLang="zh-CN" sz="2000" dirty="0" smtClean="0">
                <a:solidFill>
                  <a:srgbClr val="FF0000"/>
                </a:solidFill>
              </a:rPr>
              <a:t>可能</a:t>
            </a:r>
            <a:r>
              <a:rPr lang="zh-CN" altLang="zh-CN" sz="2000" dirty="0">
                <a:solidFill>
                  <a:srgbClr val="FF0000"/>
                </a:solidFill>
              </a:rPr>
              <a:t>报错的写法</a:t>
            </a:r>
            <a:r>
              <a:rPr lang="en-US" altLang="zh-CN" sz="2000" dirty="0">
                <a:solidFill>
                  <a:srgbClr val="FF0000"/>
                </a:solidFill>
              </a:rPr>
              <a:t>: 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dirty="0"/>
              <a:t>当</a:t>
            </a:r>
            <a:r>
              <a:rPr lang="en-US" altLang="zh-CN" sz="2000" dirty="0" err="1"/>
              <a:t>resultCode</a:t>
            </a:r>
            <a:r>
              <a:rPr lang="zh-CN" altLang="zh-CN" sz="2000" dirty="0"/>
              <a:t>对象为</a:t>
            </a:r>
            <a:r>
              <a:rPr lang="en-US" altLang="zh-CN" sz="2000" dirty="0"/>
              <a:t>null</a:t>
            </a:r>
            <a:r>
              <a:rPr lang="zh-CN" altLang="zh-CN" sz="2000" dirty="0"/>
              <a:t>就报错了</a:t>
            </a:r>
          </a:p>
          <a:p>
            <a:pPr marL="0" indent="0">
              <a:buNone/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（</a:t>
            </a:r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r>
              <a:rPr lang="zh-CN" altLang="zh-CN" sz="2000" dirty="0" smtClean="0">
                <a:solidFill>
                  <a:srgbClr val="FF0000"/>
                </a:solidFill>
              </a:rPr>
              <a:t>建议</a:t>
            </a:r>
            <a:r>
              <a:rPr lang="zh-CN" altLang="zh-CN" sz="2000" dirty="0">
                <a:solidFill>
                  <a:srgbClr val="FF0000"/>
                </a:solidFill>
              </a:rPr>
              <a:t>写法</a:t>
            </a:r>
            <a:r>
              <a:rPr lang="en-US" altLang="zh-CN" sz="2000" dirty="0">
                <a:solidFill>
                  <a:srgbClr val="FF0000"/>
                </a:solidFill>
              </a:rPr>
              <a:t>: 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sz="20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467827"/>
              </p:ext>
            </p:extLst>
          </p:nvPr>
        </p:nvGraphicFramePr>
        <p:xfrm>
          <a:off x="1041400" y="3048000"/>
          <a:ext cx="5181600" cy="3920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0"/>
              </a:tblGrid>
              <a:tr h="392006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$!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resultCode.toString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== "1000" 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651802"/>
              </p:ext>
            </p:extLst>
          </p:nvPr>
        </p:nvGraphicFramePr>
        <p:xfrm>
          <a:off x="1054100" y="5130800"/>
          <a:ext cx="5486400" cy="3920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0"/>
              </a:tblGrid>
              <a:tr h="392006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stringUtil.equals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($!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resultCode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"1000")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30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Velocity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9775"/>
          </a:xfrm>
        </p:spPr>
        <p:txBody>
          <a:bodyPr>
            <a:normAutofit fontScale="92500" lnSpcReduction="10000"/>
          </a:bodyPr>
          <a:lstStyle/>
          <a:p>
            <a:pPr lvl="0">
              <a:buFont typeface="Wingdings" panose="05000000000000000000" pitchFamily="2" charset="2"/>
              <a:buChar char="l"/>
            </a:pPr>
            <a:r>
              <a:rPr lang="zh-CN" altLang="zh-CN" sz="2000" b="1" dirty="0" smtClean="0"/>
              <a:t>开发注意事项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、</a:t>
            </a:r>
            <a:r>
              <a:rPr lang="zh-CN" altLang="zh-CN" sz="2000" b="1" dirty="0" smtClean="0"/>
              <a:t>输出一个值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（</a:t>
            </a: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r>
              <a:rPr lang="zh-CN" altLang="zh-CN" sz="2000" dirty="0" smtClean="0">
                <a:solidFill>
                  <a:srgbClr val="FF0000"/>
                </a:solidFill>
              </a:rPr>
              <a:t>可能报错的写法</a:t>
            </a:r>
            <a:r>
              <a:rPr lang="en-US" altLang="zh-CN" sz="2000" dirty="0" smtClean="0">
                <a:solidFill>
                  <a:srgbClr val="FF0000"/>
                </a:solidFill>
              </a:rPr>
              <a:t>: </a:t>
            </a:r>
          </a:p>
          <a:p>
            <a:pPr marL="0" indent="0">
              <a:buNone/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dirty="0" smtClean="0"/>
              <a:t>当</a:t>
            </a:r>
            <a:r>
              <a:rPr lang="en-US" altLang="zh-CN" sz="2000" dirty="0" err="1" smtClean="0"/>
              <a:t>accountTransRes</a:t>
            </a:r>
            <a:r>
              <a:rPr lang="zh-CN" altLang="zh-CN" sz="2000" dirty="0" smtClean="0"/>
              <a:t>为</a:t>
            </a:r>
            <a:r>
              <a:rPr lang="en-US" altLang="zh-CN" sz="2000" dirty="0" smtClean="0"/>
              <a:t>null</a:t>
            </a:r>
            <a:r>
              <a:rPr lang="zh-CN" altLang="zh-CN" sz="2000" dirty="0" smtClean="0"/>
              <a:t>或</a:t>
            </a:r>
            <a:r>
              <a:rPr lang="en-US" altLang="zh-CN" sz="2000" dirty="0" err="1" smtClean="0"/>
              <a:t>accountTransRes.getTransAmount</a:t>
            </a:r>
            <a:r>
              <a:rPr lang="en-US" altLang="zh-CN" sz="2000" dirty="0" smtClean="0"/>
              <a:t>()</a:t>
            </a:r>
            <a:r>
              <a:rPr lang="zh-CN" altLang="zh-CN" sz="2000" dirty="0" smtClean="0"/>
              <a:t>返回</a:t>
            </a:r>
            <a:r>
              <a:rPr lang="en-US" altLang="zh-CN" sz="2000" dirty="0" smtClean="0"/>
              <a:t>null</a:t>
            </a:r>
            <a:r>
              <a:rPr lang="zh-CN" altLang="zh-CN" sz="2000" dirty="0" smtClean="0"/>
              <a:t>，就报错了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（</a:t>
            </a:r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r>
              <a:rPr lang="zh-CN" altLang="zh-CN" sz="2000" dirty="0" smtClean="0">
                <a:solidFill>
                  <a:srgbClr val="FF0000"/>
                </a:solidFill>
              </a:rPr>
              <a:t>建议写法</a:t>
            </a:r>
            <a:r>
              <a:rPr lang="en-US" altLang="zh-CN" sz="2000" dirty="0" smtClean="0">
                <a:solidFill>
                  <a:srgbClr val="FF0000"/>
                </a:solidFill>
              </a:rPr>
              <a:t>: </a:t>
            </a:r>
          </a:p>
          <a:p>
            <a:pPr marL="0" indent="0">
              <a:buNone/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$</a:t>
            </a:r>
            <a:r>
              <a:rPr lang="zh-CN" altLang="zh-CN" sz="2000" dirty="0"/>
              <a:t>与</a:t>
            </a:r>
            <a:r>
              <a:rPr lang="en-US" altLang="zh-CN" sz="2000" dirty="0"/>
              <a:t>$!</a:t>
            </a:r>
            <a:r>
              <a:rPr lang="zh-CN" altLang="zh-CN" sz="2000" dirty="0"/>
              <a:t>的区别：当找不到</a:t>
            </a:r>
            <a:r>
              <a:rPr lang="en-US" altLang="zh-CN" sz="2000" dirty="0"/>
              <a:t>username</a:t>
            </a:r>
            <a:r>
              <a:rPr lang="zh-CN" altLang="zh-CN" sz="2000" dirty="0"/>
              <a:t>的时候，</a:t>
            </a:r>
            <a:r>
              <a:rPr lang="en-US" altLang="zh-CN" sz="2000" dirty="0"/>
              <a:t>$username</a:t>
            </a:r>
            <a:r>
              <a:rPr lang="zh-CN" altLang="zh-CN" sz="2000" dirty="0"/>
              <a:t>返回字符串</a:t>
            </a:r>
            <a:r>
              <a:rPr lang="en-US" altLang="zh-CN" sz="2000" dirty="0"/>
              <a:t>"$username"</a:t>
            </a:r>
            <a:r>
              <a:rPr lang="zh-CN" altLang="zh-CN" sz="2000" dirty="0"/>
              <a:t>，而</a:t>
            </a:r>
            <a:r>
              <a:rPr lang="en-US" altLang="zh-CN" sz="2000" dirty="0"/>
              <a:t>$!username</a:t>
            </a:r>
            <a:r>
              <a:rPr lang="zh-CN" altLang="zh-CN" sz="2000" dirty="0"/>
              <a:t>返回空字符串</a:t>
            </a:r>
            <a:r>
              <a:rPr lang="en-US" altLang="zh-CN" sz="2000" dirty="0"/>
              <a:t>"" </a:t>
            </a:r>
            <a:endParaRPr lang="zh-CN" altLang="zh-CN" sz="2000" dirty="0"/>
          </a:p>
          <a:p>
            <a:pPr marL="0" indent="0">
              <a:buNone/>
            </a:pPr>
            <a:endParaRPr lang="zh-CN" altLang="zh-CN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sz="20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467827"/>
              </p:ext>
            </p:extLst>
          </p:nvPr>
        </p:nvGraphicFramePr>
        <p:xfrm>
          <a:off x="1041400" y="3048000"/>
          <a:ext cx="5181600" cy="3920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0"/>
              </a:tblGrid>
              <a:tr h="392006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accountTransRes.transAmount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013556"/>
              </p:ext>
            </p:extLst>
          </p:nvPr>
        </p:nvGraphicFramePr>
        <p:xfrm>
          <a:off x="977900" y="4813300"/>
          <a:ext cx="5486400" cy="4809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0"/>
              </a:tblGrid>
              <a:tr h="480906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$!{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accountTransRes.transAmount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89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Velocity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7100" y="1690688"/>
            <a:ext cx="10515600" cy="1293812"/>
          </a:xfrm>
        </p:spPr>
        <p:txBody>
          <a:bodyPr/>
          <a:lstStyle/>
          <a:p>
            <a:pPr lvl="0"/>
            <a:r>
              <a:rPr lang="zh-CN" altLang="zh-CN" b="1" dirty="0"/>
              <a:t>开发注意事项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如果循环某对象的值为空时会缓存该对象上一个值， 解决办法：循环结束之前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#set($value=””)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0" indent="0">
              <a:buNone/>
            </a:pP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可能引起错误的写法：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999707"/>
              </p:ext>
            </p:extLst>
          </p:nvPr>
        </p:nvGraphicFramePr>
        <p:xfrm>
          <a:off x="965200" y="3107266"/>
          <a:ext cx="4191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#set( $list = ["pine", null, "maple"])</a:t>
                      </a:r>
                      <a:endParaRPr lang="zh-CN" altLang="zh-CN" sz="1800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US" altLang="zh-CN" sz="1800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foreach</a:t>
                      </a:r>
                      <a:r>
                        <a:rPr lang="en-US" altLang="zh-CN" sz="180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($element in $list)</a:t>
                      </a:r>
                      <a:endParaRPr lang="zh-CN" altLang="zh-CN" sz="1800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altLang="zh-CN" sz="1800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velocityCount</a:t>
                      </a:r>
                      <a:endParaRPr lang="zh-CN" altLang="zh-CN" sz="1800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 is  $element&lt;</a:t>
                      </a:r>
                      <a:r>
                        <a:rPr lang="en-US" altLang="zh-CN" sz="1800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altLang="zh-CN" sz="180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br>
                        <a:rPr lang="en-US" altLang="zh-CN" sz="180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#end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右箭头 4"/>
          <p:cNvSpPr/>
          <p:nvPr/>
        </p:nvSpPr>
        <p:spPr>
          <a:xfrm>
            <a:off x="5549900" y="3442494"/>
            <a:ext cx="635000" cy="672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err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290886"/>
              </p:ext>
            </p:extLst>
          </p:nvPr>
        </p:nvGraphicFramePr>
        <p:xfrm>
          <a:off x="6489700" y="3259666"/>
          <a:ext cx="34798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effectLst/>
                        </a:rPr>
                        <a:t>1  is pine</a:t>
                      </a:r>
                      <a:endParaRPr lang="zh-CN" altLang="zh-CN" sz="1800" kern="1200" dirty="0" smtClean="0">
                        <a:effectLst/>
                      </a:endParaRPr>
                    </a:p>
                    <a:p>
                      <a:r>
                        <a:rPr lang="en-US" altLang="zh-CN" sz="1800" kern="1200" dirty="0" smtClean="0">
                          <a:effectLst/>
                        </a:rPr>
                        <a:t>2  is pine</a:t>
                      </a:r>
                      <a:endParaRPr lang="zh-CN" altLang="zh-CN" sz="1800" kern="1200" dirty="0" smtClean="0">
                        <a:effectLst/>
                      </a:endParaRPr>
                    </a:p>
                    <a:p>
                      <a:r>
                        <a:rPr lang="en-US" altLang="zh-CN" sz="1800" kern="1200" dirty="0" smtClean="0">
                          <a:effectLst/>
                        </a:rPr>
                        <a:t>3  is maple</a:t>
                      </a:r>
                      <a:endParaRPr lang="zh-CN" altLang="zh-CN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90858"/>
              </p:ext>
            </p:extLst>
          </p:nvPr>
        </p:nvGraphicFramePr>
        <p:xfrm>
          <a:off x="6565900" y="5369720"/>
          <a:ext cx="2667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effectLst/>
                        </a:rPr>
                        <a:t>1 is pine</a:t>
                      </a:r>
                      <a:endParaRPr lang="zh-CN" altLang="zh-CN" sz="1800" kern="1200" dirty="0" smtClean="0">
                        <a:effectLst/>
                      </a:endParaRPr>
                    </a:p>
                    <a:p>
                      <a:r>
                        <a:rPr lang="en-US" altLang="zh-CN" sz="1800" kern="1200" dirty="0" smtClean="0">
                          <a:effectLst/>
                        </a:rPr>
                        <a:t>2  is  </a:t>
                      </a:r>
                      <a:endParaRPr lang="zh-CN" altLang="zh-CN" sz="1800" kern="1200" dirty="0" smtClean="0">
                        <a:effectLst/>
                      </a:endParaRPr>
                    </a:p>
                    <a:p>
                      <a:r>
                        <a:rPr lang="en-US" altLang="zh-CN" sz="1800" kern="1200" dirty="0" smtClean="0">
                          <a:effectLst/>
                        </a:rPr>
                        <a:t>3  is maple</a:t>
                      </a:r>
                      <a:endParaRPr lang="zh-CN" altLang="zh-CN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12592"/>
              </p:ext>
            </p:extLst>
          </p:nvPr>
        </p:nvGraphicFramePr>
        <p:xfrm>
          <a:off x="927100" y="4929029"/>
          <a:ext cx="4178300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83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#set( $list = ["pine", null, "maple"])</a:t>
                      </a:r>
                      <a:endParaRPr lang="zh-CN" altLang="zh-CN" sz="1800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US" altLang="zh-CN" sz="1800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foreach</a:t>
                      </a:r>
                      <a:r>
                        <a:rPr lang="en-US" altLang="zh-CN" sz="180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($element in $list)</a:t>
                      </a:r>
                      <a:endParaRPr lang="zh-CN" altLang="zh-CN" sz="1800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altLang="zh-CN" sz="1800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velocityCount</a:t>
                      </a:r>
                      <a:endParaRPr lang="zh-CN" altLang="zh-CN" sz="1800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 is  $element&lt;</a:t>
                      </a:r>
                      <a:r>
                        <a:rPr lang="en-US" altLang="zh-CN" sz="1800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altLang="zh-CN" sz="180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CN" altLang="zh-CN" sz="1800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 #set($element="")</a:t>
                      </a:r>
                      <a:br>
                        <a:rPr lang="en-US" altLang="zh-CN" sz="180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#end</a:t>
                      </a:r>
                      <a:endParaRPr lang="zh-CN" altLang="en-US" sz="180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右箭头 9"/>
          <p:cNvSpPr/>
          <p:nvPr/>
        </p:nvSpPr>
        <p:spPr>
          <a:xfrm>
            <a:off x="5549900" y="5530453"/>
            <a:ext cx="635000" cy="672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18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979464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8800" dirty="0" smtClean="0"/>
          </a:p>
          <a:p>
            <a:pPr marL="0" indent="0" algn="ctr">
              <a:buNone/>
            </a:pPr>
            <a:r>
              <a:rPr lang="zh-CN" altLang="en-US" sz="8800" dirty="0" smtClean="0"/>
              <a:t>谢谢</a:t>
            </a:r>
            <a:endParaRPr lang="zh-CN" altLang="en-US" sz="8800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09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7684"/>
            <a:ext cx="4815625" cy="518389"/>
          </a:xfrm>
        </p:spPr>
        <p:txBody>
          <a:bodyPr/>
          <a:lstStyle/>
          <a:p>
            <a:r>
              <a:rPr lang="zh-CN" altLang="en-US" dirty="0" smtClean="0"/>
              <a:t>入门预览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0842" y="2109660"/>
            <a:ext cx="5100032" cy="3139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package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com.hundsun.xStream.Lesson01;</a:t>
            </a:r>
            <a:endParaRPr lang="zh-CN" altLang="zh-CN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100" kern="0" dirty="0">
                <a:solidFill>
                  <a:srgbClr val="3F5FB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/**</a:t>
            </a:r>
            <a:endParaRPr lang="zh-CN" altLang="zh-CN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kern="0" dirty="0">
                <a:solidFill>
                  <a:srgbClr val="3F5FB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kern="0" dirty="0">
                <a:solidFill>
                  <a:srgbClr val="3F5FB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b="1" kern="0" dirty="0">
                <a:solidFill>
                  <a:srgbClr val="7F9FB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@author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zh-CN" altLang="zh-CN" sz="1100" kern="0" dirty="0">
                <a:solidFill>
                  <a:srgbClr val="3F5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胡海亮</a:t>
            </a:r>
            <a:r>
              <a:rPr lang="zh-CN" altLang="zh-CN" sz="1100" kern="0" dirty="0">
                <a:solidFill>
                  <a:srgbClr val="000000"/>
                </a:solidFill>
                <a:latin typeface="Calibri" panose="020F0502020204030204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zh-CN" altLang="zh-CN" sz="1100" kern="0" dirty="0">
                <a:solidFill>
                  <a:srgbClr val="3F5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项目</a:t>
            </a:r>
            <a:r>
              <a:rPr lang="en-US" altLang="zh-CN" sz="1100" kern="0" dirty="0">
                <a:solidFill>
                  <a:srgbClr val="3F5FB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1100" kern="0" dirty="0" err="1">
                <a:solidFill>
                  <a:srgbClr val="3F5FB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xStreamDemo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en-US" altLang="zh-CN" sz="1100" kern="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F5FB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*/</a:t>
            </a:r>
            <a:endParaRPr lang="zh-CN" altLang="zh-CN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1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Person {</a:t>
            </a:r>
            <a:endParaRPr lang="zh-CN" altLang="zh-CN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1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private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String </a:t>
            </a:r>
            <a:r>
              <a:rPr lang="en-US" altLang="zh-CN" sz="1100" kern="0" dirty="0" err="1">
                <a:solidFill>
                  <a:srgbClr val="000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firstname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en-US" altLang="zh-CN" sz="1100" kern="0" dirty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</a:t>
            </a:r>
            <a:r>
              <a:rPr lang="zh-CN" altLang="zh-CN" sz="1100" kern="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姓</a:t>
            </a:r>
            <a:endParaRPr lang="zh-CN" altLang="zh-CN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1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private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String </a:t>
            </a:r>
            <a:r>
              <a:rPr lang="en-US" altLang="zh-CN" sz="1100" kern="0" dirty="0" err="1">
                <a:solidFill>
                  <a:srgbClr val="000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lastname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en-US" altLang="zh-CN" sz="1100" kern="0" dirty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</a:t>
            </a:r>
            <a:r>
              <a:rPr lang="zh-CN" altLang="zh-CN" sz="1100" kern="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名</a:t>
            </a:r>
            <a:endParaRPr lang="zh-CN" altLang="zh-CN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1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private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PhoneNumber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kern="0" dirty="0">
                <a:solidFill>
                  <a:srgbClr val="000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phone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en-US" altLang="zh-CN" sz="1100" kern="0" dirty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</a:t>
            </a:r>
            <a:r>
              <a:rPr lang="zh-CN" altLang="zh-CN" sz="1100" kern="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电话</a:t>
            </a:r>
            <a:endParaRPr lang="zh-CN" altLang="zh-CN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1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private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PhoneNumber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kern="0" dirty="0">
                <a:solidFill>
                  <a:srgbClr val="000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fax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en-US" altLang="zh-CN" sz="1100" kern="0" dirty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</a:t>
            </a:r>
            <a:r>
              <a:rPr lang="zh-CN" altLang="zh-CN" sz="1100" kern="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传真</a:t>
            </a:r>
            <a:endParaRPr lang="zh-CN" altLang="zh-CN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100" kern="0" dirty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//getter setter constructors</a:t>
            </a:r>
            <a:endParaRPr lang="zh-CN" altLang="zh-CN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1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PhoneNumber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  <a:endParaRPr lang="zh-CN" altLang="zh-CN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endParaRPr lang="zh-CN" altLang="zh-CN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1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private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kern="0" dirty="0">
                <a:solidFill>
                  <a:srgbClr val="000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code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1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private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String </a:t>
            </a:r>
            <a:r>
              <a:rPr lang="en-US" altLang="zh-CN" sz="1100" kern="0" dirty="0">
                <a:solidFill>
                  <a:srgbClr val="000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number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54000"/>
            <a:r>
              <a:rPr lang="en-US" altLang="zh-CN" sz="1100" kern="0" dirty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//getter setter constructors</a:t>
            </a:r>
            <a:endParaRPr lang="zh-CN" altLang="zh-CN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}</a:t>
            </a:r>
            <a:endParaRPr lang="zh-CN" altLang="zh-CN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84135" y="2107185"/>
            <a:ext cx="5048519" cy="3139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AppSample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  <a:endParaRPr lang="zh-CN" altLang="zh-CN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100" kern="0" dirty="0">
                <a:solidFill>
                  <a:srgbClr val="3F5FB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/**</a:t>
            </a:r>
            <a:endParaRPr lang="zh-CN" altLang="zh-CN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 </a:t>
            </a:r>
            <a:r>
              <a:rPr lang="en-US" altLang="zh-CN" sz="1100" kern="0" dirty="0">
                <a:solidFill>
                  <a:srgbClr val="3F5FB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b="1" kern="0" dirty="0">
                <a:solidFill>
                  <a:srgbClr val="7F9FB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@</a:t>
            </a:r>
            <a:r>
              <a:rPr lang="en-US" altLang="zh-CN" sz="1100" b="1" kern="0" dirty="0" err="1">
                <a:solidFill>
                  <a:srgbClr val="7F9FB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param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err="1">
                <a:solidFill>
                  <a:srgbClr val="3F5FB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args</a:t>
            </a:r>
            <a:endParaRPr lang="zh-CN" altLang="zh-CN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 </a:t>
            </a:r>
            <a:r>
              <a:rPr lang="en-US" altLang="zh-CN" sz="1100" kern="0" dirty="0">
                <a:solidFill>
                  <a:srgbClr val="3F5FB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*/</a:t>
            </a:r>
            <a:endParaRPr lang="zh-CN" altLang="zh-CN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100" b="1" kern="0" dirty="0" smtClean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en-US" altLang="zh-CN" sz="11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static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void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main(String[] </a:t>
            </a:r>
            <a:r>
              <a:rPr lang="en-US" altLang="zh-CN" sz="11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args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 {</a:t>
            </a:r>
            <a:endParaRPr lang="zh-CN" altLang="zh-CN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1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100" kern="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XStream</a:t>
            </a:r>
            <a:r>
              <a:rPr lang="en-US" altLang="zh-CN" sz="1100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err="1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xstream</a:t>
            </a:r>
            <a:r>
              <a:rPr lang="en-US" altLang="zh-CN" sz="1100" kern="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sz="1100" b="1" kern="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</a:t>
            </a:r>
            <a:r>
              <a:rPr lang="en-US" altLang="zh-CN" sz="1100" kern="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err="1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XStream</a:t>
            </a:r>
            <a:r>
              <a:rPr lang="en-US" altLang="zh-CN" sz="1100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endParaRPr lang="en-US" altLang="zh-CN" sz="11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100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100" kern="10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altLang="zh-CN" sz="11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 </a:t>
            </a:r>
            <a:r>
              <a:rPr lang="en-US" altLang="zh-CN" sz="11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hailiang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sz="1100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Person(</a:t>
            </a:r>
            <a:r>
              <a:rPr lang="en-US" altLang="zh-CN" sz="11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100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hu</a:t>
            </a:r>
            <a:r>
              <a:rPr lang="en-US" altLang="zh-CN" sz="11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sz="11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100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hailiang</a:t>
            </a:r>
            <a:r>
              <a:rPr lang="en-US" altLang="zh-CN" sz="11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1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CN" sz="11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hailiang.setPhone</a:t>
            </a:r>
            <a:r>
              <a:rPr lang="en-US" altLang="zh-CN" sz="11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100" b="1" kern="0" dirty="0" smtClean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</a:t>
            </a:r>
            <a:r>
              <a:rPr lang="en-US" altLang="zh-CN" sz="11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PhoneNumber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(123, </a:t>
            </a:r>
            <a:r>
              <a:rPr lang="en-US" altLang="zh-CN" sz="11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"138-138"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));</a:t>
            </a:r>
            <a:endParaRPr lang="zh-CN" altLang="zh-CN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1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CN" sz="11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hailiang.setFax</a:t>
            </a:r>
            <a:r>
              <a:rPr lang="en-US" altLang="zh-CN" sz="11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100" b="1" kern="0" dirty="0" smtClean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</a:t>
            </a:r>
            <a:r>
              <a:rPr lang="en-US" altLang="zh-CN" sz="11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PhoneNumber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(123, </a:t>
            </a:r>
            <a:r>
              <a:rPr lang="en-US" altLang="zh-CN" sz="11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"9999-999"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endParaRPr lang="zh-CN" altLang="zh-CN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1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String 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xml = </a:t>
            </a:r>
            <a:r>
              <a:rPr lang="en-US" altLang="zh-CN" sz="1100" kern="0" dirty="0" err="1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xstream.toXML</a:t>
            </a:r>
            <a:r>
              <a:rPr lang="en-US" altLang="zh-CN" sz="1100" kern="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100" kern="0" dirty="0" err="1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hailiang</a:t>
            </a:r>
            <a:r>
              <a:rPr lang="en-US" altLang="zh-CN" sz="1100" kern="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1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CN" sz="11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System.</a:t>
            </a:r>
            <a:r>
              <a:rPr lang="en-US" altLang="zh-CN" sz="1100" i="1" kern="0" dirty="0" err="1" smtClean="0">
                <a:solidFill>
                  <a:srgbClr val="000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11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.println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1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zh-CN" altLang="zh-CN" sz="1100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由</a:t>
            </a:r>
            <a:r>
              <a:rPr lang="en-US" altLang="zh-CN" sz="11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</a:t>
            </a:r>
            <a:r>
              <a:rPr lang="zh-CN" altLang="zh-CN" sz="1100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转化为</a:t>
            </a:r>
            <a:r>
              <a:rPr lang="en-US" altLang="zh-CN" sz="11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XML</a:t>
            </a:r>
            <a:r>
              <a:rPr lang="zh-CN" altLang="zh-CN" sz="1100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字符串如下</a:t>
            </a:r>
            <a:r>
              <a:rPr lang="en-US" altLang="zh-CN" sz="11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:"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1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CN" sz="11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System.</a:t>
            </a:r>
            <a:r>
              <a:rPr lang="en-US" altLang="zh-CN" sz="1100" i="1" kern="0" dirty="0" err="1" smtClean="0">
                <a:solidFill>
                  <a:srgbClr val="000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11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.println</a:t>
            </a:r>
            <a:r>
              <a:rPr lang="en-US" altLang="zh-CN" sz="11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(xml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1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Person </a:t>
            </a:r>
            <a:r>
              <a:rPr lang="en-US" altLang="zh-CN" sz="11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newHailiang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(Person)</a:t>
            </a:r>
            <a:r>
              <a:rPr lang="en-US" altLang="zh-CN" sz="1100" kern="0" dirty="0" err="1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xstream.fromXML</a:t>
            </a:r>
            <a:r>
              <a:rPr lang="en-US" altLang="zh-CN" sz="1100" kern="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(xml)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1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CN" sz="11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System.</a:t>
            </a:r>
            <a:r>
              <a:rPr lang="en-US" altLang="zh-CN" sz="1100" i="1" kern="0" dirty="0" err="1" smtClean="0">
                <a:solidFill>
                  <a:srgbClr val="000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11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.println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1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zh-CN" altLang="zh-CN" sz="1100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由</a:t>
            </a:r>
            <a:r>
              <a:rPr lang="en-US" altLang="zh-CN" sz="11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XML</a:t>
            </a:r>
            <a:r>
              <a:rPr lang="zh-CN" altLang="zh-CN" sz="1100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字符串解析得到</a:t>
            </a:r>
            <a:r>
              <a:rPr lang="en-US" altLang="zh-CN" sz="11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</a:t>
            </a:r>
            <a:r>
              <a:rPr lang="zh-CN" altLang="zh-CN" sz="1100" kern="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信息的如下</a:t>
            </a:r>
            <a:r>
              <a:rPr lang="en-US" altLang="zh-CN" sz="1100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:"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1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CN" sz="11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System.</a:t>
            </a:r>
            <a:r>
              <a:rPr lang="en-US" altLang="zh-CN" sz="1100" i="1" kern="0" dirty="0" err="1" smtClean="0">
                <a:solidFill>
                  <a:srgbClr val="000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</a:t>
            </a:r>
            <a:r>
              <a:rPr lang="en-US" altLang="zh-CN" sz="11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.println</a:t>
            </a:r>
            <a:r>
              <a:rPr lang="en-US" altLang="zh-CN" sz="11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1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newHailiang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1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16569" y="4601174"/>
            <a:ext cx="3558862" cy="21236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&lt;com.hundsun.xStream.Lesson01.Person&gt;</a:t>
            </a:r>
            <a:endParaRPr lang="zh-CN" altLang="zh-CN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&lt;</a:t>
            </a:r>
            <a:r>
              <a:rPr lang="en-US" altLang="zh-CN" sz="11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firstname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en-US" altLang="zh-CN" sz="11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hu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1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firstname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&lt;</a:t>
            </a:r>
            <a:r>
              <a:rPr lang="en-US" altLang="zh-CN" sz="11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lastname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en-US" altLang="zh-CN" sz="11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hailiang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1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lastname</a:t>
            </a:r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&lt;phone&gt;</a:t>
            </a:r>
            <a:endParaRPr lang="zh-CN" altLang="zh-CN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&lt;code&gt;123&lt;/code&gt;</a:t>
            </a:r>
            <a:endParaRPr lang="zh-CN" altLang="zh-CN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&lt;number&gt;138-138&lt;/number&gt;</a:t>
            </a:r>
            <a:endParaRPr lang="zh-CN" altLang="zh-CN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&lt;/phone&gt;</a:t>
            </a:r>
            <a:endParaRPr lang="zh-CN" altLang="zh-CN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&lt;fax&gt;</a:t>
            </a:r>
            <a:endParaRPr lang="zh-CN" altLang="zh-CN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&lt;code&gt;123&lt;/code&gt;</a:t>
            </a:r>
            <a:endParaRPr lang="zh-CN" altLang="zh-CN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&lt;number&gt;9999-999&lt;/number&gt;</a:t>
            </a:r>
            <a:endParaRPr lang="zh-CN" altLang="zh-CN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&lt;/fax&gt;</a:t>
            </a:r>
            <a:endParaRPr lang="zh-CN" altLang="zh-CN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1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&lt;/com.hundsun.xStream.Lesson01.Person&gt;</a:t>
            </a:r>
            <a:endParaRPr lang="zh-CN" altLang="zh-CN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45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9258"/>
            <a:ext cx="10515600" cy="5167603"/>
          </a:xfrm>
        </p:spPr>
        <p:txBody>
          <a:bodyPr/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设置别名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序列化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sz="1600" dirty="0"/>
              <a:t>反序列化</a:t>
            </a:r>
            <a:endParaRPr lang="en-US" altLang="zh-CN" sz="1600" dirty="0" smtClean="0"/>
          </a:p>
          <a:p>
            <a:pPr marL="0" indent="0">
              <a:buNone/>
            </a:pPr>
            <a:endParaRPr lang="zh-CN" altLang="en-US" sz="1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077237"/>
              </p:ext>
            </p:extLst>
          </p:nvPr>
        </p:nvGraphicFramePr>
        <p:xfrm>
          <a:off x="1169115" y="1814370"/>
          <a:ext cx="8090794" cy="944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090794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400" b="0" dirty="0" err="1" smtClean="0"/>
                        <a:t>XStream</a:t>
                      </a:r>
                      <a:r>
                        <a:rPr lang="en-US" altLang="zh-CN" sz="1400" b="0" dirty="0" smtClean="0"/>
                        <a:t> </a:t>
                      </a:r>
                      <a:r>
                        <a:rPr lang="en-US" altLang="zh-CN" sz="1400" b="0" dirty="0" err="1" smtClean="0"/>
                        <a:t>xstream</a:t>
                      </a:r>
                      <a:r>
                        <a:rPr lang="en-US" altLang="zh-CN" sz="1400" b="0" dirty="0" smtClean="0"/>
                        <a:t> = new </a:t>
                      </a:r>
                      <a:r>
                        <a:rPr lang="en-US" altLang="zh-CN" sz="1400" b="0" dirty="0" err="1" smtClean="0"/>
                        <a:t>XStream</a:t>
                      </a:r>
                      <a:r>
                        <a:rPr lang="en-US" altLang="zh-CN" sz="1400" b="0" dirty="0" smtClean="0"/>
                        <a:t>();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400" b="0" dirty="0" smtClean="0"/>
                        <a:t>// </a:t>
                      </a:r>
                      <a:r>
                        <a:rPr lang="en-US" altLang="zh-CN" sz="1400" b="0" dirty="0" err="1" smtClean="0"/>
                        <a:t>XStream</a:t>
                      </a:r>
                      <a:r>
                        <a:rPr lang="en-US" altLang="zh-CN" sz="1400" b="0" dirty="0" smtClean="0"/>
                        <a:t> </a:t>
                      </a:r>
                      <a:r>
                        <a:rPr lang="en-US" altLang="zh-CN" sz="1400" b="0" dirty="0" err="1" smtClean="0"/>
                        <a:t>xstream</a:t>
                      </a:r>
                      <a:r>
                        <a:rPr lang="en-US" altLang="zh-CN" sz="1400" b="0" dirty="0" smtClean="0"/>
                        <a:t> = new </a:t>
                      </a:r>
                      <a:r>
                        <a:rPr lang="en-US" altLang="zh-CN" sz="1400" b="0" dirty="0" err="1" smtClean="0"/>
                        <a:t>XStream</a:t>
                      </a:r>
                      <a:r>
                        <a:rPr lang="en-US" altLang="zh-CN" sz="1400" b="0" dirty="0" smtClean="0"/>
                        <a:t>(new </a:t>
                      </a:r>
                      <a:r>
                        <a:rPr lang="en-US" altLang="zh-CN" sz="1400" b="0" dirty="0" err="1" smtClean="0"/>
                        <a:t>DomDriver</a:t>
                      </a:r>
                      <a:r>
                        <a:rPr lang="en-US" altLang="zh-CN" sz="1400" b="0" dirty="0" smtClean="0"/>
                        <a:t>());   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400" b="0" dirty="0" smtClean="0"/>
                        <a:t>// </a:t>
                      </a:r>
                      <a:r>
                        <a:rPr lang="en-US" altLang="zh-CN" sz="1400" b="0" dirty="0" err="1" smtClean="0"/>
                        <a:t>XStream</a:t>
                      </a:r>
                      <a:r>
                        <a:rPr lang="en-US" altLang="zh-CN" sz="1400" b="0" dirty="0" smtClean="0"/>
                        <a:t> </a:t>
                      </a:r>
                      <a:r>
                        <a:rPr lang="en-US" altLang="zh-CN" sz="1400" b="0" dirty="0" err="1" smtClean="0"/>
                        <a:t>xstream</a:t>
                      </a:r>
                      <a:r>
                        <a:rPr lang="en-US" altLang="zh-CN" sz="1400" b="0" dirty="0" smtClean="0"/>
                        <a:t> = new </a:t>
                      </a:r>
                      <a:r>
                        <a:rPr lang="en-US" altLang="zh-CN" sz="1400" b="0" dirty="0" err="1" smtClean="0"/>
                        <a:t>XStream</a:t>
                      </a:r>
                      <a:r>
                        <a:rPr lang="en-US" altLang="zh-CN" sz="1400" b="0" dirty="0" smtClean="0"/>
                        <a:t>(new </a:t>
                      </a:r>
                      <a:r>
                        <a:rPr lang="en-US" altLang="zh-CN" sz="1400" b="0" dirty="0" err="1" smtClean="0"/>
                        <a:t>StaxDriver</a:t>
                      </a:r>
                      <a:r>
                        <a:rPr lang="en-US" altLang="zh-CN" sz="1400" b="0" dirty="0" smtClean="0"/>
                        <a:t>()); </a:t>
                      </a: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altLang="zh-CN" sz="1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XStream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xstream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new </a:t>
                      </a:r>
                      <a:r>
                        <a:rPr lang="en-US" altLang="zh-CN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XStream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(new </a:t>
                      </a:r>
                      <a:r>
                        <a:rPr lang="en-US" altLang="zh-CN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JettisonMappedXmlDriver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770561"/>
              </p:ext>
            </p:extLst>
          </p:nvPr>
        </p:nvGraphicFramePr>
        <p:xfrm>
          <a:off x="1166969" y="3096768"/>
          <a:ext cx="8128000" cy="5181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128000"/>
              </a:tblGrid>
              <a:tr h="47582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400" b="0" dirty="0" err="1" smtClean="0"/>
                        <a:t>xstream.alias</a:t>
                      </a:r>
                      <a:r>
                        <a:rPr lang="en-US" altLang="zh-CN" sz="1400" b="0" dirty="0" smtClean="0"/>
                        <a:t>("person", </a:t>
                      </a:r>
                      <a:r>
                        <a:rPr lang="en-US" altLang="zh-CN" sz="1400" b="0" dirty="0" err="1" smtClean="0"/>
                        <a:t>Person.class</a:t>
                      </a:r>
                      <a:r>
                        <a:rPr lang="en-US" altLang="zh-CN" sz="1400" b="0" dirty="0" smtClean="0"/>
                        <a:t>); 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400" b="0" dirty="0" err="1" smtClean="0"/>
                        <a:t>xstream.alias</a:t>
                      </a:r>
                      <a:r>
                        <a:rPr lang="en-US" altLang="zh-CN" sz="1400" b="0" dirty="0" smtClean="0"/>
                        <a:t>("</a:t>
                      </a:r>
                      <a:r>
                        <a:rPr lang="en-US" altLang="zh-CN" sz="1400" b="0" dirty="0" err="1" smtClean="0"/>
                        <a:t>phonenumber</a:t>
                      </a:r>
                      <a:r>
                        <a:rPr lang="en-US" altLang="zh-CN" sz="1400" b="0" dirty="0" smtClean="0"/>
                        <a:t>", </a:t>
                      </a:r>
                      <a:r>
                        <a:rPr lang="en-US" altLang="zh-CN" sz="1400" b="0" dirty="0" err="1" smtClean="0"/>
                        <a:t>PhoneNumber.class</a:t>
                      </a:r>
                      <a:r>
                        <a:rPr lang="en-US" altLang="zh-CN" sz="1400" b="0" dirty="0" smtClean="0"/>
                        <a:t>);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659174"/>
              </p:ext>
            </p:extLst>
          </p:nvPr>
        </p:nvGraphicFramePr>
        <p:xfrm>
          <a:off x="1177702" y="4069723"/>
          <a:ext cx="8128000" cy="95303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128000"/>
              </a:tblGrid>
              <a:tr h="95303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400" b="0" dirty="0" smtClean="0"/>
                        <a:t>Person </a:t>
                      </a:r>
                      <a:r>
                        <a:rPr lang="en-US" altLang="zh-CN" sz="1400" b="0" dirty="0" err="1" smtClean="0"/>
                        <a:t>joe</a:t>
                      </a:r>
                      <a:r>
                        <a:rPr lang="en-US" altLang="zh-CN" sz="1400" b="0" dirty="0" smtClean="0"/>
                        <a:t> = new Person("Joe", "</a:t>
                      </a:r>
                      <a:r>
                        <a:rPr lang="en-US" altLang="zh-CN" sz="1400" b="0" dirty="0" err="1" smtClean="0"/>
                        <a:t>Walnes</a:t>
                      </a:r>
                      <a:r>
                        <a:rPr lang="en-US" altLang="zh-CN" sz="1400" b="0" dirty="0" smtClean="0"/>
                        <a:t>"); 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400" b="0" dirty="0" err="1" smtClean="0"/>
                        <a:t>joe.setPhone</a:t>
                      </a:r>
                      <a:r>
                        <a:rPr lang="en-US" altLang="zh-CN" sz="1400" b="0" dirty="0" smtClean="0"/>
                        <a:t>(new </a:t>
                      </a:r>
                      <a:r>
                        <a:rPr lang="en-US" altLang="zh-CN" sz="1400" b="0" dirty="0" err="1" smtClean="0"/>
                        <a:t>PhoneNumber</a:t>
                      </a:r>
                      <a:r>
                        <a:rPr lang="en-US" altLang="zh-CN" sz="1400" b="0" dirty="0" smtClean="0"/>
                        <a:t>(123, "1234-456")); 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400" b="0" dirty="0" err="1" smtClean="0"/>
                        <a:t>joe.setFax</a:t>
                      </a:r>
                      <a:r>
                        <a:rPr lang="en-US" altLang="zh-CN" sz="1400" b="0" dirty="0" smtClean="0"/>
                        <a:t>(new </a:t>
                      </a:r>
                      <a:r>
                        <a:rPr lang="en-US" altLang="zh-CN" sz="1400" b="0" dirty="0" err="1" smtClean="0"/>
                        <a:t>PhoneNumber</a:t>
                      </a:r>
                      <a:r>
                        <a:rPr lang="en-US" altLang="zh-CN" sz="1400" b="0" dirty="0" smtClean="0"/>
                        <a:t>(123, "9999-999"));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400" b="0" dirty="0" smtClean="0"/>
                        <a:t>String xml = </a:t>
                      </a:r>
                      <a:r>
                        <a:rPr lang="en-US" altLang="zh-CN" sz="1400" b="0" dirty="0" err="1" smtClean="0"/>
                        <a:t>xstream.toXML</a:t>
                      </a:r>
                      <a:r>
                        <a:rPr lang="en-US" altLang="zh-CN" sz="1400" b="0" dirty="0" smtClean="0"/>
                        <a:t>(</a:t>
                      </a:r>
                      <a:r>
                        <a:rPr lang="en-US" altLang="zh-CN" sz="1400" b="0" dirty="0" err="1" smtClean="0"/>
                        <a:t>joe</a:t>
                      </a:r>
                      <a:r>
                        <a:rPr lang="en-US" altLang="zh-CN" sz="1400" b="0" dirty="0" smtClean="0"/>
                        <a:t>);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864075"/>
              </p:ext>
            </p:extLst>
          </p:nvPr>
        </p:nvGraphicFramePr>
        <p:xfrm>
          <a:off x="1177702" y="5644639"/>
          <a:ext cx="8128000" cy="47582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128000"/>
              </a:tblGrid>
              <a:tr h="47582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400" b="0" dirty="0" smtClean="0"/>
                        <a:t>Person </a:t>
                      </a:r>
                      <a:r>
                        <a:rPr lang="en-US" altLang="zh-CN" sz="1400" b="0" dirty="0" err="1" smtClean="0"/>
                        <a:t>newJoe</a:t>
                      </a:r>
                      <a:r>
                        <a:rPr lang="en-US" altLang="zh-CN" sz="1400" b="0" dirty="0" smtClean="0"/>
                        <a:t> = (Person)</a:t>
                      </a:r>
                      <a:r>
                        <a:rPr lang="en-US" altLang="zh-CN" sz="1400" b="0" dirty="0" err="1" smtClean="0"/>
                        <a:t>xstream.fromXML</a:t>
                      </a:r>
                      <a:r>
                        <a:rPr lang="en-US" altLang="zh-CN" sz="1400" b="0" dirty="0" smtClean="0"/>
                        <a:t>(xml);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08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教程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alias-tutorial</a:t>
            </a:r>
            <a:r>
              <a:rPr lang="zh-CN" altLang="en-US" sz="1600" dirty="0" smtClean="0"/>
              <a:t>：</a:t>
            </a:r>
            <a:r>
              <a:rPr lang="en-US" altLang="zh-CN" sz="1600" dirty="0">
                <a:hlinkClick r:id="rId2"/>
              </a:rPr>
              <a:t>http://</a:t>
            </a:r>
            <a:r>
              <a:rPr lang="en-US" altLang="zh-CN" sz="1600" dirty="0" smtClean="0">
                <a:hlinkClick r:id="rId2"/>
              </a:rPr>
              <a:t>x-stream.github.io/alias-tutorial.html</a:t>
            </a: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annotations-tutorial</a:t>
            </a:r>
            <a:r>
              <a:rPr lang="zh-CN" altLang="en-US" sz="1600" dirty="0" smtClean="0"/>
              <a:t>：</a:t>
            </a:r>
            <a:r>
              <a:rPr lang="en-US" altLang="zh-CN" sz="1600" dirty="0">
                <a:hlinkClick r:id="rId3"/>
              </a:rPr>
              <a:t>http://</a:t>
            </a:r>
            <a:r>
              <a:rPr lang="en-US" altLang="zh-CN" sz="1600" dirty="0" smtClean="0">
                <a:hlinkClick r:id="rId3"/>
              </a:rPr>
              <a:t>x-stream.github.io/annotations-tutorial.html</a:t>
            </a: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converter-tutorial</a:t>
            </a:r>
            <a:r>
              <a:rPr lang="zh-CN" altLang="en-US" sz="1600" dirty="0" smtClean="0"/>
              <a:t>：</a:t>
            </a:r>
            <a:r>
              <a:rPr lang="en-US" altLang="zh-CN" sz="1600" dirty="0">
                <a:hlinkClick r:id="rId4"/>
              </a:rPr>
              <a:t>http://</a:t>
            </a:r>
            <a:r>
              <a:rPr lang="en-US" altLang="zh-CN" sz="1600" dirty="0" smtClean="0">
                <a:hlinkClick r:id="rId4"/>
              </a:rPr>
              <a:t>x-stream.github.io/converter-tutorial.html</a:t>
            </a: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 err="1" smtClean="0"/>
              <a:t>objectstream</a:t>
            </a:r>
            <a:r>
              <a:rPr lang="zh-CN" altLang="en-US" sz="1600" dirty="0" smtClean="0"/>
              <a:t>：</a:t>
            </a:r>
            <a:r>
              <a:rPr lang="en-US" altLang="zh-CN" sz="1600" dirty="0">
                <a:hlinkClick r:id="rId5"/>
              </a:rPr>
              <a:t>http://</a:t>
            </a:r>
            <a:r>
              <a:rPr lang="en-US" altLang="zh-CN" sz="1600" dirty="0" smtClean="0">
                <a:hlinkClick r:id="rId5"/>
              </a:rPr>
              <a:t>x-stream.github.io/objectstream.html</a:t>
            </a: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persistence-tutorial</a:t>
            </a:r>
            <a:r>
              <a:rPr lang="zh-CN" altLang="en-US" sz="1600" dirty="0" smtClean="0"/>
              <a:t>：</a:t>
            </a:r>
            <a:r>
              <a:rPr lang="en-US" altLang="zh-CN" sz="1600" dirty="0">
                <a:hlinkClick r:id="rId6"/>
              </a:rPr>
              <a:t>http://</a:t>
            </a:r>
            <a:r>
              <a:rPr lang="en-US" altLang="zh-CN" sz="1600" dirty="0" smtClean="0">
                <a:hlinkClick r:id="rId6"/>
              </a:rPr>
              <a:t>x-stream.github.io/persistence-tutorial.html</a:t>
            </a: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 err="1" smtClean="0"/>
              <a:t>json</a:t>
            </a:r>
            <a:r>
              <a:rPr lang="en-US" altLang="zh-CN" sz="1600" dirty="0" smtClean="0"/>
              <a:t>-tutorial</a:t>
            </a:r>
            <a:r>
              <a:rPr lang="zh-CN" altLang="en-US" sz="1600" dirty="0" smtClean="0"/>
              <a:t>：</a:t>
            </a:r>
            <a:r>
              <a:rPr lang="en-US" altLang="zh-CN" sz="1600" dirty="0">
                <a:hlinkClick r:id="rId7"/>
              </a:rPr>
              <a:t>http://</a:t>
            </a:r>
            <a:r>
              <a:rPr lang="en-US" altLang="zh-CN" sz="1600" dirty="0" smtClean="0">
                <a:hlinkClick r:id="rId7"/>
              </a:rPr>
              <a:t>x-stream.github.io/json-tutorial.html</a:t>
            </a: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 err="1" smtClean="0"/>
              <a:t>others:</a:t>
            </a:r>
            <a:r>
              <a:rPr lang="en-US" altLang="zh-CN" sz="1600" dirty="0" err="1">
                <a:hlinkClick r:id="rId8"/>
              </a:rPr>
              <a:t>http</a:t>
            </a:r>
            <a:r>
              <a:rPr lang="en-US" altLang="zh-CN" sz="1600" dirty="0">
                <a:hlinkClick r:id="rId8"/>
              </a:rPr>
              <a:t>://www.studytrails.com/java/xml/xstream/xstream-introduction.jsp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2564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Commons </a:t>
            </a:r>
            <a:r>
              <a:rPr lang="en-US" altLang="zh-CN" dirty="0" err="1"/>
              <a:t>BeanUtils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 smtClean="0"/>
              <a:t>Commons-</a:t>
            </a:r>
            <a:r>
              <a:rPr lang="en-US" altLang="zh-CN" sz="2000" b="1" dirty="0" err="1" smtClean="0"/>
              <a:t>beanutils</a:t>
            </a:r>
            <a:r>
              <a:rPr lang="en-US" altLang="zh-CN" sz="2000" b="1" dirty="0" smtClean="0"/>
              <a:t>: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大量和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JavaBean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操作有关的工具方法，使用它可以轻松利用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反射机制来完成代码中所需要的功能，而不需要详细研究反射的原理和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BeanUtils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PropertiesUitls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DynaBean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BeanCompartor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BeanPropertyValue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ConstructorUtils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MethodUtils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</a:p>
          <a:p>
            <a:pPr marL="0" indent="0">
              <a:buNone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aizhaow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18" y="4522794"/>
            <a:ext cx="1381125" cy="1323975"/>
          </a:xfrm>
          <a:prstGeom prst="rect">
            <a:avLst/>
          </a:prstGeom>
        </p:spPr>
      </p:pic>
      <p:sp>
        <p:nvSpPr>
          <p:cNvPr id="6" name="椭圆形标注 5"/>
          <p:cNvSpPr/>
          <p:nvPr/>
        </p:nvSpPr>
        <p:spPr bwMode="auto">
          <a:xfrm>
            <a:off x="8339118" y="2665406"/>
            <a:ext cx="2786082" cy="1857388"/>
          </a:xfrm>
          <a:prstGeom prst="wedgeEllipseCallout">
            <a:avLst/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609600" marR="0" indent="-609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tabLst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凡是和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请想到我！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216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Commons </a:t>
            </a:r>
            <a:r>
              <a:rPr lang="en-US" altLang="zh-CN" dirty="0" err="1"/>
              <a:t>BeanUtils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BeanUtils</a:t>
            </a:r>
            <a:r>
              <a:rPr lang="en-US" altLang="zh-CN" dirty="0" err="1"/>
              <a:t>.</a:t>
            </a:r>
            <a:r>
              <a:rPr lang="en-US" altLang="zh-CN" dirty="0" err="1" smtClean="0"/>
              <a:t>copyProperties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Object,Object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源对象的属性值拷贝到目标对象的同名属性中去。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2800" y="3021014"/>
            <a:ext cx="5210887" cy="2351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9"/>
          <p:cNvSpPr txBox="1"/>
          <p:nvPr/>
        </p:nvSpPr>
        <p:spPr>
          <a:xfrm>
            <a:off x="2790808" y="4664214"/>
            <a:ext cx="1696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浅拷贝</a:t>
            </a:r>
            <a:endParaRPr lang="en-US" altLang="zh-CN" sz="20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无类型检查</a:t>
            </a:r>
            <a:endParaRPr lang="zh-CN" altLang="en-US" sz="2000" dirty="0"/>
          </a:p>
        </p:txBody>
      </p:sp>
      <p:pic>
        <p:nvPicPr>
          <p:cNvPr id="6" name="图片 5" descr="ye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156" y="4152900"/>
            <a:ext cx="1219200" cy="1219200"/>
          </a:xfrm>
          <a:prstGeom prst="rect">
            <a:avLst/>
          </a:prstGeom>
        </p:spPr>
      </p:pic>
      <p:sp>
        <p:nvSpPr>
          <p:cNvPr id="7" name="云形标注 6"/>
          <p:cNvSpPr/>
          <p:nvPr/>
        </p:nvSpPr>
        <p:spPr bwMode="auto">
          <a:xfrm>
            <a:off x="8105784" y="2366950"/>
            <a:ext cx="2857520" cy="1857388"/>
          </a:xfrm>
          <a:prstGeom prst="cloudCallout">
            <a:avLst/>
          </a:prstGeom>
          <a:solidFill>
            <a:schemeClr val="hlink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609600" marR="0" indent="-609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tabLst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再也不用一大堆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marR="0" indent="-609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tabLst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get/set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了！！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172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2189</TotalTime>
  <Words>2889</Words>
  <Application>Microsoft Office PowerPoint</Application>
  <PresentationFormat>宽屏</PresentationFormat>
  <Paragraphs>636</Paragraphs>
  <Slides>46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5" baseType="lpstr">
      <vt:lpstr>宋体</vt:lpstr>
      <vt:lpstr>微软雅黑</vt:lpstr>
      <vt:lpstr>Arial</vt:lpstr>
      <vt:lpstr>Calibri</vt:lpstr>
      <vt:lpstr>Calibri Light</vt:lpstr>
      <vt:lpstr>Courier New</vt:lpstr>
      <vt:lpstr>Times New Roman</vt:lpstr>
      <vt:lpstr>Wingdings</vt:lpstr>
      <vt:lpstr>Office 主题</vt:lpstr>
      <vt:lpstr>JAVA开发高效代码 工具包最佳实践</vt:lpstr>
      <vt:lpstr>大纲</vt:lpstr>
      <vt:lpstr>Xstream</vt:lpstr>
      <vt:lpstr>Xstream</vt:lpstr>
      <vt:lpstr>Xstream</vt:lpstr>
      <vt:lpstr>Xstream</vt:lpstr>
      <vt:lpstr>Xstream</vt:lpstr>
      <vt:lpstr>Commons BeanUtils</vt:lpstr>
      <vt:lpstr>Commons BeanUtils</vt:lpstr>
      <vt:lpstr>Commons BeanUtils</vt:lpstr>
      <vt:lpstr>Commons BeanUtils</vt:lpstr>
      <vt:lpstr>Commons BeanUtils</vt:lpstr>
      <vt:lpstr>Commons BeanUtils</vt:lpstr>
      <vt:lpstr>Commons BeanUtils</vt:lpstr>
      <vt:lpstr>Commons BeanUtils</vt:lpstr>
      <vt:lpstr>Commons BeanUtils</vt:lpstr>
      <vt:lpstr>Commons BeanUtils</vt:lpstr>
      <vt:lpstr>Commons BeanUtils</vt:lpstr>
      <vt:lpstr>Ognl</vt:lpstr>
      <vt:lpstr>Ognl</vt:lpstr>
      <vt:lpstr>Ognl</vt:lpstr>
      <vt:lpstr>Ognl</vt:lpstr>
      <vt:lpstr>Ognl</vt:lpstr>
      <vt:lpstr>Ognl</vt:lpstr>
      <vt:lpstr>Ognl</vt:lpstr>
      <vt:lpstr>Velocity</vt:lpstr>
      <vt:lpstr>Velocity</vt:lpstr>
      <vt:lpstr>Velocity</vt:lpstr>
      <vt:lpstr>Velocity</vt:lpstr>
      <vt:lpstr>Velocity</vt:lpstr>
      <vt:lpstr>Velocity</vt:lpstr>
      <vt:lpstr>Velocity</vt:lpstr>
      <vt:lpstr>Velocity</vt:lpstr>
      <vt:lpstr>Velocity</vt:lpstr>
      <vt:lpstr>Velocity</vt:lpstr>
      <vt:lpstr>Velocity</vt:lpstr>
      <vt:lpstr>Velocity</vt:lpstr>
      <vt:lpstr>Velocity</vt:lpstr>
      <vt:lpstr>Velocity</vt:lpstr>
      <vt:lpstr>Velocity</vt:lpstr>
      <vt:lpstr>Velocity</vt:lpstr>
      <vt:lpstr>Velocity</vt:lpstr>
      <vt:lpstr>Velocity</vt:lpstr>
      <vt:lpstr>Velocity</vt:lpstr>
      <vt:lpstr>Velocity</vt:lpstr>
      <vt:lpstr>PowerPoint 演示文稿</vt:lpstr>
    </vt:vector>
  </TitlesOfParts>
  <Company>Windows 用户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JAVA开发高效代码</dc:title>
  <dc:creator>胡海亮</dc:creator>
  <cp:lastModifiedBy>胡海亮</cp:lastModifiedBy>
  <cp:revision>504</cp:revision>
  <dcterms:created xsi:type="dcterms:W3CDTF">2015-08-07T07:22:44Z</dcterms:created>
  <dcterms:modified xsi:type="dcterms:W3CDTF">2015-08-27T14:19:52Z</dcterms:modified>
</cp:coreProperties>
</file>